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1693" r:id="rId2"/>
    <p:sldId id="1699" r:id="rId3"/>
    <p:sldId id="1696" r:id="rId4"/>
    <p:sldId id="1700" r:id="rId5"/>
    <p:sldId id="260" r:id="rId6"/>
    <p:sldId id="261" r:id="rId7"/>
    <p:sldId id="263" r:id="rId8"/>
  </p:sldIdLst>
  <p:sldSz cx="12192000" cy="6858000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7A7"/>
    <a:srgbClr val="202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87"/>
    <p:restoredTop sz="94662"/>
  </p:normalViewPr>
  <p:slideViewPr>
    <p:cSldViewPr>
      <p:cViewPr varScale="1">
        <p:scale>
          <a:sx n="49" d="100"/>
          <a:sy n="49" d="100"/>
        </p:scale>
        <p:origin x="466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7FE2E-2C71-494F-8C84-BAEB7338C4C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EF2D1-803E-4F83-82F5-EF77F9994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226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6" y="279963"/>
            <a:ext cx="10363201" cy="54373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4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4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4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9" indent="-114284">
              <a:defRPr sz="1049"/>
            </a:lvl3pPr>
            <a:lvl4pPr marL="399996" indent="-171427">
              <a:defRPr sz="1049"/>
            </a:lvl4pPr>
            <a:lvl5pPr marL="571423" indent="-171427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9" indent="-114284">
              <a:defRPr sz="1049"/>
            </a:lvl3pPr>
            <a:lvl4pPr marL="399996" indent="-171427">
              <a:defRPr sz="1049"/>
            </a:lvl4pPr>
            <a:lvl5pPr marL="571423" indent="-171427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9" indent="-114284">
              <a:defRPr sz="1049"/>
            </a:lvl3pPr>
            <a:lvl4pPr marL="399996" indent="-171427">
              <a:defRPr sz="1049"/>
            </a:lvl4pPr>
            <a:lvl5pPr marL="571423" indent="-171427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6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14968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6" y="1133195"/>
            <a:ext cx="11948965" cy="55991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g object 17"/>
          <p:cNvSpPr/>
          <p:nvPr/>
        </p:nvSpPr>
        <p:spPr>
          <a:xfrm>
            <a:off x="141353" y="150395"/>
            <a:ext cx="1194896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2667" y="2836746"/>
            <a:ext cx="3406669" cy="846876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6"/>
            <a:ext cx="3857667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4" y="1577340"/>
            <a:ext cx="530352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3122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2" y="2059293"/>
            <a:ext cx="10363201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79"/>
            <a:ext cx="85344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05953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8190" y="3605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153412" y="2770489"/>
            <a:ext cx="9014878" cy="1896990"/>
          </a:xfrm>
          <a:prstGeom prst="rect">
            <a:avLst/>
          </a:prstGeom>
        </p:spPr>
        <p:txBody>
          <a:bodyPr vert="horz" wrap="square" lIns="0" tIns="29524" rIns="0" bIns="0" rtlCol="0">
            <a:spAutoFit/>
          </a:bodyPr>
          <a:lstStyle/>
          <a:p>
            <a:pPr marL="38918">
              <a:spcAft>
                <a:spcPts val="1600"/>
              </a:spcAft>
            </a:pPr>
            <a:r>
              <a:rPr lang="ru-RU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841"/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580330" y="2846015"/>
            <a:ext cx="548063" cy="76770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168343" y="482102"/>
            <a:ext cx="2266213" cy="11124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168343" y="482102"/>
            <a:ext cx="2266213" cy="11124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9214692" y="648871"/>
            <a:ext cx="2266213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797503" y="455746"/>
            <a:ext cx="6410732" cy="1138760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32">
              <a:spcBef>
                <a:spcPts val="241"/>
              </a:spcBef>
              <a:defRPr/>
            </a:pPr>
            <a:r>
              <a:rPr lang="ru-RU" sz="7197" kern="0" spc="11" dirty="0">
                <a:solidFill>
                  <a:sysClr val="window" lastClr="FFFFFF"/>
                </a:solidFill>
              </a:rPr>
              <a:t>АЛГЕБРА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757445" y="1416429"/>
            <a:ext cx="33601" cy="65859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774009" y="662130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854362" y="719948"/>
            <a:ext cx="598101" cy="623637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649648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32"/>
            <a:endParaRPr sz="3811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2943289"/>
            <a:ext cx="3917485" cy="32133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580330" y="3789039"/>
            <a:ext cx="548063" cy="10801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8781128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4" y="-25400"/>
            <a:ext cx="12191997" cy="102392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24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-15021" y="132313"/>
            <a:ext cx="12192000" cy="1499419"/>
          </a:xfrm>
          <a:prstGeom prst="rect">
            <a:avLst/>
          </a:prstGeom>
        </p:spPr>
        <p:txBody>
          <a:bodyPr vert="horz" wrap="square" lIns="0" tIns="34895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41" algn="ctr">
              <a:lnSpc>
                <a:spcPts val="5908"/>
              </a:lnSpc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ПРОВЕРКА САМОСТОЯТЕЛЬНОЙ РАБОТЫ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312711" y="1060177"/>
            <a:ext cx="124405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упражнениях представлены события, происходящие в данных условиях. Определите для каждого события является ли оно невозможным, достоверным или случайным. </a:t>
            </a:r>
          </a:p>
          <a:p>
            <a:pPr lvl="1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452.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1) У двух учеников школы одинаковые имена; </a:t>
            </a:r>
          </a:p>
          <a:p>
            <a:pPr lvl="1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   2) рост всех учеников школы одинаков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.​</a:t>
            </a:r>
          </a:p>
          <a:p>
            <a:pPr lvl="1">
              <a:buNone/>
            </a:pP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453.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Найдено третье слово на десятой странице случайно раскрытого учебника алгебры: </a:t>
            </a:r>
          </a:p>
          <a:p>
            <a:pPr lvl="1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 «вероятность»</a:t>
            </a:r>
          </a:p>
          <a:p>
            <a:pPr lvl="1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 начинается с «!»</a:t>
            </a:r>
          </a:p>
          <a:p>
            <a:pPr lvl="1">
              <a:buNone/>
            </a:pP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454.</a:t>
            </a:r>
            <a:r>
              <a:rPr lang="ru-RU" sz="2400" dirty="0">
                <a:latin typeface="Arial" panose="020B0604020202020204" pitchFamily="34" charset="0"/>
                <a:cs typeface="Arial" pitchFamily="34" charset="0"/>
              </a:rPr>
              <a:t>  Выбран один из учащихся в списке журнала 9 класс ( в нем есть и мальчик, и девочка):</a:t>
            </a:r>
          </a:p>
          <a:p>
            <a:pPr marL="914400" lvl="1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itchFamily="34" charset="0"/>
              </a:rPr>
              <a:t>это мальчик;</a:t>
            </a:r>
          </a:p>
          <a:p>
            <a:pPr marL="914400" lvl="1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itchFamily="34" charset="0"/>
              </a:rPr>
              <a:t>выбранному учащемуся 16 лет;</a:t>
            </a:r>
          </a:p>
          <a:p>
            <a:pPr marL="914400" lvl="1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itchFamily="34" charset="0"/>
              </a:rPr>
              <a:t>выбранному учащемуся 15 месяцев.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E63568E-D097-CC4E-B12D-BF15DA6AC9F9}"/>
              </a:ext>
            </a:extLst>
          </p:cNvPr>
          <p:cNvSpPr txBox="1"/>
          <p:nvPr/>
        </p:nvSpPr>
        <p:spPr>
          <a:xfrm>
            <a:off x="7680176" y="2552541"/>
            <a:ext cx="1395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случайное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AE57EAD-B08B-C047-B0DA-7E32F375C744}"/>
              </a:ext>
            </a:extLst>
          </p:cNvPr>
          <p:cNvSpPr txBox="1"/>
          <p:nvPr/>
        </p:nvSpPr>
        <p:spPr>
          <a:xfrm>
            <a:off x="7704743" y="2879572"/>
            <a:ext cx="2243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невозможное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B783BD6-C8BB-1047-BC35-12290687645B}"/>
              </a:ext>
            </a:extLst>
          </p:cNvPr>
          <p:cNvSpPr txBox="1"/>
          <p:nvPr/>
        </p:nvSpPr>
        <p:spPr>
          <a:xfrm>
            <a:off x="3503712" y="4005064"/>
            <a:ext cx="1395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случайное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517E355-E3EB-8B4A-8B38-2FEF410AC380}"/>
              </a:ext>
            </a:extLst>
          </p:cNvPr>
          <p:cNvSpPr txBox="1"/>
          <p:nvPr/>
        </p:nvSpPr>
        <p:spPr>
          <a:xfrm>
            <a:off x="3503712" y="4384164"/>
            <a:ext cx="2243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невозможное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0EBF739-7CE4-234F-B451-00632DBDF5A0}"/>
              </a:ext>
            </a:extLst>
          </p:cNvPr>
          <p:cNvSpPr txBox="1"/>
          <p:nvPr/>
        </p:nvSpPr>
        <p:spPr>
          <a:xfrm>
            <a:off x="2999656" y="5415038"/>
            <a:ext cx="1395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случайное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410BCE0-3F13-C940-AA96-005335932A20}"/>
              </a:ext>
            </a:extLst>
          </p:cNvPr>
          <p:cNvSpPr txBox="1"/>
          <p:nvPr/>
        </p:nvSpPr>
        <p:spPr>
          <a:xfrm>
            <a:off x="5383416" y="5797823"/>
            <a:ext cx="2274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достоверное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48A2670-411D-174D-A966-A929A82CA743}"/>
              </a:ext>
            </a:extLst>
          </p:cNvPr>
          <p:cNvSpPr txBox="1"/>
          <p:nvPr/>
        </p:nvSpPr>
        <p:spPr>
          <a:xfrm>
            <a:off x="6096000" y="6198219"/>
            <a:ext cx="2243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невозможное</a:t>
            </a:r>
          </a:p>
        </p:txBody>
      </p:sp>
    </p:spTree>
    <p:extLst>
      <p:ext uri="{BB962C8B-B14F-4D97-AF65-F5344CB8AC3E}">
        <p14:creationId xmlns:p14="http://schemas.microsoft.com/office/powerpoint/2010/main" val="22682763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4" y="-25400"/>
            <a:ext cx="12191997" cy="102392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24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-15021" y="132313"/>
            <a:ext cx="12192000" cy="742802"/>
          </a:xfrm>
          <a:prstGeom prst="rect">
            <a:avLst/>
          </a:prstGeom>
        </p:spPr>
        <p:txBody>
          <a:bodyPr vert="horz" wrap="square" lIns="0" tIns="34895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41" algn="ctr">
              <a:lnSpc>
                <a:spcPts val="5908"/>
              </a:lnSpc>
            </a:pPr>
            <a: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СОБЫТИЯ</a:t>
            </a:r>
            <a:endParaRPr 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161" y="1060177"/>
            <a:ext cx="12063683" cy="5673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i="1" dirty="0">
                <a:solidFill>
                  <a:srgbClr val="4F20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Совместными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называют события, которые в данных условиях могут произойти одновременно, </a:t>
            </a:r>
            <a:r>
              <a:rPr lang="ru-RU" sz="2800" dirty="0">
                <a:solidFill>
                  <a:srgbClr val="4F2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например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None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800" dirty="0">
                <a:solidFill>
                  <a:srgbClr val="4F2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Пошёл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дождь» и «Наступило утро» </a:t>
            </a:r>
          </a:p>
          <a:p>
            <a:pPr marL="441325" indent="-441325">
              <a:buNone/>
            </a:pPr>
            <a:r>
              <a:rPr lang="ru-RU" sz="2800" dirty="0">
                <a:solidFill>
                  <a:srgbClr val="4F2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 бросании игральной кости выпало 2 очка и выпало число очков, кратное двум</a:t>
            </a:r>
          </a:p>
          <a:p>
            <a:pPr>
              <a:buNone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800" b="1" i="1" dirty="0">
                <a:solidFill>
                  <a:srgbClr val="4F20A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Несовместными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называют события, которые в данных условиях не могут произойти одновременно, </a:t>
            </a:r>
            <a:r>
              <a:rPr lang="ru-RU" sz="2800" dirty="0">
                <a:solidFill>
                  <a:srgbClr val="4F2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например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None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2800" dirty="0">
                <a:solidFill>
                  <a:srgbClr val="4F2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«Наступило утро» и «Наступила ночь»</a:t>
            </a:r>
          </a:p>
          <a:p>
            <a:pPr>
              <a:buNone/>
            </a:pPr>
            <a:r>
              <a:rPr lang="ru-RU" sz="2800" dirty="0">
                <a:solidFill>
                  <a:srgbClr val="4F2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 бросании игральной кости выпало 2 очка и выпало 5 очков</a:t>
            </a:r>
          </a:p>
          <a:p>
            <a:endParaRPr lang="ru-RU" sz="2667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271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/>
          <p:nvPr/>
        </p:nvSpPr>
        <p:spPr>
          <a:xfrm>
            <a:off x="4" y="-25400"/>
            <a:ext cx="12191997" cy="102392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24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-15021" y="132313"/>
            <a:ext cx="12192000" cy="719462"/>
          </a:xfrm>
          <a:prstGeom prst="rect">
            <a:avLst/>
          </a:prstGeom>
        </p:spPr>
        <p:txBody>
          <a:bodyPr vert="horz" wrap="square" lIns="0" tIns="34895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41" algn="ctr">
              <a:lnSpc>
                <a:spcPts val="5908"/>
              </a:lnSpc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РЕШЕНИЕ ЗАДАЧ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312711" y="1060177"/>
            <a:ext cx="124405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Объясните, какие из данных пар событий в следующих упражнениях совместны, а какие не совместны. </a:t>
            </a:r>
          </a:p>
          <a:p>
            <a:pPr lvl="1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457.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По игре в шашки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Саодат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Шухрата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14400" lvl="1" indent="-457200">
              <a:buAutoNum type="arabicParenR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Саодат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выиграла,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Шухрат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проиграл; </a:t>
            </a:r>
          </a:p>
          <a:p>
            <a:pPr marL="914400" lvl="1" indent="-457200">
              <a:buAutoNum type="arabicParenR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Саодат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проиграла,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Шухрат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проиграл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.​</a:t>
            </a:r>
          </a:p>
          <a:p>
            <a:pPr lvl="1">
              <a:buNone/>
            </a:pPr>
            <a:endParaRPr lang="ru-RU" sz="2400" dirty="0">
              <a:latin typeface="Arial" panose="020B0604020202020204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458.</a:t>
            </a:r>
            <a:r>
              <a:rPr lang="ru-RU" sz="2400" dirty="0">
                <a:latin typeface="Arial" panose="020B0604020202020204" pitchFamily="34" charset="0"/>
                <a:cs typeface="Arial" pitchFamily="34" charset="0"/>
              </a:rPr>
              <a:t> Брошен игральный кубик. На его верхней грани выпало:</a:t>
            </a:r>
          </a:p>
          <a:p>
            <a:pPr marL="914400" lvl="1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itchFamily="34" charset="0"/>
              </a:rPr>
              <a:t>5 очков; 3 очка</a:t>
            </a:r>
          </a:p>
          <a:p>
            <a:pPr marL="914400" lvl="1" indent="-457200">
              <a:buAutoNum type="arabicParenR"/>
            </a:pPr>
            <a:r>
              <a:rPr lang="ru-RU" sz="2400" dirty="0">
                <a:latin typeface="Arial" panose="020B0604020202020204" pitchFamily="34" charset="0"/>
                <a:cs typeface="Arial" pitchFamily="34" charset="0"/>
              </a:rPr>
              <a:t>1 очко; нечетное число очков</a:t>
            </a:r>
          </a:p>
          <a:p>
            <a:pPr marL="914400" lvl="1" indent="-457200">
              <a:buAutoNum type="arabicParenR"/>
            </a:pPr>
            <a:endParaRPr lang="ru-RU" sz="2400" dirty="0">
              <a:latin typeface="Arial" panose="020B0604020202020204" pitchFamily="34" charset="0"/>
              <a:cs typeface="Arial" pitchFamily="34" charset="0"/>
            </a:endParaRPr>
          </a:p>
          <a:p>
            <a:pPr lvl="1"/>
            <a:endParaRPr lang="ru-RU" sz="24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E63568E-D097-CC4E-B12D-BF15DA6AC9F9}"/>
              </a:ext>
            </a:extLst>
          </p:cNvPr>
          <p:cNvSpPr txBox="1"/>
          <p:nvPr/>
        </p:nvSpPr>
        <p:spPr>
          <a:xfrm>
            <a:off x="6521271" y="2542433"/>
            <a:ext cx="2115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совместное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AE57EAD-B08B-C047-B0DA-7E32F375C744}"/>
              </a:ext>
            </a:extLst>
          </p:cNvPr>
          <p:cNvSpPr txBox="1"/>
          <p:nvPr/>
        </p:nvSpPr>
        <p:spPr>
          <a:xfrm>
            <a:off x="6537683" y="2909300"/>
            <a:ext cx="2476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несовместное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A786B00-7D84-1546-B824-F13E596A84CC}"/>
              </a:ext>
            </a:extLst>
          </p:cNvPr>
          <p:cNvSpPr txBox="1"/>
          <p:nvPr/>
        </p:nvSpPr>
        <p:spPr>
          <a:xfrm>
            <a:off x="4943872" y="4024689"/>
            <a:ext cx="2476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несовместное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C85774B-B7F5-4B4F-B29F-56EBC0BA68B7}"/>
              </a:ext>
            </a:extLst>
          </p:cNvPr>
          <p:cNvSpPr txBox="1"/>
          <p:nvPr/>
        </p:nvSpPr>
        <p:spPr>
          <a:xfrm>
            <a:off x="5124498" y="4367382"/>
            <a:ext cx="2115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2400" b="1" i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совместное</a:t>
            </a:r>
          </a:p>
        </p:txBody>
      </p:sp>
      <p:pic>
        <p:nvPicPr>
          <p:cNvPr id="1026" name="Picture 2" descr="Купить Игральные кости (красные) 19 мм - цена, отзывы, описание">
            <a:extLst>
              <a:ext uri="{FF2B5EF4-FFF2-40B4-BE49-F238E27FC236}">
                <a16:creationId xmlns:a16="http://schemas.microsoft.com/office/drawing/2014/main" xmlns="" id="{6FDEE99D-C2D4-6245-9844-613E05858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2325" y="3821857"/>
            <a:ext cx="1548363" cy="1032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Шахматы и шашки. Результаты игр, турнирыИгра в шашки - форма развития  математических способностей | Шахматы и шашки. Результаты игр, турниры">
            <a:extLst>
              <a:ext uri="{FF2B5EF4-FFF2-40B4-BE49-F238E27FC236}">
                <a16:creationId xmlns:a16="http://schemas.microsoft.com/office/drawing/2014/main" xmlns="" id="{B29DD34D-6E14-5D44-A9C2-7181352E4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464" y="2143564"/>
            <a:ext cx="2060448" cy="137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3901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8" name="Picture 14" descr="j0325634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67703" y="5357826"/>
            <a:ext cx="727075" cy="863600"/>
          </a:xfrm>
          <a:prstGeom prst="rect">
            <a:avLst/>
          </a:prstGeom>
          <a:noFill/>
        </p:spPr>
      </p:pic>
      <p:pic>
        <p:nvPicPr>
          <p:cNvPr id="6155" name="Picture 11" descr="na01099_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10710" y="5072075"/>
            <a:ext cx="852488" cy="979487"/>
          </a:xfrm>
          <a:prstGeom prst="rect">
            <a:avLst/>
          </a:prstGeom>
          <a:noFill/>
        </p:spPr>
      </p:pic>
      <p:pic>
        <p:nvPicPr>
          <p:cNvPr id="6153" name="Picture 9" descr="j0208234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39207" y="5072075"/>
            <a:ext cx="765175" cy="1150937"/>
          </a:xfrm>
          <a:prstGeom prst="rect">
            <a:avLst/>
          </a:prstGeom>
          <a:noFill/>
        </p:spPr>
      </p:pic>
      <p:pic>
        <p:nvPicPr>
          <p:cNvPr id="6151" name="Picture 7" descr="j0088692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67768" y="5500702"/>
            <a:ext cx="744538" cy="863600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344" y="980728"/>
            <a:ext cx="11737304" cy="1143000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корзине лежало 3 красных и 3 жёлтых  яблока. Наугад вынимают одно яблоко. Среди следующих событий укажите случайные, достоверные, невозможные события.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424114" y="2186171"/>
            <a:ext cx="3720249" cy="40011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А:   Вынуто красное яблоко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2381224" y="2978334"/>
            <a:ext cx="3603038" cy="40011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В:  Вынуто жёлтое яблоко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351089" y="4057834"/>
            <a:ext cx="3723263" cy="40011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С:  Вынуто зелёное яблоко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309787" y="4849996"/>
            <a:ext cx="2835392" cy="40011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D:   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Вынуто яблоко</a:t>
            </a:r>
          </a:p>
        </p:txBody>
      </p:sp>
      <p:sp>
        <p:nvSpPr>
          <p:cNvPr id="6165" name="AutoShape 21"/>
          <p:cNvSpPr>
            <a:spLocks/>
          </p:cNvSpPr>
          <p:nvPr/>
        </p:nvSpPr>
        <p:spPr bwMode="auto">
          <a:xfrm>
            <a:off x="6024564" y="2186172"/>
            <a:ext cx="358775" cy="1223963"/>
          </a:xfrm>
          <a:prstGeom prst="rightBrace">
            <a:avLst>
              <a:gd name="adj1" fmla="val 28429"/>
              <a:gd name="adj2" fmla="val 50000"/>
            </a:avLst>
          </a:prstGeom>
          <a:noFill/>
          <a:ln w="38100" cap="sq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6435726" y="2411597"/>
            <a:ext cx="2746265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rgbClr val="FF3300"/>
                </a:solidFill>
                <a:latin typeface="Curlz MT" pitchFamily="82" charset="0"/>
              </a:rPr>
              <a:t>СЛУЧАЙНЫЕ 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6167439" y="3986396"/>
            <a:ext cx="2843599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3300"/>
                </a:solidFill>
                <a:latin typeface="Curlz MT" pitchFamily="82" charset="0"/>
              </a:rPr>
              <a:t>НЕВОЗМОЖНОЕ</a:t>
            </a:r>
          </a:p>
        </p:txBody>
      </p:sp>
      <p:pic>
        <p:nvPicPr>
          <p:cNvPr id="16" name="Рисунок 15" descr="depositphotos_2863521-stock-illustration-basket-with-apples-in-huma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89123" y="4873393"/>
            <a:ext cx="2643174" cy="1891304"/>
          </a:xfrm>
          <a:prstGeom prst="rect">
            <a:avLst/>
          </a:prstGeom>
        </p:spPr>
      </p:pic>
      <p:sp>
        <p:nvSpPr>
          <p:cNvPr id="17" name="object 2">
            <a:extLst>
              <a:ext uri="{FF2B5EF4-FFF2-40B4-BE49-F238E27FC236}">
                <a16:creationId xmlns:a16="http://schemas.microsoft.com/office/drawing/2014/main" xmlns="" id="{6446D81A-F989-CE4F-8365-ABB3D2374ECB}"/>
              </a:ext>
            </a:extLst>
          </p:cNvPr>
          <p:cNvSpPr/>
          <p:nvPr/>
        </p:nvSpPr>
        <p:spPr>
          <a:xfrm>
            <a:off x="4" y="-25400"/>
            <a:ext cx="12191997" cy="102392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24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19C7F0E-B8AC-EB43-86BE-83794168B036}"/>
              </a:ext>
            </a:extLst>
          </p:cNvPr>
          <p:cNvSpPr txBox="1">
            <a:spLocks/>
          </p:cNvSpPr>
          <p:nvPr/>
        </p:nvSpPr>
        <p:spPr>
          <a:xfrm>
            <a:off x="-15021" y="132313"/>
            <a:ext cx="12192000" cy="719462"/>
          </a:xfrm>
          <a:prstGeom prst="rect">
            <a:avLst/>
          </a:prstGeom>
        </p:spPr>
        <p:txBody>
          <a:bodyPr vert="horz" wrap="square" lIns="0" tIns="34895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41" algn="ctr">
              <a:lnSpc>
                <a:spcPts val="5908"/>
              </a:lnSpc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РЕШЕНИЕ ЗАДАЧ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6240463" y="4725144"/>
            <a:ext cx="2643096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FF3300"/>
                </a:solidFill>
                <a:latin typeface="Curlz MT" pitchFamily="82" charset="0"/>
              </a:rPr>
              <a:t>ДОСТОВЕРНОЕ</a:t>
            </a:r>
          </a:p>
        </p:txBody>
      </p:sp>
    </p:spTree>
    <p:extLst>
      <p:ext uri="{BB962C8B-B14F-4D97-AF65-F5344CB8AC3E}">
        <p14:creationId xmlns:p14="http://schemas.microsoft.com/office/powerpoint/2010/main" val="7394794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76 0.05067 L -0.01215 -0.60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3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78 0.1025 L -0.02239 -0.4072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2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87 0.12772 L -0.07517 -0.247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1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8.6534E-7 L -0.35434 -0.094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00" y="-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40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6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65" grpId="0" animBg="1"/>
      <p:bldP spid="6166" grpId="0"/>
      <p:bldP spid="61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774825" y="260351"/>
            <a:ext cx="18415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783632" y="1106170"/>
            <a:ext cx="9393347" cy="1446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Три господина, придя в ресторан, сдали в гардероб  свои шляпы. </a:t>
            </a:r>
          </a:p>
          <a:p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Расходились они по домам последними, притом в полной темноте, </a:t>
            </a:r>
          </a:p>
          <a:p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поэтому разобрали свои шляпы наугад . Какие из следующих событий случайные, невозможные, достоверные?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300232" y="3069333"/>
            <a:ext cx="5929342" cy="2225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А: «каждый надел свою шляпу».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В: «все надели чужие шляпы».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С: «двое надели чужие шляпы, а один - свою».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«двое надели свои шляпы, а один - чужую».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5447928" y="5751829"/>
            <a:ext cx="4911729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sz="20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ОТВЕТ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события А,В,С – случайные, </a:t>
            </a:r>
          </a:p>
          <a:p>
            <a:r>
              <a:rPr lang="ru-RU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событие </a:t>
            </a:r>
            <a:r>
              <a:rPr lang="en-US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ru-RU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невозможное</a:t>
            </a:r>
          </a:p>
        </p:txBody>
      </p:sp>
      <p:pic>
        <p:nvPicPr>
          <p:cNvPr id="9" name="Рисунок 8" descr="livepreview.jpg"/>
          <p:cNvPicPr>
            <a:picLocks noChangeAspect="1"/>
          </p:cNvPicPr>
          <p:nvPr/>
        </p:nvPicPr>
        <p:blipFill>
          <a:blip r:embed="rId2"/>
          <a:srcRect l="24837" r="17209"/>
          <a:stretch>
            <a:fillRect/>
          </a:stretch>
        </p:blipFill>
        <p:spPr>
          <a:xfrm>
            <a:off x="464797" y="1829258"/>
            <a:ext cx="2071702" cy="4768391"/>
          </a:xfrm>
          <a:prstGeom prst="rect">
            <a:avLst/>
          </a:prstGeom>
        </p:spPr>
      </p:pic>
      <p:pic>
        <p:nvPicPr>
          <p:cNvPr id="26632" name="Picture 8" descr="hh00737_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991413">
            <a:off x="841029" y="2899878"/>
            <a:ext cx="1727200" cy="1231900"/>
          </a:xfrm>
          <a:prstGeom prst="rect">
            <a:avLst/>
          </a:prstGeom>
          <a:noFill/>
        </p:spPr>
      </p:pic>
      <p:pic>
        <p:nvPicPr>
          <p:cNvPr id="10" name="Рисунок 9" descr="clipart-cowboy-hats-16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508648">
            <a:off x="153119" y="2174649"/>
            <a:ext cx="1382096" cy="935218"/>
          </a:xfrm>
          <a:prstGeom prst="rect">
            <a:avLst/>
          </a:prstGeom>
        </p:spPr>
      </p:pic>
      <p:sp>
        <p:nvSpPr>
          <p:cNvPr id="11" name="object 2">
            <a:extLst>
              <a:ext uri="{FF2B5EF4-FFF2-40B4-BE49-F238E27FC236}">
                <a16:creationId xmlns:a16="http://schemas.microsoft.com/office/drawing/2014/main" xmlns="" id="{CA87D7B0-8ABE-F44F-942D-B464FA4384E9}"/>
              </a:ext>
            </a:extLst>
          </p:cNvPr>
          <p:cNvSpPr/>
          <p:nvPr/>
        </p:nvSpPr>
        <p:spPr>
          <a:xfrm>
            <a:off x="4" y="-25400"/>
            <a:ext cx="12191997" cy="102392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24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xmlns="" id="{4D025AEF-8166-EB4C-8A61-8520068CF60B}"/>
              </a:ext>
            </a:extLst>
          </p:cNvPr>
          <p:cNvSpPr txBox="1">
            <a:spLocks/>
          </p:cNvSpPr>
          <p:nvPr/>
        </p:nvSpPr>
        <p:spPr>
          <a:xfrm>
            <a:off x="-15021" y="132313"/>
            <a:ext cx="12192000" cy="719462"/>
          </a:xfrm>
          <a:prstGeom prst="rect">
            <a:avLst/>
          </a:prstGeom>
        </p:spPr>
        <p:txBody>
          <a:bodyPr vert="horz" wrap="square" lIns="0" tIns="34895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41" algn="ctr">
              <a:lnSpc>
                <a:spcPts val="5908"/>
              </a:lnSpc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rPr>
              <a:t>РЕШЕНИЕ ЗАДАЧ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4985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479376" y="332657"/>
            <a:ext cx="1130525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378"/>
            <a:r>
              <a:rPr lang="ru-RU" sz="36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487488" y="1700808"/>
            <a:ext cx="8979617" cy="1067326"/>
          </a:xfrm>
          <a:prstGeom prst="rect">
            <a:avLst/>
          </a:prstGeom>
        </p:spPr>
        <p:txBody>
          <a:bodyPr vert="horz" lIns="81643" tIns="40822" rIns="81643" bIns="40822" rtlCol="0">
            <a:normAutofit/>
          </a:bodyPr>
          <a:lstStyle/>
          <a:p>
            <a:pPr marL="0" indent="0">
              <a:buNone/>
            </a:pPr>
            <a:r>
              <a:rPr lang="en-US" b="1" dirty="0"/>
              <a:t> </a:t>
            </a:r>
            <a:r>
              <a:rPr lang="en-US" b="1" i="1" dirty="0"/>
              <a:t> </a:t>
            </a:r>
            <a:r>
              <a:rPr lang="en-US" b="1" dirty="0"/>
              <a:t> 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1383" y="1700808"/>
            <a:ext cx="110892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 задания </a:t>
            </a:r>
            <a:r>
              <a:rPr lang="ru-RU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463, 464 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на странице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4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</a:t>
            </a:r>
            <a:endParaRPr lang="en-US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288" y="3394203"/>
            <a:ext cx="5453423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0886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a677858ac07eb84ecaa33982cda24e367c4b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5285</TotalTime>
  <Words>365</Words>
  <Application>Microsoft Office PowerPoint</Application>
  <PresentationFormat>Широкоэкранный</PresentationFormat>
  <Paragraphs>73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Curlz 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В корзине лежало 3 красных и 3 жёлтых  яблока. Наугад вынимают одно яблоко. Среди следующих событий укажите случайные, достоверные, невозможные события.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Закирова Ф.М</cp:lastModifiedBy>
  <cp:revision>213</cp:revision>
  <dcterms:created xsi:type="dcterms:W3CDTF">2021-01-11T18:24:28Z</dcterms:created>
  <dcterms:modified xsi:type="dcterms:W3CDTF">2021-02-25T02:25:19Z</dcterms:modified>
</cp:coreProperties>
</file>