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1693" r:id="rId2"/>
    <p:sldId id="1694" r:id="rId3"/>
    <p:sldId id="1695" r:id="rId4"/>
    <p:sldId id="1696" r:id="rId5"/>
    <p:sldId id="1697" r:id="rId6"/>
    <p:sldId id="1698" r:id="rId7"/>
    <p:sldId id="1699" r:id="rId8"/>
    <p:sldId id="263" r:id="rId9"/>
  </p:sldIdLst>
  <p:sldSz cx="12192000" cy="6858000"/>
  <p:notesSz cx="6858000" cy="9144000"/>
  <p:custDataLst>
    <p:tags r:id="rId11"/>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7A7"/>
    <a:srgbClr val="202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070"/>
    <p:restoredTop sz="94662"/>
  </p:normalViewPr>
  <p:slideViewPr>
    <p:cSldViewPr>
      <p:cViewPr varScale="1">
        <p:scale>
          <a:sx n="49" d="100"/>
          <a:sy n="49" d="100"/>
        </p:scale>
        <p:origin x="466" y="6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97FE2E-2C71-494F-8C84-BAEB7338C4C6}" type="datetimeFigureOut">
              <a:rPr lang="ru-RU" smtClean="0"/>
              <a:t>25.02.2021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BEF2D1-803E-4F83-82F5-EF77F9994214}" type="slidenum">
              <a:rPr lang="ru-RU" smtClean="0"/>
              <a:t>‹#›</a:t>
            </a:fld>
            <a:endParaRPr lang="ru-RU"/>
          </a:p>
        </p:txBody>
      </p:sp>
    </p:spTree>
    <p:extLst>
      <p:ext uri="{BB962C8B-B14F-4D97-AF65-F5344CB8AC3E}">
        <p14:creationId xmlns:p14="http://schemas.microsoft.com/office/powerpoint/2010/main" val="4087226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6" y="279963"/>
            <a:ext cx="10363201" cy="543739"/>
          </a:xfrm>
        </p:spPr>
        <p:txBody>
          <a:bodyPr/>
          <a:lstStyle/>
          <a:p>
            <a:r>
              <a:rPr lang="en-US"/>
              <a:t>Click to edit Master title style</a:t>
            </a:r>
          </a:p>
        </p:txBody>
      </p:sp>
      <p:sp>
        <p:nvSpPr>
          <p:cNvPr id="4" name="Picture Placeholder 3"/>
          <p:cNvSpPr>
            <a:spLocks noGrp="1"/>
          </p:cNvSpPr>
          <p:nvPr>
            <p:ph type="pic" sz="quarter" idx="10"/>
          </p:nvPr>
        </p:nvSpPr>
        <p:spPr>
          <a:xfrm>
            <a:off x="914401" y="1397004"/>
            <a:ext cx="3328416" cy="34074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049"/>
            </a:lvl1pPr>
          </a:lstStyle>
          <a:p>
            <a:pPr lvl="0"/>
            <a:endParaRPr lang="en-US"/>
          </a:p>
        </p:txBody>
      </p:sp>
      <p:sp>
        <p:nvSpPr>
          <p:cNvPr id="5" name="Picture Placeholder 3"/>
          <p:cNvSpPr>
            <a:spLocks noGrp="1"/>
          </p:cNvSpPr>
          <p:nvPr>
            <p:ph type="pic" sz="quarter" idx="11"/>
          </p:nvPr>
        </p:nvSpPr>
        <p:spPr>
          <a:xfrm>
            <a:off x="4431792" y="1397004"/>
            <a:ext cx="3328416" cy="34074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049"/>
            </a:lvl1pPr>
          </a:lstStyle>
          <a:p>
            <a:pPr lvl="0"/>
            <a:endParaRPr lang="en-US"/>
          </a:p>
        </p:txBody>
      </p:sp>
      <p:sp>
        <p:nvSpPr>
          <p:cNvPr id="6" name="Picture Placeholder 3"/>
          <p:cNvSpPr>
            <a:spLocks noGrp="1"/>
          </p:cNvSpPr>
          <p:nvPr>
            <p:ph type="pic" sz="quarter" idx="12"/>
          </p:nvPr>
        </p:nvSpPr>
        <p:spPr>
          <a:xfrm>
            <a:off x="7949183" y="1397004"/>
            <a:ext cx="3328416" cy="34074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049"/>
            </a:lvl1pPr>
          </a:lstStyle>
          <a:p>
            <a:pPr lvl="0"/>
            <a:endParaRPr lang="en-US"/>
          </a:p>
        </p:txBody>
      </p:sp>
      <p:sp>
        <p:nvSpPr>
          <p:cNvPr id="8" name="Text Placeholder 9"/>
          <p:cNvSpPr>
            <a:spLocks noGrp="1"/>
          </p:cNvSpPr>
          <p:nvPr>
            <p:ph type="body" sz="quarter" idx="14"/>
          </p:nvPr>
        </p:nvSpPr>
        <p:spPr>
          <a:xfrm>
            <a:off x="914401" y="4980569"/>
            <a:ext cx="3328416" cy="958852"/>
          </a:xfrm>
        </p:spPr>
        <p:txBody>
          <a:bodyPr>
            <a:noAutofit/>
          </a:bodyPr>
          <a:lstStyle>
            <a:lvl1pPr marL="0" indent="0">
              <a:buNone/>
              <a:defRPr sz="1049"/>
            </a:lvl1pPr>
            <a:lvl2pPr marL="114284" indent="-114284">
              <a:buFont typeface="Arial" panose="020B0604020202020204" pitchFamily="34" charset="0"/>
              <a:buChar char="•"/>
              <a:defRPr sz="1049"/>
            </a:lvl2pPr>
            <a:lvl3pPr marL="228569" indent="-114284">
              <a:defRPr sz="1049"/>
            </a:lvl3pPr>
            <a:lvl4pPr marL="399996" indent="-171427">
              <a:defRPr sz="1049"/>
            </a:lvl4pPr>
            <a:lvl5pPr marL="571423" indent="-171427">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2"/>
          </a:xfrm>
        </p:spPr>
        <p:txBody>
          <a:bodyPr>
            <a:noAutofit/>
          </a:bodyPr>
          <a:lstStyle>
            <a:lvl1pPr marL="0" indent="0">
              <a:buNone/>
              <a:defRPr sz="1049"/>
            </a:lvl1pPr>
            <a:lvl2pPr marL="114284" indent="-114284">
              <a:buFont typeface="Arial" panose="020B0604020202020204" pitchFamily="34" charset="0"/>
              <a:buChar char="•"/>
              <a:defRPr sz="1049"/>
            </a:lvl2pPr>
            <a:lvl3pPr marL="228569" indent="-114284">
              <a:defRPr sz="1049"/>
            </a:lvl3pPr>
            <a:lvl4pPr marL="399996" indent="-171427">
              <a:defRPr sz="1049"/>
            </a:lvl4pPr>
            <a:lvl5pPr marL="571423" indent="-171427">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2"/>
          </a:xfrm>
        </p:spPr>
        <p:txBody>
          <a:bodyPr>
            <a:noAutofit/>
          </a:bodyPr>
          <a:lstStyle>
            <a:lvl1pPr marL="0" indent="0">
              <a:buNone/>
              <a:defRPr sz="1049"/>
            </a:lvl1pPr>
            <a:lvl2pPr marL="114284" indent="-114284">
              <a:buFont typeface="Arial" panose="020B0604020202020204" pitchFamily="34" charset="0"/>
              <a:buChar char="•"/>
              <a:defRPr sz="1049"/>
            </a:lvl2pPr>
            <a:lvl3pPr marL="228569" indent="-114284">
              <a:defRPr sz="1049"/>
            </a:lvl3pPr>
            <a:lvl4pPr marL="399996" indent="-171427">
              <a:defRPr sz="1049"/>
            </a:lvl4pPr>
            <a:lvl5pPr marL="571423" indent="-171427">
              <a:defRPr sz="104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6" y="933453"/>
            <a:ext cx="10363201" cy="406400"/>
          </a:xfrm>
        </p:spPr>
        <p:txBody>
          <a:bodyPr>
            <a:normAutofit/>
          </a:bodyPr>
          <a:lstStyle>
            <a:lvl1pPr marL="0" indent="0" algn="ctr">
              <a:lnSpc>
                <a:spcPct val="86000"/>
              </a:lnSpc>
              <a:spcBef>
                <a:spcPts val="0"/>
              </a:spcBef>
              <a:buNone/>
              <a:defRPr sz="1349" baseline="0"/>
            </a:lvl1pPr>
          </a:lstStyle>
          <a:p>
            <a:pPr lvl="0"/>
            <a:r>
              <a:rPr lang="en-US" dirty="0"/>
              <a:t>Click here to edit subtitle</a:t>
            </a:r>
          </a:p>
        </p:txBody>
      </p:sp>
    </p:spTree>
    <p:extLst>
      <p:ext uri="{BB962C8B-B14F-4D97-AF65-F5344CB8AC3E}">
        <p14:creationId xmlns:p14="http://schemas.microsoft.com/office/powerpoint/2010/main" val="1321496846"/>
      </p:ext>
    </p:extLst>
  </p:cSld>
  <p:clrMapOvr>
    <a:masterClrMapping/>
  </p:clrMapOvr>
  <p:transition spd="slow">
    <p:wip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Two Content">
    <p:spTree>
      <p:nvGrpSpPr>
        <p:cNvPr id="1" name=""/>
        <p:cNvGrpSpPr/>
        <p:nvPr/>
      </p:nvGrpSpPr>
      <p:grpSpPr>
        <a:xfrm>
          <a:off x="0" y="0"/>
          <a:ext cx="0" cy="0"/>
          <a:chOff x="0" y="0"/>
          <a:chExt cx="0" cy="0"/>
        </a:xfrm>
      </p:grpSpPr>
      <p:sp>
        <p:nvSpPr>
          <p:cNvPr id="16" name="bg object 16"/>
          <p:cNvSpPr/>
          <p:nvPr/>
        </p:nvSpPr>
        <p:spPr>
          <a:xfrm>
            <a:off x="141336" y="1133195"/>
            <a:ext cx="11948965" cy="5599133"/>
          </a:xfrm>
          <a:custGeom>
            <a:avLst/>
            <a:gdLst/>
            <a:ahLst/>
            <a:cxnLst/>
            <a:rect l="l" t="t" r="r" b="b"/>
            <a:pathLst>
              <a:path w="5650865" h="2649220">
                <a:moveTo>
                  <a:pt x="5650712" y="24434"/>
                </a:moveTo>
                <a:lnTo>
                  <a:pt x="5626341" y="24434"/>
                </a:lnTo>
                <a:lnTo>
                  <a:pt x="5626341"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859"/>
          </a:solidFill>
        </p:spPr>
        <p:txBody>
          <a:bodyPr wrap="square" lIns="0" tIns="0" rIns="0" bIns="0" rtlCol="0"/>
          <a:lstStyle/>
          <a:p>
            <a:endParaRPr sz="1800"/>
          </a:p>
        </p:txBody>
      </p:sp>
      <p:sp>
        <p:nvSpPr>
          <p:cNvPr id="17" name="bg object 17"/>
          <p:cNvSpPr/>
          <p:nvPr/>
        </p:nvSpPr>
        <p:spPr>
          <a:xfrm>
            <a:off x="141353" y="150395"/>
            <a:ext cx="11948965" cy="907240"/>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2365C7"/>
          </a:solidFill>
        </p:spPr>
        <p:txBody>
          <a:bodyPr wrap="square" lIns="0" tIns="0" rIns="0" bIns="0" rtlCol="0"/>
          <a:lstStyle/>
          <a:p>
            <a:endParaRPr sz="1800"/>
          </a:p>
        </p:txBody>
      </p:sp>
      <p:sp>
        <p:nvSpPr>
          <p:cNvPr id="2" name="Holder 2"/>
          <p:cNvSpPr>
            <a:spLocks noGrp="1"/>
          </p:cNvSpPr>
          <p:nvPr>
            <p:ph type="title"/>
          </p:nvPr>
        </p:nvSpPr>
        <p:spPr>
          <a:xfrm>
            <a:off x="4392667" y="2836746"/>
            <a:ext cx="3406669" cy="846876"/>
          </a:xfrm>
        </p:spPr>
        <p:txBody>
          <a:bodyPr lIns="0" tIns="0" rIns="0" bIns="0"/>
          <a:lstStyle>
            <a:lvl1pPr>
              <a:defRPr sz="4100" b="1" i="0">
                <a:solidFill>
                  <a:srgbClr val="FEFEFE"/>
                </a:solidFill>
                <a:latin typeface="Arial"/>
                <a:cs typeface="Arial"/>
              </a:defRPr>
            </a:lvl1pPr>
          </a:lstStyle>
          <a:p>
            <a:endParaRPr/>
          </a:p>
        </p:txBody>
      </p:sp>
      <p:sp>
        <p:nvSpPr>
          <p:cNvPr id="3" name="Holder 3"/>
          <p:cNvSpPr>
            <a:spLocks noGrp="1"/>
          </p:cNvSpPr>
          <p:nvPr>
            <p:ph sz="half" idx="2"/>
          </p:nvPr>
        </p:nvSpPr>
        <p:spPr>
          <a:xfrm>
            <a:off x="524641" y="1523336"/>
            <a:ext cx="3857667" cy="338554"/>
          </a:xfrm>
          <a:prstGeom prst="rect">
            <a:avLst/>
          </a:prstGeom>
        </p:spPr>
        <p:txBody>
          <a:bodyPr wrap="square" lIns="0" tIns="0" rIns="0" bIns="0">
            <a:spAutoFit/>
          </a:bodyPr>
          <a:lstStyle>
            <a:lvl1pPr>
              <a:defRPr sz="2200" b="0" i="0">
                <a:solidFill>
                  <a:srgbClr val="FEFEFE"/>
                </a:solidFill>
                <a:latin typeface="Arial"/>
                <a:cs typeface="Arial"/>
              </a:defRPr>
            </a:lvl1pPr>
          </a:lstStyle>
          <a:p>
            <a:endParaRPr/>
          </a:p>
        </p:txBody>
      </p:sp>
      <p:sp>
        <p:nvSpPr>
          <p:cNvPr id="4" name="Holder 4"/>
          <p:cNvSpPr>
            <a:spLocks noGrp="1"/>
          </p:cNvSpPr>
          <p:nvPr>
            <p:ph sz="half" idx="3"/>
          </p:nvPr>
        </p:nvSpPr>
        <p:spPr>
          <a:xfrm>
            <a:off x="6278884" y="1577340"/>
            <a:ext cx="5303521" cy="49244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823122270"/>
      </p:ext>
    </p:extLst>
  </p:cSld>
  <p:clrMapOvr>
    <a:masterClrMapping/>
  </p:clrMapOvr>
  <p:transition spd="slow">
    <p:wip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2" y="2059293"/>
            <a:ext cx="10363201" cy="67710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2" y="3840479"/>
            <a:ext cx="8534401" cy="49244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880595304"/>
      </p:ext>
    </p:extLst>
  </p:cSld>
  <p:clrMapOvr>
    <a:masterClrMapping/>
  </p:clrMapOvr>
  <p:transition spd="slow">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t>25.02.2021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t>25.02.2021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t>25.02.2021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t>‹#›</a:t>
            </a:fld>
            <a:endParaRPr lang="ru-RU"/>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t>25.02.2021</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slow">
    <p:wip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xmlns="" id="{EE80F0AA-4DF1-4DBF-9AA2-5439157D8912}"/>
              </a:ext>
            </a:extLst>
          </p:cNvPr>
          <p:cNvSpPr/>
          <p:nvPr/>
        </p:nvSpPr>
        <p:spPr>
          <a:xfrm>
            <a:off x="8190" y="3605"/>
            <a:ext cx="12173957" cy="215805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a:p>
        </p:txBody>
      </p:sp>
      <p:sp>
        <p:nvSpPr>
          <p:cNvPr id="15" name="object 4">
            <a:extLst>
              <a:ext uri="{FF2B5EF4-FFF2-40B4-BE49-F238E27FC236}">
                <a16:creationId xmlns:a16="http://schemas.microsoft.com/office/drawing/2014/main" xmlns="" id="{96789AA7-9596-4F83-89FD-AEC28EE179F1}"/>
              </a:ext>
            </a:extLst>
          </p:cNvPr>
          <p:cNvSpPr txBox="1"/>
          <p:nvPr/>
        </p:nvSpPr>
        <p:spPr>
          <a:xfrm>
            <a:off x="1153412" y="2770489"/>
            <a:ext cx="9014878" cy="1896990"/>
          </a:xfrm>
          <a:prstGeom prst="rect">
            <a:avLst/>
          </a:prstGeom>
        </p:spPr>
        <p:txBody>
          <a:bodyPr vert="horz" wrap="square" lIns="0" tIns="29524" rIns="0" bIns="0" rtlCol="0">
            <a:spAutoFit/>
          </a:bodyPr>
          <a:lstStyle/>
          <a:p>
            <a:pPr marL="38918">
              <a:spcAft>
                <a:spcPts val="1600"/>
              </a:spcAft>
            </a:pPr>
            <a:r>
              <a:rPr lang="ru-RU" sz="5400" b="1" dirty="0">
                <a:solidFill>
                  <a:schemeClr val="accent1"/>
                </a:solidFill>
                <a:latin typeface="Arial" panose="020B0604020202020204" pitchFamily="34" charset="0"/>
                <a:cs typeface="Arial" panose="020B0604020202020204" pitchFamily="34" charset="0"/>
              </a:rPr>
              <a:t>ТЕМА</a:t>
            </a:r>
            <a:r>
              <a:rPr lang="en-US" sz="5400" b="1" dirty="0">
                <a:solidFill>
                  <a:schemeClr val="accent1"/>
                </a:solidFill>
                <a:latin typeface="Arial" panose="020B0604020202020204" pitchFamily="34" charset="0"/>
                <a:cs typeface="Arial" panose="020B0604020202020204" pitchFamily="34" charset="0"/>
              </a:rPr>
              <a:t>:</a:t>
            </a:r>
          </a:p>
          <a:p>
            <a:pPr marL="26841"/>
            <a:r>
              <a:rPr lang="ru-RU" sz="5400" b="1" dirty="0">
                <a:latin typeface="Arial" panose="020B0604020202020204" pitchFamily="34" charset="0"/>
                <a:cs typeface="Arial" panose="020B0604020202020204" pitchFamily="34" charset="0"/>
              </a:rPr>
              <a:t>СОБЫТИЯ</a:t>
            </a:r>
            <a:endParaRPr lang="en-US" sz="5400" b="1" dirty="0">
              <a:latin typeface="Arial" panose="020B0604020202020204" pitchFamily="34" charset="0"/>
              <a:cs typeface="Arial" panose="020B0604020202020204" pitchFamily="34" charset="0"/>
            </a:endParaRPr>
          </a:p>
        </p:txBody>
      </p:sp>
      <p:sp>
        <p:nvSpPr>
          <p:cNvPr id="16" name="object 5">
            <a:extLst>
              <a:ext uri="{FF2B5EF4-FFF2-40B4-BE49-F238E27FC236}">
                <a16:creationId xmlns:a16="http://schemas.microsoft.com/office/drawing/2014/main" xmlns="" id="{A8BAE388-D6D2-40E9-8208-E39C1E0E7029}"/>
              </a:ext>
            </a:extLst>
          </p:cNvPr>
          <p:cNvSpPr/>
          <p:nvPr/>
        </p:nvSpPr>
        <p:spPr>
          <a:xfrm>
            <a:off x="580330" y="2846015"/>
            <a:ext cx="548063" cy="767709"/>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a:p>
        </p:txBody>
      </p:sp>
      <p:sp>
        <p:nvSpPr>
          <p:cNvPr id="20" name="object 9">
            <a:extLst>
              <a:ext uri="{FF2B5EF4-FFF2-40B4-BE49-F238E27FC236}">
                <a16:creationId xmlns:a16="http://schemas.microsoft.com/office/drawing/2014/main" xmlns="" id="{F294EAD7-CAB8-401C-B12D-6064AA1177E0}"/>
              </a:ext>
            </a:extLst>
          </p:cNvPr>
          <p:cNvSpPr/>
          <p:nvPr/>
        </p:nvSpPr>
        <p:spPr>
          <a:xfrm>
            <a:off x="9168343" y="482102"/>
            <a:ext cx="2266213" cy="111242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a:p>
        </p:txBody>
      </p:sp>
      <p:sp>
        <p:nvSpPr>
          <p:cNvPr id="21" name="object 10">
            <a:extLst>
              <a:ext uri="{FF2B5EF4-FFF2-40B4-BE49-F238E27FC236}">
                <a16:creationId xmlns:a16="http://schemas.microsoft.com/office/drawing/2014/main" xmlns="" id="{27824596-7DE1-4136-95E4-49A51856B6D3}"/>
              </a:ext>
            </a:extLst>
          </p:cNvPr>
          <p:cNvSpPr/>
          <p:nvPr/>
        </p:nvSpPr>
        <p:spPr>
          <a:xfrm>
            <a:off x="9168343" y="482102"/>
            <a:ext cx="2266213" cy="111242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xmlns="" id="{CAFE6579-511C-4CCB-9A5C-300ACC2F553A}"/>
              </a:ext>
            </a:extLst>
          </p:cNvPr>
          <p:cNvSpPr txBox="1"/>
          <p:nvPr/>
        </p:nvSpPr>
        <p:spPr>
          <a:xfrm>
            <a:off x="9214692" y="648871"/>
            <a:ext cx="2266213" cy="765747"/>
          </a:xfrm>
          <a:prstGeom prst="rect">
            <a:avLst/>
          </a:prstGeom>
        </p:spPr>
        <p:txBody>
          <a:bodyPr vert="horz" wrap="square" lIns="0" tIns="33552" rIns="0" bIns="0" rtlCol="0">
            <a:spAutoFit/>
          </a:bodyPr>
          <a:lstStyle/>
          <a:p>
            <a:pPr>
              <a:spcBef>
                <a:spcPts val="264"/>
              </a:spcBef>
            </a:pPr>
            <a:r>
              <a:rPr lang="en-US" sz="4756" b="1" spc="21" dirty="0">
                <a:solidFill>
                  <a:srgbClr val="FEFEFE"/>
                </a:solidFill>
                <a:latin typeface="Arial"/>
                <a:cs typeface="Arial"/>
              </a:rPr>
              <a:t>9</a:t>
            </a:r>
            <a:r>
              <a:rPr lang="ru-RU" sz="4756" b="1" spc="21" dirty="0">
                <a:solidFill>
                  <a:srgbClr val="FEFEFE"/>
                </a:solidFill>
                <a:latin typeface="Arial"/>
                <a:cs typeface="Arial"/>
              </a:rPr>
              <a:t> класс</a:t>
            </a:r>
            <a:endParaRPr sz="4756" dirty="0">
              <a:latin typeface="Arial"/>
              <a:cs typeface="Arial"/>
            </a:endParaRPr>
          </a:p>
        </p:txBody>
      </p:sp>
      <p:sp>
        <p:nvSpPr>
          <p:cNvPr id="26" name="object 2">
            <a:extLst>
              <a:ext uri="{FF2B5EF4-FFF2-40B4-BE49-F238E27FC236}">
                <a16:creationId xmlns:a16="http://schemas.microsoft.com/office/drawing/2014/main" xmlns="" id="{97CDA16A-066A-4BED-8F29-21556D7AB731}"/>
              </a:ext>
            </a:extLst>
          </p:cNvPr>
          <p:cNvSpPr txBox="1">
            <a:spLocks/>
          </p:cNvSpPr>
          <p:nvPr/>
        </p:nvSpPr>
        <p:spPr>
          <a:xfrm>
            <a:off x="1797503" y="455746"/>
            <a:ext cx="6410732" cy="1138760"/>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algn="ctr" defTabSz="1935432">
              <a:spcBef>
                <a:spcPts val="241"/>
              </a:spcBef>
              <a:defRPr/>
            </a:pPr>
            <a:r>
              <a:rPr lang="ru-RU" sz="7197" kern="0" spc="11" dirty="0">
                <a:solidFill>
                  <a:sysClr val="window" lastClr="FFFFFF"/>
                </a:solidFill>
              </a:rPr>
              <a:t>АЛГЕБРА</a:t>
            </a:r>
            <a:endParaRPr lang="en-US" sz="7197" kern="0" spc="11" dirty="0">
              <a:solidFill>
                <a:sysClr val="window" lastClr="FFFFFF"/>
              </a:solidFill>
            </a:endParaRPr>
          </a:p>
        </p:txBody>
      </p:sp>
      <p:sp>
        <p:nvSpPr>
          <p:cNvPr id="27" name="object 11">
            <a:extLst>
              <a:ext uri="{FF2B5EF4-FFF2-40B4-BE49-F238E27FC236}">
                <a16:creationId xmlns:a16="http://schemas.microsoft.com/office/drawing/2014/main" xmlns="" id="{D2168EAD-EAD9-4C91-B3BA-D0FB4D707556}"/>
              </a:ext>
            </a:extLst>
          </p:cNvPr>
          <p:cNvSpPr/>
          <p:nvPr/>
        </p:nvSpPr>
        <p:spPr>
          <a:xfrm>
            <a:off x="757445" y="1416429"/>
            <a:ext cx="33601" cy="65859"/>
          </a:xfrm>
          <a:custGeom>
            <a:avLst/>
            <a:gdLst/>
            <a:ahLst/>
            <a:cxnLst/>
            <a:rect l="l" t="t" r="r" b="b"/>
            <a:pathLst>
              <a:path w="15875" h="31115">
                <a:moveTo>
                  <a:pt x="15652" y="0"/>
                </a:moveTo>
                <a:lnTo>
                  <a:pt x="0" y="0"/>
                </a:lnTo>
                <a:lnTo>
                  <a:pt x="0" y="30786"/>
                </a:lnTo>
                <a:lnTo>
                  <a:pt x="15652" y="30786"/>
                </a:lnTo>
                <a:lnTo>
                  <a:pt x="15652" y="0"/>
                </a:lnTo>
                <a:close/>
              </a:path>
            </a:pathLst>
          </a:custGeom>
          <a:solidFill>
            <a:srgbClr val="00AEEF"/>
          </a:solidFill>
        </p:spPr>
        <p:txBody>
          <a:bodyPr wrap="square" lIns="0" tIns="0" rIns="0" bIns="0" rtlCol="0"/>
          <a:lstStyle/>
          <a:p>
            <a:pPr defTabSz="1935432"/>
            <a:endParaRPr sz="3811">
              <a:solidFill>
                <a:prstClr val="black"/>
              </a:solidFill>
              <a:latin typeface="Calibri"/>
            </a:endParaRPr>
          </a:p>
        </p:txBody>
      </p:sp>
      <p:sp>
        <p:nvSpPr>
          <p:cNvPr id="28" name="object 12">
            <a:extLst>
              <a:ext uri="{FF2B5EF4-FFF2-40B4-BE49-F238E27FC236}">
                <a16:creationId xmlns:a16="http://schemas.microsoft.com/office/drawing/2014/main" xmlns="" id="{5AAAE1A5-5083-45BC-BB77-451BC6095476}"/>
              </a:ext>
            </a:extLst>
          </p:cNvPr>
          <p:cNvSpPr/>
          <p:nvPr/>
        </p:nvSpPr>
        <p:spPr>
          <a:xfrm>
            <a:off x="692279" y="1399861"/>
            <a:ext cx="819869" cy="0"/>
          </a:xfrm>
          <a:custGeom>
            <a:avLst/>
            <a:gdLst/>
            <a:ahLst/>
            <a:cxnLst/>
            <a:rect l="l" t="t" r="r" b="b"/>
            <a:pathLst>
              <a:path w="387350">
                <a:moveTo>
                  <a:pt x="0" y="0"/>
                </a:moveTo>
                <a:lnTo>
                  <a:pt x="387158" y="0"/>
                </a:lnTo>
              </a:path>
            </a:pathLst>
          </a:custGeom>
          <a:ln w="15654">
            <a:solidFill>
              <a:srgbClr val="00AEEF"/>
            </a:solidFill>
          </a:ln>
        </p:spPr>
        <p:txBody>
          <a:bodyPr wrap="square" lIns="0" tIns="0" rIns="0" bIns="0" rtlCol="0"/>
          <a:lstStyle/>
          <a:p>
            <a:pPr defTabSz="1935432"/>
            <a:endParaRPr sz="3811">
              <a:solidFill>
                <a:prstClr val="black"/>
              </a:solidFill>
              <a:latin typeface="Calibri"/>
            </a:endParaRPr>
          </a:p>
        </p:txBody>
      </p:sp>
      <p:sp>
        <p:nvSpPr>
          <p:cNvPr id="29" name="object 13">
            <a:extLst>
              <a:ext uri="{FF2B5EF4-FFF2-40B4-BE49-F238E27FC236}">
                <a16:creationId xmlns:a16="http://schemas.microsoft.com/office/drawing/2014/main" xmlns="" id="{42562BD1-38C5-4FEF-BE28-9E2028CE083A}"/>
              </a:ext>
            </a:extLst>
          </p:cNvPr>
          <p:cNvSpPr/>
          <p:nvPr/>
        </p:nvSpPr>
        <p:spPr>
          <a:xfrm>
            <a:off x="774009" y="662130"/>
            <a:ext cx="0" cy="721753"/>
          </a:xfrm>
          <a:custGeom>
            <a:avLst/>
            <a:gdLst/>
            <a:ahLst/>
            <a:cxnLst/>
            <a:rect l="l" t="t" r="r" b="b"/>
            <a:pathLst>
              <a:path h="340995">
                <a:moveTo>
                  <a:pt x="0" y="0"/>
                </a:moveTo>
                <a:lnTo>
                  <a:pt x="0" y="340718"/>
                </a:lnTo>
              </a:path>
            </a:pathLst>
          </a:custGeom>
          <a:ln w="15652">
            <a:solidFill>
              <a:srgbClr val="00AEEF"/>
            </a:solidFill>
          </a:ln>
        </p:spPr>
        <p:txBody>
          <a:bodyPr wrap="square" lIns="0" tIns="0" rIns="0" bIns="0" rtlCol="0"/>
          <a:lstStyle/>
          <a:p>
            <a:pPr defTabSz="1935432"/>
            <a:endParaRPr sz="3811">
              <a:solidFill>
                <a:prstClr val="black"/>
              </a:solidFill>
              <a:latin typeface="Calibri"/>
            </a:endParaRPr>
          </a:p>
        </p:txBody>
      </p:sp>
      <p:sp>
        <p:nvSpPr>
          <p:cNvPr id="30" name="object 14">
            <a:extLst>
              <a:ext uri="{FF2B5EF4-FFF2-40B4-BE49-F238E27FC236}">
                <a16:creationId xmlns:a16="http://schemas.microsoft.com/office/drawing/2014/main" xmlns="" id="{199D57BF-AFEE-4760-B709-A1E005ECDEF4}"/>
              </a:ext>
            </a:extLst>
          </p:cNvPr>
          <p:cNvSpPr/>
          <p:nvPr/>
        </p:nvSpPr>
        <p:spPr>
          <a:xfrm>
            <a:off x="854362" y="719948"/>
            <a:ext cx="598101" cy="623637"/>
          </a:xfrm>
          <a:custGeom>
            <a:avLst/>
            <a:gdLst/>
            <a:ahLst/>
            <a:cxnLst/>
            <a:rect l="l" t="t" r="r" b="b"/>
            <a:pathLst>
              <a:path w="282575" h="294640">
                <a:moveTo>
                  <a:pt x="15652" y="0"/>
                </a:moveTo>
                <a:lnTo>
                  <a:pt x="0" y="0"/>
                </a:lnTo>
                <a:lnTo>
                  <a:pt x="2607" y="57118"/>
                </a:lnTo>
                <a:lnTo>
                  <a:pt x="10266" y="111280"/>
                </a:lnTo>
                <a:lnTo>
                  <a:pt x="22734" y="161224"/>
                </a:lnTo>
                <a:lnTo>
                  <a:pt x="39766" y="205689"/>
                </a:lnTo>
                <a:lnTo>
                  <a:pt x="61329" y="243530"/>
                </a:lnTo>
                <a:lnTo>
                  <a:pt x="112612" y="288250"/>
                </a:lnTo>
                <a:lnTo>
                  <a:pt x="141088" y="294044"/>
                </a:lnTo>
                <a:lnTo>
                  <a:pt x="169563" y="288250"/>
                </a:lnTo>
                <a:lnTo>
                  <a:pt x="185084" y="278391"/>
                </a:lnTo>
                <a:lnTo>
                  <a:pt x="141088" y="278391"/>
                </a:lnTo>
                <a:lnTo>
                  <a:pt x="117162" y="273190"/>
                </a:lnTo>
                <a:lnTo>
                  <a:pt x="73063" y="233046"/>
                </a:lnTo>
                <a:lnTo>
                  <a:pt x="53957" y="199078"/>
                </a:lnTo>
                <a:lnTo>
                  <a:pt x="37551" y="156187"/>
                </a:lnTo>
                <a:lnTo>
                  <a:pt x="25542" y="107896"/>
                </a:lnTo>
                <a:lnTo>
                  <a:pt x="18164" y="55426"/>
                </a:lnTo>
                <a:lnTo>
                  <a:pt x="15652" y="0"/>
                </a:lnTo>
                <a:close/>
              </a:path>
              <a:path w="282575" h="294640">
                <a:moveTo>
                  <a:pt x="282174" y="0"/>
                </a:moveTo>
                <a:lnTo>
                  <a:pt x="266522" y="0"/>
                </a:lnTo>
                <a:lnTo>
                  <a:pt x="264011" y="55426"/>
                </a:lnTo>
                <a:lnTo>
                  <a:pt x="256634" y="107896"/>
                </a:lnTo>
                <a:lnTo>
                  <a:pt x="244628" y="156187"/>
                </a:lnTo>
                <a:lnTo>
                  <a:pt x="228225" y="199078"/>
                </a:lnTo>
                <a:lnTo>
                  <a:pt x="209114" y="233046"/>
                </a:lnTo>
                <a:lnTo>
                  <a:pt x="165012" y="273190"/>
                </a:lnTo>
                <a:lnTo>
                  <a:pt x="141088" y="278391"/>
                </a:lnTo>
                <a:lnTo>
                  <a:pt x="185084" y="278391"/>
                </a:lnTo>
                <a:lnTo>
                  <a:pt x="220845" y="243530"/>
                </a:lnTo>
                <a:lnTo>
                  <a:pt x="242409" y="205689"/>
                </a:lnTo>
                <a:lnTo>
                  <a:pt x="259442" y="161224"/>
                </a:lnTo>
                <a:lnTo>
                  <a:pt x="271909" y="111280"/>
                </a:lnTo>
                <a:lnTo>
                  <a:pt x="279568" y="57118"/>
                </a:lnTo>
                <a:lnTo>
                  <a:pt x="282174" y="0"/>
                </a:lnTo>
                <a:close/>
              </a:path>
            </a:pathLst>
          </a:custGeom>
          <a:solidFill>
            <a:srgbClr val="00AEEF"/>
          </a:solidFill>
        </p:spPr>
        <p:txBody>
          <a:bodyPr wrap="square" lIns="0" tIns="0" rIns="0" bIns="0" rtlCol="0"/>
          <a:lstStyle/>
          <a:p>
            <a:pPr defTabSz="1935432"/>
            <a:endParaRPr sz="3811">
              <a:solidFill>
                <a:prstClr val="black"/>
              </a:solidFill>
              <a:latin typeface="Calibri"/>
            </a:endParaRPr>
          </a:p>
        </p:txBody>
      </p:sp>
      <p:sp>
        <p:nvSpPr>
          <p:cNvPr id="31" name="object 15">
            <a:extLst>
              <a:ext uri="{FF2B5EF4-FFF2-40B4-BE49-F238E27FC236}">
                <a16:creationId xmlns:a16="http://schemas.microsoft.com/office/drawing/2014/main" xmlns="" id="{DFF3D60F-1869-4734-8178-4BFE8F5C0368}"/>
              </a:ext>
            </a:extLst>
          </p:cNvPr>
          <p:cNvSpPr/>
          <p:nvPr/>
        </p:nvSpPr>
        <p:spPr>
          <a:xfrm>
            <a:off x="1424940" y="1445581"/>
            <a:ext cx="90051" cy="90051"/>
          </a:xfrm>
          <a:custGeom>
            <a:avLst/>
            <a:gdLst/>
            <a:ahLst/>
            <a:cxnLst/>
            <a:rect l="l" t="t" r="r" b="b"/>
            <a:pathLst>
              <a:path w="42545" h="42545">
                <a:moveTo>
                  <a:pt x="11066" y="0"/>
                </a:moveTo>
                <a:lnTo>
                  <a:pt x="0" y="11066"/>
                </a:lnTo>
                <a:lnTo>
                  <a:pt x="10119" y="21186"/>
                </a:lnTo>
                <a:lnTo>
                  <a:pt x="0" y="31305"/>
                </a:lnTo>
                <a:lnTo>
                  <a:pt x="11066" y="42372"/>
                </a:lnTo>
                <a:lnTo>
                  <a:pt x="21186" y="32251"/>
                </a:lnTo>
                <a:lnTo>
                  <a:pt x="41426" y="32251"/>
                </a:lnTo>
                <a:lnTo>
                  <a:pt x="42372" y="31305"/>
                </a:lnTo>
                <a:lnTo>
                  <a:pt x="32252" y="21186"/>
                </a:lnTo>
                <a:lnTo>
                  <a:pt x="42372" y="11066"/>
                </a:lnTo>
                <a:lnTo>
                  <a:pt x="41424" y="10119"/>
                </a:lnTo>
                <a:lnTo>
                  <a:pt x="21186" y="10119"/>
                </a:lnTo>
                <a:lnTo>
                  <a:pt x="11066" y="0"/>
                </a:lnTo>
                <a:close/>
              </a:path>
              <a:path w="42545" h="42545">
                <a:moveTo>
                  <a:pt x="41426" y="32251"/>
                </a:moveTo>
                <a:lnTo>
                  <a:pt x="21186" y="32251"/>
                </a:lnTo>
                <a:lnTo>
                  <a:pt x="31305" y="42372"/>
                </a:lnTo>
                <a:lnTo>
                  <a:pt x="41426" y="32251"/>
                </a:lnTo>
                <a:close/>
              </a:path>
              <a:path w="42545" h="42545">
                <a:moveTo>
                  <a:pt x="31305" y="0"/>
                </a:moveTo>
                <a:lnTo>
                  <a:pt x="21186" y="10119"/>
                </a:lnTo>
                <a:lnTo>
                  <a:pt x="41424" y="10119"/>
                </a:lnTo>
                <a:lnTo>
                  <a:pt x="31305" y="0"/>
                </a:lnTo>
                <a:close/>
              </a:path>
            </a:pathLst>
          </a:custGeom>
          <a:solidFill>
            <a:srgbClr val="00AEEF"/>
          </a:solidFill>
        </p:spPr>
        <p:txBody>
          <a:bodyPr wrap="square" lIns="0" tIns="0" rIns="0" bIns="0" rtlCol="0"/>
          <a:lstStyle/>
          <a:p>
            <a:pPr defTabSz="1935432"/>
            <a:endParaRPr sz="3811">
              <a:solidFill>
                <a:prstClr val="black"/>
              </a:solidFill>
              <a:latin typeface="Calibri"/>
            </a:endParaRPr>
          </a:p>
        </p:txBody>
      </p:sp>
      <p:sp>
        <p:nvSpPr>
          <p:cNvPr id="32" name="object 16">
            <a:extLst>
              <a:ext uri="{FF2B5EF4-FFF2-40B4-BE49-F238E27FC236}">
                <a16:creationId xmlns:a16="http://schemas.microsoft.com/office/drawing/2014/main" xmlns="" id="{C22A3C16-3643-4C83-83DD-E1EA8CC4BADD}"/>
              </a:ext>
            </a:extLst>
          </p:cNvPr>
          <p:cNvSpPr/>
          <p:nvPr/>
        </p:nvSpPr>
        <p:spPr>
          <a:xfrm>
            <a:off x="649648" y="687960"/>
            <a:ext cx="90051" cy="90051"/>
          </a:xfrm>
          <a:custGeom>
            <a:avLst/>
            <a:gdLst/>
            <a:ahLst/>
            <a:cxnLst/>
            <a:rect l="l" t="t" r="r" b="b"/>
            <a:pathLst>
              <a:path w="42545" h="42545">
                <a:moveTo>
                  <a:pt x="11066" y="0"/>
                </a:moveTo>
                <a:lnTo>
                  <a:pt x="0" y="11073"/>
                </a:lnTo>
                <a:lnTo>
                  <a:pt x="10120" y="21188"/>
                </a:lnTo>
                <a:lnTo>
                  <a:pt x="0" y="31305"/>
                </a:lnTo>
                <a:lnTo>
                  <a:pt x="11066" y="42378"/>
                </a:lnTo>
                <a:lnTo>
                  <a:pt x="42372" y="11073"/>
                </a:lnTo>
                <a:lnTo>
                  <a:pt x="41419" y="10119"/>
                </a:lnTo>
                <a:lnTo>
                  <a:pt x="21186" y="10119"/>
                </a:lnTo>
                <a:lnTo>
                  <a:pt x="11066" y="0"/>
                </a:lnTo>
                <a:close/>
              </a:path>
              <a:path w="42545" h="42545">
                <a:moveTo>
                  <a:pt x="31306" y="0"/>
                </a:moveTo>
                <a:lnTo>
                  <a:pt x="21186" y="10119"/>
                </a:lnTo>
                <a:lnTo>
                  <a:pt x="41419" y="10119"/>
                </a:lnTo>
                <a:lnTo>
                  <a:pt x="31306" y="0"/>
                </a:lnTo>
                <a:close/>
              </a:path>
            </a:pathLst>
          </a:custGeom>
          <a:solidFill>
            <a:srgbClr val="00AEEF"/>
          </a:solidFill>
        </p:spPr>
        <p:txBody>
          <a:bodyPr wrap="square" lIns="0" tIns="0" rIns="0" bIns="0" rtlCol="0"/>
          <a:lstStyle/>
          <a:p>
            <a:pPr defTabSz="1935432"/>
            <a:endParaRPr sz="3811">
              <a:solidFill>
                <a:prstClr val="black"/>
              </a:solidFill>
              <a:latin typeface="Calibri"/>
            </a:endParaRPr>
          </a:p>
        </p:txBody>
      </p:sp>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8208" y="2943289"/>
            <a:ext cx="3917485" cy="321338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object 5">
            <a:extLst>
              <a:ext uri="{FF2B5EF4-FFF2-40B4-BE49-F238E27FC236}">
                <a16:creationId xmlns:a16="http://schemas.microsoft.com/office/drawing/2014/main" xmlns="" id="{A8BAE388-D6D2-40E9-8208-E39C1E0E7029}"/>
              </a:ext>
            </a:extLst>
          </p:cNvPr>
          <p:cNvSpPr/>
          <p:nvPr/>
        </p:nvSpPr>
        <p:spPr>
          <a:xfrm>
            <a:off x="580330" y="3789039"/>
            <a:ext cx="548063" cy="10801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chemeClr val="bg1">
              <a:lumMod val="65000"/>
            </a:schemeClr>
          </a:solidFill>
        </p:spPr>
        <p:txBody>
          <a:bodyPr wrap="square" lIns="0" tIns="0" rIns="0" bIns="0" rtlCol="0"/>
          <a:lstStyle/>
          <a:p>
            <a:endParaRPr sz="2396"/>
          </a:p>
        </p:txBody>
      </p:sp>
    </p:spTree>
    <p:extLst>
      <p:ext uri="{BB962C8B-B14F-4D97-AF65-F5344CB8AC3E}">
        <p14:creationId xmlns:p14="http://schemas.microsoft.com/office/powerpoint/2010/main" val="878112829"/>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СОБЫТИЯ</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64161" y="1060177"/>
            <a:ext cx="12063683" cy="5611857"/>
          </a:xfrm>
          <a:prstGeom prst="rect">
            <a:avLst/>
          </a:prstGeom>
        </p:spPr>
        <p:txBody>
          <a:bodyPr wrap="square">
            <a:spAutoFit/>
          </a:bodyPr>
          <a:lstStyle/>
          <a:p>
            <a:r>
              <a:rPr lang="ru-RU" sz="3200" b="1" i="1" dirty="0">
                <a:solidFill>
                  <a:srgbClr val="00B050"/>
                </a:solidFill>
                <a:latin typeface="Arial" pitchFamily="34" charset="0"/>
                <a:cs typeface="Arial" pitchFamily="34" charset="0"/>
              </a:rPr>
              <a:t>Теория вероятностей и математическая статистика – </a:t>
            </a:r>
            <a:r>
              <a:rPr lang="ru-RU" sz="3200" dirty="0">
                <a:latin typeface="Arial" pitchFamily="34" charset="0"/>
                <a:cs typeface="Arial" pitchFamily="34" charset="0"/>
              </a:rPr>
              <a:t>это наука о связях между случайными событиями, изучении их закономерностей и применении следствий из них при решении практических задач. </a:t>
            </a:r>
          </a:p>
          <a:p>
            <a:endParaRPr lang="ru-RU" sz="3200" dirty="0">
              <a:latin typeface="Arial" pitchFamily="34" charset="0"/>
              <a:cs typeface="Arial" pitchFamily="34" charset="0"/>
            </a:endParaRPr>
          </a:p>
          <a:p>
            <a:pPr>
              <a:buNone/>
            </a:pPr>
            <a:r>
              <a:rPr lang="ru-RU" sz="32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Невозможным</a:t>
            </a:r>
            <a:r>
              <a:rPr lang="ru-RU" sz="2800" dirty="0">
                <a:latin typeface="Arial" panose="020B0604020202020204" pitchFamily="34" charset="0"/>
                <a:cs typeface="Arial" panose="020B0604020202020204" pitchFamily="34" charset="0"/>
              </a:rPr>
              <a:t> называют событие, которое в   данных условиях произойти не может,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marL="441325" indent="-441325">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Вода в реке </a:t>
            </a:r>
            <a:r>
              <a:rPr lang="ru-RU" sz="2800" dirty="0" smtClean="0">
                <a:latin typeface="Arial" panose="020B0604020202020204" pitchFamily="34" charset="0"/>
                <a:cs typeface="Arial" panose="020B0604020202020204" pitchFamily="34" charset="0"/>
              </a:rPr>
              <a:t>замёрзла </a:t>
            </a:r>
            <a:r>
              <a:rPr lang="ru-RU" sz="2800" dirty="0">
                <a:latin typeface="Arial" panose="020B0604020202020204" pitchFamily="34" charset="0"/>
                <a:cs typeface="Arial" panose="020B0604020202020204" pitchFamily="34" charset="0"/>
              </a:rPr>
              <a:t>при температуре + 25 </a:t>
            </a:r>
            <a:r>
              <a:rPr lang="ru-RU" sz="2800" baseline="30000" dirty="0">
                <a:latin typeface="Arial" panose="020B0604020202020204" pitchFamily="34" charset="0"/>
                <a:cs typeface="Arial" panose="020B0604020202020204" pitchFamily="34" charset="0"/>
              </a:rPr>
              <a:t>0</a:t>
            </a:r>
            <a:r>
              <a:rPr lang="ru-RU" sz="2800" dirty="0">
                <a:latin typeface="Arial" panose="020B0604020202020204" pitchFamily="34" charset="0"/>
                <a:cs typeface="Arial" panose="020B0604020202020204" pitchFamily="34" charset="0"/>
              </a:rPr>
              <a:t>С</a:t>
            </a:r>
          </a:p>
          <a:p>
            <a:pPr marL="441325" indent="-441325">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При бросании игральной кости (</a:t>
            </a:r>
            <a:r>
              <a:rPr lang="ru-RU" sz="2800" dirty="0" err="1">
                <a:latin typeface="Arial" panose="020B0604020202020204" pitchFamily="34" charset="0"/>
                <a:cs typeface="Arial" panose="020B0604020202020204" pitchFamily="34" charset="0"/>
              </a:rPr>
              <a:t>т.е</a:t>
            </a:r>
            <a:r>
              <a:rPr lang="ru-RU" sz="2800" dirty="0">
                <a:latin typeface="Arial" panose="020B0604020202020204" pitchFamily="34" charset="0"/>
                <a:cs typeface="Arial" panose="020B0604020202020204" pitchFamily="34" charset="0"/>
              </a:rPr>
              <a:t> кубика, на гранях которого отмечены очки от 1 до 6) появилось 7 очков</a:t>
            </a:r>
          </a:p>
          <a:p>
            <a:endParaRPr lang="ru-RU" sz="2667" dirty="0">
              <a:latin typeface="Arial" pitchFamily="34" charset="0"/>
              <a:cs typeface="Arial" pitchFamily="34" charset="0"/>
            </a:endParaRPr>
          </a:p>
        </p:txBody>
      </p:sp>
    </p:spTree>
    <p:extLst>
      <p:ext uri="{BB962C8B-B14F-4D97-AF65-F5344CB8AC3E}">
        <p14:creationId xmlns:p14="http://schemas.microsoft.com/office/powerpoint/2010/main" val="29037886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СОБЫТИЯ</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64161" y="1060177"/>
            <a:ext cx="12063683" cy="5242525"/>
          </a:xfrm>
          <a:prstGeom prst="rect">
            <a:avLst/>
          </a:prstGeom>
        </p:spPr>
        <p:txBody>
          <a:bodyPr wrap="square">
            <a:spAutoFit/>
          </a:bodyPr>
          <a:lstStyle/>
          <a:p>
            <a:pPr>
              <a:buNone/>
            </a:pPr>
            <a:r>
              <a:rPr lang="ru-RU" sz="28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Достоверным</a:t>
            </a:r>
            <a:r>
              <a:rPr lang="ru-RU" sz="2800" dirty="0">
                <a:latin typeface="Arial" panose="020B0604020202020204" pitchFamily="34" charset="0"/>
                <a:cs typeface="Arial" panose="020B0604020202020204" pitchFamily="34" charset="0"/>
              </a:rPr>
              <a:t> называют событие, которое в   данных условиях обязательно произойдет,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После четверга наступила пятница</a:t>
            </a:r>
          </a:p>
          <a:p>
            <a:pPr>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При бросании игральной кости выпало число очков, меньшее семи</a:t>
            </a:r>
          </a:p>
          <a:p>
            <a:pPr>
              <a:buNone/>
            </a:pPr>
            <a:endParaRPr lang="ru-RU" sz="2800" dirty="0">
              <a:latin typeface="Arial" panose="020B0604020202020204" pitchFamily="34" charset="0"/>
              <a:cs typeface="Arial" panose="020B0604020202020204" pitchFamily="34" charset="0"/>
            </a:endParaRPr>
          </a:p>
          <a:p>
            <a:pPr>
              <a:buNone/>
            </a:pPr>
            <a:r>
              <a:rPr lang="ru-RU" sz="28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Случайным</a:t>
            </a:r>
            <a:r>
              <a:rPr lang="ru-RU" sz="2800" dirty="0">
                <a:latin typeface="Arial" panose="020B0604020202020204" pitchFamily="34" charset="0"/>
                <a:cs typeface="Arial" panose="020B0604020202020204" pitchFamily="34" charset="0"/>
              </a:rPr>
              <a:t> называют событие, которое в   данных условиях может произойти, а может и не произойти,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При телефонном звонке абонент оказался занят</a:t>
            </a:r>
          </a:p>
          <a:p>
            <a:pPr>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При бросании игральной кости выпало два очка</a:t>
            </a:r>
          </a:p>
          <a:p>
            <a:endParaRPr lang="ru-RU" sz="2667" dirty="0">
              <a:latin typeface="Arial" pitchFamily="34" charset="0"/>
              <a:cs typeface="Arial" pitchFamily="34" charset="0"/>
            </a:endParaRPr>
          </a:p>
        </p:txBody>
      </p:sp>
    </p:spTree>
    <p:extLst>
      <p:ext uri="{BB962C8B-B14F-4D97-AF65-F5344CB8AC3E}">
        <p14:creationId xmlns:p14="http://schemas.microsoft.com/office/powerpoint/2010/main" val="20970755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СОБЫТИЯ</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64161" y="1060177"/>
            <a:ext cx="12063683" cy="5673413"/>
          </a:xfrm>
          <a:prstGeom prst="rect">
            <a:avLst/>
          </a:prstGeom>
        </p:spPr>
        <p:txBody>
          <a:bodyPr wrap="square">
            <a:spAutoFit/>
          </a:bodyPr>
          <a:lstStyle/>
          <a:p>
            <a:pPr>
              <a:buNone/>
            </a:pPr>
            <a:r>
              <a:rPr lang="ru-RU" sz="28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Совместными</a:t>
            </a:r>
            <a:r>
              <a:rPr lang="ru-RU" sz="2800" dirty="0">
                <a:latin typeface="Arial" panose="020B0604020202020204" pitchFamily="34" charset="0"/>
                <a:cs typeface="Arial" panose="020B0604020202020204" pitchFamily="34" charset="0"/>
              </a:rPr>
              <a:t> называют события, которые в данных условиях могут произойти одновременно,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marL="441325" indent="-441325">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«Пошел дождь» и «Наступило утро» </a:t>
            </a:r>
          </a:p>
          <a:p>
            <a:pPr marL="441325" indent="-441325">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При бросании игральной кости выпало 2 очка и выпало число очков, кратное двум</a:t>
            </a:r>
          </a:p>
          <a:p>
            <a:pPr>
              <a:buNone/>
            </a:pPr>
            <a:endParaRPr lang="ru-RU" sz="2800" dirty="0">
              <a:latin typeface="Arial" panose="020B0604020202020204" pitchFamily="34" charset="0"/>
              <a:cs typeface="Arial" panose="020B0604020202020204" pitchFamily="34" charset="0"/>
            </a:endParaRPr>
          </a:p>
          <a:p>
            <a:pPr>
              <a:buNone/>
            </a:pPr>
            <a:r>
              <a:rPr lang="ru-RU" sz="28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Несовместными</a:t>
            </a:r>
            <a:r>
              <a:rPr lang="ru-RU" sz="2800" dirty="0">
                <a:latin typeface="Arial" panose="020B0604020202020204" pitchFamily="34" charset="0"/>
                <a:cs typeface="Arial" panose="020B0604020202020204" pitchFamily="34" charset="0"/>
              </a:rPr>
              <a:t> называют события, которые в данных условиях не могут произойти одновременно,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«Наступило утро» и «Наступила ночь»</a:t>
            </a:r>
          </a:p>
          <a:p>
            <a:pPr>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При бросании игральной кости выпало 2 очка и выпало 5 очков</a:t>
            </a:r>
          </a:p>
          <a:p>
            <a:endParaRPr lang="ru-RU" sz="2667" dirty="0">
              <a:latin typeface="Arial" pitchFamily="34" charset="0"/>
              <a:cs typeface="Arial" pitchFamily="34" charset="0"/>
            </a:endParaRPr>
          </a:p>
        </p:txBody>
      </p:sp>
    </p:spTree>
    <p:extLst>
      <p:ext uri="{BB962C8B-B14F-4D97-AF65-F5344CB8AC3E}">
        <p14:creationId xmlns:p14="http://schemas.microsoft.com/office/powerpoint/2010/main" val="197820479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СОБЫТИЯ</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64161" y="1060177"/>
            <a:ext cx="12063683" cy="4319196"/>
          </a:xfrm>
          <a:prstGeom prst="rect">
            <a:avLst/>
          </a:prstGeom>
        </p:spPr>
        <p:txBody>
          <a:bodyPr wrap="square">
            <a:spAutoFit/>
          </a:bodyPr>
          <a:lstStyle/>
          <a:p>
            <a:pPr algn="just">
              <a:buNone/>
            </a:pPr>
            <a:r>
              <a:rPr lang="ru-RU" sz="2800" b="1" i="1"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Равновозможными</a:t>
            </a:r>
            <a:r>
              <a:rPr lang="ru-RU" sz="2800" dirty="0">
                <a:latin typeface="Arial" panose="020B0604020202020204" pitchFamily="34" charset="0"/>
                <a:cs typeface="Arial" panose="020B0604020202020204" pitchFamily="34" charset="0"/>
              </a:rPr>
              <a:t> называют события, если имеются основания считать, что ни одно из этих событий не является более возможным, чем другие, </a:t>
            </a:r>
            <a:r>
              <a:rPr lang="ru-RU" sz="2800" dirty="0">
                <a:solidFill>
                  <a:srgbClr val="4F20AC"/>
                </a:solidFill>
                <a:latin typeface="Arial" panose="020B0604020202020204" pitchFamily="34" charset="0"/>
                <a:cs typeface="Arial" panose="020B0604020202020204" pitchFamily="34" charset="0"/>
              </a:rPr>
              <a:t>например</a:t>
            </a:r>
            <a:r>
              <a:rPr lang="ru-RU" sz="2800" dirty="0">
                <a:latin typeface="Arial" panose="020B0604020202020204" pitchFamily="34" charset="0"/>
                <a:cs typeface="Arial" panose="020B0604020202020204" pitchFamily="34" charset="0"/>
              </a:rPr>
              <a:t>:</a:t>
            </a:r>
          </a:p>
          <a:p>
            <a:pPr>
              <a:buNone/>
            </a:pPr>
            <a:endParaRPr lang="ru-RU" sz="2800" dirty="0">
              <a:latin typeface="Arial" panose="020B0604020202020204" pitchFamily="34" charset="0"/>
              <a:cs typeface="Arial" panose="020B0604020202020204" pitchFamily="34" charset="0"/>
            </a:endParaRPr>
          </a:p>
          <a:p>
            <a:pPr marL="361950" indent="-361950">
              <a:buNone/>
            </a:pPr>
            <a:r>
              <a:rPr lang="ru-RU" sz="2800" dirty="0">
                <a:solidFill>
                  <a:srgbClr val="4F20AC"/>
                </a:solidFill>
                <a:latin typeface="Arial" panose="020B0604020202020204" pitchFamily="34" charset="0"/>
                <a:cs typeface="Arial" panose="020B0604020202020204" pitchFamily="34" charset="0"/>
              </a:rPr>
              <a:t>1. </a:t>
            </a:r>
            <a:r>
              <a:rPr lang="ru-RU" sz="2800" dirty="0">
                <a:latin typeface="Arial" panose="020B0604020202020204" pitchFamily="34" charset="0"/>
                <a:cs typeface="Arial" panose="020B0604020202020204" pitchFamily="34" charset="0"/>
              </a:rPr>
              <a:t>«Появление орла» и «появление решки» при одном бросании монеты</a:t>
            </a:r>
          </a:p>
          <a:p>
            <a:pPr marL="361950" indent="-361950">
              <a:buNone/>
            </a:pPr>
            <a:r>
              <a:rPr lang="ru-RU" sz="2800" dirty="0">
                <a:solidFill>
                  <a:srgbClr val="4F20AC"/>
                </a:solidFill>
                <a:latin typeface="Arial" panose="020B0604020202020204" pitchFamily="34" charset="0"/>
                <a:cs typeface="Arial" panose="020B0604020202020204" pitchFamily="34" charset="0"/>
              </a:rPr>
              <a:t>2. </a:t>
            </a:r>
            <a:r>
              <a:rPr lang="ru-RU" sz="2800" dirty="0">
                <a:latin typeface="Arial" panose="020B0604020202020204" pitchFamily="34" charset="0"/>
                <a:cs typeface="Arial" panose="020B0604020202020204" pitchFamily="34" charset="0"/>
              </a:rPr>
              <a:t>«Появление 1 очка», «появление 2 очков», …, «появление 6 очков» при одном бросании игральной кости </a:t>
            </a:r>
          </a:p>
          <a:p>
            <a:pPr>
              <a:buNone/>
            </a:pPr>
            <a:endParaRPr lang="ru-RU" sz="2400" dirty="0">
              <a:latin typeface="Arial" panose="020B0604020202020204" pitchFamily="34" charset="0"/>
              <a:cs typeface="Arial" panose="020B0604020202020204" pitchFamily="34" charset="0"/>
            </a:endParaRPr>
          </a:p>
          <a:p>
            <a:endParaRPr lang="ru-RU" sz="2667" dirty="0">
              <a:latin typeface="Arial" pitchFamily="34" charset="0"/>
              <a:cs typeface="Arial" pitchFamily="34" charset="0"/>
            </a:endParaRPr>
          </a:p>
        </p:txBody>
      </p:sp>
    </p:spTree>
    <p:extLst>
      <p:ext uri="{BB962C8B-B14F-4D97-AF65-F5344CB8AC3E}">
        <p14:creationId xmlns:p14="http://schemas.microsoft.com/office/powerpoint/2010/main" val="252964511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РЕШЕНИЕ ЗАДАЧ</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312711" y="1060177"/>
            <a:ext cx="12440556" cy="6042744"/>
          </a:xfrm>
          <a:prstGeom prst="rect">
            <a:avLst/>
          </a:prstGeom>
        </p:spPr>
        <p:txBody>
          <a:bodyPr wrap="square">
            <a:spAutoFit/>
          </a:bodyPr>
          <a:lstStyle/>
          <a:p>
            <a:pPr lvl="1" algn="just"/>
            <a:r>
              <a:rPr lang="ru-RU" sz="2800" b="1" i="1" dirty="0">
                <a:solidFill>
                  <a:schemeClr val="accent1">
                    <a:lumMod val="75000"/>
                  </a:schemeClr>
                </a:solidFill>
                <a:latin typeface="Arial" panose="020B0604020202020204" pitchFamily="34" charset="0"/>
                <a:cs typeface="Arial" panose="020B0604020202020204" pitchFamily="34" charset="0"/>
              </a:rPr>
              <a:t>Задача 1.</a:t>
            </a:r>
            <a:r>
              <a:rPr lang="ru-RU" sz="2800" dirty="0">
                <a:latin typeface="Arial" panose="020B0604020202020204" pitchFamily="34" charset="0"/>
                <a:cs typeface="Arial" panose="020B0604020202020204" pitchFamily="34" charset="0"/>
              </a:rPr>
              <a:t> Для описанного события определите, каким оно является: невозможным, достоверным или случайным.</a:t>
            </a:r>
          </a:p>
          <a:p>
            <a:pPr lvl="1" algn="just"/>
            <a:r>
              <a:rPr lang="ru-RU" sz="2800" dirty="0">
                <a:latin typeface="Arial" panose="020B0604020202020204" pitchFamily="34" charset="0"/>
                <a:cs typeface="Arial" panose="020B0604020202020204" pitchFamily="34" charset="0"/>
              </a:rPr>
              <a:t>Измерены длины сторон треугольника. Оказалось, что длина каждой стороны меньше суммы длин двух других сторон.</a:t>
            </a:r>
          </a:p>
          <a:p>
            <a:pPr lvl="1" algn="just"/>
            <a:endParaRPr lang="ru-RU" sz="2800" dirty="0">
              <a:latin typeface="Arial" panose="020B0604020202020204" pitchFamily="34" charset="0"/>
              <a:cs typeface="Arial" panose="020B0604020202020204" pitchFamily="34" charset="0"/>
            </a:endParaRPr>
          </a:p>
          <a:p>
            <a:pPr algn="just"/>
            <a:r>
              <a:rPr lang="ru-RU" sz="2800" b="1" i="1" dirty="0">
                <a:solidFill>
                  <a:schemeClr val="accent1">
                    <a:lumMod val="75000"/>
                  </a:schemeClr>
                </a:solidFill>
                <a:latin typeface="Arial" panose="020B0604020202020204" pitchFamily="34" charset="0"/>
                <a:cs typeface="Arial" panose="020B0604020202020204" pitchFamily="34" charset="0"/>
              </a:rPr>
              <a:t>	Решение. </a:t>
            </a:r>
          </a:p>
          <a:p>
            <a:pPr lvl="1" algn="just"/>
            <a:r>
              <a:rPr lang="ru-RU" sz="2800" dirty="0">
                <a:latin typeface="Arial" panose="020B0604020202020204" pitchFamily="34" charset="0"/>
                <a:cs typeface="Arial" panose="020B0604020202020204" pitchFamily="34" charset="0"/>
              </a:rPr>
              <a:t>Описанное событие достоверное, так как необходимым условием образования треугольника является то, что длина каждой его стороны должна быть меньше суммы длин двух других сторон. Так как треугольник существовал, то обязательно выполнялось и это условие.</a:t>
            </a:r>
          </a:p>
          <a:p>
            <a:pPr lvl="1" algn="just"/>
            <a:endParaRPr lang="ru-RU" sz="2800" dirty="0" smtClean="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lgn="just"/>
            <a:r>
              <a:rPr lang="ru-RU" sz="2800" dirty="0" smtClean="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Ответ</a:t>
            </a:r>
            <a:r>
              <a:rPr lang="ru-RU" sz="2800" dirty="0">
                <a:solidFill>
                  <a:srgbClr val="4F20A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достоверное.</a:t>
            </a:r>
          </a:p>
          <a:p>
            <a:pPr>
              <a:buNone/>
            </a:pPr>
            <a:endParaRPr lang="ru-RU" sz="2400" dirty="0">
              <a:latin typeface="Arial" panose="020B0604020202020204" pitchFamily="34" charset="0"/>
              <a:cs typeface="Arial" panose="020B0604020202020204" pitchFamily="34" charset="0"/>
            </a:endParaRPr>
          </a:p>
          <a:p>
            <a:endParaRPr lang="ru-RU" sz="2667" dirty="0">
              <a:latin typeface="Arial" pitchFamily="34" charset="0"/>
              <a:cs typeface="Arial" pitchFamily="34" charset="0"/>
            </a:endParaRPr>
          </a:p>
        </p:txBody>
      </p:sp>
    </p:spTree>
    <p:extLst>
      <p:ext uri="{BB962C8B-B14F-4D97-AF65-F5344CB8AC3E}">
        <p14:creationId xmlns:p14="http://schemas.microsoft.com/office/powerpoint/2010/main" val="35124371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2"/>
          <p:cNvSpPr/>
          <p:nvPr/>
        </p:nvSpPr>
        <p:spPr>
          <a:xfrm>
            <a:off x="4" y="-25400"/>
            <a:ext cx="12191997" cy="1023923"/>
          </a:xfrm>
          <a:custGeom>
            <a:avLst/>
            <a:gdLst/>
            <a:ahLst/>
            <a:cxnLst/>
            <a:rect l="l" t="t" r="r" b="b"/>
            <a:pathLst>
              <a:path w="5650865" h="429259">
                <a:moveTo>
                  <a:pt x="5650703" y="0"/>
                </a:moveTo>
                <a:lnTo>
                  <a:pt x="0" y="0"/>
                </a:lnTo>
                <a:lnTo>
                  <a:pt x="0" y="428878"/>
                </a:lnTo>
                <a:lnTo>
                  <a:pt x="5650703" y="428878"/>
                </a:lnTo>
                <a:lnTo>
                  <a:pt x="5650703" y="0"/>
                </a:lnTo>
                <a:close/>
              </a:path>
            </a:pathLst>
          </a:custGeom>
          <a:solidFill>
            <a:srgbClr val="0070C0"/>
          </a:solidFill>
        </p:spPr>
        <p:txBody>
          <a:bodyPr wrap="square" lIns="0" tIns="0" rIns="0" bIns="0" rtlCol="0"/>
          <a:lstStyle/>
          <a:p>
            <a:pPr algn="ctr"/>
            <a:endParaRPr lang="ru-RU" sz="2400" dirty="0">
              <a:latin typeface="Arial" panose="020B0604020202020204" pitchFamily="34" charset="0"/>
              <a:cs typeface="Arial" pitchFamily="34" charset="0"/>
            </a:endParaRPr>
          </a:p>
        </p:txBody>
      </p:sp>
      <p:sp>
        <p:nvSpPr>
          <p:cNvPr id="17" name="object 4"/>
          <p:cNvSpPr txBox="1">
            <a:spLocks/>
          </p:cNvSpPr>
          <p:nvPr/>
        </p:nvSpPr>
        <p:spPr>
          <a:xfrm>
            <a:off x="-15021" y="132313"/>
            <a:ext cx="12192000" cy="742802"/>
          </a:xfrm>
          <a:prstGeom prst="rect">
            <a:avLst/>
          </a:prstGeom>
        </p:spPr>
        <p:txBody>
          <a:bodyPr vert="horz" wrap="square" lIns="0" tIns="34895" rIns="0" bIns="0" rtlCol="0">
            <a:spAutoFit/>
          </a:bodyPr>
          <a:lstStyle>
            <a:lvl1pPr>
              <a:defRPr sz="2650" b="1" i="0">
                <a:solidFill>
                  <a:srgbClr val="FEFEFE"/>
                </a:solidFill>
                <a:latin typeface="Arial"/>
                <a:ea typeface="+mj-ea"/>
                <a:cs typeface="Arial"/>
              </a:defRPr>
            </a:lvl1pPr>
          </a:lstStyle>
          <a:p>
            <a:pPr marL="26841" algn="ctr">
              <a:lnSpc>
                <a:spcPts val="5908"/>
              </a:lnSpc>
            </a:pPr>
            <a:r>
              <a:rPr lang="ru-RU" sz="4800" dirty="0">
                <a:solidFill>
                  <a:schemeClr val="bg1"/>
                </a:solidFill>
                <a:latin typeface="Arial" panose="020B0604020202020204" pitchFamily="34" charset="0"/>
                <a:cs typeface="Arial" pitchFamily="34" charset="0"/>
              </a:rPr>
              <a:t>РЕШЕНИЕ ЗАДАЧ</a:t>
            </a:r>
            <a:endParaRPr lang="en-US" sz="4800" dirty="0">
              <a:solidFill>
                <a:schemeClr val="bg1"/>
              </a:solidFill>
              <a:latin typeface="Arial" pitchFamily="34" charset="0"/>
              <a:cs typeface="Arial" pitchFamily="34" charset="0"/>
            </a:endParaRPr>
          </a:p>
        </p:txBody>
      </p:sp>
      <p:sp>
        <p:nvSpPr>
          <p:cNvPr id="3" name="Прямоугольник 2"/>
          <p:cNvSpPr/>
          <p:nvPr/>
        </p:nvSpPr>
        <p:spPr>
          <a:xfrm>
            <a:off x="-312711" y="1060177"/>
            <a:ext cx="12440556" cy="2000548"/>
          </a:xfrm>
          <a:prstGeom prst="rect">
            <a:avLst/>
          </a:prstGeom>
        </p:spPr>
        <p:txBody>
          <a:bodyPr wrap="square">
            <a:spAutoFit/>
          </a:bodyPr>
          <a:lstStyle/>
          <a:p>
            <a:pPr lvl="1">
              <a:buNone/>
            </a:pPr>
            <a:r>
              <a:rPr lang="ru-RU" sz="2400" b="1" i="1" dirty="0">
                <a:solidFill>
                  <a:schemeClr val="accent1">
                    <a:lumMod val="75000"/>
                  </a:schemeClr>
                </a:solidFill>
                <a:latin typeface="Arial" panose="020B0604020202020204" pitchFamily="34" charset="0"/>
                <a:cs typeface="Arial" panose="020B0604020202020204" pitchFamily="34" charset="0"/>
              </a:rPr>
              <a:t>Задача 1.</a:t>
            </a:r>
            <a:r>
              <a:rPr lang="ru-RU" sz="2400" dirty="0">
                <a:latin typeface="Arial" panose="020B0604020202020204" pitchFamily="34" charset="0"/>
                <a:cs typeface="Arial" panose="020B0604020202020204" pitchFamily="34" charset="0"/>
              </a:rPr>
              <a:t> Охарактеризуйте событие, о котором идет речь, как достоверное, возможное или случайное. Оцените его словами «стопроцентная вероятность», «нулевая вероятность», «маловероятно», «достаточно вероятно»:</a:t>
            </a:r>
          </a:p>
          <a:p>
            <a:pPr lvl="1">
              <a:buNone/>
            </a:pPr>
            <a:endParaRPr lang="ru-RU" sz="2400" dirty="0">
              <a:latin typeface="Arial" panose="020B0604020202020204" pitchFamily="34" charset="0"/>
              <a:cs typeface="Arial" panose="020B0604020202020204" pitchFamily="34" charset="0"/>
            </a:endParaRPr>
          </a:p>
          <a:p>
            <a:pPr algn="just"/>
            <a:r>
              <a:rPr lang="ru-RU" sz="2800" b="1" i="1" dirty="0">
                <a:solidFill>
                  <a:schemeClr val="accent1">
                    <a:lumMod val="75000"/>
                  </a:schemeClr>
                </a:solidFill>
                <a:latin typeface="Arial" panose="020B0604020202020204" pitchFamily="34" charset="0"/>
                <a:cs typeface="Arial" panose="020B0604020202020204" pitchFamily="34" charset="0"/>
              </a:rPr>
              <a:t>	</a:t>
            </a:r>
            <a:endParaRPr lang="ru-RU" sz="2667" dirty="0">
              <a:latin typeface="Arial" pitchFamily="34" charset="0"/>
              <a:cs typeface="Arial" pitchFamily="34" charset="0"/>
            </a:endParaRPr>
          </a:p>
        </p:txBody>
      </p:sp>
      <p:sp>
        <p:nvSpPr>
          <p:cNvPr id="2" name="Прямоугольник 1">
            <a:extLst>
              <a:ext uri="{FF2B5EF4-FFF2-40B4-BE49-F238E27FC236}">
                <a16:creationId xmlns:a16="http://schemas.microsoft.com/office/drawing/2014/main" xmlns="" id="{636ABCE4-BE71-044F-ACF6-FF84EF88A643}"/>
              </a:ext>
            </a:extLst>
          </p:cNvPr>
          <p:cNvSpPr/>
          <p:nvPr/>
        </p:nvSpPr>
        <p:spPr>
          <a:xfrm>
            <a:off x="-209785" y="2314333"/>
            <a:ext cx="6096000" cy="4524315"/>
          </a:xfrm>
          <a:prstGeom prst="rect">
            <a:avLst/>
          </a:prstGeom>
        </p:spPr>
        <p:txBody>
          <a:bodyPr>
            <a:spAutoFit/>
          </a:bodyPr>
          <a:lstStyle/>
          <a:p>
            <a:pPr lvl="1">
              <a:buNone/>
            </a:pPr>
            <a:r>
              <a:rPr lang="ru-RU" sz="2400" dirty="0">
                <a:latin typeface="Arial" panose="020B0604020202020204" pitchFamily="34" charset="0"/>
                <a:cs typeface="Arial" panose="020B0604020202020204" pitchFamily="34" charset="0"/>
              </a:rPr>
              <a:t>а) день рождения моего друга – число, меньшее, чем 32</a:t>
            </a:r>
            <a:r>
              <a:rPr lang="en-US"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a:p>
            <a:pPr lvl="1">
              <a:buNone/>
            </a:pPr>
            <a:r>
              <a:rPr lang="ru-RU" sz="2400" dirty="0">
                <a:latin typeface="Arial" panose="020B0604020202020204" pitchFamily="34" charset="0"/>
                <a:cs typeface="Arial" panose="020B0604020202020204" pitchFamily="34" charset="0"/>
              </a:rPr>
              <a:t>б) на уроке математики ученики делали физические упражнения</a:t>
            </a:r>
            <a:r>
              <a:rPr lang="en-US"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a:p>
            <a:pPr lvl="1">
              <a:buNone/>
            </a:pPr>
            <a:r>
              <a:rPr lang="ru-RU" sz="2400" dirty="0">
                <a:latin typeface="Arial" panose="020B0604020202020204" pitchFamily="34" charset="0"/>
                <a:cs typeface="Arial" panose="020B0604020202020204" pitchFamily="34" charset="0"/>
              </a:rPr>
              <a:t>в) сборная России по футболу станет чемпионом мира по футболу в 2014 году</a:t>
            </a:r>
            <a:r>
              <a:rPr lang="en-US"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a:p>
            <a:pPr lvl="1">
              <a:buNone/>
            </a:pPr>
            <a:r>
              <a:rPr lang="ru-RU" sz="2400" dirty="0">
                <a:latin typeface="Arial" panose="020B0604020202020204" pitchFamily="34" charset="0"/>
                <a:cs typeface="Arial" panose="020B0604020202020204" pitchFamily="34" charset="0"/>
              </a:rPr>
              <a:t>г) сборная России по хоккею станет чемпионом мира в 2014 году</a:t>
            </a:r>
            <a:r>
              <a:rPr lang="en-US"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a:p>
            <a:pPr lvl="1">
              <a:buNone/>
            </a:pPr>
            <a:r>
              <a:rPr lang="ru-RU" sz="2400" dirty="0">
                <a:latin typeface="Arial" panose="020B0604020202020204" pitchFamily="34" charset="0"/>
                <a:cs typeface="Arial" panose="020B0604020202020204" pitchFamily="34" charset="0"/>
              </a:rPr>
              <a:t>д) из интервала (1</a:t>
            </a:r>
            <a:r>
              <a:rPr lang="en-US" sz="2400" dirty="0">
                <a:latin typeface="Arial" panose="020B0604020202020204" pitchFamily="34" charset="0"/>
                <a:cs typeface="Arial" panose="020B0604020202020204" pitchFamily="34" charset="0"/>
              </a:rPr>
              <a:t>;</a:t>
            </a:r>
            <a:r>
              <a:rPr lang="ru-RU" sz="2400" dirty="0">
                <a:latin typeface="Arial" panose="020B0604020202020204" pitchFamily="34" charset="0"/>
                <a:cs typeface="Arial" panose="020B0604020202020204" pitchFamily="34" charset="0"/>
              </a:rPr>
              <a:t>2) наугад взяли какое-то число, оно оказалось натуральным.</a:t>
            </a:r>
          </a:p>
        </p:txBody>
      </p:sp>
      <p:sp>
        <p:nvSpPr>
          <p:cNvPr id="4" name="Прямоугольник 3">
            <a:extLst>
              <a:ext uri="{FF2B5EF4-FFF2-40B4-BE49-F238E27FC236}">
                <a16:creationId xmlns:a16="http://schemas.microsoft.com/office/drawing/2014/main" xmlns="" id="{C9455EF1-2305-2C45-BC40-C75749AC5EB9}"/>
              </a:ext>
            </a:extLst>
          </p:cNvPr>
          <p:cNvSpPr/>
          <p:nvPr/>
        </p:nvSpPr>
        <p:spPr>
          <a:xfrm>
            <a:off x="5447928" y="2201372"/>
            <a:ext cx="6456040" cy="4524315"/>
          </a:xfrm>
          <a:prstGeom prst="rect">
            <a:avLst/>
          </a:prstGeom>
        </p:spPr>
        <p:txBody>
          <a:bodyPr wrap="square">
            <a:spAutoFit/>
          </a:bodyPr>
          <a:lstStyle/>
          <a:p>
            <a:pPr lvl="1">
              <a:buNone/>
            </a:pPr>
            <a:r>
              <a:rPr lang="ru-RU" sz="2400" dirty="0">
                <a:latin typeface="Arial" panose="020B0604020202020204" pitchFamily="34" charset="0"/>
                <a:cs typeface="Arial" panose="020B0604020202020204" pitchFamily="34" charset="0"/>
              </a:rPr>
              <a:t>а) Достоверное событие, стопроцентная вероятность (в каждом месяце меньше 32 дней)</a:t>
            </a:r>
          </a:p>
          <a:p>
            <a:pPr lvl="1">
              <a:buNone/>
            </a:pPr>
            <a:r>
              <a:rPr lang="ru-RU" sz="2400" dirty="0">
                <a:latin typeface="Arial" panose="020B0604020202020204" pitchFamily="34" charset="0"/>
                <a:cs typeface="Arial" panose="020B0604020202020204" pitchFamily="34" charset="0"/>
              </a:rPr>
              <a:t>б) Случайное событие, маловероятно, если в школе нет обязательных физкультурных пауз на уроках</a:t>
            </a:r>
          </a:p>
          <a:p>
            <a:pPr lvl="1">
              <a:buNone/>
            </a:pPr>
            <a:r>
              <a:rPr lang="ru-RU" sz="2400" dirty="0">
                <a:latin typeface="Arial" panose="020B0604020202020204" pitchFamily="34" charset="0"/>
                <a:cs typeface="Arial" panose="020B0604020202020204" pitchFamily="34" charset="0"/>
              </a:rPr>
              <a:t>в) Случайное событие, маловероятно</a:t>
            </a:r>
          </a:p>
          <a:p>
            <a:pPr lvl="1">
              <a:buNone/>
            </a:pPr>
            <a:r>
              <a:rPr lang="ru-RU" sz="2400" dirty="0">
                <a:latin typeface="Arial" panose="020B0604020202020204" pitchFamily="34" charset="0"/>
                <a:cs typeface="Arial" panose="020B0604020202020204" pitchFamily="34" charset="0"/>
              </a:rPr>
              <a:t>г) Случайное событие, достаточно вероятно</a:t>
            </a:r>
          </a:p>
          <a:p>
            <a:pPr lvl="1">
              <a:buNone/>
            </a:pPr>
            <a:r>
              <a:rPr lang="ru-RU" sz="2400" dirty="0">
                <a:latin typeface="Arial" panose="020B0604020202020204" pitchFamily="34" charset="0"/>
                <a:cs typeface="Arial" panose="020B0604020202020204" pitchFamily="34" charset="0"/>
              </a:rPr>
              <a:t>д) Невозможное событие, нулевая вероятность: в интервале </a:t>
            </a:r>
            <a:r>
              <a:rPr lang="en-US" sz="2400" dirty="0">
                <a:latin typeface="Arial" panose="020B0604020202020204" pitchFamily="34" charset="0"/>
                <a:cs typeface="Arial" panose="020B0604020202020204" pitchFamily="34" charset="0"/>
              </a:rPr>
              <a:t>(1;2)</a:t>
            </a:r>
            <a:r>
              <a:rPr lang="ru-RU" sz="2400" dirty="0">
                <a:latin typeface="Arial" panose="020B0604020202020204" pitchFamily="34" charset="0"/>
                <a:cs typeface="Arial" panose="020B0604020202020204" pitchFamily="34" charset="0"/>
              </a:rPr>
              <a:t> нет натуральных чисел</a:t>
            </a:r>
          </a:p>
        </p:txBody>
      </p:sp>
    </p:spTree>
    <p:extLst>
      <p:ext uri="{BB962C8B-B14F-4D97-AF65-F5344CB8AC3E}">
        <p14:creationId xmlns:p14="http://schemas.microsoft.com/office/powerpoint/2010/main" val="22682763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fade">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fade">
                                      <p:cBhvr>
                                        <p:cTn id="42" dur="5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fade">
                                      <p:cBhvr>
                                        <p:cTn id="47" dur="500"/>
                                        <p:tgtEl>
                                          <p:spTgt spid="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fade">
                                      <p:cBhvr>
                                        <p:cTn id="5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17">
            <a:extLst>
              <a:ext uri="{FF2B5EF4-FFF2-40B4-BE49-F238E27FC236}">
                <a16:creationId xmlns:a16="http://schemas.microsoft.com/office/drawing/2014/main" xmlns="" id="{4B89BF52-4653-4201-BE3B-EC0C2DD63791}"/>
              </a:ext>
            </a:extLst>
          </p:cNvPr>
          <p:cNvSpPr txBox="1">
            <a:spLocks/>
          </p:cNvSpPr>
          <p:nvPr/>
        </p:nvSpPr>
        <p:spPr>
          <a:xfrm>
            <a:off x="479376" y="332657"/>
            <a:ext cx="11305256" cy="553998"/>
          </a:xfrm>
          <a:prstGeom prst="rect">
            <a:avLst/>
          </a:prstGeom>
        </p:spPr>
        <p:txBody>
          <a:bodyPr wrap="square" lIns="0" tIns="0" rIns="0" bIns="0">
            <a:spAutoFit/>
          </a:bodyPr>
          <a:lstStyle>
            <a:lvl1pPr marL="0">
              <a:defRPr sz="2200" b="0" i="0">
                <a:solidFill>
                  <a:srgbClr val="FEFEFE"/>
                </a:solidFill>
                <a:latin typeface="Arial"/>
                <a:ea typeface="+mn-ea"/>
                <a:cs typeface="Arial"/>
              </a:defRPr>
            </a:lvl1pPr>
            <a:lvl2pPr marL="724883">
              <a:defRPr>
                <a:latin typeface="+mn-lt"/>
                <a:ea typeface="+mn-ea"/>
                <a:cs typeface="+mn-cs"/>
              </a:defRPr>
            </a:lvl2pPr>
            <a:lvl3pPr marL="1449768">
              <a:defRPr>
                <a:latin typeface="+mn-lt"/>
                <a:ea typeface="+mn-ea"/>
                <a:cs typeface="+mn-cs"/>
              </a:defRPr>
            </a:lvl3pPr>
            <a:lvl4pPr marL="2174652">
              <a:defRPr>
                <a:latin typeface="+mn-lt"/>
                <a:ea typeface="+mn-ea"/>
                <a:cs typeface="+mn-cs"/>
              </a:defRPr>
            </a:lvl4pPr>
            <a:lvl5pPr marL="2899537">
              <a:defRPr>
                <a:latin typeface="+mn-lt"/>
                <a:ea typeface="+mn-ea"/>
                <a:cs typeface="+mn-cs"/>
              </a:defRPr>
            </a:lvl5pPr>
            <a:lvl6pPr marL="3624422">
              <a:defRPr>
                <a:latin typeface="+mn-lt"/>
                <a:ea typeface="+mn-ea"/>
                <a:cs typeface="+mn-cs"/>
              </a:defRPr>
            </a:lvl6pPr>
            <a:lvl7pPr marL="4349305">
              <a:defRPr>
                <a:latin typeface="+mn-lt"/>
                <a:ea typeface="+mn-ea"/>
                <a:cs typeface="+mn-cs"/>
              </a:defRPr>
            </a:lvl7pPr>
            <a:lvl8pPr marL="5074190">
              <a:defRPr>
                <a:latin typeface="+mn-lt"/>
                <a:ea typeface="+mn-ea"/>
                <a:cs typeface="+mn-cs"/>
              </a:defRPr>
            </a:lvl8pPr>
            <a:lvl9pPr marL="5799074">
              <a:defRPr>
                <a:latin typeface="+mn-lt"/>
                <a:ea typeface="+mn-ea"/>
                <a:cs typeface="+mn-cs"/>
              </a:defRPr>
            </a:lvl9pPr>
          </a:lstStyle>
          <a:p>
            <a:pPr algn="ctr" defTabSz="914378"/>
            <a:r>
              <a:rPr lang="ru-RU" sz="3600" b="1" kern="0" dirty="0"/>
              <a:t>ЗАДАНИЯ ДЛЯ САМОСТОЯТЕЛЬНОГО РЕШЕНИЯ</a:t>
            </a:r>
          </a:p>
        </p:txBody>
      </p:sp>
      <p:sp>
        <p:nvSpPr>
          <p:cNvPr id="7" name="Объект 2"/>
          <p:cNvSpPr>
            <a:spLocks noGrp="1"/>
          </p:cNvSpPr>
          <p:nvPr>
            <p:ph idx="4294967295"/>
          </p:nvPr>
        </p:nvSpPr>
        <p:spPr>
          <a:xfrm>
            <a:off x="1487488" y="1700808"/>
            <a:ext cx="8979617" cy="1067326"/>
          </a:xfrm>
          <a:prstGeom prst="rect">
            <a:avLst/>
          </a:prstGeom>
        </p:spPr>
        <p:txBody>
          <a:bodyPr vert="horz" lIns="81643" tIns="40822" rIns="81643" bIns="40822" rtlCol="0">
            <a:normAutofit/>
          </a:bodyPr>
          <a:lstStyle/>
          <a:p>
            <a:pPr marL="0" indent="0">
              <a:buNone/>
            </a:pPr>
            <a:r>
              <a:rPr lang="en-US" b="1" dirty="0"/>
              <a:t> </a:t>
            </a:r>
            <a:r>
              <a:rPr lang="en-US" b="1" i="1" dirty="0"/>
              <a:t> </a:t>
            </a:r>
            <a:r>
              <a:rPr lang="en-US" b="1" dirty="0"/>
              <a:t> </a:t>
            </a:r>
          </a:p>
          <a:p>
            <a:pPr marL="0" indent="0">
              <a:buNone/>
            </a:pPr>
            <a:endParaRPr lang="en-US" b="1" dirty="0"/>
          </a:p>
        </p:txBody>
      </p:sp>
      <p:sp>
        <p:nvSpPr>
          <p:cNvPr id="9" name="Прямоугольник 8"/>
          <p:cNvSpPr/>
          <p:nvPr/>
        </p:nvSpPr>
        <p:spPr>
          <a:xfrm>
            <a:off x="551383" y="1700808"/>
            <a:ext cx="11089232" cy="1446550"/>
          </a:xfrm>
          <a:prstGeom prst="rect">
            <a:avLst/>
          </a:prstGeom>
        </p:spPr>
        <p:txBody>
          <a:bodyPr wrap="square">
            <a:spAutoFit/>
          </a:bodyPr>
          <a:lstStyle/>
          <a:p>
            <a:pPr algn="ctr"/>
            <a:r>
              <a:rPr lang="ru-RU" sz="4400" b="1" dirty="0">
                <a:latin typeface="Arial" panose="020B0604020202020204" pitchFamily="34" charset="0"/>
                <a:cs typeface="Arial" panose="020B0604020202020204" pitchFamily="34" charset="0"/>
              </a:rPr>
              <a:t>Выполнить задания </a:t>
            </a:r>
            <a:r>
              <a:rPr lang="ru-RU" sz="4400" b="1" dirty="0">
                <a:solidFill>
                  <a:srgbClr val="7030A0"/>
                </a:solidFill>
                <a:latin typeface="Arial" panose="020B0604020202020204" pitchFamily="34" charset="0"/>
                <a:cs typeface="Arial" panose="020B0604020202020204" pitchFamily="34" charset="0"/>
              </a:rPr>
              <a:t>№ </a:t>
            </a:r>
            <a:r>
              <a:rPr lang="ru-RU" sz="4400" b="1" dirty="0" smtClean="0">
                <a:solidFill>
                  <a:srgbClr val="7030A0"/>
                </a:solidFill>
                <a:latin typeface="Arial" panose="020B0604020202020204" pitchFamily="34" charset="0"/>
                <a:cs typeface="Arial" panose="020B0604020202020204" pitchFamily="34" charset="0"/>
              </a:rPr>
              <a:t>452 - 456 </a:t>
            </a:r>
            <a:endParaRPr lang="en-US" sz="4400" b="1" dirty="0">
              <a:latin typeface="Arial" panose="020B0604020202020204" pitchFamily="34" charset="0"/>
              <a:cs typeface="Arial" panose="020B0604020202020204" pitchFamily="34" charset="0"/>
            </a:endParaRPr>
          </a:p>
          <a:p>
            <a:pPr algn="ctr"/>
            <a:r>
              <a:rPr lang="ru-RU" sz="4400" b="1" dirty="0">
                <a:latin typeface="Arial" panose="020B0604020202020204" pitchFamily="34" charset="0"/>
                <a:cs typeface="Arial" panose="020B0604020202020204" pitchFamily="34" charset="0"/>
              </a:rPr>
              <a:t>на странице </a:t>
            </a:r>
            <a:r>
              <a:rPr lang="en-US" sz="4400" b="1" dirty="0">
                <a:latin typeface="Arial" panose="020B0604020202020204" pitchFamily="34" charset="0"/>
                <a:cs typeface="Arial" panose="020B0604020202020204" pitchFamily="34" charset="0"/>
              </a:rPr>
              <a:t> </a:t>
            </a:r>
            <a:r>
              <a:rPr lang="en-US" sz="4400" b="1" dirty="0">
                <a:solidFill>
                  <a:srgbClr val="7030A0"/>
                </a:solidFill>
                <a:latin typeface="Arial" panose="020B0604020202020204" pitchFamily="34" charset="0"/>
                <a:cs typeface="Arial" panose="020B0604020202020204" pitchFamily="34" charset="0"/>
              </a:rPr>
              <a:t>1</a:t>
            </a:r>
            <a:r>
              <a:rPr lang="ru-RU" sz="4400" b="1" dirty="0">
                <a:solidFill>
                  <a:srgbClr val="7030A0"/>
                </a:solidFill>
                <a:latin typeface="Arial" panose="020B0604020202020204" pitchFamily="34" charset="0"/>
                <a:cs typeface="Arial" panose="020B0604020202020204" pitchFamily="34" charset="0"/>
              </a:rPr>
              <a:t>88</a:t>
            </a:r>
            <a:endParaRPr lang="en-US" sz="4400" b="1" dirty="0">
              <a:solidFill>
                <a:srgbClr val="7030A0"/>
              </a:solidFill>
              <a:latin typeface="Arial" panose="020B0604020202020204" pitchFamily="34" charset="0"/>
              <a:cs typeface="Arial" panose="020B0604020202020204" pitchFamily="34" charset="0"/>
            </a:endParaRPr>
          </a:p>
        </p:txBody>
      </p:sp>
      <p:pic>
        <p:nvPicPr>
          <p:cNvPr id="8" name="Picture 2" descr="C:\Users\Iroda\Downloads\VQpq.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369288" y="3394203"/>
            <a:ext cx="5453423"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7088628"/>
      </p:ext>
    </p:extLst>
  </p:cSld>
  <p:clrMapOvr>
    <a:masterClrMapping/>
  </p:clrMapOvr>
  <p:transition spd="slow">
    <p:wip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3298b5f23b7d361efe222c9ccefbbcb03df28e"/>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5244</TotalTime>
  <Words>516</Words>
  <Application>Microsoft Office PowerPoint</Application>
  <PresentationFormat>Широкоэкранный</PresentationFormat>
  <Paragraphs>62</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Arial</vt:lpstr>
      <vt:lpstr>Calibri</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Закирова Ф.М</cp:lastModifiedBy>
  <cp:revision>208</cp:revision>
  <dcterms:created xsi:type="dcterms:W3CDTF">2021-01-11T18:24:28Z</dcterms:created>
  <dcterms:modified xsi:type="dcterms:W3CDTF">2021-02-25T02:25:09Z</dcterms:modified>
</cp:coreProperties>
</file>