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1693" r:id="rId2"/>
    <p:sldId id="1663" r:id="rId3"/>
    <p:sldId id="1669" r:id="rId4"/>
    <p:sldId id="1683" r:id="rId5"/>
    <p:sldId id="1686" r:id="rId6"/>
    <p:sldId id="1659" r:id="rId7"/>
    <p:sldId id="1647" r:id="rId8"/>
    <p:sldId id="1694" r:id="rId9"/>
    <p:sldId id="263" r:id="rId10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7A7"/>
    <a:srgbClr val="202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52"/>
    <p:restoredTop sz="94662"/>
  </p:normalViewPr>
  <p:slideViewPr>
    <p:cSldViewPr>
      <p:cViewPr varScale="1">
        <p:scale>
          <a:sx n="49" d="100"/>
          <a:sy n="49" d="100"/>
        </p:scale>
        <p:origin x="466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2" y="2059293"/>
            <a:ext cx="10363201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79"/>
            <a:ext cx="85344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05953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819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53412" y="2770489"/>
            <a:ext cx="9014878" cy="2727987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marL="38918">
              <a:spcAft>
                <a:spcPts val="1600"/>
              </a:spcAft>
            </a:pPr>
            <a:r>
              <a:rPr lang="ru-RU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6841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 </a:t>
            </a:r>
          </a:p>
          <a:p>
            <a:pPr marL="26841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( 2 часть)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63361" y="2846015"/>
            <a:ext cx="548063" cy="7677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68343" y="482102"/>
            <a:ext cx="2266213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68343" y="482102"/>
            <a:ext cx="2266213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214692" y="648871"/>
            <a:ext cx="2266213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АЛГЕБРА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757445" y="1416429"/>
            <a:ext cx="33601" cy="65859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774009" y="662130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854362" y="719948"/>
            <a:ext cx="598101" cy="623637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649648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943289"/>
            <a:ext cx="3917485" cy="3213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63361" y="3789039"/>
            <a:ext cx="548063" cy="1800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878112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745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47862" y="2443768"/>
            <a:ext cx="2435282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733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 </a:t>
            </a:r>
            <a:endParaRPr lang="ru-RU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" y="1005168"/>
            <a:ext cx="12191996" cy="1733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733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Задание 1</a:t>
            </a:r>
            <a:r>
              <a:rPr lang="en-US" sz="3733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733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67" dirty="0">
                <a:latin typeface="Arial" pitchFamily="34" charset="0"/>
                <a:cs typeface="Arial" pitchFamily="34" charset="0"/>
              </a:rPr>
              <a:t>Сколько нужно взять последовательных натуральных чисел, начиная с 3, чтобы их сумма была равна 75</a:t>
            </a:r>
            <a:r>
              <a:rPr lang="en-US" sz="3467" dirty="0">
                <a:latin typeface="Arial" pitchFamily="34" charset="0"/>
                <a:cs typeface="Arial" pitchFamily="34" charset="0"/>
              </a:rPr>
              <a:t>?</a:t>
            </a:r>
            <a:endParaRPr lang="ru-RU" sz="3467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43828" y="4398493"/>
                <a:ext cx="5838329" cy="1203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𝟕𝟓</m:t>
                      </m:r>
                      <m:r>
                        <a:rPr lang="en-US" sz="3733" b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3733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733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3733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3733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3733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28" y="4398493"/>
                <a:ext cx="5838329" cy="1203984"/>
              </a:xfrm>
              <a:prstGeom prst="rect">
                <a:avLst/>
              </a:prstGeom>
              <a:blipFill>
                <a:blip r:embed="rId2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672064" y="3142849"/>
                <a:ext cx="5040804" cy="666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733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733" b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𝟕𝟓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3733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𝒅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3733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733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3142849"/>
                <a:ext cx="5040804" cy="666786"/>
              </a:xfrm>
              <a:prstGeom prst="rect">
                <a:avLst/>
              </a:prstGeom>
              <a:blipFill>
                <a:blip r:embed="rId3"/>
                <a:stretch>
                  <a:fillRect l="-1508" b="-566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1384" y="3075013"/>
                <a:ext cx="6216352" cy="11832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733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733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733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sSub>
                            <m:sSubPr>
                              <m:ctrlPr>
                                <a:rPr lang="ru-RU" sz="3733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733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3733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733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3733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4" y="3075013"/>
                <a:ext cx="6216352" cy="1183209"/>
              </a:xfrm>
              <a:prstGeom prst="rect">
                <a:avLst/>
              </a:prstGeom>
              <a:blipFill>
                <a:blip r:embed="rId4"/>
                <a:stretch>
                  <a:fillRect b="-84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07795" y="5829267"/>
                <a:ext cx="5253874" cy="666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𝟏𝟓𝟎</m:t>
                      </m:r>
                      <m:r>
                        <a:rPr lang="en-US" sz="3733" b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3733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95" y="5829267"/>
                <a:ext cx="5253874" cy="666786"/>
              </a:xfrm>
              <a:prstGeom prst="rect">
                <a:avLst/>
              </a:prstGeom>
              <a:blipFill>
                <a:blip r:embed="rId5"/>
                <a:stretch>
                  <a:fillRect b="-2037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7023485" y="4043183"/>
                <a:ext cx="4339650" cy="6799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p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𝟏𝟓𝟎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733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485" y="4043183"/>
                <a:ext cx="4339650" cy="6799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695504" y="5024775"/>
                <a:ext cx="5161136" cy="6667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733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b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733" b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3733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b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3733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504" y="5024775"/>
                <a:ext cx="5161136" cy="666786"/>
              </a:xfrm>
              <a:prstGeom prst="rect">
                <a:avLst/>
              </a:prstGeom>
              <a:blipFill>
                <a:blip r:embed="rId7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6612411" y="5722401"/>
                <a:ext cx="5161136" cy="6667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3733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733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b>
                          <m:r>
                            <a:rPr lang="en-US" sz="3733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733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FF0000"/>
                          </a:solidFill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3733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411" y="5722401"/>
                <a:ext cx="5161136" cy="666786"/>
              </a:xfrm>
              <a:prstGeom prst="rect">
                <a:avLst/>
              </a:prstGeom>
              <a:blipFill>
                <a:blip r:embed="rId8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7153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5021" y="132312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4161" y="1060176"/>
                <a:ext cx="12063683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Задание 2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Устно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 Назовите первый член и знаменатель геометрической прогрессии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𝟖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𝟏𝟔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𝟑𝟐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,..; 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,…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1" y="1060176"/>
                <a:ext cx="12063683" cy="1077218"/>
              </a:xfrm>
              <a:prstGeom prst="rect">
                <a:avLst/>
              </a:prstGeom>
              <a:blipFill>
                <a:blip r:embed="rId2"/>
                <a:stretch>
                  <a:fillRect l="-1368" t="-6977" r="-1263" b="-174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5807968" y="3234755"/>
            <a:ext cx="22279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07478" y="3617601"/>
                <a:ext cx="48885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𝟐𝟒</m:t>
                      </m:r>
                    </m:oMath>
                  </m:oMathPara>
                </a14:m>
                <a:endPara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78" y="3617601"/>
                <a:ext cx="4888500" cy="584775"/>
              </a:xfrm>
              <a:prstGeom prst="rect">
                <a:avLst/>
              </a:prstGeom>
              <a:blipFill>
                <a:blip r:embed="rId3"/>
                <a:stretch>
                  <a:fillRect l="-259" b="-170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4617" y="2372883"/>
                <a:ext cx="12063683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Задание 3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Запишите первые пять членов геометрической прогрессии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/>
                      </a:rPr>
                      <m:t>1)</m:t>
                    </m:r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=12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    </m:t>
                    </m:r>
                    <m:r>
                      <a:rPr lang="en-US" sz="3200" i="1">
                        <a:latin typeface="Cambria Math"/>
                      </a:rPr>
                      <m:t>𝑞</m:t>
                    </m:r>
                    <m:r>
                      <a:rPr lang="en-US" sz="3200" i="1">
                        <a:latin typeface="Cambria Math"/>
                      </a:rPr>
                      <m:t>=2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7" y="2372883"/>
                <a:ext cx="12063683" cy="1077218"/>
              </a:xfrm>
              <a:prstGeom prst="rect">
                <a:avLst/>
              </a:prstGeom>
              <a:blipFill>
                <a:blip r:embed="rId4"/>
                <a:stretch>
                  <a:fillRect l="-1262" t="-6977" b="-174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39158" y="4288894"/>
                <a:ext cx="48885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𝟒𝟖</m:t>
                      </m:r>
                    </m:oMath>
                  </m:oMathPara>
                </a14:m>
                <a:endPara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58" y="4288894"/>
                <a:ext cx="4888500" cy="584775"/>
              </a:xfrm>
              <a:prstGeom prst="rect">
                <a:avLst/>
              </a:prstGeom>
              <a:blipFill>
                <a:blip r:embed="rId5"/>
                <a:stretch>
                  <a:fillRect l="-519" b="-170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67611" y="4979607"/>
                <a:ext cx="48885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𝟒𝟖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𝟗𝟔</m:t>
                      </m:r>
                    </m:oMath>
                  </m:oMathPara>
                </a14:m>
                <a:endPara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11" y="4979607"/>
                <a:ext cx="4888500" cy="584775"/>
              </a:xfrm>
              <a:prstGeom prst="rect">
                <a:avLst/>
              </a:prstGeom>
              <a:blipFill>
                <a:blip r:embed="rId6"/>
                <a:stretch>
                  <a:fillRect b="-1489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0461" y="5568250"/>
                <a:ext cx="544833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𝟗𝟔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𝟏𝟗𝟐</m:t>
                      </m:r>
                    </m:oMath>
                  </m:oMathPara>
                </a14:m>
                <a:endPara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1" y="5568250"/>
                <a:ext cx="5448336" cy="584775"/>
              </a:xfrm>
              <a:prstGeom prst="rect">
                <a:avLst/>
              </a:prstGeom>
              <a:blipFill>
                <a:blip r:embed="rId7"/>
                <a:stretch>
                  <a:fillRect b="-170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580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6" grpId="0"/>
      <p:bldP spid="15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5021" y="132313"/>
            <a:ext cx="12192000" cy="74280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7143" y="1024803"/>
                <a:ext cx="12015676" cy="13656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3733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Задание 4</a:t>
                </a:r>
                <a:r>
                  <a:rPr lang="en-US" sz="3733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Найдите сумму первых пяти членов геометрической прогрессии 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6, 2,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, … .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3" y="1024803"/>
                <a:ext cx="12015676" cy="1365695"/>
              </a:xfrm>
              <a:prstGeom prst="rect">
                <a:avLst/>
              </a:prstGeom>
              <a:blipFill>
                <a:blip r:embed="rId2"/>
                <a:stretch>
                  <a:fillRect l="-1584" t="-7339" r="-1267" b="-458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950643" y="2444247"/>
            <a:ext cx="2226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1883" y="3100440"/>
                <a:ext cx="2981778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83" y="3100440"/>
                <a:ext cx="2981778" cy="595932"/>
              </a:xfrm>
              <a:prstGeom prst="rect">
                <a:avLst/>
              </a:prstGeom>
              <a:blipFill>
                <a:blip r:embed="rId3"/>
                <a:stretch>
                  <a:fillRect l="-1702" b="-255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444643" y="2885681"/>
                <a:ext cx="5676554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7030A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3200" b="1" i="1">
                          <a:solidFill>
                            <a:srgbClr val="00B05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32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4643" y="2885681"/>
                <a:ext cx="5676554" cy="1017523"/>
              </a:xfrm>
              <a:prstGeom prst="rect">
                <a:avLst/>
              </a:prstGeom>
              <a:blipFill>
                <a:blip r:embed="rId4"/>
                <a:stretch>
                  <a:fillRect l="-670" b="-74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31371" y="4293096"/>
                <a:ext cx="7306103" cy="18657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32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p>
                          </m:sSup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𝟔</m:t>
                          </m:r>
                          <m:d>
                            <m:dPr>
                              <m:ctrlP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200" b="1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200" b="1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3200" b="1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3200" b="1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>
                                            <a:rPr lang="en-US" sz="3200" b="1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/>
                                            </a:rPr>
                                            <m:t>𝟑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3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2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</m:den>
                      </m:f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𝟐𝟒𝟐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𝟐𝟕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71" y="4293096"/>
                <a:ext cx="7306103" cy="1865704"/>
              </a:xfrm>
              <a:prstGeom prst="rect">
                <a:avLst/>
              </a:prstGeom>
              <a:blipFill>
                <a:blip r:embed="rId5"/>
                <a:stretch>
                  <a:fillRect b="-47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06524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5021" y="132313"/>
            <a:ext cx="12192000" cy="74280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4161" y="1060177"/>
                <a:ext cx="12063683" cy="17861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Задание 5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Найдите сумму </a:t>
                </a:r>
                <a:r>
                  <a:rPr lang="en-US" sz="3200" i="1" dirty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32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первых членов геометрической прогрессии, если:</a:t>
                </a:r>
                <a:endParaRPr lang="en-US" sz="3200" i="1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en-US" sz="3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32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32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en-US" sz="3200" b="1" i="1" dirty="0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3200" b="1" i="1" dirty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 dirty="0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  <m:r>
                      <a:rPr lang="en-US" sz="3200" b="1" i="1" dirty="0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  <m:r>
                      <a:rPr lang="en-US" sz="3200" b="1" i="1" dirty="0">
                        <a:solidFill>
                          <a:srgbClr val="00B050"/>
                        </a:solidFill>
                        <a:latin typeface="Cambria Math"/>
                      </a:rPr>
                      <m:t>𝒏</m:t>
                    </m:r>
                    <m:r>
                      <a:rPr lang="en-US" sz="3200" b="1" i="1" dirty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 dirty="0">
                        <a:solidFill>
                          <a:srgbClr val="00B050"/>
                        </a:solidFill>
                        <a:latin typeface="Cambria Math"/>
                      </a:rPr>
                      <m:t>𝟔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1" y="1060177"/>
                <a:ext cx="12063683" cy="1786195"/>
              </a:xfrm>
              <a:prstGeom prst="rect">
                <a:avLst/>
              </a:prstGeom>
              <a:blipFill>
                <a:blip r:embed="rId2"/>
                <a:stretch>
                  <a:fillRect l="-1368" t="-4225" r="-1263" b="-21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2794226" y="2877170"/>
            <a:ext cx="20002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54826" y="4071043"/>
                <a:ext cx="3233449" cy="1125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32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26" y="4071043"/>
                <a:ext cx="3233449" cy="1125886"/>
              </a:xfrm>
              <a:prstGeom prst="rect">
                <a:avLst/>
              </a:prstGeom>
              <a:blipFill>
                <a:blip r:embed="rId3"/>
                <a:stretch>
                  <a:fillRect r="-1176" b="-122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229852" y="3768739"/>
                <a:ext cx="4522200" cy="13332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𝟔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ctrlP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200" b="1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200" b="1" i="1" dirty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852" y="3768739"/>
                <a:ext cx="4522200" cy="1333250"/>
              </a:xfrm>
              <a:prstGeom prst="rect">
                <a:avLst/>
              </a:prstGeom>
              <a:blipFill>
                <a:blip r:embed="rId4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115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22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73959" y="18919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765" y="962559"/>
            <a:ext cx="12096112" cy="913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6</a:t>
            </a:r>
            <a:r>
              <a:rPr lang="en-US" sz="2667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67" dirty="0">
                <a:latin typeface="Arial" panose="020B0604020202020204" pitchFamily="34" charset="0"/>
                <a:cs typeface="Arial" panose="020B0604020202020204" pitchFamily="34" charset="0"/>
              </a:rPr>
              <a:t>Сколько нужно взять последовательных натуральных чисел, начиная с 1, чтобы их сумма была равна 153</a:t>
            </a:r>
            <a:r>
              <a:rPr lang="uz-Cyrl-UZ" sz="2667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6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695734" y="1975473"/>
                <a:ext cx="64940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uz-Latn-UZ" sz="3200" b="1" dirty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uz-Latn-UZ" sz="3200" b="1" dirty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𝟏𝟓𝟑</m:t>
                    </m:r>
                  </m:oMath>
                </a14:m>
                <a:r>
                  <a:rPr lang="uz-Latn-UZ" sz="3200" b="1" dirty="0">
                    <a:solidFill>
                      <a:srgbClr val="002060"/>
                    </a:solidFill>
                  </a:rPr>
                  <a:t>.</a:t>
                </a:r>
                <a:r>
                  <a:rPr lang="en-US" sz="3200" b="1" dirty="0">
                    <a:solidFill>
                      <a:srgbClr val="002060"/>
                    </a:solidFill>
                  </a:rPr>
                  <a:t> </a:t>
                </a:r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734" y="1975473"/>
                <a:ext cx="6494068" cy="584775"/>
              </a:xfrm>
              <a:prstGeom prst="rect">
                <a:avLst/>
              </a:prstGeom>
              <a:blipFill>
                <a:blip r:embed="rId2"/>
                <a:stretch>
                  <a:fillRect l="-585" t="-12766" b="-319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38782" y="1943862"/>
            <a:ext cx="20002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3959" y="2606828"/>
                <a:ext cx="7632171" cy="1004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67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67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67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67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3067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067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67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3067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067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67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067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67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0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67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067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67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ru-RU" sz="30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67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3067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067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3067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3067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3067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67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ru-RU" sz="3067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59" y="2606828"/>
                <a:ext cx="7632171" cy="1004762"/>
              </a:xfrm>
              <a:prstGeom prst="rect">
                <a:avLst/>
              </a:prstGeom>
              <a:blipFill>
                <a:blip r:embed="rId3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564694B1-0919-7E44-B26C-E395FAE99428}"/>
                  </a:ext>
                </a:extLst>
              </p:cNvPr>
              <p:cNvSpPr/>
              <p:nvPr/>
            </p:nvSpPr>
            <p:spPr>
              <a:xfrm>
                <a:off x="95977" y="3706873"/>
                <a:ext cx="4748864" cy="10271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𝟏𝟓𝟑</m:t>
                      </m:r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+(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64694B1-0919-7E44-B26C-E395FAE994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77" y="3706873"/>
                <a:ext cx="4748864" cy="1027141"/>
              </a:xfrm>
              <a:prstGeom prst="rect">
                <a:avLst/>
              </a:prstGeom>
              <a:blipFill>
                <a:blip r:embed="rId4"/>
                <a:stretch>
                  <a:fillRect b="-853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6AB6DECE-7AA1-C242-84D0-BD5E341D0629}"/>
                  </a:ext>
                </a:extLst>
              </p:cNvPr>
              <p:cNvSpPr/>
              <p:nvPr/>
            </p:nvSpPr>
            <p:spPr>
              <a:xfrm>
                <a:off x="-153406" y="4755552"/>
                <a:ext cx="5280587" cy="11757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z-Latn-UZ" sz="3200" i="1">
                          <a:latin typeface="Cambria Math"/>
                        </a:rPr>
                        <m:t>306=2∙</m:t>
                      </m:r>
                      <m:r>
                        <a:rPr lang="uz-Latn-UZ" sz="3200" i="1">
                          <a:latin typeface="Cambria Math"/>
                        </a:rPr>
                        <m:t>𝑛</m:t>
                      </m:r>
                      <m:r>
                        <a:rPr lang="uz-Latn-UZ" sz="3200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z-Latn-UZ" sz="3200" i="1">
                              <a:latin typeface="Cambria Math"/>
                            </a:rPr>
                            <m:t>𝑛</m:t>
                          </m:r>
                          <m:r>
                            <a:rPr lang="uz-Latn-UZ" sz="3200" i="1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uz-Latn-UZ" sz="3200" i="1">
                          <a:latin typeface="Cambria Math"/>
                        </a:rPr>
                        <m:t>∙</m:t>
                      </m:r>
                      <m:r>
                        <a:rPr lang="uz-Latn-UZ" sz="3200" i="1">
                          <a:latin typeface="Cambria Math"/>
                        </a:rPr>
                        <m:t>𝑛</m:t>
                      </m:r>
                      <m:r>
                        <a:rPr lang="en-US" sz="32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3200" i="1" dirty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z-Latn-UZ" sz="3200" i="1"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3200" i="1"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uz-Latn-UZ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uz-Latn-UZ" sz="3200" i="1">
                          <a:latin typeface="Cambria Math"/>
                        </a:rPr>
                        <m:t>+</m:t>
                      </m:r>
                      <m:r>
                        <a:rPr lang="uz-Latn-UZ" sz="3200" i="1">
                          <a:latin typeface="Cambria Math"/>
                        </a:rPr>
                        <m:t>𝑛</m:t>
                      </m:r>
                      <m:r>
                        <a:rPr lang="en-US" sz="3200" i="1">
                          <a:latin typeface="Cambria Math"/>
                        </a:rPr>
                        <m:t>−</m:t>
                      </m:r>
                      <m:r>
                        <a:rPr lang="uz-Latn-UZ" sz="3200" i="1">
                          <a:latin typeface="Cambria Math"/>
                        </a:rPr>
                        <m:t>30</m:t>
                      </m:r>
                      <m:r>
                        <a:rPr lang="en-US" sz="3200" i="1">
                          <a:latin typeface="Cambria Math"/>
                        </a:rPr>
                        <m:t>6</m:t>
                      </m:r>
                      <m:r>
                        <a:rPr lang="uz-Latn-UZ" sz="32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AB6DECE-7AA1-C242-84D0-BD5E341D06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3406" y="4755552"/>
                <a:ext cx="5280587" cy="1175706"/>
              </a:xfrm>
              <a:prstGeom prst="rect">
                <a:avLst/>
              </a:prstGeom>
              <a:blipFill>
                <a:blip r:embed="rId5"/>
                <a:stretch>
                  <a:fillRect b="-74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50BF41D5-F959-234D-9810-6570CE1D8FC7}"/>
                  </a:ext>
                </a:extLst>
              </p:cNvPr>
              <p:cNvSpPr/>
              <p:nvPr/>
            </p:nvSpPr>
            <p:spPr>
              <a:xfrm>
                <a:off x="4989620" y="4891520"/>
                <a:ext cx="7061515" cy="1121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uz-Latn-UZ" sz="3200" i="1">
                              <a:latin typeface="Cambria Math"/>
                            </a:rPr>
                            <m:t>1,2</m:t>
                          </m:r>
                        </m:sub>
                      </m:sSub>
                      <m:r>
                        <a:rPr lang="uz-Latn-UZ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i="1">
                              <a:latin typeface="Cambria Math"/>
                            </a:rPr>
                            <m:t>−1±</m:t>
                          </m:r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z-Latn-UZ" sz="3200" i="1">
                                  <a:latin typeface="Cambria Math"/>
                                </a:rPr>
                                <m:t>1+1224</m:t>
                              </m:r>
                            </m:e>
                          </m:rad>
                        </m:num>
                        <m:den>
                          <m:r>
                            <a:rPr lang="uz-Latn-UZ" sz="3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uz-Latn-UZ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i="1">
                              <a:latin typeface="Cambria Math"/>
                            </a:rPr>
                            <m:t>−1±35</m:t>
                          </m:r>
                        </m:num>
                        <m:den>
                          <m:r>
                            <a:rPr lang="uz-Latn-UZ" sz="32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0BF41D5-F959-234D-9810-6570CE1D8F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9620" y="4891520"/>
                <a:ext cx="7061515" cy="1121013"/>
              </a:xfrm>
              <a:prstGeom prst="rect">
                <a:avLst/>
              </a:prstGeom>
              <a:blipFill>
                <a:blip r:embed="rId6"/>
                <a:stretch>
                  <a:fillRect b="-7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33D2B958-EDEE-3D4C-99B6-5AA903C2D107}"/>
                  </a:ext>
                </a:extLst>
              </p:cNvPr>
              <p:cNvSpPr/>
              <p:nvPr/>
            </p:nvSpPr>
            <p:spPr>
              <a:xfrm>
                <a:off x="5423926" y="6012227"/>
                <a:ext cx="393511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e>
                      <m:sub>
                        <m:r>
                          <a:rPr lang="uz-Latn-UZ" sz="3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uz-Latn-UZ" sz="3200" b="1" i="1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  <m:r>
                      <a:rPr lang="uz-Latn-UZ" sz="3200" b="1" i="1">
                        <a:solidFill>
                          <a:srgbClr val="7030A0"/>
                        </a:solidFill>
                        <a:latin typeface="Cambria Math"/>
                      </a:rPr>
                      <m:t>𝟏𝟖</m:t>
                    </m:r>
                    <m:r>
                      <a:rPr lang="uz-Latn-UZ" sz="3200" b="1" i="1">
                        <a:solidFill>
                          <a:srgbClr val="7030A0"/>
                        </a:solidFill>
                        <a:latin typeface="Cambria Math"/>
                      </a:rPr>
                      <m:t>,   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uz-Latn-UZ" sz="3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e>
                      <m:sub>
                        <m:r>
                          <a:rPr lang="uz-Latn-UZ" sz="3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uz-Latn-UZ" sz="32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1" i="1">
                        <a:solidFill>
                          <a:srgbClr val="7030A0"/>
                        </a:solidFill>
                        <a:latin typeface="Cambria Math"/>
                      </a:rPr>
                      <m:t>𝟏𝟕</m:t>
                    </m:r>
                  </m:oMath>
                </a14:m>
                <a:r>
                  <a:rPr lang="uz-Latn-UZ" sz="3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33D2B958-EDEE-3D4C-99B6-5AA903C2D1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926" y="6012227"/>
                <a:ext cx="3935116" cy="584775"/>
              </a:xfrm>
              <a:prstGeom prst="rect">
                <a:avLst/>
              </a:prstGeom>
              <a:blipFill>
                <a:blip r:embed="rId7"/>
                <a:stretch>
                  <a:fillRect l="-323" t="-12766" r="-2903" b="-319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1755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3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32313"/>
            <a:ext cx="12192000" cy="74280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340" y="1124744"/>
            <a:ext cx="116172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Задание 7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Найдите сумму всех натуральных чисел от 2 до 98 включительно. 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55667" y="2170114"/>
            <a:ext cx="2226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86714" y="2888993"/>
                <a:ext cx="11761948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3200" b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𝟗𝟖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3200" b="1" i="1" dirty="0"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3200" b="1" i="1" dirty="0">
                    <a:solidFill>
                      <a:srgbClr val="0070C0"/>
                    </a:solidFill>
                    <a:latin typeface="Cambria Math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2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14" y="2888993"/>
                <a:ext cx="11761948" cy="1077218"/>
              </a:xfrm>
              <a:prstGeom prst="rect">
                <a:avLst/>
              </a:prstGeom>
              <a:blipFill>
                <a:blip r:embed="rId2"/>
                <a:stretch>
                  <a:fillRect l="-108" b="-174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27382" y="4036009"/>
                <a:ext cx="4800533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32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32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en-US" sz="32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𝟗𝟔</m:t>
                      </m:r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2" y="4036009"/>
                <a:ext cx="4800533" cy="20621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021508" y="5804105"/>
                <a:ext cx="3724417" cy="625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467" b="1" dirty="0">
                    <a:solidFill>
                      <a:srgbClr val="002060"/>
                    </a:solidFill>
                  </a:rPr>
                  <a:t>Ответ</a:t>
                </a:r>
                <a:r>
                  <a:rPr lang="en-US" sz="3467" b="1" dirty="0">
                    <a:solidFill>
                      <a:srgbClr val="002060"/>
                    </a:solidFill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𝟗𝟔</m:t>
                        </m:r>
                      </m:sub>
                    </m:sSub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𝟒𝟖𝟎𝟎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508" y="5804105"/>
                <a:ext cx="3724417" cy="625877"/>
              </a:xfrm>
              <a:prstGeom prst="rect">
                <a:avLst/>
              </a:prstGeom>
              <a:blipFill>
                <a:blip r:embed="rId4"/>
                <a:stretch>
                  <a:fillRect l="-4068" t="-13725" r="-678" b="-313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519937" y="4408093"/>
                <a:ext cx="4752519" cy="975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67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𝟗𝟔</m:t>
                          </m:r>
                        </m:sub>
                      </m:sSub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67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𝟗𝟖</m:t>
                          </m:r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𝟗𝟔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𝟒𝟖𝟎𝟎</m:t>
                      </m:r>
                    </m:oMath>
                  </m:oMathPara>
                </a14:m>
                <a:endParaRPr lang="ru-RU" sz="3067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7" y="4408093"/>
                <a:ext cx="4752519" cy="975523"/>
              </a:xfrm>
              <a:prstGeom prst="rect">
                <a:avLst/>
              </a:prstGeom>
              <a:blipFill>
                <a:blip r:embed="rId5"/>
                <a:stretch>
                  <a:fillRect b="-77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09683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4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5021" y="132313"/>
            <a:ext cx="12192000" cy="74280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4161" y="1060177"/>
                <a:ext cx="12063683" cy="1405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Задание 8</a:t>
                </a:r>
                <a:r>
                  <a:rPr lang="en-US" sz="3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r>
                  <a:rPr lang="ru-RU" sz="2667" dirty="0">
                    <a:latin typeface="Arial" pitchFamily="34" charset="0"/>
                    <a:cs typeface="Arial" pitchFamily="34" charset="0"/>
                  </a:rPr>
                  <a:t>Найдите сумму двенадцати первых членов арифметической прогрессии, если:</a:t>
                </a:r>
                <a:endParaRPr lang="en-US" sz="2667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667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67" i="1">
                        <a:latin typeface="Cambria Math"/>
                        <a:cs typeface="Arial" pitchFamily="34" charset="0"/>
                      </a:rPr>
                      <m:t>1) </m:t>
                    </m:r>
                    <m:sSub>
                      <m:sSubPr>
                        <m:ctrlPr>
                          <a:rPr lang="en-US" sz="2667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667" i="1"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667" i="1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2667" i="1">
                        <a:latin typeface="Cambria Math"/>
                        <a:cs typeface="Arial" pitchFamily="34" charset="0"/>
                      </a:rPr>
                      <m:t>=−5,  </m:t>
                    </m:r>
                    <m:r>
                      <a:rPr lang="en-US" sz="2667" i="1"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2667" i="1">
                        <a:latin typeface="Cambria Math"/>
                        <a:cs typeface="Arial" pitchFamily="34" charset="0"/>
                      </a:rPr>
                      <m:t>=0,5</m:t>
                    </m:r>
                  </m:oMath>
                </a14:m>
                <a:endParaRPr lang="ru-RU" sz="2667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1" y="1060177"/>
                <a:ext cx="12063683" cy="1405641"/>
              </a:xfrm>
              <a:prstGeom prst="rect">
                <a:avLst/>
              </a:prstGeom>
              <a:blipFill>
                <a:blip r:embed="rId2"/>
                <a:stretch>
                  <a:fillRect l="-1368" t="-5405" b="-90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4655840" y="2213367"/>
            <a:ext cx="22279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51851" y="4720290"/>
            <a:ext cx="22279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4162" y="5318060"/>
                <a:ext cx="4888500" cy="543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9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933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933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2933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=10,  </m:t>
                    </m:r>
                    <m:sSub>
                      <m:sSubPr>
                        <m:ctrlPr>
                          <a:rPr lang="en-US" sz="29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933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933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  <m:r>
                      <a:rPr lang="en-US" sz="2933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=99, </m:t>
                    </m:r>
                  </m:oMath>
                </a14:m>
                <a:r>
                  <a:rPr lang="en-US" sz="2933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2933" i="1" dirty="0">
                        <a:latin typeface="Cambria Math"/>
                        <a:cs typeface="Arial" pitchFamily="34" charset="0"/>
                      </a:rPr>
                      <m:t>=1</m:t>
                    </m:r>
                  </m:oMath>
                </a14:m>
                <a:r>
                  <a:rPr lang="en-US" sz="2933" i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933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2" y="5318060"/>
                <a:ext cx="4888500" cy="543675"/>
              </a:xfrm>
              <a:prstGeom prst="rect">
                <a:avLst/>
              </a:prstGeom>
              <a:blipFill>
                <a:blip r:embed="rId3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776551" y="5338577"/>
                <a:ext cx="3940787" cy="502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67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667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667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1 </m:t>
                          </m:r>
                        </m:sub>
                      </m:sSub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667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sz="2933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551" y="5338577"/>
                <a:ext cx="3940787" cy="502766"/>
              </a:xfrm>
              <a:prstGeom prst="rect">
                <a:avLst/>
              </a:prstGeom>
              <a:blipFill>
                <a:blip r:embed="rId4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" y="3035247"/>
                <a:ext cx="12127840" cy="9658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933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933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933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933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933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933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933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ru-RU" sz="2933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933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−10+11</m:t>
                          </m:r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∙0,5</m:t>
                          </m:r>
                        </m:num>
                        <m:den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∙12=</m:t>
                      </m:r>
                      <m:r>
                        <a:rPr lang="en-US" sz="2933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933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𝟐𝟕</m:t>
                      </m:r>
                    </m:oMath>
                  </m:oMathPara>
                </a14:m>
                <a:endParaRPr lang="ru-RU" sz="2933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" y="3035247"/>
                <a:ext cx="12127840" cy="965842"/>
              </a:xfrm>
              <a:prstGeom prst="rect">
                <a:avLst/>
              </a:prstGeom>
              <a:blipFill>
                <a:blip r:embed="rId5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49137" y="4101075"/>
            <a:ext cx="120636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Задание 9</a:t>
            </a:r>
            <a:r>
              <a:rPr lang="en-US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ru-RU" sz="2667" dirty="0">
                <a:latin typeface="Arial" pitchFamily="34" charset="0"/>
                <a:cs typeface="Arial" pitchFamily="34" charset="0"/>
              </a:rPr>
              <a:t>Найдите сумму всех двухзначных чисел. </a:t>
            </a:r>
            <a:endParaRPr lang="ru-RU" sz="2667" i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469657" y="5343108"/>
                <a:ext cx="3745960" cy="502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99</m:t>
                      </m:r>
                      <m:r>
                        <a:rPr lang="en-US" sz="2667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10+</m:t>
                      </m:r>
                      <m:d>
                        <m:dPr>
                          <m:ctrlPr>
                            <a:rPr lang="ru-RU" sz="2667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2933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657" y="5343108"/>
                <a:ext cx="3745960" cy="5027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007436" y="6076409"/>
                <a:ext cx="1344149" cy="502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=90</m:t>
                      </m:r>
                    </m:oMath>
                  </m:oMathPara>
                </a14:m>
                <a:endParaRPr lang="ru-RU" sz="2933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436" y="6076409"/>
                <a:ext cx="1344149" cy="5027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53697" y="5941928"/>
                <a:ext cx="4127220" cy="771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067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sub>
                    </m:sSub>
                    <m:r>
                      <a:rPr lang="en-US" sz="3067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067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𝟗𝟗</m:t>
                        </m:r>
                      </m:num>
                      <m:den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3067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067" b="1" i="1">
                        <a:solidFill>
                          <a:srgbClr val="002060"/>
                        </a:solidFill>
                        <a:latin typeface="Cambria Math"/>
                      </a:rPr>
                      <m:t>𝟗𝟎</m:t>
                    </m:r>
                    <m:r>
                      <a:rPr lang="en-US" sz="3067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3067" b="1" dirty="0">
                    <a:solidFill>
                      <a:srgbClr val="FF0000"/>
                    </a:solidFill>
                  </a:rPr>
                  <a:t>4905</a:t>
                </a:r>
                <a:endParaRPr lang="ru-RU" sz="3067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3697" y="5941928"/>
                <a:ext cx="4127220" cy="771558"/>
              </a:xfrm>
              <a:prstGeom prst="rect">
                <a:avLst/>
              </a:prstGeom>
              <a:blipFill>
                <a:blip r:embed="rId8"/>
                <a:stretch>
                  <a:fillRect l="-1227" r="-2454" b="-131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7886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  <p:bldP spid="19" grpId="0"/>
      <p:bldP spid="25" grpId="0"/>
      <p:bldP spid="21" grpId="0"/>
      <p:bldP spid="26" grpId="0"/>
      <p:bldP spid="27" grpId="0"/>
      <p:bldP spid="2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487488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письменно задание 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444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на странице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288" y="3394203"/>
            <a:ext cx="545342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7e03606d8aabb5fae606d62981c8a5cc76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5202</TotalTime>
  <Words>246</Words>
  <Application>Microsoft Office PowerPoint</Application>
  <PresentationFormat>Широкоэкранный</PresentationFormat>
  <Paragraphs>72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205</cp:revision>
  <dcterms:created xsi:type="dcterms:W3CDTF">2021-01-11T18:24:28Z</dcterms:created>
  <dcterms:modified xsi:type="dcterms:W3CDTF">2021-02-24T02:13:29Z</dcterms:modified>
</cp:coreProperties>
</file>