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693" r:id="rId2"/>
    <p:sldId id="1663" r:id="rId3"/>
    <p:sldId id="1669" r:id="rId4"/>
    <p:sldId id="1683" r:id="rId5"/>
    <p:sldId id="1686" r:id="rId6"/>
    <p:sldId id="1659" r:id="rId7"/>
    <p:sldId id="1647" r:id="rId8"/>
    <p:sldId id="1694" r:id="rId9"/>
    <p:sldId id="263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A7"/>
    <a:srgbClr val="202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2"/>
    <p:restoredTop sz="94662"/>
  </p:normalViewPr>
  <p:slideViewPr>
    <p:cSldViewPr>
      <p:cViewPr varScale="1">
        <p:scale>
          <a:sx n="49" d="100"/>
          <a:sy n="49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059293"/>
            <a:ext cx="103632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79"/>
            <a:ext cx="8534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59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819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3412" y="2770489"/>
            <a:ext cx="9014878" cy="2727987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18">
              <a:spcAft>
                <a:spcPts val="1600"/>
              </a:spcAft>
            </a:pPr>
            <a:r>
              <a:rPr lang="ru-RU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841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</a:t>
            </a:r>
          </a:p>
          <a:p>
            <a:pPr marL="26841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( 2 часть)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63361" y="2846015"/>
            <a:ext cx="548063" cy="7677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14692" y="648871"/>
            <a:ext cx="2266213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АЛГЕБРА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943289"/>
            <a:ext cx="3917485" cy="321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63361" y="3789039"/>
            <a:ext cx="548063" cy="1800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878112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745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7862" y="2443768"/>
            <a:ext cx="243528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 </a:t>
            </a:r>
            <a:endParaRPr lang="ru-RU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1005168"/>
            <a:ext cx="12191996" cy="173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Задание 1</a:t>
            </a:r>
            <a:r>
              <a:rPr lang="en-US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67" dirty="0">
                <a:latin typeface="Arial" pitchFamily="34" charset="0"/>
                <a:cs typeface="Arial" pitchFamily="34" charset="0"/>
              </a:rPr>
              <a:t>Сколько нужно взять последовательных натуральных чисел, начиная с 3, чтобы их сумма была равна 75</a:t>
            </a:r>
            <a:r>
              <a:rPr lang="en-US" sz="3467" dirty="0">
                <a:latin typeface="Arial" pitchFamily="34" charset="0"/>
                <a:cs typeface="Arial" pitchFamily="34" charset="0"/>
              </a:rPr>
              <a:t>?</a:t>
            </a:r>
            <a:endParaRPr lang="ru-RU" sz="3467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43828" y="4398493"/>
                <a:ext cx="5838329" cy="1203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𝟕𝟓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3733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8" y="4398493"/>
                <a:ext cx="5838329" cy="120398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72064" y="3142849"/>
                <a:ext cx="5040804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733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𝟕𝟓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733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3142849"/>
                <a:ext cx="5040804" cy="666786"/>
              </a:xfrm>
              <a:prstGeom prst="rect">
                <a:avLst/>
              </a:prstGeom>
              <a:blipFill>
                <a:blip r:embed="rId3"/>
                <a:stretch>
                  <a:fillRect l="-1508" b="-566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1384" y="3075013"/>
                <a:ext cx="6216352" cy="118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sz="37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733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" y="3075013"/>
                <a:ext cx="6216352" cy="1183209"/>
              </a:xfrm>
              <a:prstGeom prst="rect">
                <a:avLst/>
              </a:prstGeom>
              <a:blipFill>
                <a:blip r:embed="rId4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07795" y="5829267"/>
                <a:ext cx="5253874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5" y="5829267"/>
                <a:ext cx="5253874" cy="666786"/>
              </a:xfrm>
              <a:prstGeom prst="rect">
                <a:avLst/>
              </a:prstGeom>
              <a:blipFill>
                <a:blip r:embed="rId5"/>
                <a:stretch>
                  <a:fillRect b="-2037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023485" y="4043183"/>
                <a:ext cx="4339650" cy="679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85" y="4043183"/>
                <a:ext cx="4339650" cy="679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695504" y="5024775"/>
                <a:ext cx="5161136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733" b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3733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04" y="5024775"/>
                <a:ext cx="5161136" cy="666786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612411" y="5722401"/>
                <a:ext cx="5161136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733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373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411" y="5722401"/>
                <a:ext cx="5161136" cy="666786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1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2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6"/>
                <a:ext cx="120636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2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Устно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Назовите первый член и знаменатель геометрической прогрессии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𝟏𝟔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𝟑𝟐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,..;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6"/>
                <a:ext cx="12063683" cy="1077218"/>
              </a:xfrm>
              <a:prstGeom prst="rect">
                <a:avLst/>
              </a:prstGeom>
              <a:blipFill>
                <a:blip r:embed="rId2"/>
                <a:stretch>
                  <a:fillRect l="-1368" t="-6977" r="-1263" b="-174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5807968" y="3234755"/>
            <a:ext cx="2227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7478" y="3617601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8" y="3617601"/>
                <a:ext cx="4888500" cy="584775"/>
              </a:xfrm>
              <a:prstGeom prst="rect">
                <a:avLst/>
              </a:prstGeom>
              <a:blipFill>
                <a:blip r:embed="rId3"/>
                <a:stretch>
                  <a:fillRect l="-259" b="-170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4617" y="2372883"/>
                <a:ext cx="120636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3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Запишите первые пять членов геометрической прогрессии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1)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</m:t>
                    </m:r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7" y="2372883"/>
                <a:ext cx="12063683" cy="1077218"/>
              </a:xfrm>
              <a:prstGeom prst="rect">
                <a:avLst/>
              </a:prstGeom>
              <a:blipFill>
                <a:blip r:embed="rId4"/>
                <a:stretch>
                  <a:fillRect l="-1262" t="-6977" b="-174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9158" y="4288894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8" y="4288894"/>
                <a:ext cx="4888500" cy="584775"/>
              </a:xfrm>
              <a:prstGeom prst="rect">
                <a:avLst/>
              </a:prstGeom>
              <a:blipFill>
                <a:blip r:embed="rId5"/>
                <a:stretch>
                  <a:fillRect l="-519" b="-170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67611" y="4979607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1" y="4979607"/>
                <a:ext cx="4888500" cy="584775"/>
              </a:xfrm>
              <a:prstGeom prst="rect">
                <a:avLst/>
              </a:prstGeom>
              <a:blipFill>
                <a:blip r:embed="rId6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461" y="5568250"/>
                <a:ext cx="54483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𝟏𝟗𝟐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1" y="5568250"/>
                <a:ext cx="5448336" cy="584775"/>
              </a:xfrm>
              <a:prstGeom prst="rect">
                <a:avLst/>
              </a:prstGeom>
              <a:blipFill>
                <a:blip r:embed="rId7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0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1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3"/>
            <a:ext cx="12192000" cy="74280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7143" y="1024803"/>
                <a:ext cx="12015676" cy="136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733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4</a:t>
                </a:r>
                <a:r>
                  <a:rPr lang="en-US" sz="3733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Найдите сумму первых пяти членов геометрической прогрессии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6, 2,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 … .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3" y="1024803"/>
                <a:ext cx="12015676" cy="1365695"/>
              </a:xfrm>
              <a:prstGeom prst="rect">
                <a:avLst/>
              </a:prstGeom>
              <a:blipFill>
                <a:blip r:embed="rId2"/>
                <a:stretch>
                  <a:fillRect l="-1584" t="-7339" r="-1267" b="-45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50643" y="2444247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883" y="3100440"/>
                <a:ext cx="298177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" y="3100440"/>
                <a:ext cx="2981778" cy="595932"/>
              </a:xfrm>
              <a:prstGeom prst="rect">
                <a:avLst/>
              </a:prstGeom>
              <a:blipFill>
                <a:blip r:embed="rId3"/>
                <a:stretch>
                  <a:fillRect l="-1702" b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4643" y="2885681"/>
                <a:ext cx="56765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43" y="2885681"/>
                <a:ext cx="5676554" cy="1017523"/>
              </a:xfrm>
              <a:prstGeom prst="rect">
                <a:avLst/>
              </a:prstGeom>
              <a:blipFill>
                <a:blip r:embed="rId4"/>
                <a:stretch>
                  <a:fillRect l="-670"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1371" y="4293096"/>
                <a:ext cx="7306103" cy="1865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" y="4293096"/>
                <a:ext cx="7306103" cy="1865704"/>
              </a:xfrm>
              <a:prstGeom prst="rect">
                <a:avLst/>
              </a:prstGeom>
              <a:blipFill>
                <a:blip r:embed="rId5"/>
                <a:stretch>
                  <a:fillRect b="-4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65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3"/>
            <a:ext cx="12192000" cy="74280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7"/>
                <a:ext cx="12063683" cy="1786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5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Найдите сумму </a:t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32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первых членов геометрической прогрессии, если:</a:t>
                </a:r>
                <a:endParaRPr lang="en-US" sz="3200" i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sz="3200" b="1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7"/>
                <a:ext cx="12063683" cy="1786195"/>
              </a:xfrm>
              <a:prstGeom prst="rect">
                <a:avLst/>
              </a:prstGeom>
              <a:blipFill>
                <a:blip r:embed="rId2"/>
                <a:stretch>
                  <a:fillRect l="-1368" t="-4225" r="-1263" b="-21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794226" y="2877170"/>
            <a:ext cx="2000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54826" y="4071043"/>
                <a:ext cx="3233449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6" y="4071043"/>
                <a:ext cx="3233449" cy="1125886"/>
              </a:xfrm>
              <a:prstGeom prst="rect">
                <a:avLst/>
              </a:prstGeom>
              <a:blipFill>
                <a:blip r:embed="rId3"/>
                <a:stretch>
                  <a:fillRect r="-1176" b="-1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29852" y="3768739"/>
                <a:ext cx="4522200" cy="1333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2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52" y="3768739"/>
                <a:ext cx="4522200" cy="1333250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22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73959" y="18919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5" y="962559"/>
            <a:ext cx="12096112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6</a:t>
            </a:r>
            <a:r>
              <a:rPr lang="en-US" sz="2667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67" dirty="0">
                <a:latin typeface="Arial" panose="020B0604020202020204" pitchFamily="34" charset="0"/>
                <a:cs typeface="Arial" panose="020B0604020202020204" pitchFamily="34" charset="0"/>
              </a:rPr>
              <a:t>Сколько нужно взять последовательных натуральных чисел, начиная с 1, чтобы их сумма была равна 153</a:t>
            </a:r>
            <a:r>
              <a:rPr lang="uz-Cyrl-UZ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5734" y="1975473"/>
                <a:ext cx="64940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𝟏𝟓𝟑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34" y="1975473"/>
                <a:ext cx="6494068" cy="584775"/>
              </a:xfrm>
              <a:prstGeom prst="rect">
                <a:avLst/>
              </a:prstGeom>
              <a:blipFill>
                <a:blip r:embed="rId2"/>
                <a:stretch>
                  <a:fillRect l="-585" t="-12766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38782" y="1943862"/>
            <a:ext cx="2000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3959" y="2606828"/>
                <a:ext cx="7632171" cy="100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67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067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0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67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67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067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067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067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067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67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3067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9" y="2606828"/>
                <a:ext cx="7632171" cy="100476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564694B1-0919-7E44-B26C-E395FAE99428}"/>
                  </a:ext>
                </a:extLst>
              </p:cNvPr>
              <p:cNvSpPr/>
              <p:nvPr/>
            </p:nvSpPr>
            <p:spPr>
              <a:xfrm>
                <a:off x="95977" y="3706873"/>
                <a:ext cx="4748864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𝟏𝟓𝟑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+(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64694B1-0919-7E44-B26C-E395FAE99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7" y="3706873"/>
                <a:ext cx="4748864" cy="1027141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6AB6DECE-7AA1-C242-84D0-BD5E341D0629}"/>
                  </a:ext>
                </a:extLst>
              </p:cNvPr>
              <p:cNvSpPr/>
              <p:nvPr/>
            </p:nvSpPr>
            <p:spPr>
              <a:xfrm>
                <a:off x="-153406" y="4755552"/>
                <a:ext cx="5280587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3200" i="1">
                          <a:latin typeface="Cambria Math"/>
                        </a:rPr>
                        <m:t>306=2∙</m:t>
                      </m:r>
                      <m:r>
                        <a:rPr lang="uz-Latn-UZ" sz="3200" i="1">
                          <a:latin typeface="Cambria Math"/>
                        </a:rPr>
                        <m:t>𝑛</m:t>
                      </m:r>
                      <m:r>
                        <a:rPr lang="uz-Latn-UZ" sz="3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3200" i="1">
                              <a:latin typeface="Cambria Math"/>
                            </a:rPr>
                            <m:t>𝑛</m:t>
                          </m:r>
                          <m:r>
                            <a:rPr lang="uz-Latn-UZ" sz="3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uz-Latn-UZ" sz="3200" i="1">
                          <a:latin typeface="Cambria Math"/>
                        </a:rPr>
                        <m:t>∙</m:t>
                      </m:r>
                      <m:r>
                        <a:rPr lang="uz-Latn-UZ" sz="3200" i="1"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i="1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3200" i="1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32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uz-Latn-UZ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z-Latn-UZ" sz="3200" i="1">
                          <a:latin typeface="Cambria Math"/>
                        </a:rPr>
                        <m:t>+</m:t>
                      </m:r>
                      <m:r>
                        <a:rPr lang="uz-Latn-UZ" sz="3200" i="1"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uz-Latn-UZ" sz="3200" i="1">
                          <a:latin typeface="Cambria Math"/>
                        </a:rPr>
                        <m:t>30</m:t>
                      </m:r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uz-Latn-UZ" sz="3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AB6DECE-7AA1-C242-84D0-BD5E341D0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406" y="4755552"/>
                <a:ext cx="5280587" cy="1175706"/>
              </a:xfrm>
              <a:prstGeom prst="rect">
                <a:avLst/>
              </a:prstGeom>
              <a:blipFill>
                <a:blip r:embed="rId5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50BF41D5-F959-234D-9810-6570CE1D8FC7}"/>
                  </a:ext>
                </a:extLst>
              </p:cNvPr>
              <p:cNvSpPr/>
              <p:nvPr/>
            </p:nvSpPr>
            <p:spPr>
              <a:xfrm>
                <a:off x="4989620" y="4891520"/>
                <a:ext cx="7061515" cy="112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uz-Latn-UZ" sz="32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uz-Latn-UZ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i="1">
                              <a:latin typeface="Cambria Math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3200" i="1">
                                  <a:latin typeface="Cambria Math"/>
                                </a:rPr>
                                <m:t>1+1224</m:t>
                              </m:r>
                            </m:e>
                          </m:rad>
                        </m:num>
                        <m:den>
                          <m:r>
                            <a:rPr lang="uz-Latn-UZ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i="1">
                              <a:latin typeface="Cambria Math"/>
                            </a:rPr>
                            <m:t>−1±35</m:t>
                          </m:r>
                        </m:num>
                        <m:den>
                          <m:r>
                            <a:rPr lang="uz-Latn-UZ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0BF41D5-F959-234D-9810-6570CE1D8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20" y="4891520"/>
                <a:ext cx="7061515" cy="1121013"/>
              </a:xfrm>
              <a:prstGeom prst="rect">
                <a:avLst/>
              </a:prstGeom>
              <a:blipFill>
                <a:blip r:embed="rId6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3D2B958-EDEE-3D4C-99B6-5AA903C2D107}"/>
                  </a:ext>
                </a:extLst>
              </p:cNvPr>
              <p:cNvSpPr/>
              <p:nvPr/>
            </p:nvSpPr>
            <p:spPr>
              <a:xfrm>
                <a:off x="5423926" y="6012227"/>
                <a:ext cx="39351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𝟏𝟖</m:t>
                    </m:r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𝟏𝟕</m:t>
                    </m:r>
                  </m:oMath>
                </a14:m>
                <a:r>
                  <a:rPr lang="uz-Latn-UZ" sz="3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3D2B958-EDEE-3D4C-99B6-5AA903C2D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926" y="6012227"/>
                <a:ext cx="3935116" cy="584775"/>
              </a:xfrm>
              <a:prstGeom prst="rect">
                <a:avLst/>
              </a:prstGeom>
              <a:blipFill>
                <a:blip r:embed="rId7"/>
                <a:stretch>
                  <a:fillRect l="-323" t="-12766" r="-2903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5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32313"/>
            <a:ext cx="12192000" cy="74280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40" y="1124744"/>
            <a:ext cx="11617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Задание 7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Найдите сумму всех натуральных чисел от 2 до 98 включительно.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5667" y="2170114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6714" y="2888993"/>
                <a:ext cx="117619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𝟗𝟖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dirty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3200" b="1" i="1" dirty="0">
                    <a:solidFill>
                      <a:srgbClr val="0070C0"/>
                    </a:solidFill>
                    <a:latin typeface="Cambria Math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4" y="2888993"/>
                <a:ext cx="11761948" cy="1077218"/>
              </a:xfrm>
              <a:prstGeom prst="rect">
                <a:avLst/>
              </a:prstGeom>
              <a:blipFill>
                <a:blip r:embed="rId2"/>
                <a:stretch>
                  <a:fillRect l="-108" b="-174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7382" y="4036009"/>
                <a:ext cx="480053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2" y="4036009"/>
                <a:ext cx="4800533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021508" y="5804105"/>
                <a:ext cx="3724417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467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3467" b="1" dirty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𝟒𝟖𝟎𝟎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08" y="5804105"/>
                <a:ext cx="3724417" cy="625877"/>
              </a:xfrm>
              <a:prstGeom prst="rect">
                <a:avLst/>
              </a:prstGeom>
              <a:blipFill>
                <a:blip r:embed="rId4"/>
                <a:stretch>
                  <a:fillRect l="-4068" t="-13725" r="-678" b="-313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19937" y="4408093"/>
                <a:ext cx="4752519" cy="97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𝟗𝟖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𝟗𝟔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𝟒𝟖𝟎𝟎</m:t>
                      </m:r>
                    </m:oMath>
                  </m:oMathPara>
                </a14:m>
                <a:endParaRPr lang="ru-RU" sz="3067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7" y="4408093"/>
                <a:ext cx="4752519" cy="975523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6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3"/>
            <a:ext cx="12192000" cy="74280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7"/>
                <a:ext cx="12063683" cy="140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8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ru-RU" sz="2667" dirty="0">
                    <a:latin typeface="Arial" pitchFamily="34" charset="0"/>
                    <a:cs typeface="Arial" pitchFamily="34" charset="0"/>
                  </a:rPr>
                  <a:t>Найдите сумму двенадцати первых членов арифметической прогрессии, если:</a:t>
                </a:r>
                <a:endParaRPr lang="en-US" sz="2667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67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/>
                        <a:cs typeface="Arial" pitchFamily="34" charset="0"/>
                      </a:rPr>
                      <m:t>1)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667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latin typeface="Cambria Math"/>
                        <a:cs typeface="Arial" pitchFamily="34" charset="0"/>
                      </a:rPr>
                      <m:t>=−5,  </m:t>
                    </m:r>
                    <m:r>
                      <a:rPr lang="en-US" sz="2667" i="1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667" i="1">
                        <a:latin typeface="Cambria Math"/>
                        <a:cs typeface="Arial" pitchFamily="34" charset="0"/>
                      </a:rPr>
                      <m:t>=0,5</m:t>
                    </m:r>
                  </m:oMath>
                </a14:m>
                <a:endParaRPr lang="ru-RU" sz="2667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7"/>
                <a:ext cx="12063683" cy="1405641"/>
              </a:xfrm>
              <a:prstGeom prst="rect">
                <a:avLst/>
              </a:prstGeom>
              <a:blipFill>
                <a:blip r:embed="rId2"/>
                <a:stretch>
                  <a:fillRect l="-1368" t="-5405" b="-90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655840" y="2213367"/>
            <a:ext cx="2227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1851" y="4720290"/>
            <a:ext cx="2227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4162" y="5318060"/>
                <a:ext cx="4888500" cy="54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9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=10,  </m:t>
                    </m:r>
                    <m:sSub>
                      <m:sSubPr>
                        <m:ctrlPr>
                          <a:rPr lang="en-US" sz="29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en-US" sz="2933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=99, </m:t>
                    </m:r>
                  </m:oMath>
                </a14:m>
                <a:r>
                  <a:rPr lang="en-US" sz="2933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933" i="1" dirty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933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933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" y="5318060"/>
                <a:ext cx="4888500" cy="543675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776551" y="5338577"/>
                <a:ext cx="3940787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667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51" y="5338577"/>
                <a:ext cx="3940787" cy="502766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" y="3035247"/>
                <a:ext cx="12127840" cy="965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−10+11</m:t>
                          </m:r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∙0,5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∙12=</m:t>
                      </m:r>
                      <m:r>
                        <a:rPr lang="en-US" sz="2933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933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933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3035247"/>
                <a:ext cx="12127840" cy="96584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49137" y="4101075"/>
            <a:ext cx="12063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Задание 9</a:t>
            </a:r>
            <a:r>
              <a:rPr lang="en-US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2667" dirty="0">
                <a:latin typeface="Arial" pitchFamily="34" charset="0"/>
                <a:cs typeface="Arial" pitchFamily="34" charset="0"/>
              </a:rPr>
              <a:t>Найдите сумму всех двухзначных чисел. </a:t>
            </a:r>
            <a:endParaRPr lang="ru-RU" sz="2667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469657" y="5343108"/>
                <a:ext cx="3745960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99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10+</m:t>
                      </m:r>
                      <m:d>
                        <m:d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57" y="5343108"/>
                <a:ext cx="3745960" cy="502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07436" y="6076409"/>
                <a:ext cx="1344149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=90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36" y="6076409"/>
                <a:ext cx="1344149" cy="502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53697" y="5941928"/>
                <a:ext cx="4127220" cy="77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0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𝟗𝟎</m:t>
                        </m:r>
                      </m:sub>
                    </m:sSub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0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𝟗𝟗</m:t>
                        </m:r>
                      </m:num>
                      <m:den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𝟗𝟎</m:t>
                    </m:r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067" b="1" dirty="0">
                    <a:solidFill>
                      <a:srgbClr val="FF0000"/>
                    </a:solidFill>
                  </a:rPr>
                  <a:t>4905</a:t>
                </a:r>
                <a:endParaRPr lang="ru-RU" sz="306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97" y="5941928"/>
                <a:ext cx="4127220" cy="771558"/>
              </a:xfrm>
              <a:prstGeom prst="rect">
                <a:avLst/>
              </a:prstGeom>
              <a:blipFill>
                <a:blip r:embed="rId8"/>
                <a:stretch>
                  <a:fillRect l="-1227" r="-2454" b="-131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8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5" grpId="0"/>
      <p:bldP spid="21" grpId="0"/>
      <p:bldP spid="26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87488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письменно задание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444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8" y="3394203"/>
            <a:ext cx="5453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e03606d8aabb5fae606d62981c8a5cc76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246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205</cp:revision>
  <dcterms:created xsi:type="dcterms:W3CDTF">2021-01-11T18:24:28Z</dcterms:created>
  <dcterms:modified xsi:type="dcterms:W3CDTF">2021-02-24T02:13:29Z</dcterms:modified>
</cp:coreProperties>
</file>