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1693" r:id="rId2"/>
    <p:sldId id="1676" r:id="rId3"/>
    <p:sldId id="1674" r:id="rId4"/>
    <p:sldId id="1647" r:id="rId5"/>
    <p:sldId id="1673" r:id="rId6"/>
    <p:sldId id="1684" r:id="rId7"/>
    <p:sldId id="1694" r:id="rId8"/>
    <p:sldId id="263" r:id="rId9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7A7"/>
    <a:srgbClr val="202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52"/>
    <p:restoredTop sz="94662"/>
  </p:normalViewPr>
  <p:slideViewPr>
    <p:cSldViewPr>
      <p:cViewPr varScale="1">
        <p:scale>
          <a:sx n="49" d="100"/>
          <a:sy n="49" d="100"/>
        </p:scale>
        <p:origin x="466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2" y="2059293"/>
            <a:ext cx="10363201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79"/>
            <a:ext cx="85344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71480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819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53412" y="2770489"/>
            <a:ext cx="9014878" cy="2727987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pPr marL="38918">
              <a:spcAft>
                <a:spcPts val="1600"/>
              </a:spcAft>
            </a:pPr>
            <a:r>
              <a:rPr lang="ru-RU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6841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ЕШЕНИЕ ЗАДАЧ </a:t>
            </a:r>
          </a:p>
          <a:p>
            <a:pPr marL="26841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( 1 часть)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80330" y="2846015"/>
            <a:ext cx="548063" cy="7677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168343" y="482102"/>
            <a:ext cx="2266213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168343" y="482102"/>
            <a:ext cx="2266213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214692" y="648871"/>
            <a:ext cx="2266213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АЛГЕБРА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757445" y="1416429"/>
            <a:ext cx="33601" cy="65859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774009" y="662130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854362" y="719948"/>
            <a:ext cx="598101" cy="623637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649648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2943289"/>
            <a:ext cx="3917485" cy="3213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80330" y="3789039"/>
            <a:ext cx="548063" cy="25404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8781128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745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80206" y="2360732"/>
            <a:ext cx="2568460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733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3" y="1005169"/>
            <a:ext cx="12191996" cy="1407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3733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Задание 1</a:t>
            </a:r>
            <a:r>
              <a:rPr lang="en-US" sz="3733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733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733" dirty="0">
                <a:latin typeface="Arial" pitchFamily="34" charset="0"/>
                <a:cs typeface="Arial" pitchFamily="34" charset="0"/>
              </a:rPr>
              <a:t>Найдите сумму всех нечётных чисел от 1 до 133 включительно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39350" y="3223459"/>
                <a:ext cx="4875245" cy="6667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733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733" b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3733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3733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3733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733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50" y="3223459"/>
                <a:ext cx="4875245" cy="666786"/>
              </a:xfrm>
              <a:prstGeom prst="rect">
                <a:avLst/>
              </a:prstGeom>
              <a:blipFill>
                <a:blip r:embed="rId2"/>
                <a:stretch>
                  <a:fillRect l="-519" b="-2407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24611" y="3934500"/>
                <a:ext cx="4857933" cy="6667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733" b="1" i="1">
                        <a:solidFill>
                          <a:srgbClr val="0070C0"/>
                        </a:solidFill>
                        <a:latin typeface="Cambria Math"/>
                      </a:rPr>
                      <m:t>𝟏𝟑𝟑</m:t>
                    </m:r>
                    <m:r>
                      <a:rPr lang="en-US" sz="3733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3733" b="1" i="1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3733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3733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733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3733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733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3733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733" b="1" i="1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3733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733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611" y="3934500"/>
                <a:ext cx="4857933" cy="666786"/>
              </a:xfrm>
              <a:prstGeom prst="rect">
                <a:avLst/>
              </a:prstGeom>
              <a:blipFill>
                <a:blip r:embed="rId3"/>
                <a:stretch>
                  <a:fillRect l="-130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362102" y="3196775"/>
                <a:ext cx="5353389" cy="6667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733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733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733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733" b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3733" b="1" i="1">
                        <a:solidFill>
                          <a:srgbClr val="FF0000"/>
                        </a:solidFill>
                        <a:latin typeface="Cambria Math"/>
                      </a:rPr>
                      <m:t>𝟏𝟑𝟑</m:t>
                    </m:r>
                    <m:r>
                      <a:rPr lang="en-US" sz="3733" b="1" i="1">
                        <a:solidFill>
                          <a:srgbClr val="FF000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3733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733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733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733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3733" b="1" i="1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  <m:r>
                      <a:rPr lang="en-US" sz="3733" b="1" i="1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en-US" sz="3733" b="1" i="1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  <m:r>
                      <a:rPr lang="en-US" sz="3733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3733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3733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733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102" y="3196775"/>
                <a:ext cx="5353389" cy="666786"/>
              </a:xfrm>
              <a:prstGeom prst="rect">
                <a:avLst/>
              </a:prstGeom>
              <a:blipFill>
                <a:blip r:embed="rId4"/>
                <a:stretch>
                  <a:fillRect l="-474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42115" y="4632127"/>
                <a:ext cx="4000647" cy="6667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733" b="1" i="1">
                        <a:solidFill>
                          <a:srgbClr val="0070C0"/>
                        </a:solidFill>
                        <a:latin typeface="Cambria Math"/>
                      </a:rPr>
                      <m:t>𝟏𝟑𝟐</m:t>
                    </m:r>
                    <m:r>
                      <a:rPr lang="en-US" sz="3733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ru-RU" sz="3733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733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3733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733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3733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733" b="1" i="1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3733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733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15" y="4632127"/>
                <a:ext cx="4000647" cy="666786"/>
              </a:xfrm>
              <a:prstGeom prst="rect">
                <a:avLst/>
              </a:prstGeom>
              <a:blipFill>
                <a:blip r:embed="rId5"/>
                <a:stretch>
                  <a:fillRect l="-158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23393" y="5374547"/>
                <a:ext cx="3079241" cy="6667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733" b="1" i="1">
                        <a:solidFill>
                          <a:srgbClr val="0070C0"/>
                        </a:solidFill>
                        <a:latin typeface="Cambria Math"/>
                      </a:rPr>
                      <m:t>𝟔𝟔</m:t>
                    </m:r>
                    <m:r>
                      <a:rPr lang="en-US" sz="3733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ru-RU" sz="3733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733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3733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733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3733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733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3" y="5374547"/>
                <a:ext cx="3079241" cy="666786"/>
              </a:xfrm>
              <a:prstGeom prst="rect">
                <a:avLst/>
              </a:prstGeom>
              <a:blipFill>
                <a:blip r:embed="rId6"/>
                <a:stretch>
                  <a:fillRect l="-20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862391" y="5977064"/>
                <a:ext cx="1787669" cy="6667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1">
                          <a:solidFill>
                            <a:srgbClr val="0070C0"/>
                          </a:solidFill>
                          <a:latin typeface="Cambria Math"/>
                        </a:rPr>
                        <m:t>𝐧</m:t>
                      </m:r>
                      <m:r>
                        <a:rPr lang="en-US" sz="3733" b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733" b="1">
                          <a:solidFill>
                            <a:srgbClr val="0070C0"/>
                          </a:solidFill>
                          <a:latin typeface="Cambria Math"/>
                        </a:rPr>
                        <m:t>𝟔𝟕</m:t>
                      </m:r>
                    </m:oMath>
                  </m:oMathPara>
                </a14:m>
                <a:endParaRPr lang="ru-RU" sz="3733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391" y="5977064"/>
                <a:ext cx="1787669" cy="666786"/>
              </a:xfrm>
              <a:prstGeom prst="rect">
                <a:avLst/>
              </a:prstGeom>
              <a:blipFill>
                <a:blip r:embed="rId7"/>
                <a:stretch>
                  <a:fillRect r="-7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960692" y="4730445"/>
                <a:ext cx="6216352" cy="11682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733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𝟔𝟕</m:t>
                          </m:r>
                        </m:sub>
                      </m:sSub>
                      <m:r>
                        <a:rPr lang="en-US" sz="3733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733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𝟏𝟑𝟑</m:t>
                          </m:r>
                        </m:num>
                        <m:den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733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733" b="1" i="1">
                          <a:solidFill>
                            <a:srgbClr val="002060"/>
                          </a:solidFill>
                          <a:latin typeface="Cambria Math"/>
                        </a:rPr>
                        <m:t>𝟔𝟕</m:t>
                      </m:r>
                      <m:r>
                        <a:rPr lang="en-US" sz="3733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733" b="1" i="1">
                          <a:solidFill>
                            <a:srgbClr val="002060"/>
                          </a:solidFill>
                          <a:latin typeface="Cambria Math"/>
                        </a:rPr>
                        <m:t>𝟒𝟒𝟖𝟗</m:t>
                      </m:r>
                    </m:oMath>
                  </m:oMathPara>
                </a14:m>
                <a:endParaRPr lang="ru-RU" sz="3733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692" y="4730445"/>
                <a:ext cx="6216352" cy="1168205"/>
              </a:xfrm>
              <a:prstGeom prst="rect">
                <a:avLst/>
              </a:prstGeom>
              <a:blipFill>
                <a:blip r:embed="rId8"/>
                <a:stretch>
                  <a:fillRect b="-860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5091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3729" y="181685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8537" y="1032281"/>
                <a:ext cx="12034932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Задание 2</a:t>
                </a:r>
                <a:r>
                  <a:rPr lang="en-US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геометрической прогрессии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sz="3200" i="1">
                        <a:latin typeface="Cambria Math"/>
                      </a:rPr>
                      <m:t>=96  </m:t>
                    </m:r>
                    <m:r>
                      <a:rPr lang="ru-RU" sz="3200">
                        <a:latin typeface="Cambria Math" panose="02040503050406030204" pitchFamily="18" charset="0"/>
                      </a:rPr>
                      <m:t>и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8</m:t>
                        </m:r>
                      </m:sub>
                    </m:sSub>
                    <m:r>
                      <a:rPr lang="en-US" sz="3200" i="1">
                        <a:latin typeface="Cambria Math"/>
                      </a:rPr>
                      <m:t>=384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формулу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-го члена.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37" y="1032281"/>
                <a:ext cx="12034932" cy="1077218"/>
              </a:xfrm>
              <a:prstGeom prst="rect">
                <a:avLst/>
              </a:prstGeom>
              <a:blipFill>
                <a:blip r:embed="rId2"/>
                <a:stretch>
                  <a:fillRect l="-1266" t="-6977" r="-1055" b="-1627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338494" y="2158338"/>
                <a:ext cx="12034932" cy="11068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𝟔</m:t>
                        </m:r>
                      </m:sub>
                    </m:sSub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                 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𝟖</m:t>
                        </m:r>
                      </m:sub>
                    </m:sSub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94" y="2158338"/>
                <a:ext cx="12034932" cy="1106841"/>
              </a:xfrm>
              <a:prstGeom prst="rect">
                <a:avLst/>
              </a:prstGeom>
              <a:blipFill rotWithShape="0">
                <a:blip r:embed="rId3"/>
                <a:stretch>
                  <a:fillRect b="-170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321150" y="3408432"/>
                <a:ext cx="7022243" cy="6456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467" b="1" i="1" smtClean="0">
                        <a:solidFill>
                          <a:srgbClr val="002060"/>
                        </a:solidFill>
                        <a:latin typeface="Cambria Math"/>
                      </a:rPr>
                      <m:t>𝟗𝟔</m:t>
                    </m:r>
                    <m:r>
                      <a:rPr lang="en-US" sz="3467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3467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4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34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467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3467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34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3467" b="1" dirty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sz="3467" b="1">
                        <a:solidFill>
                          <a:srgbClr val="002060"/>
                        </a:solidFill>
                        <a:latin typeface="Cambria Math"/>
                      </a:rPr>
                      <m:t>   </m:t>
                    </m:r>
                    <m:r>
                      <a:rPr lang="ru-RU" sz="3467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     </m:t>
                    </m:r>
                    <m:r>
                      <a:rPr lang="en-US" sz="3467" b="1" i="1">
                        <a:solidFill>
                          <a:srgbClr val="0070C0"/>
                        </a:solidFill>
                        <a:latin typeface="Cambria Math"/>
                      </a:rPr>
                      <m:t>𝟑𝟖𝟒</m:t>
                    </m:r>
                    <m:r>
                      <a:rPr lang="en-US" sz="3467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3467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467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3467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467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3467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67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3467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sup>
                    </m:sSup>
                  </m:oMath>
                </a14:m>
                <a:endParaRPr lang="ru-RU" sz="3467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150" y="3408432"/>
                <a:ext cx="7022243" cy="645690"/>
              </a:xfrm>
              <a:prstGeom prst="rect">
                <a:avLst/>
              </a:prstGeom>
              <a:blipFill rotWithShape="0">
                <a:blip r:embed="rId4"/>
                <a:stretch>
                  <a:fillRect t="-9434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338493" y="4154840"/>
                <a:ext cx="3162404" cy="1361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733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733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𝟑𝟖𝟒</m:t>
                          </m:r>
                        </m:num>
                        <m:den>
                          <m:r>
                            <a:rPr lang="en-US" sz="3733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𝟗𝟔</m:t>
                          </m:r>
                        </m:den>
                      </m:f>
                      <m:r>
                        <a:rPr lang="en-US" sz="3733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733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733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733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3733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733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3733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733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3733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𝟕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ru-RU" sz="3733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733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3733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733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3733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733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3733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733" b="1" dirty="0">
                  <a:solidFill>
                    <a:srgbClr val="7030A0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93" y="4154840"/>
                <a:ext cx="3162404" cy="136159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91180" y="5445224"/>
                <a:ext cx="11982245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sz="3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/>
                      </a:rPr>
                      <m:t>=4</m:t>
                    </m:r>
                    <m:r>
                      <a:rPr lang="ru-RU" sz="32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  и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=−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80" y="5445224"/>
                <a:ext cx="11982245" cy="1077218"/>
              </a:xfrm>
              <a:prstGeom prst="rect">
                <a:avLst/>
              </a:prstGeom>
              <a:blipFill rotWithShape="0">
                <a:blip r:embed="rId6"/>
                <a:stretch>
                  <a:fillRect b="-1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682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32312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3340" y="1124744"/>
                <a:ext cx="11905321" cy="20789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/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𝑞</m:t>
                    </m:r>
                    <m:r>
                      <a:rPr lang="en-US" sz="3200" i="1">
                        <a:latin typeface="Cambria Math"/>
                      </a:rPr>
                      <m:t>=2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 Тогда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/>
                      </a:rPr>
                      <m:t>96</m:t>
                    </m:r>
                    <m:r>
                      <a:rPr lang="en-US" sz="32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3200" i="1">
                            <a:latin typeface="Cambria Math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/>
                      </a:rPr>
                      <m:t>   96</m:t>
                    </m:r>
                    <m:r>
                      <a:rPr lang="en-US" sz="32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200" i="1">
                        <a:latin typeface="Cambria Math"/>
                      </a:rPr>
                      <m:t>32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   </m:t>
                    </m:r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/>
                      </a:rPr>
                      <m:t>=3</m:t>
                    </m:r>
                    <m:r>
                      <a:rPr lang="en-US" sz="3200">
                        <a:latin typeface="Cambria Math"/>
                      </a:rPr>
                      <m:t>. 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Следовательно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 если,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3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формула 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n-</a:t>
                </a:r>
                <a:r>
                  <a:rPr lang="ru-RU" sz="3200" dirty="0" err="1">
                    <a:latin typeface="Arial" pitchFamily="34" charset="0"/>
                    <a:cs typeface="Arial" pitchFamily="34" charset="0"/>
                  </a:rPr>
                  <a:t>го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члена имеет вид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40" y="1124744"/>
                <a:ext cx="11905321" cy="2078902"/>
              </a:xfrm>
              <a:prstGeom prst="rect">
                <a:avLst/>
              </a:prstGeom>
              <a:blipFill>
                <a:blip r:embed="rId2"/>
                <a:stretch>
                  <a:fillRect l="-1279" t="-3030" r="-1279" b="-60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1675" y="3429000"/>
                <a:ext cx="12048656" cy="1903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/>
                <a:r>
                  <a:rPr lang="en-US" sz="2933" dirty="0"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ru-RU" sz="2933" dirty="0">
                    <a:latin typeface="Arial" panose="020B0604020202020204" pitchFamily="34" charset="0"/>
                    <a:cs typeface="Arial" panose="020B0604020202020204" pitchFamily="34" charset="0"/>
                  </a:rPr>
                  <a:t> Пусть</a:t>
                </a:r>
                <a:r>
                  <a:rPr lang="en-US" sz="2933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>
                        <a:latin typeface="Cambria Math"/>
                      </a:rPr>
                      <m:t>𝑞</m:t>
                    </m:r>
                    <m:r>
                      <a:rPr lang="en-US" sz="2933" i="1">
                        <a:latin typeface="Cambria Math"/>
                      </a:rPr>
                      <m:t>=−2</m:t>
                    </m:r>
                  </m:oMath>
                </a14:m>
                <a:r>
                  <a:rPr lang="en-US" sz="2933" dirty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2933" dirty="0">
                    <a:latin typeface="Arial" pitchFamily="34" charset="0"/>
                    <a:cs typeface="Arial" pitchFamily="34" charset="0"/>
                  </a:rPr>
                  <a:t> Тогда </a:t>
                </a:r>
                <a14:m>
                  <m:oMath xmlns:m="http://schemas.openxmlformats.org/officeDocument/2006/math">
                    <m:r>
                      <a:rPr lang="en-US" sz="2933">
                        <a:latin typeface="Cambria Math"/>
                      </a:rPr>
                      <m:t>96</m:t>
                    </m:r>
                    <m:r>
                      <a:rPr lang="en-US" sz="2933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933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933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933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933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933" i="1">
                        <a:latin typeface="Cambria Math"/>
                      </a:rPr>
                      <m:t>(−</m:t>
                    </m:r>
                    <m:sSup>
                      <m:sSupPr>
                        <m:ctrlPr>
                          <a:rPr lang="ru-RU" sz="2933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33" i="1">
                            <a:latin typeface="Cambria Math"/>
                          </a:rPr>
                          <m:t>2)</m:t>
                        </m:r>
                      </m:e>
                      <m:sup>
                        <m:r>
                          <a:rPr lang="en-US" sz="2933" i="1">
                            <a:latin typeface="Cambria Math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2933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933">
                        <a:latin typeface="Cambria Math"/>
                      </a:rPr>
                      <m:t>  96</m:t>
                    </m:r>
                    <m:r>
                      <a:rPr lang="en-US" sz="2933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933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933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933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933" i="1"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ru-RU" sz="2933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933" i="1">
                            <a:latin typeface="Cambria Math"/>
                          </a:rPr>
                          <m:t>−32</m:t>
                        </m:r>
                      </m:e>
                    </m:d>
                    <m:r>
                      <a:rPr lang="en-US" sz="2933" i="1">
                        <a:latin typeface="Cambria Math"/>
                      </a:rPr>
                      <m:t>,</m:t>
                    </m:r>
                    <m:r>
                      <a:rPr lang="en-US" sz="2933">
                        <a:latin typeface="Cambria Math"/>
                      </a:rPr>
                      <m:t> </m:t>
                    </m:r>
                  </m:oMath>
                </a14:m>
                <a:r>
                  <a:rPr lang="en-US" sz="2933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933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933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933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933" i="1">
                        <a:latin typeface="Cambria Math"/>
                      </a:rPr>
                      <m:t>=−3</m:t>
                    </m:r>
                  </m:oMath>
                </a14:m>
                <a:r>
                  <a:rPr lang="en-US" sz="2933" dirty="0">
                    <a:latin typeface="Arial" pitchFamily="34" charset="0"/>
                    <a:cs typeface="Arial" pitchFamily="34" charset="0"/>
                  </a:rPr>
                  <a:t> .</a:t>
                </a:r>
                <a:endParaRPr lang="ru-RU" sz="2933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r>
                  <a:rPr lang="ru-RU" sz="2933" dirty="0">
                    <a:latin typeface="Arial" pitchFamily="34" charset="0"/>
                    <a:cs typeface="Arial" pitchFamily="34" charset="0"/>
                  </a:rPr>
                  <a:t>Следовательно</a:t>
                </a:r>
                <a:r>
                  <a:rPr lang="en-US" sz="2933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2933" dirty="0">
                    <a:latin typeface="Arial" pitchFamily="34" charset="0"/>
                    <a:cs typeface="Arial" pitchFamily="34" charset="0"/>
                  </a:rPr>
                  <a:t> если,</a:t>
                </a:r>
                <a:r>
                  <a:rPr lang="en-US" sz="2933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933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933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933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933" i="1">
                        <a:latin typeface="Cambria Math"/>
                      </a:rPr>
                      <m:t>=−3</m:t>
                    </m:r>
                  </m:oMath>
                </a14:m>
                <a:r>
                  <a:rPr lang="en-US" sz="2933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933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933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>
                        <a:latin typeface="Cambria Math"/>
                      </a:rPr>
                      <m:t>𝑞</m:t>
                    </m:r>
                    <m:r>
                      <a:rPr lang="en-US" sz="2933" i="1">
                        <a:latin typeface="Cambria Math"/>
                      </a:rPr>
                      <m:t>=−2</m:t>
                    </m:r>
                  </m:oMath>
                </a14:m>
                <a:r>
                  <a:rPr lang="en-US" sz="2933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2933" dirty="0">
                    <a:latin typeface="Arial" pitchFamily="34" charset="0"/>
                    <a:cs typeface="Arial" pitchFamily="34" charset="0"/>
                  </a:rPr>
                  <a:t>то формула </a:t>
                </a:r>
                <a:r>
                  <a:rPr lang="en-US" sz="2933" dirty="0">
                    <a:latin typeface="Arial" pitchFamily="34" charset="0"/>
                    <a:cs typeface="Arial" pitchFamily="34" charset="0"/>
                  </a:rPr>
                  <a:t>n-</a:t>
                </a:r>
                <a:r>
                  <a:rPr lang="ru-RU" sz="2933" dirty="0" err="1">
                    <a:latin typeface="Arial" pitchFamily="34" charset="0"/>
                    <a:cs typeface="Arial" pitchFamily="34" charset="0"/>
                  </a:rPr>
                  <a:t>го</a:t>
                </a:r>
                <a:r>
                  <a:rPr lang="en-US" sz="2933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933" dirty="0">
                    <a:latin typeface="Arial" pitchFamily="34" charset="0"/>
                    <a:cs typeface="Arial" pitchFamily="34" charset="0"/>
                  </a:rPr>
                  <a:t>члена имеет вид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933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933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933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933" i="1">
                          <a:latin typeface="Cambria Math"/>
                        </a:rPr>
                        <m:t>=−3</m:t>
                      </m:r>
                      <m:r>
                        <a:rPr lang="en-US" sz="2933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933" i="1">
                          <a:latin typeface="Cambria Math"/>
                        </a:rPr>
                        <m:t>(−</m:t>
                      </m:r>
                      <m:sSup>
                        <m:sSupPr>
                          <m:ctrlPr>
                            <a:rPr lang="ru-RU" sz="2933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933" i="1">
                              <a:latin typeface="Cambria Math"/>
                            </a:rPr>
                            <m:t>2)</m:t>
                          </m:r>
                        </m:e>
                        <m:sup>
                          <m:r>
                            <a:rPr lang="en-US" sz="2933" i="1">
                              <a:latin typeface="Cambria Math"/>
                            </a:rPr>
                            <m:t>𝑛</m:t>
                          </m:r>
                          <m:r>
                            <a:rPr lang="en-US" sz="2933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ru-RU" sz="2933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75" y="3429000"/>
                <a:ext cx="12048656" cy="1903021"/>
              </a:xfrm>
              <a:prstGeom prst="rect">
                <a:avLst/>
              </a:prstGeom>
              <a:blipFill>
                <a:blip r:embed="rId3"/>
                <a:stretch>
                  <a:fillRect l="-1053" t="-3974" r="-1053" b="-529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063553" y="5769985"/>
                <a:ext cx="10010820" cy="595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3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или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(−</m:t>
                    </m:r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3" y="5769985"/>
                <a:ext cx="10010820" cy="595932"/>
              </a:xfrm>
              <a:prstGeom prst="rect">
                <a:avLst/>
              </a:prstGeom>
              <a:blipFill>
                <a:blip r:embed="rId4"/>
                <a:stretch>
                  <a:fillRect t="-10417" b="-291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7068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5021" y="132312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7143" y="1024803"/>
                <a:ext cx="1201567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Задание 3</a:t>
                </a:r>
                <a:r>
                  <a:rPr lang="en-US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Докажите, что последовательность, заданная формулой 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n-</a:t>
                </a:r>
                <a:r>
                  <a:rPr lang="ru-RU" sz="3200" dirty="0" err="1">
                    <a:latin typeface="Arial" pitchFamily="34" charset="0"/>
                    <a:cs typeface="Arial" pitchFamily="34" charset="0"/>
                  </a:rPr>
                  <a:t>го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 члена, является геометрической прогрессией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1)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3200" i="1">
                        <a:latin typeface="Cambria Math"/>
                      </a:rPr>
                      <m:t>=3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3200" i="1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43" y="1024803"/>
                <a:ext cx="12015676" cy="1569660"/>
              </a:xfrm>
              <a:prstGeom prst="rect">
                <a:avLst/>
              </a:prstGeom>
              <a:blipFill>
                <a:blip r:embed="rId2"/>
                <a:stretch>
                  <a:fillRect l="-1267" t="-4800" r="-1267" b="-112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4943873" y="2146015"/>
            <a:ext cx="20002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1121" y="2842234"/>
                <a:ext cx="256602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3200" i="1">
                        <a:latin typeface="Cambria Math"/>
                      </a:rPr>
                      <m:t>=3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3200" i="1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21" y="2842234"/>
                <a:ext cx="2566023" cy="584775"/>
              </a:xfrm>
              <a:prstGeom prst="rect">
                <a:avLst/>
              </a:prstGeom>
              <a:blipFill>
                <a:blip r:embed="rId3"/>
                <a:stretch>
                  <a:fillRect l="-5911" t="-12766" b="-319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218463" y="2778495"/>
                <a:ext cx="309821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3200" i="1">
                              <a:latin typeface="Cambria Math"/>
                            </a:rPr>
                            <m:t>𝑛</m:t>
                          </m:r>
                          <m:r>
                            <a:rPr lang="en-US" sz="3200" i="1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3200" i="1">
                          <a:latin typeface="Cambria Math"/>
                        </a:rPr>
                        <m:t>=3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3200" i="1">
                              <a:latin typeface="Cambria Math"/>
                            </a:rPr>
                            <m:t>𝑛</m:t>
                          </m:r>
                          <m:r>
                            <a:rPr lang="en-US" sz="3200" i="1">
                              <a:latin typeface="Cambria Math"/>
                            </a:rPr>
                            <m:t>+1</m:t>
                          </m:r>
                        </m:sup>
                      </m:sSup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463" y="2778495"/>
                <a:ext cx="3098219" cy="584775"/>
              </a:xfrm>
              <a:prstGeom prst="rect">
                <a:avLst/>
              </a:prstGeom>
              <a:blipFill>
                <a:blip r:embed="rId4"/>
                <a:stretch>
                  <a:fillRect l="-1224" b="-255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152117" y="2720144"/>
                <a:ext cx="3919214" cy="11623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den>
                      </m:f>
                      <m:r>
                        <a:rPr lang="en-US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/>
                            </a:rPr>
                            <m:t>3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+1</m:t>
                              </m:r>
                            </m:sup>
                          </m:sSup>
                        </m:num>
                        <m:den>
                          <m:r>
                            <a:rPr lang="en-US" sz="3200" i="1">
                              <a:latin typeface="Cambria Math"/>
                            </a:rPr>
                            <m:t>3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en-US" sz="3200" i="1"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117" y="2720144"/>
                <a:ext cx="3919214" cy="1162306"/>
              </a:xfrm>
              <a:prstGeom prst="rect">
                <a:avLst/>
              </a:prstGeom>
              <a:blipFill>
                <a:blip r:embed="rId5"/>
                <a:stretch>
                  <a:fillRect l="-971" b="-108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9693" y="3938481"/>
                <a:ext cx="12015676" cy="1280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Задание 4</a:t>
                </a:r>
                <a:r>
                  <a:rPr lang="en-US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Запишите формулу 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n-</a:t>
                </a:r>
                <a:r>
                  <a:rPr lang="ru-RU" sz="3200" dirty="0" err="1">
                    <a:latin typeface="Arial" pitchFamily="34" charset="0"/>
                    <a:cs typeface="Arial" pitchFamily="34" charset="0"/>
                  </a:rPr>
                  <a:t>го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члена геометрической прогрессии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. 1)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/>
                      </a:rPr>
                      <m:t> </m:t>
                    </m:r>
                    <m:r>
                      <a:rPr lang="en-US" sz="3200" i="1">
                        <a:latin typeface="Cambria Math"/>
                      </a:rPr>
                      <m:t>4,12,36,…;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 3)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/>
                      </a:rPr>
                      <m:t> </m:t>
                    </m:r>
                    <m:r>
                      <a:rPr lang="en-US" sz="3200" i="1">
                        <a:latin typeface="Cambria Math"/>
                      </a:rPr>
                      <m:t>4,−1,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3200" i="1">
                        <a:latin typeface="Cambria Math"/>
                      </a:rPr>
                      <m:t>,…;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93" y="3938481"/>
                <a:ext cx="12015676" cy="1280159"/>
              </a:xfrm>
              <a:prstGeom prst="rect">
                <a:avLst/>
              </a:prstGeom>
              <a:blipFill>
                <a:blip r:embed="rId6"/>
                <a:stretch>
                  <a:fillRect l="-1373" t="-6931" r="-1162" b="-693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90313" y="5236291"/>
                <a:ext cx="461581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320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solidFill>
                          <a:srgbClr val="002060"/>
                        </a:solidFill>
                        <a:latin typeface="Cambria Math"/>
                      </a:rPr>
                      <m:t>=4,</m:t>
                    </m:r>
                    <m:sSub>
                      <m:sSub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solidFill>
                          <a:srgbClr val="002060"/>
                        </a:solidFill>
                        <a:latin typeface="Cambria Math"/>
                      </a:rPr>
                      <m:t>=12,  </m:t>
                    </m:r>
                    <m:r>
                      <a:rPr lang="en-US" sz="3200" i="1">
                        <a:solidFill>
                          <a:srgbClr val="002060"/>
                        </a:solidFill>
                        <a:latin typeface="Cambria Math"/>
                      </a:rPr>
                      <m:t>𝑞</m:t>
                    </m:r>
                    <m:r>
                      <a:rPr lang="en-US" sz="3200" i="1">
                        <a:solidFill>
                          <a:srgbClr val="002060"/>
                        </a:solidFill>
                        <a:latin typeface="Cambria Math"/>
                      </a:rPr>
                      <m:t>=3</m:t>
                    </m:r>
                  </m:oMath>
                </a14:m>
                <a:endParaRPr lang="ru-RU" sz="32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13" y="5236291"/>
                <a:ext cx="4615815" cy="584775"/>
              </a:xfrm>
              <a:prstGeom prst="rect">
                <a:avLst/>
              </a:prstGeom>
              <a:blipFill>
                <a:blip r:embed="rId7"/>
                <a:stretch>
                  <a:fillRect l="-3288" t="-12766" b="-319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17005" y="5883001"/>
                <a:ext cx="467910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3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3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3200" i="1">
                          <a:solidFill>
                            <a:srgbClr val="002060"/>
                          </a:solidFill>
                          <a:latin typeface="Cambria Math"/>
                        </a:rPr>
                        <m:t>=4</m:t>
                      </m:r>
                      <m:r>
                        <a:rPr lang="en-US" sz="32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3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32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ru-RU" sz="32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005" y="5883001"/>
                <a:ext cx="4679101" cy="584775"/>
              </a:xfrm>
              <a:prstGeom prst="rect">
                <a:avLst/>
              </a:prstGeom>
              <a:blipFill>
                <a:blip r:embed="rId8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6426922" y="5318573"/>
                <a:ext cx="500053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3)</a:t>
                </a:r>
                <a14:m>
                  <m:oMath xmlns:m="http://schemas.openxmlformats.org/officeDocument/2006/math">
                    <m:r>
                      <a:rPr lang="en-US" sz="320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solidFill>
                          <a:srgbClr val="0070C0"/>
                        </a:solidFill>
                        <a:latin typeface="Cambria Math"/>
                      </a:rPr>
                      <m:t>=4,</m:t>
                    </m:r>
                    <m:sSub>
                      <m:sSubPr>
                        <m:ctrlPr>
                          <a:rPr lang="ru-RU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solidFill>
                          <a:srgbClr val="0070C0"/>
                        </a:solidFill>
                        <a:latin typeface="Cambria Math"/>
                      </a:rPr>
                      <m:t>=−1,  </m:t>
                    </m:r>
                    <m:r>
                      <a:rPr lang="en-US" sz="3200" i="1">
                        <a:solidFill>
                          <a:srgbClr val="0070C0"/>
                        </a:solidFill>
                        <a:latin typeface="Cambria Math"/>
                      </a:rPr>
                      <m:t>𝑞</m:t>
                    </m:r>
                    <m:r>
                      <a:rPr lang="en-US" sz="3200" i="1">
                        <a:solidFill>
                          <a:srgbClr val="0070C0"/>
                        </a:solidFill>
                        <a:latin typeface="Cambria Math"/>
                      </a:rPr>
                      <m:t>=−4</m:t>
                    </m:r>
                  </m:oMath>
                </a14:m>
                <a:endParaRPr lang="ru-RU" sz="3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6922" y="5318573"/>
                <a:ext cx="5000536" cy="584775"/>
              </a:xfrm>
              <a:prstGeom prst="rect">
                <a:avLst/>
              </a:prstGeom>
              <a:blipFill>
                <a:blip r:embed="rId9"/>
                <a:stretch>
                  <a:fillRect l="-3030" t="-12766" b="-319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53614" y="5965282"/>
                <a:ext cx="532511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3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3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32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3200" i="1">
                          <a:solidFill>
                            <a:srgbClr val="0070C0"/>
                          </a:solidFill>
                          <a:latin typeface="Cambria Math"/>
                        </a:rPr>
                        <m:t>=4</m:t>
                      </m:r>
                      <m:r>
                        <a:rPr lang="en-US" sz="320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3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(−4)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320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ru-RU" sz="3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3614" y="5965282"/>
                <a:ext cx="5325111" cy="584775"/>
              </a:xfrm>
              <a:prstGeom prst="rect">
                <a:avLst/>
              </a:prstGeom>
              <a:blipFill>
                <a:blip r:embed="rId10"/>
                <a:stretch>
                  <a:fillRect b="-234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52037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5021" y="132313"/>
            <a:ext cx="12192000" cy="727220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267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4267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7143" y="1024803"/>
                <a:ext cx="12015676" cy="18682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3733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Задание 5</a:t>
                </a:r>
                <a:r>
                  <a:rPr lang="en-US" sz="3733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В геометрической прогрессии со знаменателем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𝐪</m:t>
                    </m:r>
                    <m:r>
                      <a:rPr lang="en-US" sz="3200" b="1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сумма первых шести членов равна </a:t>
                </a:r>
                <a:r>
                  <a:rPr lang="en-US" sz="3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252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Найдите первый член последовательности.  </a:t>
                </a: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43" y="1024803"/>
                <a:ext cx="12015676" cy="1868204"/>
              </a:xfrm>
              <a:prstGeom prst="rect">
                <a:avLst/>
              </a:prstGeom>
              <a:blipFill>
                <a:blip r:embed="rId2"/>
                <a:stretch>
                  <a:fillRect l="-1584" t="-5369" r="-1267" b="-87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5039883" y="2948947"/>
            <a:ext cx="20002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28916" y="3813043"/>
                <a:ext cx="3204595" cy="11876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2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sup>
                          </m:sSup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916" y="3813043"/>
                <a:ext cx="3204595" cy="1187697"/>
              </a:xfrm>
              <a:prstGeom prst="rect">
                <a:avLst/>
              </a:prstGeom>
              <a:blipFill>
                <a:blip r:embed="rId3"/>
                <a:stretch>
                  <a:fillRect r="-787" b="-1170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364484" y="3564500"/>
                <a:ext cx="4044761" cy="21852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𝟐𝟓𝟐</m:t>
                      </m:r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3200" b="1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2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itchFamily="34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3200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Arial" pitchFamily="34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3200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  <a:cs typeface="Arial" pitchFamily="34" charset="0"/>
                                            </a:rPr>
                                            <m:t>𝟏</m:t>
                                          </m:r>
                                        </m:num>
                                        <m:den>
                                          <m:r>
                                            <a:rPr lang="en-US" sz="3200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  <a:cs typeface="Arial" pitchFamily="34" charset="0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32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2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2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cs typeface="Arial" pitchFamily="34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2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cs typeface="Arial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484" y="3564500"/>
                <a:ext cx="4044761" cy="21852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583499" y="5660479"/>
                <a:ext cx="2595069" cy="748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267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267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4267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4267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267" b="1" i="1">
                          <a:solidFill>
                            <a:srgbClr val="002060"/>
                          </a:solidFill>
                          <a:latin typeface="Cambria Math"/>
                        </a:rPr>
                        <m:t>𝟏𝟐𝟖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499" y="5660479"/>
                <a:ext cx="2595069" cy="748988"/>
              </a:xfrm>
              <a:prstGeom prst="rect">
                <a:avLst/>
              </a:prstGeom>
              <a:blipFill>
                <a:blip r:embed="rId5"/>
                <a:stretch>
                  <a:fillRect l="-976" r="-976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30519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13730" y="-24298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3729" y="181686"/>
            <a:ext cx="12192000" cy="74280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8537" y="1032282"/>
                <a:ext cx="12034932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Задание 6</a:t>
                </a:r>
                <a:r>
                  <a:rPr lang="en-US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Найдите сумму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/>
                        <a:cs typeface="Arial" pitchFamily="34" charset="0"/>
                      </a:rPr>
                      <m:t>𝑛</m:t>
                    </m:r>
                  </m:oMath>
                </a14:m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 первых членов арифметической прогрессии, если:</a:t>
                </a:r>
                <a:endParaRPr lang="en-US" sz="32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>
                        <a:solidFill>
                          <a:srgbClr val="0070C0"/>
                        </a:solidFill>
                        <a:latin typeface="Cambria Math"/>
                      </a:rPr>
                      <m:t>1) 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3200" b="1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𝟐𝟎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,  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𝟓𝟎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</m:oMath>
                </a14:m>
                <a:r>
                  <a:rPr lang="ru-RU" sz="3200" b="1" i="1" dirty="0">
                    <a:solidFill>
                      <a:srgbClr val="0070C0"/>
                    </a:solidFill>
                    <a:latin typeface="Cambria Math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>
                        <a:solidFill>
                          <a:srgbClr val="002060"/>
                        </a:solidFill>
                        <a:latin typeface="Cambria Math"/>
                      </a:rPr>
                      <m:t>3) 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3200" b="1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𝟒𝟎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,  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</a:rPr>
                      <m:t>𝟐𝟎</m:t>
                    </m:r>
                  </m:oMath>
                </a14:m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37" y="1032282"/>
                <a:ext cx="12034932" cy="2062103"/>
              </a:xfrm>
              <a:prstGeom prst="rect">
                <a:avLst/>
              </a:prstGeom>
              <a:blipFill>
                <a:blip r:embed="rId2"/>
                <a:stretch>
                  <a:fillRect l="-1266" t="-3681" b="-67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4710938" y="3327129"/>
            <a:ext cx="21141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r>
              <a:rPr lang="en-US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89244" y="5322318"/>
                <a:ext cx="4603440" cy="975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3067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𝟓𝟎</m:t>
                          </m:r>
                        </m:sub>
                      </m:sSub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67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𝟓𝟎</m:t>
                      </m:r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𝟓𝟐𝟓</m:t>
                      </m:r>
                    </m:oMath>
                  </m:oMathPara>
                </a14:m>
                <a:endParaRPr lang="ru-RU" sz="3067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44" y="5322318"/>
                <a:ext cx="4603440" cy="975523"/>
              </a:xfrm>
              <a:prstGeom prst="rect">
                <a:avLst/>
              </a:prstGeom>
              <a:blipFill>
                <a:blip r:embed="rId3"/>
                <a:stretch>
                  <a:fillRect l="-824" b="-77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14455" y="4402561"/>
                <a:ext cx="608403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>
                          <a:solidFill>
                            <a:srgbClr val="0070C0"/>
                          </a:solidFill>
                          <a:latin typeface="Cambria Math"/>
                        </a:rPr>
                        <m:t>1) 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3200" b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𝟐𝟎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𝟓𝟎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55" y="4402561"/>
                <a:ext cx="6084036" cy="584775"/>
              </a:xfrm>
              <a:prstGeom prst="rect">
                <a:avLst/>
              </a:prstGeom>
              <a:blipFill>
                <a:blip r:embed="rId4"/>
                <a:stretch>
                  <a:fillRect l="-833" b="-234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607549" y="4402562"/>
                <a:ext cx="647195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>
                          <a:solidFill>
                            <a:srgbClr val="002060"/>
                          </a:solidFill>
                          <a:latin typeface="Cambria Math"/>
                        </a:rPr>
                        <m:t>3) 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3200" b="1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𝟒𝟎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𝟐𝟎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549" y="4402562"/>
                <a:ext cx="6471951" cy="584775"/>
              </a:xfrm>
              <a:prstGeom prst="rect">
                <a:avLst/>
              </a:prstGeom>
              <a:blipFill>
                <a:blip r:embed="rId5"/>
                <a:stretch>
                  <a:fillRect l="-783" b="-234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799570" y="5322318"/>
                <a:ext cx="5190139" cy="975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67" b="1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3067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67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067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𝟐𝟎</m:t>
                          </m:r>
                        </m:sub>
                      </m:sSub>
                      <m:r>
                        <a:rPr lang="en-US" sz="3067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67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67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067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067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067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𝟒𝟎</m:t>
                          </m:r>
                        </m:num>
                        <m:den>
                          <m:r>
                            <a:rPr lang="en-US" sz="3067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067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067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𝟐𝟎</m:t>
                      </m:r>
                      <m:r>
                        <a:rPr lang="en-US" sz="3067" b="1" i="1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3067" b="1" i="1">
                          <a:solidFill>
                            <a:srgbClr val="002060"/>
                          </a:solidFill>
                          <a:latin typeface="Cambria Math"/>
                        </a:rPr>
                        <m:t>𝟒𝟏𝟎</m:t>
                      </m:r>
                    </m:oMath>
                  </m:oMathPara>
                </a14:m>
                <a:endParaRPr lang="ru-RU" sz="3067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570" y="5322318"/>
                <a:ext cx="5190139" cy="975523"/>
              </a:xfrm>
              <a:prstGeom prst="rect">
                <a:avLst/>
              </a:prstGeom>
              <a:blipFill>
                <a:blip r:embed="rId6"/>
                <a:stretch>
                  <a:fillRect l="-732" b="-77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82286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6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487488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письменно задания 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442, 443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на странице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288" y="3394203"/>
            <a:ext cx="545342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bc44895eeb93dbc4b459dba1c0ee57c53bbcd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5204</TotalTime>
  <Words>190</Words>
  <Application>Microsoft Office PowerPoint</Application>
  <PresentationFormat>Широкоэкранный</PresentationFormat>
  <Paragraphs>62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Закирова Ф.М</cp:lastModifiedBy>
  <cp:revision>205</cp:revision>
  <dcterms:created xsi:type="dcterms:W3CDTF">2021-01-11T18:24:28Z</dcterms:created>
  <dcterms:modified xsi:type="dcterms:W3CDTF">2021-02-24T02:13:15Z</dcterms:modified>
</cp:coreProperties>
</file>