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693" r:id="rId2"/>
    <p:sldId id="1676" r:id="rId3"/>
    <p:sldId id="1674" r:id="rId4"/>
    <p:sldId id="1647" r:id="rId5"/>
    <p:sldId id="1673" r:id="rId6"/>
    <p:sldId id="1684" r:id="rId7"/>
    <p:sldId id="1694" r:id="rId8"/>
    <p:sldId id="263" r:id="rId9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7A7"/>
    <a:srgbClr val="202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2"/>
    <p:restoredTop sz="94662"/>
  </p:normalViewPr>
  <p:slideViewPr>
    <p:cSldViewPr>
      <p:cViewPr varScale="1">
        <p:scale>
          <a:sx n="49" d="100"/>
          <a:sy n="49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2" y="2059293"/>
            <a:ext cx="103632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79"/>
            <a:ext cx="85344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148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819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3412" y="2770489"/>
            <a:ext cx="9014878" cy="2727987"/>
          </a:xfrm>
          <a:prstGeom prst="rect">
            <a:avLst/>
          </a:prstGeom>
        </p:spPr>
        <p:txBody>
          <a:bodyPr vert="horz" wrap="square" lIns="0" tIns="29524" rIns="0" bIns="0" rtlCol="0">
            <a:spAutoFit/>
          </a:bodyPr>
          <a:lstStyle/>
          <a:p>
            <a:pPr marL="38918">
              <a:spcAft>
                <a:spcPts val="1600"/>
              </a:spcAft>
            </a:pPr>
            <a:r>
              <a:rPr lang="ru-RU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841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ЕШЕНИЕ ЗАДАЧ </a:t>
            </a:r>
          </a:p>
          <a:p>
            <a:pPr marL="26841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( 1 часть)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80330" y="2846015"/>
            <a:ext cx="548063" cy="7677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168343" y="482102"/>
            <a:ext cx="2266213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168343" y="482102"/>
            <a:ext cx="2266213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214692" y="648871"/>
            <a:ext cx="2266213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ru-RU" sz="7197" kern="0" spc="11" dirty="0">
                <a:solidFill>
                  <a:sysClr val="window" lastClr="FFFFFF"/>
                </a:solidFill>
              </a:rPr>
              <a:t>АЛГЕБРА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757445" y="1416429"/>
            <a:ext cx="33601" cy="65859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692279" y="1399861"/>
            <a:ext cx="819869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774009" y="662130"/>
            <a:ext cx="0" cy="721753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854362" y="719948"/>
            <a:ext cx="598101" cy="623637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424940" y="1445581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649648" y="687960"/>
            <a:ext cx="90051" cy="9005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32"/>
            <a:endParaRPr sz="3811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943289"/>
            <a:ext cx="3917485" cy="3213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80330" y="3789039"/>
            <a:ext cx="548063" cy="25404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878112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745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0206" y="2360732"/>
            <a:ext cx="256846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33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" y="1005169"/>
            <a:ext cx="12191996" cy="1407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733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Задание 1</a:t>
            </a:r>
            <a:r>
              <a:rPr lang="en-US" sz="3733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733" dirty="0">
                <a:latin typeface="Arial" pitchFamily="34" charset="0"/>
                <a:cs typeface="Arial" pitchFamily="34" charset="0"/>
              </a:rPr>
              <a:t>Найдите сумму всех нечётных чисел от 1 до 133 включительно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39350" y="3223459"/>
                <a:ext cx="4875245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733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733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733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3733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733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733" b="1" i="1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3733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0" y="3223459"/>
                <a:ext cx="4875245" cy="666786"/>
              </a:xfrm>
              <a:prstGeom prst="rect">
                <a:avLst/>
              </a:prstGeom>
              <a:blipFill>
                <a:blip r:embed="rId2"/>
                <a:stretch>
                  <a:fillRect l="-519" b="-2407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4611" y="3934500"/>
                <a:ext cx="4857933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𝟏𝟑𝟑</m:t>
                    </m:r>
                    <m:r>
                      <a:rPr lang="en-US" sz="3733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ru-RU" sz="3733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733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1" y="3934500"/>
                <a:ext cx="4857933" cy="666786"/>
              </a:xfrm>
              <a:prstGeom prst="rect">
                <a:avLst/>
              </a:prstGeom>
              <a:blipFill>
                <a:blip r:embed="rId3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362102" y="3196775"/>
                <a:ext cx="5353389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73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733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𝟏𝟑𝟑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373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33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733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733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02" y="3196775"/>
                <a:ext cx="5353389" cy="666786"/>
              </a:xfrm>
              <a:prstGeom prst="rect">
                <a:avLst/>
              </a:prstGeom>
              <a:blipFill>
                <a:blip r:embed="rId4"/>
                <a:stretch>
                  <a:fillRect l="-474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42115" y="4632127"/>
                <a:ext cx="4000647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𝟏𝟑𝟐</m:t>
                    </m:r>
                    <m:r>
                      <a:rPr lang="en-US" sz="3733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3733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733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5" y="4632127"/>
                <a:ext cx="4000647" cy="666786"/>
              </a:xfrm>
              <a:prstGeom prst="rect">
                <a:avLst/>
              </a:prstGeom>
              <a:blipFill>
                <a:blip r:embed="rId5"/>
                <a:stretch>
                  <a:fillRect l="-15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23393" y="5374547"/>
                <a:ext cx="3079241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733" b="1" i="1">
                        <a:solidFill>
                          <a:srgbClr val="0070C0"/>
                        </a:solidFill>
                        <a:latin typeface="Cambria Math"/>
                      </a:rPr>
                      <m:t>𝟔𝟔</m:t>
                    </m:r>
                    <m:r>
                      <a:rPr lang="en-US" sz="3733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3733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733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733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733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3" y="5374547"/>
                <a:ext cx="3079241" cy="666786"/>
              </a:xfrm>
              <a:prstGeom prst="rect">
                <a:avLst/>
              </a:prstGeom>
              <a:blipFill>
                <a:blip r:embed="rId6"/>
                <a:stretch>
                  <a:fillRect l="-20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862391" y="5977064"/>
                <a:ext cx="1787669" cy="666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>
                          <a:solidFill>
                            <a:srgbClr val="0070C0"/>
                          </a:solidFill>
                          <a:latin typeface="Cambria Math"/>
                        </a:rPr>
                        <m:t>𝟔𝟕</m:t>
                      </m:r>
                    </m:oMath>
                  </m:oMathPara>
                </a14:m>
                <a:endParaRPr lang="ru-RU" sz="3733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91" y="5977064"/>
                <a:ext cx="1787669" cy="666786"/>
              </a:xfrm>
              <a:prstGeom prst="rect">
                <a:avLst/>
              </a:prstGeom>
              <a:blipFill>
                <a:blip r:embed="rId7"/>
                <a:stretch>
                  <a:fillRect r="-7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960692" y="4730445"/>
                <a:ext cx="6216352" cy="11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7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𝟔𝟕</m:t>
                          </m:r>
                        </m:sub>
                      </m:sSub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733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𝟏𝟑𝟑</m:t>
                          </m:r>
                        </m:num>
                        <m:den>
                          <m:r>
                            <a:rPr lang="en-US" sz="3733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</a:rPr>
                        <m:t>𝟔𝟕</m:t>
                      </m:r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733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𝟒𝟒𝟖𝟗</m:t>
                      </m:r>
                    </m:oMath>
                  </m:oMathPara>
                </a14:m>
                <a:endParaRPr lang="ru-RU" sz="3733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92" y="4730445"/>
                <a:ext cx="6216352" cy="1168205"/>
              </a:xfrm>
              <a:prstGeom prst="rect">
                <a:avLst/>
              </a:prstGeom>
              <a:blipFill>
                <a:blip r:embed="rId8"/>
                <a:stretch>
                  <a:fillRect b="-86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91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3729" y="181685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537" y="1032281"/>
                <a:ext cx="1203493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Задание 2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геометрической прогрессии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=96  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и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=384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формулу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-го члена.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" y="1032281"/>
                <a:ext cx="12034932" cy="1077218"/>
              </a:xfrm>
              <a:prstGeom prst="rect">
                <a:avLst/>
              </a:prstGeom>
              <a:blipFill>
                <a:blip r:embed="rId2"/>
                <a:stretch>
                  <a:fillRect l="-1266" t="-6977" r="-1055" b="-1627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38494" y="2158338"/>
                <a:ext cx="12034932" cy="110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94" y="2158338"/>
                <a:ext cx="12034932" cy="1106841"/>
              </a:xfrm>
              <a:prstGeom prst="rect">
                <a:avLst/>
              </a:prstGeom>
              <a:blipFill rotWithShape="0">
                <a:blip r:embed="rId3"/>
                <a:stretch>
                  <a:fillRect b="-170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21150" y="3408432"/>
                <a:ext cx="7022243" cy="64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467" b="1" i="1" smtClean="0">
                        <a:solidFill>
                          <a:srgbClr val="002060"/>
                        </a:solidFill>
                        <a:latin typeface="Cambria Math"/>
                      </a:rPr>
                      <m:t>𝟗𝟔</m:t>
                    </m:r>
                    <m:r>
                      <a:rPr lang="en-US" sz="3467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4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467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467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467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3467" b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3467" b="1">
                        <a:solidFill>
                          <a:srgbClr val="002060"/>
                        </a:solidFill>
                        <a:latin typeface="Cambria Math"/>
                      </a:rPr>
                      <m:t>   </m:t>
                    </m:r>
                    <m:r>
                      <a:rPr lang="ru-RU" sz="3467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3467" b="1" i="1">
                        <a:solidFill>
                          <a:srgbClr val="0070C0"/>
                        </a:solidFill>
                        <a:latin typeface="Cambria Math"/>
                      </a:rPr>
                      <m:t>𝟑𝟖𝟒</m:t>
                    </m:r>
                    <m:r>
                      <a:rPr lang="en-US" sz="3467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4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467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4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𝒒</m:t>
                        </m:r>
                      </m:e>
                      <m:sup>
                        <m:r>
                          <a:rPr lang="en-US" sz="3467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</m:oMath>
                </a14:m>
                <a:endParaRPr lang="ru-RU" sz="3467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0" y="3408432"/>
                <a:ext cx="7022243" cy="645690"/>
              </a:xfrm>
              <a:prstGeom prst="rect">
                <a:avLst/>
              </a:prstGeom>
              <a:blipFill rotWithShape="0">
                <a:blip r:embed="rId4"/>
                <a:stretch>
                  <a:fillRect t="-9434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38493" y="4154840"/>
                <a:ext cx="3162404" cy="1361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733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𝟑𝟖𝟒</m:t>
                          </m:r>
                        </m:num>
                        <m:den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𝟗𝟔</m:t>
                          </m:r>
                        </m:den>
                      </m:f>
                      <m:r>
                        <a:rPr lang="en-US" sz="3733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733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733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733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ru-RU" sz="3733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733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733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733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733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93" y="4154840"/>
                <a:ext cx="3162404" cy="13615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91180" y="5445224"/>
                <a:ext cx="1198224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=4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  и</a:t>
                </a:r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0" y="5445224"/>
                <a:ext cx="11982245" cy="1077218"/>
              </a:xfrm>
              <a:prstGeom prst="rect">
                <a:avLst/>
              </a:prstGeom>
              <a:blipFill rotWithShape="0">
                <a:blip r:embed="rId6"/>
                <a:stretch>
                  <a:fillRect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682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32312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3340" y="1124744"/>
                <a:ext cx="11905321" cy="2078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𝑞</m:t>
                    </m:r>
                    <m:r>
                      <a:rPr lang="en-US" sz="3200" i="1">
                        <a:latin typeface="Cambria Math"/>
                      </a:rPr>
                      <m:t>=2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Тогда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96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  96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i="1">
                        <a:latin typeface="Cambria Math"/>
                      </a:rPr>
                      <m:t>32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=3</m:t>
                    </m:r>
                    <m:r>
                      <a:rPr lang="en-US" sz="3200">
                        <a:latin typeface="Cambria Math"/>
                      </a:rPr>
                      <m:t>. 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Следовательно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если,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3200" b="1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формула 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n-</a:t>
                </a:r>
                <a:r>
                  <a:rPr lang="ru-RU" sz="3200" dirty="0" err="1"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члена имеет вид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0" y="1124744"/>
                <a:ext cx="11905321" cy="2078902"/>
              </a:xfrm>
              <a:prstGeom prst="rect">
                <a:avLst/>
              </a:prstGeom>
              <a:blipFill>
                <a:blip r:embed="rId2"/>
                <a:stretch>
                  <a:fillRect l="-1279" t="-3030" r="-1279" b="-60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1675" y="3429000"/>
                <a:ext cx="12048656" cy="1903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ru-RU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Пусть</a:t>
                </a:r>
                <a:r>
                  <a:rPr lang="en-US" sz="293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/>
                      </a:rPr>
                      <m:t>𝑞</m:t>
                    </m:r>
                    <m:r>
                      <a:rPr lang="en-US" sz="2933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933" dirty="0">
                    <a:latin typeface="Arial" pitchFamily="34" charset="0"/>
                    <a:cs typeface="Arial" pitchFamily="34" charset="0"/>
                  </a:rPr>
                  <a:t> Тогда </a:t>
                </a:r>
                <a14:m>
                  <m:oMath xmlns:m="http://schemas.openxmlformats.org/officeDocument/2006/math">
                    <m:r>
                      <a:rPr lang="en-US" sz="2933">
                        <a:latin typeface="Cambria Math"/>
                      </a:rPr>
                      <m:t>96</m:t>
                    </m:r>
                    <m:r>
                      <a:rPr lang="en-US" sz="2933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933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933" i="1"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29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latin typeface="Cambria Math"/>
                          </a:rPr>
                          <m:t>2)</m:t>
                        </m:r>
                      </m:e>
                      <m:sup>
                        <m:r>
                          <a:rPr lang="en-US" sz="2933" i="1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933">
                        <a:latin typeface="Cambria Math"/>
                      </a:rPr>
                      <m:t>  96</m:t>
                    </m:r>
                    <m:r>
                      <a:rPr lang="en-US" sz="2933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933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9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933" i="1">
                            <a:latin typeface="Cambria Math"/>
                          </a:rPr>
                          <m:t>−32</m:t>
                        </m:r>
                      </m:e>
                    </m:d>
                    <m:r>
                      <a:rPr lang="en-US" sz="2933" i="1">
                        <a:latin typeface="Cambria Math"/>
                      </a:rPr>
                      <m:t>,</m:t>
                    </m:r>
                    <m:r>
                      <a:rPr lang="en-US" sz="2933">
                        <a:latin typeface="Cambria Math"/>
                      </a:rPr>
                      <m:t> </m:t>
                    </m:r>
                  </m:oMath>
                </a14:m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933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 .</a:t>
                </a:r>
                <a:endParaRPr lang="ru-RU" sz="2933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ru-RU" sz="2933" dirty="0">
                    <a:latin typeface="Arial" pitchFamily="34" charset="0"/>
                    <a:cs typeface="Arial" pitchFamily="34" charset="0"/>
                  </a:rPr>
                  <a:t>Следовательно</a:t>
                </a:r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933" dirty="0">
                    <a:latin typeface="Arial" pitchFamily="34" charset="0"/>
                    <a:cs typeface="Arial" pitchFamily="34" charset="0"/>
                  </a:rPr>
                  <a:t> если,</a:t>
                </a:r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933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latin typeface="Cambria Math"/>
                      </a:rPr>
                      <m:t>=−3</m:t>
                    </m:r>
                  </m:oMath>
                </a14:m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933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/>
                      </a:rPr>
                      <m:t>𝑞</m:t>
                    </m:r>
                    <m:r>
                      <a:rPr lang="en-US" sz="2933" i="1">
                        <a:latin typeface="Cambria Math"/>
                      </a:rPr>
                      <m:t>=−2</m:t>
                    </m:r>
                  </m:oMath>
                </a14:m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933" dirty="0">
                    <a:latin typeface="Arial" pitchFamily="34" charset="0"/>
                    <a:cs typeface="Arial" pitchFamily="34" charset="0"/>
                  </a:rPr>
                  <a:t>то формула </a:t>
                </a:r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n-</a:t>
                </a:r>
                <a:r>
                  <a:rPr lang="ru-RU" sz="2933" dirty="0" err="1"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en-US" sz="2933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933" dirty="0">
                    <a:latin typeface="Arial" pitchFamily="34" charset="0"/>
                    <a:cs typeface="Arial" pitchFamily="34" charset="0"/>
                  </a:rPr>
                  <a:t>члена имеет вид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9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33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933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933" i="1">
                          <a:latin typeface="Cambria Math"/>
                        </a:rPr>
                        <m:t>=−3</m:t>
                      </m:r>
                      <m:r>
                        <a:rPr lang="en-US" sz="2933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933" i="1">
                          <a:latin typeface="Cambria Math"/>
                        </a:rPr>
                        <m:t>(−</m:t>
                      </m:r>
                      <m:sSup>
                        <m:sSupPr>
                          <m:ctrlPr>
                            <a:rPr lang="ru-RU" sz="29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33" i="1">
                              <a:latin typeface="Cambria Math"/>
                            </a:rPr>
                            <m:t>2)</m:t>
                          </m:r>
                        </m:e>
                        <m:sup>
                          <m:r>
                            <a:rPr lang="en-US" sz="2933" i="1">
                              <a:latin typeface="Cambria Math"/>
                            </a:rPr>
                            <m:t>𝑛</m:t>
                          </m:r>
                          <m:r>
                            <a:rPr lang="en-US" sz="2933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933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5" y="3429000"/>
                <a:ext cx="12048656" cy="1903021"/>
              </a:xfrm>
              <a:prstGeom prst="rect">
                <a:avLst/>
              </a:prstGeom>
              <a:blipFill>
                <a:blip r:embed="rId3"/>
                <a:stretch>
                  <a:fillRect l="-1053" t="-3974" r="-1053" b="-529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063553" y="5769985"/>
                <a:ext cx="10010820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или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(−</m:t>
                    </m:r>
                    <m:sSup>
                      <m:sSup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53" y="5769985"/>
                <a:ext cx="10010820" cy="595932"/>
              </a:xfrm>
              <a:prstGeom prst="rect">
                <a:avLst/>
              </a:prstGeom>
              <a:blipFill>
                <a:blip r:embed="rId4"/>
                <a:stretch>
                  <a:fillRect t="-10417" b="-291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0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2"/>
            <a:ext cx="12192000" cy="711639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3733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3733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7143" y="1024803"/>
                <a:ext cx="1201567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3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Докажите, что последовательность, заданная формулой 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n-</a:t>
                </a:r>
                <a:r>
                  <a:rPr lang="ru-RU" sz="3200" dirty="0" err="1"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члена, является геометрической прогрессией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1)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;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3" y="1024803"/>
                <a:ext cx="12015676" cy="1569660"/>
              </a:xfrm>
              <a:prstGeom prst="rect">
                <a:avLst/>
              </a:prstGeom>
              <a:blipFill>
                <a:blip r:embed="rId2"/>
                <a:stretch>
                  <a:fillRect l="-1267" t="-4800" r="-1267" b="-112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943873" y="2146015"/>
            <a:ext cx="2000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121" y="2842234"/>
                <a:ext cx="25660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=3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21" y="2842234"/>
                <a:ext cx="2566023" cy="584775"/>
              </a:xfrm>
              <a:prstGeom prst="rect">
                <a:avLst/>
              </a:prstGeom>
              <a:blipFill>
                <a:blip r:embed="rId3"/>
                <a:stretch>
                  <a:fillRect l="-5911" t="-12766" b="-319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18463" y="2778495"/>
                <a:ext cx="309821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=3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63" y="2778495"/>
                <a:ext cx="3098219" cy="584775"/>
              </a:xfrm>
              <a:prstGeom prst="rect">
                <a:avLst/>
              </a:prstGeom>
              <a:blipFill>
                <a:blip r:embed="rId4"/>
                <a:stretch>
                  <a:fillRect l="-1224" b="-255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152117" y="2720144"/>
                <a:ext cx="3919214" cy="11623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117" y="2720144"/>
                <a:ext cx="3919214" cy="1162306"/>
              </a:xfrm>
              <a:prstGeom prst="rect">
                <a:avLst/>
              </a:prstGeom>
              <a:blipFill>
                <a:blip r:embed="rId5"/>
                <a:stretch>
                  <a:fillRect l="-971" b="-108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9693" y="3938481"/>
                <a:ext cx="12015676" cy="128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4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Запишите формулу 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n-</a:t>
                </a:r>
                <a:r>
                  <a:rPr lang="ru-RU" sz="3200" dirty="0" err="1">
                    <a:latin typeface="Arial" pitchFamily="34" charset="0"/>
                    <a:cs typeface="Arial" pitchFamily="34" charset="0"/>
                  </a:rPr>
                  <a:t>го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члена геометрической прогрессии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. 1)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4,12,36,…;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 3)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4,−1,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,…;</m:t>
                    </m:r>
                  </m:oMath>
                </a14:m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3" y="3938481"/>
                <a:ext cx="12015676" cy="1280159"/>
              </a:xfrm>
              <a:prstGeom prst="rect">
                <a:avLst/>
              </a:prstGeom>
              <a:blipFill>
                <a:blip r:embed="rId6"/>
                <a:stretch>
                  <a:fillRect l="-1373" t="-6931" r="-1162" b="-693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90313" y="5236291"/>
                <a:ext cx="46158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=4,</m:t>
                    </m:r>
                    <m:sSub>
                      <m:sSub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=12,  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𝑞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ru-RU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13" y="5236291"/>
                <a:ext cx="4615815" cy="584775"/>
              </a:xfrm>
              <a:prstGeom prst="rect">
                <a:avLst/>
              </a:prstGeom>
              <a:blipFill>
                <a:blip r:embed="rId7"/>
                <a:stretch>
                  <a:fillRect l="-3288" t="-12766" b="-319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17005" y="5883001"/>
                <a:ext cx="46791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3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05" y="5883001"/>
                <a:ext cx="4679101" cy="584775"/>
              </a:xfrm>
              <a:prstGeom prst="rect">
                <a:avLst/>
              </a:prstGeom>
              <a:blipFill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426922" y="5318573"/>
                <a:ext cx="50005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=4,</m:t>
                    </m:r>
                    <m:sSub>
                      <m:sSubPr>
                        <m:ctrlPr>
                          <a:rPr lang="ru-RU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=−1,  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=−4</m:t>
                    </m:r>
                  </m:oMath>
                </a14:m>
                <a:endParaRPr lang="ru-RU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922" y="5318573"/>
                <a:ext cx="5000536" cy="584775"/>
              </a:xfrm>
              <a:prstGeom prst="rect">
                <a:avLst/>
              </a:prstGeom>
              <a:blipFill>
                <a:blip r:embed="rId9"/>
                <a:stretch>
                  <a:fillRect l="-3030" t="-12766" b="-319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53614" y="5965282"/>
                <a:ext cx="53251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(−4)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14" y="5965282"/>
                <a:ext cx="5325111" cy="584775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20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4" y="-25400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-15021" y="132313"/>
            <a:ext cx="12192000" cy="727220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267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4267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7143" y="1024803"/>
                <a:ext cx="12015676" cy="18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733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5</a:t>
                </a:r>
                <a:r>
                  <a:rPr lang="en-US" sz="3733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В геометрической прогрессии со знаменателем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𝐪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сумма первых шести членов равна </a:t>
                </a:r>
                <a:r>
                  <a:rPr lang="en-US" sz="3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252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Найдите первый член последовательности.  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3" y="1024803"/>
                <a:ext cx="12015676" cy="1868204"/>
              </a:xfrm>
              <a:prstGeom prst="rect">
                <a:avLst/>
              </a:prstGeom>
              <a:blipFill>
                <a:blip r:embed="rId2"/>
                <a:stretch>
                  <a:fillRect l="-1584" t="-5369" r="-1267" b="-87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039883" y="2948947"/>
            <a:ext cx="2000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28916" y="3813043"/>
                <a:ext cx="3204595" cy="1187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US" sz="32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6" y="3813043"/>
                <a:ext cx="3204595" cy="1187697"/>
              </a:xfrm>
              <a:prstGeom prst="rect">
                <a:avLst/>
              </a:prstGeom>
              <a:blipFill>
                <a:blip r:embed="rId3"/>
                <a:stretch>
                  <a:fillRect r="-787" b="-117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364484" y="3564500"/>
                <a:ext cx="4044761" cy="2185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𝟐𝟓𝟐</m:t>
                      </m:r>
                      <m:r>
                        <a:rPr lang="en-US" sz="3200" b="1" i="1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32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84" y="3564500"/>
                <a:ext cx="4044761" cy="2185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83499" y="5660479"/>
                <a:ext cx="2595069" cy="74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2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2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42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267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267" b="1" i="1">
                          <a:solidFill>
                            <a:srgbClr val="002060"/>
                          </a:solidFill>
                          <a:latin typeface="Cambria Math"/>
                        </a:rPr>
                        <m:t>𝟏𝟐𝟖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99" y="5660479"/>
                <a:ext cx="2595069" cy="748988"/>
              </a:xfrm>
              <a:prstGeom prst="rect">
                <a:avLst/>
              </a:prstGeom>
              <a:blipFill>
                <a:blip r:embed="rId5"/>
                <a:stretch>
                  <a:fillRect l="-976" r="-976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051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13730" y="-24298"/>
            <a:ext cx="12191997" cy="102392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3" name="object 4"/>
          <p:cNvSpPr txBox="1">
            <a:spLocks/>
          </p:cNvSpPr>
          <p:nvPr/>
        </p:nvSpPr>
        <p:spPr>
          <a:xfrm>
            <a:off x="13729" y="181686"/>
            <a:ext cx="12192000" cy="742802"/>
          </a:xfrm>
          <a:prstGeom prst="rect">
            <a:avLst/>
          </a:prstGeom>
        </p:spPr>
        <p:txBody>
          <a:bodyPr vert="horz" wrap="square" lIns="0" tIns="34895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41" algn="ctr">
              <a:lnSpc>
                <a:spcPts val="5908"/>
              </a:lnSpc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РЕШЕНИЕ ЗАДАЧ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537" y="1032282"/>
                <a:ext cx="12034932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Задание 6</a:t>
                </a:r>
                <a:r>
                  <a:rPr lang="en-US" sz="32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Найдите сумму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  <a:cs typeface="Arial" pitchFamily="34" charset="0"/>
                      </a:rPr>
                      <m:t>𝑛</m:t>
                    </m:r>
                  </m:oMath>
                </a14:m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первых членов арифметической прогрессии, если: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70C0"/>
                        </a:solidFill>
                        <a:latin typeface="Cambria Math"/>
                      </a:rPr>
                      <m:t>1)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𝟐𝟎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,  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𝟓𝟎</m:t>
                    </m:r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ru-RU" sz="32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2060"/>
                        </a:solidFill>
                        <a:latin typeface="Cambria Math"/>
                      </a:rPr>
                      <m:t>3)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𝟒𝟎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, 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𝟐𝟎</m:t>
                    </m:r>
                  </m:oMath>
                </a14:m>
                <a:r>
                  <a:rPr lang="ru-RU" sz="32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7" y="1032282"/>
                <a:ext cx="12034932" cy="2062103"/>
              </a:xfrm>
              <a:prstGeom prst="rect">
                <a:avLst/>
              </a:prstGeom>
              <a:blipFill>
                <a:blip r:embed="rId2"/>
                <a:stretch>
                  <a:fillRect l="-1266" t="-3681" b="-67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4710938" y="3327129"/>
            <a:ext cx="2114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r>
              <a:rPr lang="en-US" sz="3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89244" y="5322318"/>
                <a:ext cx="4603440" cy="97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3067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67" b="1" i="1">
                          <a:solidFill>
                            <a:srgbClr val="7030A0"/>
                          </a:solidFill>
                          <a:latin typeface="Cambria Math"/>
                        </a:rPr>
                        <m:t>𝟓𝟐𝟓</m:t>
                      </m:r>
                    </m:oMath>
                  </m:oMathPara>
                </a14:m>
                <a:endParaRPr lang="ru-RU" sz="3067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4" y="5322318"/>
                <a:ext cx="4603440" cy="975523"/>
              </a:xfrm>
              <a:prstGeom prst="rect">
                <a:avLst/>
              </a:prstGeom>
              <a:blipFill>
                <a:blip r:embed="rId3"/>
                <a:stretch>
                  <a:fillRect l="-824" b="-77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4455" y="4402561"/>
                <a:ext cx="608403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70C0"/>
                          </a:solidFill>
                          <a:latin typeface="Cambria Math"/>
                        </a:rPr>
                        <m:t>1)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55" y="4402561"/>
                <a:ext cx="6084036" cy="584775"/>
              </a:xfrm>
              <a:prstGeom prst="rect">
                <a:avLst/>
              </a:prstGeom>
              <a:blipFill>
                <a:blip r:embed="rId4"/>
                <a:stretch>
                  <a:fillRect l="-833" b="-234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07549" y="4402562"/>
                <a:ext cx="64719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rgbClr val="002060"/>
                          </a:solidFill>
                          <a:latin typeface="Cambria Math"/>
                        </a:rPr>
                        <m:t>3)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𝟒𝟎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𝟐𝟎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549" y="4402562"/>
                <a:ext cx="6471951" cy="584775"/>
              </a:xfrm>
              <a:prstGeom prst="rect">
                <a:avLst/>
              </a:prstGeom>
              <a:blipFill>
                <a:blip r:embed="rId5"/>
                <a:stretch>
                  <a:fillRect l="-783" b="-234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799570" y="5322318"/>
                <a:ext cx="5190139" cy="975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67" b="1" i="1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30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𝟐𝟎</m:t>
                          </m:r>
                        </m:sub>
                      </m:sSub>
                      <m:r>
                        <a:rPr lang="en-US" sz="3067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067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US" sz="3067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067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067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3067" b="1" i="1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067" b="1" i="1">
                          <a:solidFill>
                            <a:srgbClr val="002060"/>
                          </a:solidFill>
                          <a:latin typeface="Cambria Math"/>
                        </a:rPr>
                        <m:t>𝟒𝟏𝟎</m:t>
                      </m:r>
                    </m:oMath>
                  </m:oMathPara>
                </a14:m>
                <a:endParaRPr lang="ru-RU" sz="3067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70" y="5322318"/>
                <a:ext cx="5190139" cy="975523"/>
              </a:xfrm>
              <a:prstGeom prst="rect">
                <a:avLst/>
              </a:prstGeom>
              <a:blipFill>
                <a:blip r:embed="rId6"/>
                <a:stretch>
                  <a:fillRect l="-732" b="-77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228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479376" y="332657"/>
            <a:ext cx="1130525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36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487488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1383" y="1700808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письменно задания </a:t>
            </a:r>
            <a:r>
              <a:rPr lang="ru-RU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442, 443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8" y="3394203"/>
            <a:ext cx="54534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c44895eeb93dbc4b459dba1c0ee57c53bbc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5204</TotalTime>
  <Words>190</Words>
  <Application>Microsoft Office PowerPoint</Application>
  <PresentationFormat>Широкоэкранный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Закирова Ф.М</cp:lastModifiedBy>
  <cp:revision>205</cp:revision>
  <dcterms:created xsi:type="dcterms:W3CDTF">2021-01-11T18:24:28Z</dcterms:created>
  <dcterms:modified xsi:type="dcterms:W3CDTF">2021-02-24T02:13:15Z</dcterms:modified>
</cp:coreProperties>
</file>