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693" r:id="rId2"/>
    <p:sldId id="1707" r:id="rId3"/>
    <p:sldId id="1704" r:id="rId4"/>
    <p:sldId id="1705" r:id="rId5"/>
    <p:sldId id="1706" r:id="rId6"/>
    <p:sldId id="263" r:id="rId7"/>
  </p:sldIdLst>
  <p:sldSz cx="12192000" cy="6858000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7A7"/>
    <a:srgbClr val="202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35"/>
    <p:restoredTop sz="94662"/>
  </p:normalViewPr>
  <p:slideViewPr>
    <p:cSldViewPr>
      <p:cViewPr varScale="1">
        <p:scale>
          <a:sx n="49" d="100"/>
          <a:sy n="49" d="100"/>
        </p:scale>
        <p:origin x="470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7FE2E-2C71-494F-8C84-BAEB7338C4C6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EF2D1-803E-4F83-82F5-EF77F9994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22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6" y="279963"/>
            <a:ext cx="10363201" cy="5437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6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14968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6" y="1133195"/>
            <a:ext cx="11948965" cy="55991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41353" y="150395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2667" y="2836746"/>
            <a:ext cx="3406669" cy="846876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6"/>
            <a:ext cx="385766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4" y="1577340"/>
            <a:ext cx="530352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3122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8190" y="3605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153412" y="2770489"/>
            <a:ext cx="9014878" cy="3558984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pPr marL="38918">
              <a:spcAft>
                <a:spcPts val="1600"/>
              </a:spcAft>
            </a:pPr>
            <a:r>
              <a:rPr lang="ru-RU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841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ПРАКТИЧЕСКИЕ И МЕЖПРЕДМЕТНЫЕ ЗАДАЧИ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80330" y="2846015"/>
            <a:ext cx="548063" cy="7677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168343" y="482102"/>
            <a:ext cx="2266213" cy="11124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168343" y="482102"/>
            <a:ext cx="2266213" cy="11124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9214692" y="648871"/>
            <a:ext cx="2266213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797503" y="455746"/>
            <a:ext cx="6410732" cy="1138760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32">
              <a:spcBef>
                <a:spcPts val="241"/>
              </a:spcBef>
              <a:defRPr/>
            </a:pPr>
            <a:r>
              <a:rPr lang="ru-RU" sz="7197" kern="0" spc="11" dirty="0">
                <a:solidFill>
                  <a:sysClr val="window" lastClr="FFFFFF"/>
                </a:solidFill>
              </a:rPr>
              <a:t>АЛГЕБРА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757445" y="1416429"/>
            <a:ext cx="33601" cy="65859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774009" y="662130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854362" y="719948"/>
            <a:ext cx="598101" cy="623637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649648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943289"/>
            <a:ext cx="3917485" cy="32133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80330" y="3789039"/>
            <a:ext cx="548063" cy="25404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878112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846" y="188640"/>
            <a:ext cx="11953967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9189" algn="ctr"/>
            <a:r>
              <a:rPr lang="ru-RU" sz="4000" b="1" dirty="0">
                <a:solidFill>
                  <a:schemeClr val="bg1"/>
                </a:solidFill>
                <a:latin typeface="Arial"/>
                <a:cs typeface="Arial"/>
              </a:rPr>
              <a:t>ПРОВЕРКА САМОСТОЯТЕЛЬНОЙ РАБОТЫ</a:t>
            </a:r>
            <a:endParaRPr lang="en-US"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550B82D-72C4-EE49-9A7E-D03B50416C63}"/>
                  </a:ext>
                </a:extLst>
              </p:cNvPr>
              <p:cNvSpPr txBox="1"/>
              <p:nvPr/>
            </p:nvSpPr>
            <p:spPr>
              <a:xfrm>
                <a:off x="226846" y="1196752"/>
                <a:ext cx="11773810" cy="600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 (стр. 184).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В каждом следующем ряду сектора цирка на одно место больше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чем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 предыдущем. Сколько мест в секторе,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если: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первом ряду 8 мест, а рядов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22;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первом ряду 10 мест, а рядов 21?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1. 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=8 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" sz="2400" i="1" baseline="-25000" dirty="0" smtClean="0">
                        <a:latin typeface="Cambria Math" panose="02040503050406030204" pitchFamily="18" charset="0"/>
                      </a:rPr>
                      <m:t>22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=8+1 ∗ </m:t>
                    </m:r>
                    <m:d>
                      <m:dPr>
                        <m:ctrlPr>
                          <a:rPr lang="en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" sz="2400" i="1" dirty="0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d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= 29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" sz="2400" i="1" baseline="-25000" dirty="0" smtClean="0">
                        <a:latin typeface="Cambria Math" panose="02040503050406030204" pitchFamily="18" charset="0"/>
                      </a:rPr>
                      <m:t>22</m:t>
                    </m:r>
                    <m:r>
                      <a:rPr lang="en" sz="2400" i="1" dirty="0" smtClean="0">
                        <a:latin typeface="Cambria Math" panose="02040503050406030204" pitchFamily="18" charset="0"/>
                      </a:rPr>
                      <m:t> = (8+29) ∗ 22/2=407 </m:t>
                    </m:r>
                    <m:r>
                      <a:rPr lang="ru-RU" sz="2400" i="1" dirty="0">
                        <a:latin typeface="Cambria Math" panose="02040503050406030204" pitchFamily="18" charset="0"/>
                      </a:rPr>
                      <m:t>мест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i="1" dirty="0" smtClean="0">
                        <a:latin typeface="Cambria Math" panose="02040503050406030204" pitchFamily="18" charset="0"/>
                      </a:rPr>
                      <m:t>2. 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" sz="2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" sz="2400" i="1" baseline="-25000" dirty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=10+20=30 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" sz="2400" i="1" dirty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" sz="2400" i="1" baseline="-25000" dirty="0">
                        <a:latin typeface="Cambria Math" panose="02040503050406030204" pitchFamily="18" charset="0"/>
                      </a:rPr>
                      <m:t>21 </m:t>
                    </m:r>
                    <m:r>
                      <a:rPr lang="en" sz="2400" i="1" dirty="0">
                        <a:latin typeface="Cambria Math" panose="02040503050406030204" pitchFamily="18" charset="0"/>
                      </a:rPr>
                      <m:t>= (10+30) ∗ 21/2=420 </m:t>
                    </m:r>
                    <m:r>
                      <a:rPr lang="ru-RU" sz="2400" i="1" dirty="0">
                        <a:latin typeface="Cambria Math" panose="02040503050406030204" pitchFamily="18" charset="0"/>
                      </a:rPr>
                      <m:t>мест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550B82D-72C4-EE49-9A7E-D03B50416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6" y="1196752"/>
                <a:ext cx="11773810" cy="6001643"/>
              </a:xfrm>
              <a:prstGeom prst="rect">
                <a:avLst/>
              </a:prstGeom>
              <a:blipFill rotWithShape="0">
                <a:blip r:embed="rId2"/>
                <a:stretch>
                  <a:fillRect l="-776" t="-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5198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846" y="188640"/>
            <a:ext cx="11953967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9189" algn="ctr"/>
            <a:r>
              <a:rPr lang="ru-RU" sz="4000" b="1" dirty="0">
                <a:solidFill>
                  <a:schemeClr val="bg1"/>
                </a:solidFill>
                <a:latin typeface="Arial"/>
                <a:cs typeface="Arial"/>
              </a:rPr>
              <a:t>РЕШЕНИЕ ЗАДАЧ</a:t>
            </a:r>
            <a:endParaRPr lang="en-US"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550B82D-72C4-EE49-9A7E-D03B50416C63}"/>
                  </a:ext>
                </a:extLst>
              </p:cNvPr>
              <p:cNvSpPr txBox="1"/>
              <p:nvPr/>
            </p:nvSpPr>
            <p:spPr>
              <a:xfrm>
                <a:off x="226846" y="1196752"/>
                <a:ext cx="11773810" cy="5139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82296" algn="just" fontAlgn="auto">
                  <a:spcAft>
                    <a:spcPts val="0"/>
                  </a:spcAft>
                  <a:defRPr/>
                </a:pPr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1.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Больной принимает лекарство по следующей схеме: в первый день он принимает 5 капель, а в каждый следующий день — на 5 капель больше, чем в предыдущий. Приняв 40 капель, он 3 дня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пьёт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 40 капель лекарства, а потом ежедневно уменьшает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приём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 5 капель, доведя его до 5 капель. Сколько пузырьков лекарства нужно купить больному, если в каждом содержится 20 мл лекарства (что составляет 250 капель)?</a:t>
                </a:r>
              </a:p>
              <a:p>
                <a:r>
                  <a:rPr lang="en-US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82296" fontAlgn="auto">
                  <a:spcAft>
                    <a:spcPts val="0"/>
                  </a:spcAft>
                  <a:defRPr/>
                </a:pPr>
                <a:r>
                  <a:rPr lang="ru-RU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5, 10, 15,…,40, 40, 40, 35, 30,…,5</a:t>
                </a:r>
              </a:p>
              <a:p>
                <a:pPr marL="365760" indent="-283464" fontAlgn="auto">
                  <a:spcAft>
                    <a:spcPts val="0"/>
                  </a:spcAft>
                  <a:buFontTx/>
                  <a:buNone/>
                  <a:defRPr/>
                </a:pPr>
                <a:r>
                  <a:rPr lang="ru-RU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возрастающая  ар. пр.                убывающая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ар.пр</a:t>
                </a:r>
                <a:r>
                  <a:rPr lang="ru-RU" sz="16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65760" indent="-283464" fontAlgn="auto">
                  <a:spcAft>
                    <a:spcPts val="0"/>
                  </a:spcAft>
                  <a:buFontTx/>
                  <a:buNone/>
                  <a:defRPr/>
                </a:pPr>
                <a14:m>
                  <m:oMath xmlns:m="http://schemas.openxmlformats.org/officeDocument/2006/math">
                    <m:r>
                      <a:rPr lang="ru-RU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а</m:t>
                    </m:r>
                    <m:r>
                      <a:rPr lang="ru-RU" sz="2400" b="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1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 5  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𝑑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=5                  а</m:t>
                    </m:r>
                    <m:r>
                      <a:rPr lang="ru-RU" sz="2400" b="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1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=5  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𝑑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= − 5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365760" indent="-283464" fontAlgn="auto">
                  <a:spcAft>
                    <a:spcPts val="0"/>
                  </a:spcAft>
                  <a:buFontTx/>
                  <a:buNone/>
                  <a:defRPr/>
                </a:pPr>
                <a14:m>
                  <m:oMath xmlns:m="http://schemas.openxmlformats.org/officeDocument/2006/math">
                    <m:r>
                      <a:rPr lang="ru-RU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а</m:t>
                    </m:r>
                    <m:r>
                      <a:rPr lang="en-US" sz="2400" b="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1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= 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а</m:t>
                    </m:r>
                    <m:r>
                      <a:rPr lang="ru-RU" sz="2400" b="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1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𝑑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ru-RU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−1)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365760" indent="-283464" fontAlgn="auto">
                  <a:spcAft>
                    <a:spcPts val="0"/>
                  </a:spcAft>
                  <a:buFontTx/>
                  <a:buNone/>
                  <a:defRPr/>
                </a:pPr>
                <a14:m>
                  <m:oMath xmlns:m="http://schemas.openxmlformats.org/officeDocument/2006/math"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40=5+5(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en-US" sz="2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−1)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65760" indent="-283464" fontAlgn="auto">
                  <a:spcAft>
                    <a:spcPts val="0"/>
                  </a:spcAft>
                  <a:buFontTx/>
                  <a:buNone/>
                  <a:defRPr/>
                </a:pP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= 8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550B82D-72C4-EE49-9A7E-D03B50416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6" y="1196752"/>
                <a:ext cx="11773810" cy="5139869"/>
              </a:xfrm>
              <a:prstGeom prst="rect">
                <a:avLst/>
              </a:prstGeom>
              <a:blipFill rotWithShape="0">
                <a:blip r:embed="rId3"/>
                <a:stretch>
                  <a:fillRect l="-1035" t="-1186" r="-7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10">
            <a:extLst>
              <a:ext uri="{FF2B5EF4-FFF2-40B4-BE49-F238E27FC236}">
                <a16:creationId xmlns:a16="http://schemas.microsoft.com/office/drawing/2014/main" xmlns="" id="{9475C029-2DDA-6D4E-973A-F1B43E5E630E}"/>
              </a:ext>
            </a:extLst>
          </p:cNvPr>
          <p:cNvSpPr>
            <a:spLocks/>
          </p:cNvSpPr>
          <p:nvPr/>
        </p:nvSpPr>
        <p:spPr bwMode="auto">
          <a:xfrm rot="5400000">
            <a:off x="1344117" y="3644379"/>
            <a:ext cx="215900" cy="1657350"/>
          </a:xfrm>
          <a:prstGeom prst="rightBrace">
            <a:avLst>
              <a:gd name="adj1" fmla="val 63971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endParaRPr lang="x-none" altLang="x-none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AA68998-AEAC-3747-83E9-29B1E3E6DF11}"/>
              </a:ext>
            </a:extLst>
          </p:cNvPr>
          <p:cNvSpPr>
            <a:spLocks/>
          </p:cNvSpPr>
          <p:nvPr/>
        </p:nvSpPr>
        <p:spPr bwMode="auto">
          <a:xfrm rot="5400000">
            <a:off x="3971826" y="3410154"/>
            <a:ext cx="215900" cy="2160240"/>
          </a:xfrm>
          <a:prstGeom prst="rightBrace">
            <a:avLst>
              <a:gd name="adj1" fmla="val 63971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endParaRPr lang="x-none" altLang="x-none"/>
          </a:p>
        </p:txBody>
      </p:sp>
      <p:graphicFrame>
        <p:nvGraphicFramePr>
          <p:cNvPr id="7" name="Object 36">
            <a:extLst>
              <a:ext uri="{FF2B5EF4-FFF2-40B4-BE49-F238E27FC236}">
                <a16:creationId xmlns:a16="http://schemas.microsoft.com/office/drawing/2014/main" xmlns="" id="{A2C0376A-A002-5A4A-8563-AC2F78AE2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759032"/>
              </p:ext>
            </p:extLst>
          </p:nvPr>
        </p:nvGraphicFramePr>
        <p:xfrm>
          <a:off x="3359696" y="5915952"/>
          <a:ext cx="2524974" cy="776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4" imgW="30111700" imgH="8839200" progId="Equation.3">
                  <p:embed/>
                </p:oleObj>
              </mc:Choice>
              <mc:Fallback>
                <p:oleObj name="Формула" r:id="rId4" imgW="30111700" imgH="8839200" progId="Equation.3">
                  <p:embed/>
                  <p:pic>
                    <p:nvPicPr>
                      <p:cNvPr id="4132" name="Object 36">
                        <a:extLst>
                          <a:ext uri="{FF2B5EF4-FFF2-40B4-BE49-F238E27FC236}">
                            <a16:creationId xmlns:a16="http://schemas.microsoft.com/office/drawing/2014/main" xmlns="" id="{7483E7C3-ABC2-0D46-9AC5-F2B6EC22A8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5915952"/>
                        <a:ext cx="2524974" cy="776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7">
            <a:extLst>
              <a:ext uri="{FF2B5EF4-FFF2-40B4-BE49-F238E27FC236}">
                <a16:creationId xmlns:a16="http://schemas.microsoft.com/office/drawing/2014/main" xmlns="" id="{B38363DB-61E6-2448-8781-4E7BC069D0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319571"/>
              </p:ext>
            </p:extLst>
          </p:nvPr>
        </p:nvGraphicFramePr>
        <p:xfrm>
          <a:off x="3359696" y="5048409"/>
          <a:ext cx="2160240" cy="890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6" imgW="23228300" imgH="8839200" progId="Equation.3">
                  <p:embed/>
                </p:oleObj>
              </mc:Choice>
              <mc:Fallback>
                <p:oleObj name="Формула" r:id="rId6" imgW="23228300" imgH="8839200" progId="Equation.3">
                  <p:embed/>
                  <p:pic>
                    <p:nvPicPr>
                      <p:cNvPr id="4133" name="Object 37">
                        <a:extLst>
                          <a:ext uri="{FF2B5EF4-FFF2-40B4-BE49-F238E27FC236}">
                            <a16:creationId xmlns:a16="http://schemas.microsoft.com/office/drawing/2014/main" xmlns="" id="{9702662B-6B96-8B40-B5A6-B3B3F0D5B6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5048409"/>
                        <a:ext cx="2160240" cy="8904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8357E60-6DB9-EA4E-922D-0B0CB244F6FE}"/>
              </a:ext>
            </a:extLst>
          </p:cNvPr>
          <p:cNvSpPr/>
          <p:nvPr/>
        </p:nvSpPr>
        <p:spPr>
          <a:xfrm>
            <a:off x="5969520" y="360550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180 капель больной принимал по схеме в первый период и столько же по второй период. </a:t>
            </a:r>
            <a:endParaRPr lang="ru-RU" sz="2400" b="1" i="1" dirty="0" smtClean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i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</a:t>
            </a:r>
            <a:r>
              <a:rPr lang="ru-RU" sz="2400" b="1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принял </a:t>
            </a:r>
            <a:endParaRPr lang="ru-RU" sz="2400" b="1" i="1" dirty="0" smtClean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180+40+180=400(капель</a:t>
            </a:r>
            <a:r>
              <a:rPr lang="ru-RU" sz="2400" b="1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ru-RU" sz="2400" b="1" i="1" dirty="0" smtClean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i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</a:t>
            </a:r>
            <a:r>
              <a:rPr lang="ru-RU" sz="2400" b="1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больной выпьет 400:250=1,6 (пузырька). Значит, надо купить 2 пузырька лекарства.</a:t>
            </a:r>
            <a:endParaRPr lang="x-none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701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846" y="188640"/>
            <a:ext cx="11953967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9189" algn="ctr"/>
            <a:r>
              <a:rPr lang="ru-RU" sz="4000" b="1" dirty="0">
                <a:solidFill>
                  <a:schemeClr val="bg1"/>
                </a:solidFill>
                <a:latin typeface="Arial"/>
                <a:cs typeface="Arial"/>
              </a:rPr>
              <a:t>РЕШЕНИЕ ЗАДАЧ</a:t>
            </a:r>
            <a:endParaRPr lang="en-US"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550B82D-72C4-EE49-9A7E-D03B50416C63}"/>
                  </a:ext>
                </a:extLst>
              </p:cNvPr>
              <p:cNvSpPr txBox="1"/>
              <p:nvPr/>
            </p:nvSpPr>
            <p:spPr>
              <a:xfrm>
                <a:off x="226846" y="1196752"/>
                <a:ext cx="1177381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82296" fontAlgn="auto">
                  <a:spcAft>
                    <a:spcPts val="0"/>
                  </a:spcAft>
                  <a:defRPr/>
                </a:pPr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2.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При хранении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брёвен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строевого леса их укладывают как показано на рисунке. Сколько брёвен находится в одной кладке, если в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её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основании положено 12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брёвен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28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82296" fontAlgn="auto">
                  <a:spcAft>
                    <a:spcPts val="0"/>
                  </a:spcAft>
                  <a:defRPr/>
                </a:pP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1, 2, 3, 4,…,12.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Это арифметическая прогрессия, а</a:t>
                </a:r>
                <a:r>
                  <a:rPr lang="ru-RU" sz="28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=1,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d=1,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GB" sz="28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=1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Надо найти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n.</a:t>
                </a:r>
              </a:p>
              <a:p>
                <a:pPr marL="365760" indent="-283464" fontAlgn="auto">
                  <a:spcAft>
                    <a:spcPts val="0"/>
                  </a:spcAft>
                  <a:buFont typeface="Wingdings 3" pitchFamily="18" charset="2"/>
                  <a:buNone/>
                  <a:defRPr/>
                </a:pP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14:m>
                  <m:oMath xmlns:m="http://schemas.openxmlformats.org/officeDocument/2006/math">
                    <m:r>
                      <a:rPr lang="en-GB" sz="2800" i="1" baseline="-2500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ru-RU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GB" sz="2800" i="1" baseline="-25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d>
                      <m:dPr>
                        <m:ctrlP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</m:t>
                    </m:r>
                  </m:oMath>
                </a14:m>
                <a:r>
                  <a:rPr lang="ru-RU" sz="28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365760" indent="-283464" fontAlgn="auto">
                  <a:spcAft>
                    <a:spcPts val="0"/>
                  </a:spcAft>
                  <a:buFont typeface="Wingdings 3" pitchFamily="18" charset="2"/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12=1+1</m:t>
                    </m:r>
                    <m:d>
                      <m:dPr>
                        <m:ctrlP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</m:t>
                    </m:r>
                  </m:oMath>
                </a14:m>
                <a:r>
                  <a:rPr lang="ru-RU" sz="28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365760" indent="-283464" fontAlgn="auto">
                  <a:spcAft>
                    <a:spcPts val="0"/>
                  </a:spcAft>
                  <a:buFont typeface="Wingdings 3" pitchFamily="18" charset="2"/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=12.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65760" indent="-283464" fontAlgn="auto">
                  <a:spcAft>
                    <a:spcPts val="0"/>
                  </a:spcAft>
                  <a:buFont typeface="Wingdings 3" pitchFamily="18" charset="2"/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GB" sz="2800" i="1" baseline="-25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GB" sz="2800" i="1" baseline="-2500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GB" sz="28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𝑎𝑛</m:t>
                        </m:r>
                      </m:e>
                    </m:d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:2;</m:t>
                    </m:r>
                  </m:oMath>
                </a14:m>
                <a:r>
                  <a:rPr lang="ru-RU" sz="28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365760" indent="-283464" fontAlgn="auto">
                  <a:spcAft>
                    <a:spcPts val="0"/>
                  </a:spcAft>
                  <a:buFont typeface="Wingdings 3" pitchFamily="18" charset="2"/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GB" sz="2800" i="1" baseline="-25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=(1+12)</m:t>
                    </m:r>
                    <m:r>
                      <a:rPr lang="en-US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·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12:2; </m:t>
                    </m:r>
                    <m:r>
                      <a:rPr lang="ru-RU" sz="2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GB" sz="2800" i="1" baseline="-25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GB" sz="28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=78.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8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В одной кладке</a:t>
                </a:r>
                <a:r>
                  <a:rPr lang="en-GB" sz="28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находится 78 </a:t>
                </a:r>
                <a:r>
                  <a:rPr lang="ru-RU" sz="2800" b="1" i="1" dirty="0" smtClean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брёвен</a:t>
                </a:r>
                <a:r>
                  <a:rPr lang="ru-RU" sz="28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550B82D-72C4-EE49-9A7E-D03B50416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6" y="1196752"/>
                <a:ext cx="11773810" cy="5262979"/>
              </a:xfrm>
              <a:prstGeom prst="rect">
                <a:avLst/>
              </a:prstGeom>
              <a:blipFill rotWithShape="0">
                <a:blip r:embed="rId2"/>
                <a:stretch>
                  <a:fillRect l="-1035" t="-1157" b="-21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10513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846" y="188640"/>
            <a:ext cx="11953967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9189" algn="ctr"/>
            <a:r>
              <a:rPr lang="ru-RU" sz="4000" b="1" dirty="0">
                <a:solidFill>
                  <a:schemeClr val="bg1"/>
                </a:solidFill>
                <a:latin typeface="Arial"/>
                <a:cs typeface="Arial"/>
              </a:rPr>
              <a:t>РЕШЕНИЕ ЗАДАЧ</a:t>
            </a:r>
            <a:endParaRPr lang="en-US"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550B82D-72C4-EE49-9A7E-D03B50416C63}"/>
                  </a:ext>
                </a:extLst>
              </p:cNvPr>
              <p:cNvSpPr txBox="1"/>
              <p:nvPr/>
            </p:nvSpPr>
            <p:spPr>
              <a:xfrm>
                <a:off x="226846" y="1196752"/>
                <a:ext cx="11773810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В благоприятных условиях бактерии размножаются так, что на протяжении одной минуты одна из них делится на две. Указать количество бактерий, рождённых одной бактерией за 7 минут.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8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8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  <m:r>
                        <a:rPr lang="en-US" sz="16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=1;</m:t>
                      </m:r>
                      <m:r>
                        <a:rPr lang="ru-RU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𝑞</m:t>
                      </m:r>
                      <m:r>
                        <a:rPr lang="en-US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=2;  </m:t>
                      </m:r>
                      <m:r>
                        <a:rPr lang="en-US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28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=7. 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8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𝟏𝟐𝟕</m:t>
                    </m:r>
                  </m:oMath>
                </a14:m>
                <a:endParaRPr lang="ru-RU" sz="28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550B82D-72C4-EE49-9A7E-D03B50416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6" y="1196752"/>
                <a:ext cx="11773810" cy="4832092"/>
              </a:xfrm>
              <a:prstGeom prst="rect">
                <a:avLst/>
              </a:prstGeom>
              <a:blipFill rotWithShape="0">
                <a:blip r:embed="rId2"/>
                <a:stretch>
                  <a:fillRect l="-1035" t="-1261" r="-1035" b="-2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>
            <a:extLst>
              <a:ext uri="{FF2B5EF4-FFF2-40B4-BE49-F238E27FC236}">
                <a16:creationId xmlns:a16="http://schemas.microsoft.com/office/drawing/2014/main" xmlns="" id="{3F5BFAD0-E535-6A4B-9DBB-29E05E337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360" y="4365104"/>
            <a:ext cx="2425241" cy="10715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408256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479376" y="332657"/>
            <a:ext cx="1130525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378"/>
            <a:r>
              <a:rPr lang="ru-RU" sz="36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487488" y="1700808"/>
            <a:ext cx="8979617" cy="1067326"/>
          </a:xfrm>
          <a:prstGeom prst="rect">
            <a:avLst/>
          </a:prstGeom>
        </p:spPr>
        <p:txBody>
          <a:bodyPr vert="horz" lIns="81643" tIns="40822" rIns="81643" bIns="40822" rtlCol="0">
            <a:normAutofit/>
          </a:bodyPr>
          <a:lstStyle/>
          <a:p>
            <a:pPr marL="0" indent="0">
              <a:buNone/>
            </a:pPr>
            <a:r>
              <a:rPr lang="en-US" b="1" dirty="0"/>
              <a:t> </a:t>
            </a:r>
            <a:r>
              <a:rPr lang="en-US" b="1" i="1" dirty="0"/>
              <a:t> </a:t>
            </a:r>
            <a:r>
              <a:rPr lang="en-US" b="1" dirty="0"/>
              <a:t> 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1383" y="1700808"/>
            <a:ext cx="110892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письменно задачи </a:t>
            </a:r>
            <a:r>
              <a:rPr lang="ru-RU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6,</a:t>
            </a:r>
            <a:r>
              <a:rPr lang="en-US" sz="44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44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на странице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endParaRPr lang="en-US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288" y="3394203"/>
            <a:ext cx="5453423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0886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647953a99b2557b0b31787f3b614645f587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5201</TotalTime>
  <Words>390</Words>
  <Application>Microsoft Office PowerPoint</Application>
  <PresentationFormat>Широкоэкранный</PresentationFormat>
  <Paragraphs>54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Cambria Math</vt:lpstr>
      <vt:lpstr>Corbel</vt:lpstr>
      <vt:lpstr>Times New Roman</vt:lpstr>
      <vt:lpstr>Wingdings 3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Закирова Ф.М</cp:lastModifiedBy>
  <cp:revision>204</cp:revision>
  <dcterms:created xsi:type="dcterms:W3CDTF">2021-01-11T18:24:28Z</dcterms:created>
  <dcterms:modified xsi:type="dcterms:W3CDTF">2021-02-24T02:13:00Z</dcterms:modified>
</cp:coreProperties>
</file>