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63" r:id="rId3"/>
    <p:sldId id="1650" r:id="rId4"/>
    <p:sldId id="1675" r:id="rId5"/>
    <p:sldId id="1670" r:id="rId6"/>
    <p:sldId id="1672" r:id="rId7"/>
    <p:sldId id="1676" r:id="rId8"/>
    <p:sldId id="1659" r:id="rId9"/>
    <p:sldId id="1674" r:id="rId10"/>
    <p:sldId id="1647" r:id="rId11"/>
    <p:sldId id="1669" r:id="rId12"/>
    <p:sldId id="1639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 autoAdjust="0"/>
    <p:restoredTop sz="92895" autoAdjust="0"/>
  </p:normalViewPr>
  <p:slideViewPr>
    <p:cSldViewPr>
      <p:cViewPr varScale="1">
        <p:scale>
          <a:sx n="71" d="100"/>
          <a:sy n="71" d="100"/>
        </p:scale>
        <p:origin x="691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3532" y="-395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3608" y="2333650"/>
            <a:ext cx="5267454" cy="223835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СУММА </a:t>
            </a:r>
            <a:r>
              <a:rPr lang="ru-RU" sz="3600" b="1" i="1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ПЕРВЫХ ЧЛЕНОВ АРИФМЕТИЧЕСКОЙ ПРОГРЕССИИ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3740" y="2336546"/>
            <a:ext cx="453844" cy="9393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78050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7485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16507" y="475553"/>
            <a:ext cx="1780507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3740" y="3419872"/>
            <a:ext cx="453844" cy="11521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375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Найдите сумму всех натуральных чисел от 2 до 98 включительно. 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6750" y="162758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31059" y="2172801"/>
                <a:ext cx="8821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𝟗𝟖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400" b="1" i="1" dirty="0">
                    <a:solidFill>
                      <a:srgbClr val="0070C0"/>
                    </a:solidFill>
                    <a:latin typeface="Cambria Math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9" y="2172801"/>
                <a:ext cx="8821461" cy="830997"/>
              </a:xfrm>
              <a:prstGeom prst="rect">
                <a:avLst/>
              </a:prstGeom>
              <a:blipFill rotWithShape="0">
                <a:blip r:embed="rId2"/>
                <a:stretch>
                  <a:fillRect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3027006"/>
                <a:ext cx="3600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sz="24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7006"/>
                <a:ext cx="3600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43102" y="4353078"/>
                <a:ext cx="283936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600" b="1" dirty="0">
                    <a:solidFill>
                      <a:srgbClr val="002060"/>
                    </a:solidFill>
                  </a:rPr>
                  <a:t>Ответ</a:t>
                </a:r>
                <a:r>
                  <a:rPr lang="en-US" sz="2600" b="1" dirty="0">
                    <a:solidFill>
                      <a:srgbClr val="00206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𝟗𝟔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𝟒𝟖𝟎𝟎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02" y="4353078"/>
                <a:ext cx="2839368" cy="492443"/>
              </a:xfrm>
              <a:prstGeom prst="rect">
                <a:avLst/>
              </a:prstGeom>
              <a:blipFill>
                <a:blip r:embed="rId4"/>
                <a:stretch>
                  <a:fillRect l="-3111" t="-10000" b="-3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39952" y="3306069"/>
                <a:ext cx="3595280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𝟗𝟔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𝟗𝟔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𝟒𝟖𝟎𝟎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06069"/>
                <a:ext cx="3595280" cy="7549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121" y="795132"/>
                <a:ext cx="904776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377. 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Найдите сумму двенадцати первых членов арифметической прогрессии, если: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pitchFamily="34" charset="0"/>
                      </a:rPr>
                      <m:t>1)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=−5,  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=0,5</m:t>
                    </m:r>
                  </m:oMath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795132"/>
                <a:ext cx="9047762" cy="1077218"/>
              </a:xfrm>
              <a:prstGeom prst="rect">
                <a:avLst/>
              </a:prstGeom>
              <a:blipFill>
                <a:blip r:embed="rId2"/>
                <a:stretch>
                  <a:fillRect l="-980" t="-4651" b="-69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491880" y="166002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3540217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121" y="3988545"/>
                <a:ext cx="36663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=10, 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99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3988545"/>
                <a:ext cx="3666375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82413" y="4003933"/>
                <a:ext cx="2955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13" y="4003933"/>
                <a:ext cx="295559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" y="2276435"/>
                <a:ext cx="9095880" cy="74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−10+11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∙0,5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∙12=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276435"/>
                <a:ext cx="9095880" cy="747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36853" y="3075806"/>
            <a:ext cx="9047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380.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Найдите сумму всех двухзначных чисел.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352243" y="4007331"/>
                <a:ext cx="28094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43" y="4007331"/>
                <a:ext cx="280947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55577" y="4557307"/>
                <a:ext cx="10081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90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557307"/>
                <a:ext cx="100811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40273" y="4456446"/>
                <a:ext cx="3127395" cy="601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𝟗𝟎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𝟗𝟗</m:t>
                        </m:r>
                      </m:num>
                      <m:den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𝟗𝟎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</a:rPr>
                  <a:t>4905</a:t>
                </a:r>
                <a:endParaRPr lang="ru-RU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73" y="4456446"/>
                <a:ext cx="3127395" cy="601831"/>
              </a:xfrm>
              <a:prstGeom prst="rect">
                <a:avLst/>
              </a:prstGeom>
              <a:blipFill rotWithShape="1">
                <a:blip r:embed="rId9"/>
                <a:stretch>
                  <a:fillRect r="-1754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  <p:bldP spid="25" grpId="0"/>
      <p:bldP spid="21" grpId="0"/>
      <p:bldP spid="26" grpId="0"/>
      <p:bldP spid="27" grpId="0"/>
      <p:bldP spid="2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03124" y="26807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124" y="132961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4263" y="152939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3" y="753876"/>
                <a:ext cx="9143997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363.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Запишите формулу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300" dirty="0" err="1"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члена арифметической прогрессии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25, 21, 17,  ….</m:t>
                    </m:r>
                  </m:oMath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876"/>
                <a:ext cx="9143997" cy="902748"/>
              </a:xfrm>
              <a:prstGeom prst="rect">
                <a:avLst/>
              </a:prstGeom>
              <a:blipFill>
                <a:blip r:embed="rId2"/>
                <a:stretch>
                  <a:fillRect l="-1111" t="-1389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7764" y="1923678"/>
                <a:ext cx="5810379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4" y="1923678"/>
                <a:ext cx="5810379" cy="517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" y="2467571"/>
                <a:ext cx="9155266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367.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Найдите разность арифметической прогрессии, если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2)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−4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467571"/>
                <a:ext cx="9155266" cy="815608"/>
              </a:xfrm>
              <a:prstGeom prst="rect">
                <a:avLst/>
              </a:prstGeom>
              <a:blipFill>
                <a:blip r:embed="rId4"/>
                <a:stretch>
                  <a:fillRect l="-1110" t="-6154" b="-153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625319" y="3283179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9511" y="3587356"/>
                <a:ext cx="2897588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(9−1)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1" y="3587356"/>
                <a:ext cx="2897588" cy="446276"/>
              </a:xfrm>
              <a:prstGeom prst="rect">
                <a:avLst/>
              </a:prstGeom>
              <a:blipFill rotWithShape="1"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0404" y="4102374"/>
                <a:ext cx="285805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4" y="4102374"/>
                <a:ext cx="2858050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759791" y="4013336"/>
                <a:ext cx="3168352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91" y="4013336"/>
                <a:ext cx="3168352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682345" y="4475198"/>
                <a:ext cx="14481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45" y="4475198"/>
                <a:ext cx="144810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216175" y="4344187"/>
                <a:ext cx="209300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300" b="1" dirty="0">
                    <a:solidFill>
                      <a:srgbClr val="002060"/>
                    </a:solidFill>
                  </a:rPr>
                  <a:t>Ответ</a:t>
                </a:r>
                <a:r>
                  <a:rPr lang="en-US" sz="2300" b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75" y="4344187"/>
                <a:ext cx="2093009" cy="446276"/>
              </a:xfrm>
              <a:prstGeom prst="rect">
                <a:avLst/>
              </a:prstGeom>
              <a:blipFill>
                <a:blip r:embed="rId9"/>
                <a:stretch>
                  <a:fillRect l="-4217" t="-11111" b="-27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12160" y="1921127"/>
                <a:ext cx="2927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21127"/>
                <a:ext cx="2927917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20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  <p:bldP spid="16" grpId="0"/>
      <p:bldP spid="17" grpId="0"/>
      <p:bldP spid="20" grpId="0"/>
      <p:bldP spid="21" grpId="0"/>
      <p:bldP spid="22" grpId="0"/>
      <p:bldP spid="2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492" y="-19051"/>
            <a:ext cx="9019465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СУММА </a:t>
            </a:r>
            <a:r>
              <a:rPr lang="ru-RU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ПЕРВЫХ </a:t>
            </a:r>
            <a:r>
              <a:rPr lang="ru-RU" sz="2400" dirty="0">
                <a:solidFill>
                  <a:schemeClr val="bg1"/>
                </a:solidFill>
              </a:rPr>
              <a:t>ЧЛЕНОВ </a:t>
            </a:r>
          </a:p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АРИФМЕТИЧЕСКОЙ ПРОГРЕССИИ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3" y="797410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Найдите сумму всех натуральных чисел от 1 до 100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9489" y="1345511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7304" y="1859239"/>
                <a:ext cx="5886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=1+2+3+4+…+99+100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4" y="1859239"/>
                <a:ext cx="58864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2313100"/>
                <a:ext cx="65344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=100+99+98+97+…+2+1.</m:t>
                      </m:r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13100"/>
                <a:ext cx="653447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40704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11686" y="2839581"/>
                <a:ext cx="61605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𝟏𝟎𝟏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6" y="2839581"/>
                <a:ext cx="61605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2608063" y="3559997"/>
            <a:ext cx="2324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100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слагаемых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3624593" y="1070886"/>
            <a:ext cx="340174" cy="463804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08869" y="4021662"/>
                <a:ext cx="48671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Поэтому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𝑺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𝟏𝟎𝟏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𝟏𝟎𝟎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9" y="4021662"/>
                <a:ext cx="4867187" cy="461665"/>
              </a:xfrm>
              <a:prstGeom prst="rect">
                <a:avLst/>
              </a:prstGeom>
              <a:blipFill>
                <a:blip r:embed="rId5"/>
                <a:stretch>
                  <a:fillRect l="-1823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5220072" y="4021662"/>
                <a:ext cx="3240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𝑺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𝟏𝟎𝟏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𝟓𝟎𝟓𝟎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21662"/>
                <a:ext cx="32403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7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-2372"/>
            <a:ext cx="7992888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СУММА </a:t>
            </a:r>
            <a:r>
              <a:rPr lang="ru-RU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ПЕРВЫХ ЧЛЕНОВ </a:t>
            </a:r>
            <a:endParaRPr lang="ru-RU" sz="2400" dirty="0">
              <a:solidFill>
                <a:schemeClr val="bg1"/>
              </a:solidFill>
            </a:endParaRPr>
          </a:p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АРИФМЕТИЧЕСКОЙ ПРОГРЕССИИ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21" y="786947"/>
                <a:ext cx="9142579" cy="1216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Рассмотрим теперь произвольную арифметическую прогрессию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…..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,….</m:t>
                          </m:r>
                        </m:sub>
                      </m:sSub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" y="786947"/>
                <a:ext cx="9142579" cy="1216551"/>
              </a:xfrm>
              <a:prstGeom prst="rect">
                <a:avLst/>
              </a:prstGeom>
              <a:blipFill>
                <a:blip r:embed="rId2"/>
                <a:stretch>
                  <a:fillRect l="-1111" t="-30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5558" y="2060109"/>
                <a:ext cx="9012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</a:t>
                </a:r>
                <a:r>
                  <a:rPr lang="ru-RU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сумма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первых членов этой прогрессии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" y="2060109"/>
                <a:ext cx="9012887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37724" y="2521774"/>
                <a:ext cx="5472608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24" y="2521774"/>
                <a:ext cx="547260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5558" y="3266063"/>
            <a:ext cx="901288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Теорема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первых членов арифметической прогрессии равна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55776" y="4097060"/>
                <a:ext cx="4662264" cy="872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.         (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097060"/>
                <a:ext cx="4662264" cy="8721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551805" y="-8950"/>
            <a:ext cx="7992888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СУММА </a:t>
            </a:r>
            <a:r>
              <a:rPr lang="ru-RU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ПЕРВЫХ </a:t>
            </a:r>
            <a:r>
              <a:rPr lang="ru-RU" sz="2400" dirty="0">
                <a:solidFill>
                  <a:schemeClr val="bg1"/>
                </a:solidFill>
              </a:rPr>
              <a:t>ЧЛЕНОВ </a:t>
            </a:r>
          </a:p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АРИФМЕТИЧЕСКОЙ ПРОГРЕССИИ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712" y="781318"/>
                <a:ext cx="89772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dirty="0">
                            <a:latin typeface="Arial" pitchFamily="34" charset="0"/>
                            <a:cs typeface="Arial" pitchFamily="34" charset="0"/>
                          </a:rPr>
                          <m:t>Запишем</m:t>
                        </m:r>
                        <m:r>
                          <m:rPr>
                            <m:nor/>
                          </m:rPr>
                          <a:rPr lang="ru-RU" sz="2400" b="0" i="0" dirty="0" smtClean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двумя способами: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" y="781318"/>
                <a:ext cx="8977241" cy="461665"/>
              </a:xfrm>
              <a:prstGeom prst="rect">
                <a:avLst/>
              </a:prstGeom>
              <a:blipFill>
                <a:blip r:embed="rId2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1258754"/>
                <a:ext cx="88141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.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58754"/>
                <a:ext cx="881415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8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4281" y="1720419"/>
            <a:ext cx="8944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По определению арифметической прогрессии эти равенства можно записать так: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117" y="2497108"/>
                <a:ext cx="8960265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+…+(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,              (2)</a:t>
                </a:r>
                <a:endParaRPr lang="ru-RU" sz="22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+…+(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</a:rPr>
                  <a:t>.             (3)</a:t>
                </a:r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" y="2497108"/>
                <a:ext cx="8960265" cy="938719"/>
              </a:xfrm>
              <a:prstGeom prst="rect">
                <a:avLst/>
              </a:prstGeom>
              <a:blipFill rotWithShape="1">
                <a:blip r:embed="rId4"/>
                <a:stretch>
                  <a:fillRect t="-3896"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9512" y="3281746"/>
                <a:ext cx="6826688" cy="500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)+…+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81746"/>
                <a:ext cx="6826688" cy="500778"/>
              </a:xfrm>
              <a:prstGeom prst="rect">
                <a:avLst/>
              </a:prstGeom>
              <a:blipFill rotWithShape="1"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968102" y="3994810"/>
            <a:ext cx="203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слагаемых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3986115" y="1576224"/>
            <a:ext cx="340174" cy="4496997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01599" y="4456475"/>
                <a:ext cx="2967864" cy="50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99" y="4456475"/>
                <a:ext cx="2967864" cy="500778"/>
              </a:xfrm>
              <a:prstGeom prst="rect">
                <a:avLst/>
              </a:prstGeom>
              <a:blipFill rotWithShape="1"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40152" y="4057135"/>
                <a:ext cx="2925866" cy="90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57135"/>
                <a:ext cx="2925866" cy="900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  <p:bldP spid="11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3820" y="-10943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СУММА </a:t>
            </a:r>
            <a:r>
              <a:rPr lang="ru-RU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ПЕРВЫХ </a:t>
            </a:r>
            <a:r>
              <a:rPr lang="ru-RU" sz="2400" dirty="0">
                <a:solidFill>
                  <a:schemeClr val="bg1"/>
                </a:solidFill>
              </a:rPr>
              <a:t>ЧЛЕНОВ </a:t>
            </a:r>
          </a:p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АРИФМЕТИЧЕСКОЙ ПРОГРЕССИИ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65" y="843558"/>
            <a:ext cx="901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Найдите сумму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первых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натуральных чисел.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735331" y="1822053"/>
                <a:ext cx="35985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1,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2,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3,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4,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5,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6,…,</m:t>
                      </m:r>
                      <m:r>
                        <a:rPr lang="en-US" sz="2400" i="1" dirty="0" smtClean="0">
                          <a:latin typeface="Cambria Math"/>
                        </a:rPr>
                        <m:t>𝑛</m:t>
                      </m:r>
                      <m:r>
                        <a:rPr lang="en-US" sz="2400" i="1" dirty="0" smtClean="0"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31" y="1822053"/>
                <a:ext cx="359858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9165" y="1434201"/>
            <a:ext cx="902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Последовательность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717296" y="3506520"/>
                <a:ext cx="5616624" cy="793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1+2+3+4+…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96" y="3506520"/>
                <a:ext cx="5616624" cy="793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95650" y="2453831"/>
                <a:ext cx="88388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Является арифметической прогрессией с разностью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ru-RU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Так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то по формуле (1) находим</a:t>
                </a:r>
                <a:r>
                  <a:rPr lang="ru-RU" sz="22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0" y="2453831"/>
                <a:ext cx="8838875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897" t="-4762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3820" y="-10943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СУММА </a:t>
            </a:r>
            <a:r>
              <a:rPr lang="ru-RU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ПЕРВЫХ </a:t>
            </a:r>
            <a:r>
              <a:rPr lang="ru-RU" sz="2400" dirty="0">
                <a:solidFill>
                  <a:schemeClr val="bg1"/>
                </a:solidFill>
              </a:rPr>
              <a:t>ЧЛЕНОВ </a:t>
            </a:r>
          </a:p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АРИФМЕТИЧЕСКОЙ ПРОГРЕССИИ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24553" y="843558"/>
                <a:ext cx="8962533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3. 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Найдите сумму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38+35+32+..+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  <a:cs typeface="Arial" pitchFamily="34" charset="0"/>
                          </a:rPr>
                          <m:t>−7</m:t>
                        </m:r>
                      </m:e>
                    </m:d>
                    <m:r>
                      <a:rPr lang="ru-RU" sz="22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если известно, что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её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слагаемые являются последовательными членами арифметической прогрессии. </a:t>
                </a: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3" y="843558"/>
                <a:ext cx="8962533" cy="1138773"/>
              </a:xfrm>
              <a:prstGeom prst="rect">
                <a:avLst/>
              </a:prstGeom>
              <a:blipFill rotWithShape="0">
                <a:blip r:embed="rId2"/>
                <a:stretch>
                  <a:fillRect l="-1020" t="-3743" b="-10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D70D883-463B-1840-9A2E-DBC9C70C520C}"/>
              </a:ext>
            </a:extLst>
          </p:cNvPr>
          <p:cNvSpPr/>
          <p:nvPr/>
        </p:nvSpPr>
        <p:spPr>
          <a:xfrm>
            <a:off x="209981" y="2139702"/>
            <a:ext cx="8948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9D38C32C-6878-4144-84F2-E752C70AA059}"/>
                  </a:ext>
                </a:extLst>
              </p:cNvPr>
              <p:cNvSpPr/>
              <p:nvPr/>
            </p:nvSpPr>
            <p:spPr>
              <a:xfrm>
                <a:off x="255755" y="2685828"/>
                <a:ext cx="4238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𝟑𝟖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38C32C-6878-4144-84F2-E752C70AA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5" y="2685828"/>
                <a:ext cx="4238286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8E5F2673-23D7-8841-B6CF-D00ABFA9FA08}"/>
                  </a:ext>
                </a:extLst>
              </p:cNvPr>
              <p:cNvSpPr/>
              <p:nvPr/>
            </p:nvSpPr>
            <p:spPr>
              <a:xfrm>
                <a:off x="317577" y="3401101"/>
                <a:ext cx="36820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5F2673-23D7-8841-B6CF-D00ABFA9F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77" y="3401101"/>
                <a:ext cx="368200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BF98322D-2AD0-2D49-97C1-CC1D5D9B66FA}"/>
                  </a:ext>
                </a:extLst>
              </p:cNvPr>
              <p:cNvSpPr/>
              <p:nvPr/>
            </p:nvSpPr>
            <p:spPr>
              <a:xfrm>
                <a:off x="4729405" y="2687430"/>
                <a:ext cx="3383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−7=38+(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−1)(−3)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F98322D-2AD0-2D49-97C1-CC1D5D9B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405" y="2687430"/>
                <a:ext cx="3383234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EE2E505E-489F-804A-9077-FF46A2C97680}"/>
                  </a:ext>
                </a:extLst>
              </p:cNvPr>
              <p:cNvSpPr/>
              <p:nvPr/>
            </p:nvSpPr>
            <p:spPr>
              <a:xfrm>
                <a:off x="5733269" y="3406229"/>
                <a:ext cx="12212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2E505E-489F-804A-9077-FF46A2C97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9" y="3406229"/>
                <a:ext cx="122123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00EB9D61-D009-3040-8D6E-7A7B44F10CA8}"/>
                  </a:ext>
                </a:extLst>
              </p:cNvPr>
              <p:cNvSpPr/>
              <p:nvPr/>
            </p:nvSpPr>
            <p:spPr>
              <a:xfrm>
                <a:off x="317577" y="4043212"/>
                <a:ext cx="3528392" cy="760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EB9D61-D009-3040-8D6E-7A7B44F10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77" y="4043212"/>
                <a:ext cx="3528392" cy="7607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D5992A3A-9FB0-2948-972D-84B8AD5122A6}"/>
                  </a:ext>
                </a:extLst>
              </p:cNvPr>
              <p:cNvSpPr/>
              <p:nvPr/>
            </p:nvSpPr>
            <p:spPr>
              <a:xfrm>
                <a:off x="4071069" y="4024228"/>
                <a:ext cx="3418949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𝟑𝟖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𝟐𝟒𝟖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992A3A-9FB0-2948-972D-84B8AD512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69" y="4024228"/>
                <a:ext cx="3418949" cy="7549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116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2" y="-16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30469" y="14189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СУММА </a:t>
            </a:r>
            <a:r>
              <a:rPr lang="ru-RU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ПЕРВЫХ </a:t>
            </a:r>
            <a:r>
              <a:rPr lang="ru-RU" sz="2400" dirty="0">
                <a:solidFill>
                  <a:schemeClr val="bg1"/>
                </a:solidFill>
              </a:rPr>
              <a:t>ЧЛЕНОВ </a:t>
            </a:r>
          </a:p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АРИФМЕТИЧЕСКОЙ ПРОГРЕССИИ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074" y="721919"/>
            <a:ext cx="9072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en-US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Сколько нужно взять последовательных натуральных чисел, начиная с 1, чтобы их сумма была равна 153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771800" y="1481604"/>
                <a:ext cx="48705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uz-Latn-UZ" sz="2400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uz-Latn-UZ" sz="2400" b="1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𝟏𝟓𝟑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481604"/>
                <a:ext cx="48705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0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04086" y="1457896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30469" y="2082903"/>
                <a:ext cx="5724128" cy="776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3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3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9" y="2082903"/>
                <a:ext cx="5724128" cy="776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564694B1-0919-7E44-B26C-E395FAE99428}"/>
                  </a:ext>
                </a:extLst>
              </p:cNvPr>
              <p:cNvSpPr/>
              <p:nvPr/>
            </p:nvSpPr>
            <p:spPr>
              <a:xfrm>
                <a:off x="71983" y="2930456"/>
                <a:ext cx="3586366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𝟏𝟓𝟑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+(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4694B1-0919-7E44-B26C-E395FAE99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" y="2930456"/>
                <a:ext cx="3586366" cy="793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6AB6DECE-7AA1-C242-84D0-BD5E341D0629}"/>
                  </a:ext>
                </a:extLst>
              </p:cNvPr>
              <p:cNvSpPr/>
              <p:nvPr/>
            </p:nvSpPr>
            <p:spPr>
              <a:xfrm>
                <a:off x="-115054" y="3745116"/>
                <a:ext cx="3960440" cy="914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2400" i="1" smtClean="0">
                          <a:latin typeface="Cambria Math"/>
                        </a:rPr>
                        <m:t>306=2∙</m:t>
                      </m:r>
                      <m:r>
                        <a:rPr lang="uz-Latn-UZ" sz="2400" i="1" smtClean="0">
                          <a:latin typeface="Cambria Math"/>
                        </a:rPr>
                        <m:t>𝑛</m:t>
                      </m:r>
                      <m:r>
                        <a:rPr lang="uz-Latn-UZ" sz="240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sz="2400" i="1">
                              <a:latin typeface="Cambria Math"/>
                            </a:rPr>
                            <m:t>𝑛</m:t>
                          </m:r>
                          <m:r>
                            <a:rPr lang="uz-Latn-UZ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uz-Latn-UZ" sz="2400" i="1">
                          <a:latin typeface="Cambria Math"/>
                        </a:rPr>
                        <m:t>∙</m:t>
                      </m:r>
                      <m:r>
                        <a:rPr lang="uz-Latn-UZ" sz="2400" i="1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2400" i="1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uz-Latn-U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z-Latn-UZ" sz="2400" i="1">
                          <a:latin typeface="Cambria Math"/>
                        </a:rPr>
                        <m:t>+</m:t>
                      </m:r>
                      <m:r>
                        <a:rPr lang="uz-Latn-UZ" sz="2400" i="1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uz-Latn-UZ" sz="2400" i="1">
                          <a:latin typeface="Cambria Math"/>
                        </a:rPr>
                        <m:t>30</m:t>
                      </m:r>
                      <m:r>
                        <a:rPr lang="en-US" sz="2400" b="0" i="1" smtClean="0">
                          <a:latin typeface="Cambria Math"/>
                        </a:rPr>
                        <m:t>6</m:t>
                      </m:r>
                      <m:r>
                        <a:rPr lang="uz-Latn-UZ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B6DECE-7AA1-C242-84D0-BD5E341D0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054" y="3745116"/>
                <a:ext cx="3960440" cy="9148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50BF41D5-F959-234D-9810-6570CE1D8FC7}"/>
                  </a:ext>
                </a:extLst>
              </p:cNvPr>
              <p:cNvSpPr/>
              <p:nvPr/>
            </p:nvSpPr>
            <p:spPr>
              <a:xfrm>
                <a:off x="3742215" y="3668640"/>
                <a:ext cx="5296136" cy="86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uz-Latn-UZ" sz="24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uz-Latn-U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i="1">
                              <a:latin typeface="Cambria Math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z-Latn-UZ" sz="2400" i="1">
                                  <a:latin typeface="Cambria Math"/>
                                </a:rPr>
                                <m:t>1+1224</m:t>
                              </m:r>
                            </m:e>
                          </m:rad>
                        </m:num>
                        <m:den>
                          <m:r>
                            <a:rPr lang="uz-Latn-U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z-Latn-U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i="1">
                              <a:latin typeface="Cambria Math"/>
                            </a:rPr>
                            <m:t>−1±35</m:t>
                          </m:r>
                        </m:num>
                        <m:den>
                          <m:r>
                            <a:rPr lang="uz-Latn-UZ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0BF41D5-F959-234D-9810-6570CE1D8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15" y="3668640"/>
                <a:ext cx="5296136" cy="863826"/>
              </a:xfrm>
              <a:prstGeom prst="rect">
                <a:avLst/>
              </a:prstGeom>
              <a:blipFill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3D2B958-EDEE-3D4C-99B6-5AA903C2D107}"/>
                  </a:ext>
                </a:extLst>
              </p:cNvPr>
              <p:cNvSpPr/>
              <p:nvPr/>
            </p:nvSpPr>
            <p:spPr>
              <a:xfrm>
                <a:off x="4067944" y="4509170"/>
                <a:ext cx="30618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𝟏𝟖</m:t>
                    </m:r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uz-Latn-UZ" sz="2400" b="1" i="1">
                        <a:solidFill>
                          <a:srgbClr val="7030A0"/>
                        </a:solidFill>
                        <a:latin typeface="Cambria Math"/>
                      </a:rPr>
                      <m:t>𝟏𝟕</m:t>
                    </m:r>
                  </m:oMath>
                </a14:m>
                <a:r>
                  <a:rPr lang="uz-Latn-UZ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3D2B958-EDEE-3D4C-99B6-5AA903C2D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09170"/>
                <a:ext cx="3061864" cy="461665"/>
              </a:xfrm>
              <a:prstGeom prst="rect">
                <a:avLst/>
              </a:prstGeom>
              <a:blipFill>
                <a:blip r:embed="rId7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3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10297" y="-1822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774211"/>
                <a:ext cx="902619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374.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Найдите сумму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первых членов арифметической прогрессии, если: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1)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𝟓𝟎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𝟒𝟎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774211"/>
                <a:ext cx="9026199" cy="1569660"/>
              </a:xfrm>
              <a:prstGeom prst="rect">
                <a:avLst/>
              </a:prstGeom>
              <a:blipFill>
                <a:blip r:embed="rId2"/>
                <a:stretch>
                  <a:fillRect l="-983" t="-2400" b="-56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533203" y="2495346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16933" y="3991738"/>
                <a:ext cx="36406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𝟓𝟐𝟓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3" y="3991738"/>
                <a:ext cx="3640677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0841" y="3301920"/>
                <a:ext cx="45630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70C0"/>
                          </a:solidFill>
                          <a:latin typeface="Cambria Math"/>
                        </a:rPr>
                        <m:t>1)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1" y="3301920"/>
                <a:ext cx="4563027" cy="461665"/>
              </a:xfrm>
              <a:prstGeom prst="rect">
                <a:avLst/>
              </a:prstGeom>
              <a:blipFill>
                <a:blip r:embed="rId4"/>
                <a:stretch>
                  <a:fillRect l="-278"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205661" y="3301921"/>
                <a:ext cx="48539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/>
                        </a:rPr>
                        <m:t>3)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61" y="3301921"/>
                <a:ext cx="4853963" cy="461665"/>
              </a:xfrm>
              <a:prstGeom prst="rect">
                <a:avLst/>
              </a:prstGeom>
              <a:blipFill>
                <a:blip r:embed="rId5"/>
                <a:stretch>
                  <a:fillRect l="-261"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349677" y="3991738"/>
                <a:ext cx="3923895" cy="75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𝟐𝟎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𝟒𝟏𝟎</m:t>
                      </m:r>
                    </m:oMath>
                  </m:oMathPara>
                </a14:m>
                <a:endParaRPr lang="ru-RU" sz="23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677" y="3991738"/>
                <a:ext cx="3923895" cy="754950"/>
              </a:xfrm>
              <a:prstGeom prst="rect">
                <a:avLst/>
              </a:prstGeom>
              <a:blipFill>
                <a:blip r:embed="rId6"/>
                <a:stretch>
                  <a:fillRect l="-323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3a5e676f8afdac715beb13be28bcba04606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19191</TotalTime>
  <Words>392</Words>
  <Application>Microsoft Office PowerPoint</Application>
  <PresentationFormat>Экран (16:9)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1534</cp:revision>
  <dcterms:created xsi:type="dcterms:W3CDTF">2020-04-09T07:32:19Z</dcterms:created>
  <dcterms:modified xsi:type="dcterms:W3CDTF">2021-02-10T05:42:22Z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