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663" r:id="rId3"/>
    <p:sldId id="1650" r:id="rId4"/>
    <p:sldId id="1675" r:id="rId5"/>
    <p:sldId id="1670" r:id="rId6"/>
    <p:sldId id="1672" r:id="rId7"/>
    <p:sldId id="1676" r:id="rId8"/>
    <p:sldId id="1659" r:id="rId9"/>
    <p:sldId id="1674" r:id="rId10"/>
    <p:sldId id="1647" r:id="rId11"/>
    <p:sldId id="1669" r:id="rId12"/>
    <p:sldId id="1639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9" autoAdjust="0"/>
    <p:restoredTop sz="92895" autoAdjust="0"/>
  </p:normalViewPr>
  <p:slideViewPr>
    <p:cSldViewPr>
      <p:cViewPr varScale="1">
        <p:scale>
          <a:sx n="71" d="100"/>
          <a:sy n="71" d="100"/>
        </p:scale>
        <p:origin x="691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7" Type="http://schemas.openxmlformats.org/officeDocument/2006/relationships/image" Target="../media/image5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3532" y="-395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43608" y="2333650"/>
            <a:ext cx="5267454" cy="22383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СУММА </a:t>
            </a:r>
            <a:r>
              <a:rPr lang="ru-RU" sz="3600" b="1" i="1" dirty="0">
                <a:solidFill>
                  <a:srgbClr val="002060"/>
                </a:solidFill>
                <a:latin typeface="Arial"/>
                <a:cs typeface="Arial"/>
              </a:rPr>
              <a:t>n</a:t>
            </a: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ПЕРВЫХ ЧЛЕНОВ АРИФМЕТИЧЕСКОЙ ПРОГРЕССИИ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3740" y="2336546"/>
            <a:ext cx="453844" cy="9393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78050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7485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16507" y="475553"/>
            <a:ext cx="1780507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3740" y="3419872"/>
            <a:ext cx="453844" cy="11521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5" y="843558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375</a:t>
            </a:r>
            <a:r>
              <a:rPr lang="en-US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Найдите сумму всех натуральных чисел от 2 до 98 включительно. 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66750" y="1627585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31059" y="2172801"/>
                <a:ext cx="882146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𝟗𝟖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2400" b="1" i="1" dirty="0">
                    <a:solidFill>
                      <a:srgbClr val="0070C0"/>
                    </a:solidFill>
                    <a:latin typeface="Cambria Math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59" y="2172801"/>
                <a:ext cx="8821461" cy="830997"/>
              </a:xfrm>
              <a:prstGeom prst="rect">
                <a:avLst/>
              </a:prstGeom>
              <a:blipFill rotWithShape="0">
                <a:blip r:embed="rId2"/>
                <a:stretch>
                  <a:fillRect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5536" y="3027006"/>
                <a:ext cx="360040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4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𝟗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4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en-US" sz="24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𝟗𝟔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027006"/>
                <a:ext cx="3600400" cy="15696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43102" y="4353078"/>
                <a:ext cx="2839368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600" b="1" dirty="0">
                    <a:solidFill>
                      <a:srgbClr val="002060"/>
                    </a:solidFill>
                  </a:rPr>
                  <a:t>Ответ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𝟗𝟔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𝟒𝟖𝟎𝟎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3102" y="4353078"/>
                <a:ext cx="2839368" cy="492443"/>
              </a:xfrm>
              <a:prstGeom prst="rect">
                <a:avLst/>
              </a:prstGeom>
              <a:blipFill>
                <a:blip r:embed="rId4"/>
                <a:stretch>
                  <a:fillRect l="-3111" t="-10000" b="-3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139952" y="3306069"/>
                <a:ext cx="3595280" cy="7549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𝟗𝟔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𝟗𝟔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𝟒𝟖𝟎𝟎</m:t>
                      </m:r>
                    </m:oMath>
                  </m:oMathPara>
                </a14:m>
                <a:endParaRPr lang="ru-RU" sz="23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306069"/>
                <a:ext cx="3595280" cy="7549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121" y="795132"/>
                <a:ext cx="9047762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377. 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Найдите сумму двенадцати первых членов арифметической прогрессии, если:</a:t>
                </a:r>
                <a:endParaRPr lang="en-US" sz="20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cs typeface="Arial" pitchFamily="34" charset="0"/>
                      </a:rPr>
                      <m:t>1)</m:t>
                    </m:r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 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=−5,  </m:t>
                    </m:r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=0,5</m:t>
                    </m:r>
                  </m:oMath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795132"/>
                <a:ext cx="9047762" cy="1077218"/>
              </a:xfrm>
              <a:prstGeom prst="rect">
                <a:avLst/>
              </a:prstGeom>
              <a:blipFill>
                <a:blip r:embed="rId2"/>
                <a:stretch>
                  <a:fillRect l="-980" t="-4651" b="-69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491880" y="1660025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3540217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8121" y="3988545"/>
                <a:ext cx="3666375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=10,  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99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=1</m:t>
                    </m:r>
                  </m:oMath>
                </a14:m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3988545"/>
                <a:ext cx="3666375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582413" y="4003933"/>
                <a:ext cx="295559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000" b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1 </m:t>
                          </m:r>
                        </m:sub>
                      </m:sSub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413" y="4003933"/>
                <a:ext cx="2955590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" y="2276435"/>
                <a:ext cx="9095880" cy="747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−10+11</m:t>
                          </m:r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∙0,5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∙12=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276435"/>
                <a:ext cx="9095880" cy="74719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36853" y="3075806"/>
            <a:ext cx="9047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380.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Найдите сумму всех двухзначных чисел.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352243" y="4007331"/>
                <a:ext cx="280947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000" b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0</m:t>
                      </m:r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243" y="4007331"/>
                <a:ext cx="2809470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55577" y="4557307"/>
                <a:ext cx="100811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90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7" y="4557307"/>
                <a:ext cx="100811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40273" y="4456446"/>
                <a:ext cx="3127395" cy="601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𝟗𝟗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𝟗𝟎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300" b="1" dirty="0">
                    <a:solidFill>
                      <a:srgbClr val="FF0000"/>
                    </a:solidFill>
                  </a:rPr>
                  <a:t>4905</a:t>
                </a:r>
                <a:endParaRPr lang="ru-RU" sz="23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273" y="4456446"/>
                <a:ext cx="3127395" cy="601831"/>
              </a:xfrm>
              <a:prstGeom prst="rect">
                <a:avLst/>
              </a:prstGeom>
              <a:blipFill rotWithShape="1">
                <a:blip r:embed="rId9"/>
                <a:stretch>
                  <a:fillRect r="-1754" b="-101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9" grpId="0"/>
      <p:bldP spid="25" grpId="0"/>
      <p:bldP spid="21" grpId="0"/>
      <p:bldP spid="26" grpId="0"/>
      <p:bldP spid="27" grpId="0"/>
      <p:bldP spid="28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3124" y="26807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3124" y="1329611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376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54263" y="1529390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-3" y="753876"/>
                <a:ext cx="9143997" cy="90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363.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Запишите формулу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ru-RU" sz="2300" dirty="0" err="1">
                    <a:latin typeface="Arial" pitchFamily="34" charset="0"/>
                    <a:cs typeface="Arial" pitchFamily="34" charset="0"/>
                  </a:rPr>
                  <a:t>го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члена арифметической прогрессии 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2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25, 21, 17,  ….</m:t>
                    </m:r>
                  </m:oMath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" y="753876"/>
                <a:ext cx="9143997" cy="902748"/>
              </a:xfrm>
              <a:prstGeom prst="rect">
                <a:avLst/>
              </a:prstGeom>
              <a:blipFill>
                <a:blip r:embed="rId2"/>
                <a:stretch>
                  <a:fillRect l="-1111" t="-1389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7764" y="1923678"/>
                <a:ext cx="5810379" cy="517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𝟐𝟏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𝟐𝟏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64" y="1923678"/>
                <a:ext cx="5810379" cy="5170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" y="2467571"/>
                <a:ext cx="9155266" cy="815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367.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Найдите разность арифметической прогрессии, если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2)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−4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9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0</m:t>
                    </m:r>
                  </m:oMath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467571"/>
                <a:ext cx="9155266" cy="815608"/>
              </a:xfrm>
              <a:prstGeom prst="rect">
                <a:avLst/>
              </a:prstGeom>
              <a:blipFill>
                <a:blip r:embed="rId4"/>
                <a:stretch>
                  <a:fillRect l="-1110" t="-6154" b="-153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3625319" y="3283179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9511" y="3587356"/>
                <a:ext cx="2897588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(9−1)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11" y="3587356"/>
                <a:ext cx="2897588" cy="446276"/>
              </a:xfrm>
              <a:prstGeom prst="rect">
                <a:avLst/>
              </a:prstGeom>
              <a:blipFill rotWithShape="1">
                <a:blip r:embed="rId5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10404" y="4102374"/>
                <a:ext cx="2858050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0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−4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3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04" y="4102374"/>
                <a:ext cx="2858050" cy="4462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759791" y="4013336"/>
                <a:ext cx="3168352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791" y="4013336"/>
                <a:ext cx="3168352" cy="4462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682345" y="4475198"/>
                <a:ext cx="14481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𝒅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24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345" y="4475198"/>
                <a:ext cx="144810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216175" y="4344187"/>
                <a:ext cx="2093009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300" b="1" dirty="0">
                    <a:solidFill>
                      <a:srgbClr val="002060"/>
                    </a:solidFill>
                  </a:rPr>
                  <a:t>Ответ</a:t>
                </a:r>
                <a:r>
                  <a:rPr lang="en-US" sz="2300" b="1" dirty="0">
                    <a:solidFill>
                      <a:srgbClr val="00206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</m:oMath>
                </a14:m>
                <a:endParaRPr lang="ru-RU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175" y="4344187"/>
                <a:ext cx="2093009" cy="446276"/>
              </a:xfrm>
              <a:prstGeom prst="rect">
                <a:avLst/>
              </a:prstGeom>
              <a:blipFill>
                <a:blip r:embed="rId9"/>
                <a:stretch>
                  <a:fillRect l="-4217" t="-11111" b="-27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012160" y="1921127"/>
                <a:ext cx="29279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921127"/>
                <a:ext cx="2927917" cy="461665"/>
              </a:xfrm>
              <a:prstGeom prst="rect">
                <a:avLst/>
              </a:prstGeom>
              <a:blipFill rotWithShape="1">
                <a:blip r:embed="rId10"/>
                <a:stretch>
                  <a:fillRect r="-208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3" grpId="0"/>
      <p:bldP spid="16" grpId="0"/>
      <p:bldP spid="17" grpId="0"/>
      <p:bldP spid="20" grpId="0"/>
      <p:bldP spid="21" grpId="0"/>
      <p:bldP spid="22" grpId="0"/>
      <p:bldP spid="23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7492" y="-19051"/>
            <a:ext cx="9019465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СУММА </a:t>
            </a:r>
            <a:r>
              <a:rPr lang="ru-RU" sz="2400" i="1" dirty="0">
                <a:solidFill>
                  <a:schemeClr val="bg1"/>
                </a:solidFill>
              </a:rPr>
              <a:t>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ПЕРВЫХ </a:t>
            </a:r>
            <a:r>
              <a:rPr lang="ru-RU" sz="2400" dirty="0">
                <a:solidFill>
                  <a:schemeClr val="bg1"/>
                </a:solidFill>
              </a:rPr>
              <a:t>ЧЛЕНОВ </a:t>
            </a:r>
          </a:p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АРИФМЕТИЧЕСКОЙ ПРОГРЕССИИ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983" y="797410"/>
            <a:ext cx="91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Найдите сумму всех натуральных чисел от 1 до 100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89489" y="1345511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27304" y="1859239"/>
                <a:ext cx="58864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=1+2+3+4+…+99+100</m:t>
                      </m:r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04" y="1859239"/>
                <a:ext cx="5886400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0" y="2313100"/>
                <a:ext cx="653447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=100+99+98+97+…+2+1.</m:t>
                      </m:r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13100"/>
                <a:ext cx="6534472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40704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11686" y="2839581"/>
                <a:ext cx="616051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+…+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86" y="2839581"/>
                <a:ext cx="6160514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2608063" y="3559997"/>
            <a:ext cx="2324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100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слагаемых</a:t>
            </a:r>
          </a:p>
        </p:txBody>
      </p:sp>
      <p:sp>
        <p:nvSpPr>
          <p:cNvPr id="25" name="Правая фигурная скобка 24"/>
          <p:cNvSpPr/>
          <p:nvPr/>
        </p:nvSpPr>
        <p:spPr>
          <a:xfrm rot="5400000">
            <a:off x="3624593" y="1070886"/>
            <a:ext cx="340174" cy="4638048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08869" y="4021662"/>
                <a:ext cx="486718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Поэтому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𝑺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𝟏𝟎𝟏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𝟏𝟎𝟎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69" y="4021662"/>
                <a:ext cx="4867187" cy="461665"/>
              </a:xfrm>
              <a:prstGeom prst="rect">
                <a:avLst/>
              </a:prstGeom>
              <a:blipFill>
                <a:blip r:embed="rId5"/>
                <a:stretch>
                  <a:fillRect l="-1823"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5220072" y="4021662"/>
                <a:ext cx="324035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𝑺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𝟏𝟎𝟏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𝟓𝟎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𝟓𝟎𝟓𝟎</m:t>
                    </m:r>
                  </m:oMath>
                </a14:m>
                <a:endParaRPr lang="ru-RU" sz="24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4021662"/>
                <a:ext cx="3240358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7" grpId="0"/>
      <p:bldP spid="23" grpId="0"/>
      <p:bldP spid="24" grpId="0"/>
      <p:bldP spid="25" grpId="0" animBg="1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-2372"/>
            <a:ext cx="7992888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СУММА </a:t>
            </a:r>
            <a:r>
              <a:rPr lang="ru-RU" sz="2400" i="1" dirty="0">
                <a:solidFill>
                  <a:schemeClr val="bg1"/>
                </a:solidFill>
              </a:rPr>
              <a:t>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ПЕРВЫХ ЧЛЕНОВ </a:t>
            </a:r>
            <a:endParaRPr lang="ru-RU" sz="2400" dirty="0">
              <a:solidFill>
                <a:schemeClr val="bg1"/>
              </a:solidFill>
            </a:endParaRPr>
          </a:p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АРИФМЕТИЧЕСКОЙ ПРОГРЕССИИ</a:t>
            </a:r>
            <a:endParaRPr lang="en-US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421" y="786947"/>
                <a:ext cx="9142579" cy="1216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Рассмотрим теперь произвольную арифметическую прогрессию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,</m:t>
                          </m:r>
                        </m:sub>
                      </m:sSub>
                      <m:sSub>
                        <m:sSub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,</m:t>
                          </m:r>
                        </m:sub>
                      </m:sSub>
                      <m:sSub>
                        <m:sSub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…..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,….</m:t>
                          </m:r>
                        </m:sub>
                      </m:sSub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" y="786947"/>
                <a:ext cx="9142579" cy="1216551"/>
              </a:xfrm>
              <a:prstGeom prst="rect">
                <a:avLst/>
              </a:prstGeom>
              <a:blipFill>
                <a:blip r:embed="rId2"/>
                <a:stretch>
                  <a:fillRect l="-1111" t="-30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5558" y="2060109"/>
                <a:ext cx="901288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−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сумма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первых членов этой прогрессии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8" y="2060109"/>
                <a:ext cx="9012887" cy="461665"/>
              </a:xfrm>
              <a:prstGeom prst="rect">
                <a:avLst/>
              </a:prstGeom>
              <a:blipFill>
                <a:blip r:embed="rId3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937724" y="2521774"/>
                <a:ext cx="5472608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+…+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724" y="2521774"/>
                <a:ext cx="5472608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65558" y="3266063"/>
            <a:ext cx="9012887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Сумма 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первых членов арифметической прогрессии равна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55776" y="4097060"/>
                <a:ext cx="4662264" cy="872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8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.         (</m:t>
                      </m:r>
                      <m:r>
                        <a:rPr lang="en-US" sz="28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8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097060"/>
                <a:ext cx="4662264" cy="8721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551805" y="-8950"/>
            <a:ext cx="7992888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СУММА </a:t>
            </a:r>
            <a:r>
              <a:rPr lang="ru-RU" sz="2400" i="1" dirty="0">
                <a:solidFill>
                  <a:schemeClr val="bg1"/>
                </a:solidFill>
              </a:rPr>
              <a:t>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ПЕРВЫХ </a:t>
            </a:r>
            <a:r>
              <a:rPr lang="ru-RU" sz="2400" dirty="0">
                <a:solidFill>
                  <a:schemeClr val="bg1"/>
                </a:solidFill>
              </a:rPr>
              <a:t>ЧЛЕНОВ </a:t>
            </a:r>
          </a:p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АРИФМЕТИЧЕСКОЙ ПРОГРЕССИИ</a:t>
            </a:r>
            <a:endParaRPr lang="en-US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7712" y="781318"/>
                <a:ext cx="89772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ru-RU" sz="2400" dirty="0">
                            <a:latin typeface="Arial" pitchFamily="34" charset="0"/>
                            <a:cs typeface="Arial" pitchFamily="34" charset="0"/>
                          </a:rPr>
                          <m:t>Запишем</m:t>
                        </m:r>
                        <m:r>
                          <m:rPr>
                            <m:nor/>
                          </m:rPr>
                          <a:rPr lang="ru-RU" sz="2400" b="0" i="0" dirty="0" smtClean="0"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двумя способами: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2" y="781318"/>
                <a:ext cx="8977241" cy="461665"/>
              </a:xfrm>
              <a:prstGeom prst="rect">
                <a:avLst/>
              </a:prstGeom>
              <a:blipFill>
                <a:blip r:embed="rId2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9512" y="1258754"/>
                <a:ext cx="881415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.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258754"/>
                <a:ext cx="8814157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3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84281" y="1720419"/>
            <a:ext cx="89441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Arial" pitchFamily="34" charset="0"/>
                <a:cs typeface="Arial" pitchFamily="34" charset="0"/>
              </a:rPr>
              <a:t>По определению арифметической прогрессии эти равенства можно записать так: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117" y="2497108"/>
                <a:ext cx="8960265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+…+(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200" b="1" dirty="0">
                    <a:solidFill>
                      <a:srgbClr val="002060"/>
                    </a:solidFill>
                  </a:rPr>
                  <a:t>,              (2)</a:t>
                </a:r>
                <a:endParaRPr lang="ru-RU" sz="22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+…+(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</a:rPr>
                  <a:t>.             (3)</a:t>
                </a:r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7" y="2497108"/>
                <a:ext cx="8960265" cy="938719"/>
              </a:xfrm>
              <a:prstGeom prst="rect">
                <a:avLst/>
              </a:prstGeom>
              <a:blipFill rotWithShape="1">
                <a:blip r:embed="rId4"/>
                <a:stretch>
                  <a:fillRect t="-3896" b="-6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9512" y="3281746"/>
                <a:ext cx="6826688" cy="5007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)+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)+…+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81746"/>
                <a:ext cx="6826688" cy="500778"/>
              </a:xfrm>
              <a:prstGeom prst="rect">
                <a:avLst/>
              </a:prstGeom>
              <a:blipFill rotWithShape="1">
                <a:blip r:embed="rId5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968102" y="3994810"/>
            <a:ext cx="2032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слагаемых</a:t>
            </a:r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3986115" y="1576224"/>
            <a:ext cx="340174" cy="4496997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901599" y="4456475"/>
                <a:ext cx="2967864" cy="500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599" y="4456475"/>
                <a:ext cx="2967864" cy="500778"/>
              </a:xfrm>
              <a:prstGeom prst="rect">
                <a:avLst/>
              </a:prstGeom>
              <a:blipFill rotWithShape="1">
                <a:blip r:embed="rId6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940152" y="4057135"/>
                <a:ext cx="2925866" cy="90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057135"/>
                <a:ext cx="2925866" cy="9001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10" grpId="0"/>
      <p:bldP spid="11" grpId="0" animBg="1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3820" y="-10943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СУММА </a:t>
            </a:r>
            <a:r>
              <a:rPr lang="ru-RU" sz="2400" i="1" dirty="0">
                <a:solidFill>
                  <a:schemeClr val="bg1"/>
                </a:solidFill>
              </a:rPr>
              <a:t>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ПЕРВЫХ </a:t>
            </a:r>
            <a:r>
              <a:rPr lang="ru-RU" sz="2400" dirty="0">
                <a:solidFill>
                  <a:schemeClr val="bg1"/>
                </a:solidFill>
              </a:rPr>
              <a:t>ЧЛЕНОВ </a:t>
            </a:r>
          </a:p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АРИФМЕТИЧЕСКОЙ ПРОГРЕССИИ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65" y="843558"/>
            <a:ext cx="901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Найдите сумму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первых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натуральных чисел.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735331" y="1822053"/>
                <a:ext cx="359858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</a:rPr>
                        <m:t>1,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2,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3,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4,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5,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6,…,</m:t>
                      </m:r>
                      <m:r>
                        <a:rPr lang="en-US" sz="2400" i="1" dirty="0" smtClean="0">
                          <a:latin typeface="Cambria Math"/>
                        </a:rPr>
                        <m:t>𝑛</m:t>
                      </m:r>
                      <m:r>
                        <a:rPr lang="en-US" sz="2400" i="1" dirty="0" smtClean="0">
                          <a:latin typeface="Cambria Math"/>
                        </a:rPr>
                        <m:t>,…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331" y="1822053"/>
                <a:ext cx="3598589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9165" y="1434201"/>
            <a:ext cx="90291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 Последовательность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717296" y="3506520"/>
                <a:ext cx="5616624" cy="793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1+2+3+4+…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296" y="3506520"/>
                <a:ext cx="5616624" cy="79342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95650" y="2453831"/>
                <a:ext cx="883887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Является арифметической прогрессией с разностью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ru-RU" sz="2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Так как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то по формуле (1) находим</a:t>
                </a:r>
                <a:r>
                  <a:rPr lang="ru-RU" sz="2200" b="1" dirty="0">
                    <a:latin typeface="Arial" pitchFamily="34" charset="0"/>
                    <a:cs typeface="Arial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0" y="2453831"/>
                <a:ext cx="8838875" cy="769441"/>
              </a:xfrm>
              <a:prstGeom prst="rect">
                <a:avLst/>
              </a:prstGeom>
              <a:blipFill rotWithShape="0">
                <a:blip r:embed="rId4"/>
                <a:stretch>
                  <a:fillRect l="-897" t="-4762" b="-15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8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3820" y="-10943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СУММА </a:t>
            </a:r>
            <a:r>
              <a:rPr lang="ru-RU" sz="2400" i="1" dirty="0">
                <a:solidFill>
                  <a:schemeClr val="bg1"/>
                </a:solidFill>
              </a:rPr>
              <a:t>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ПЕРВЫХ </a:t>
            </a:r>
            <a:r>
              <a:rPr lang="ru-RU" sz="2400" dirty="0">
                <a:solidFill>
                  <a:schemeClr val="bg1"/>
                </a:solidFill>
              </a:rPr>
              <a:t>ЧЛЕНОВ </a:t>
            </a:r>
          </a:p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АРИФМЕТИЧЕСКОЙ ПРОГРЕССИИ</a:t>
            </a:r>
            <a:endParaRPr lang="en-US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24553" y="843558"/>
                <a:ext cx="8962533" cy="1138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3. 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Найдите сумму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38+35+32+..+</m:t>
                    </m:r>
                    <m:d>
                      <m:dPr>
                        <m:ctrlPr>
                          <a:rPr lang="en-US" sz="22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i="1" dirty="0" smtClean="0">
                            <a:latin typeface="Cambria Math"/>
                            <a:cs typeface="Arial" pitchFamily="34" charset="0"/>
                          </a:rPr>
                          <m:t>−7</m:t>
                        </m:r>
                      </m:e>
                    </m:d>
                    <m:r>
                      <a:rPr lang="ru-RU" sz="22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если известно, что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её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слагаемые являются последовательными членами арифметической прогрессии. </a:t>
                </a: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53" y="843558"/>
                <a:ext cx="8962533" cy="1138773"/>
              </a:xfrm>
              <a:prstGeom prst="rect">
                <a:avLst/>
              </a:prstGeom>
              <a:blipFill rotWithShape="0">
                <a:blip r:embed="rId2"/>
                <a:stretch>
                  <a:fillRect l="-1020" t="-3743" b="-10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D70D883-463B-1840-9A2E-DBC9C70C520C}"/>
              </a:ext>
            </a:extLst>
          </p:cNvPr>
          <p:cNvSpPr/>
          <p:nvPr/>
        </p:nvSpPr>
        <p:spPr>
          <a:xfrm>
            <a:off x="209981" y="2139702"/>
            <a:ext cx="8948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9D38C32C-6878-4144-84F2-E752C70AA059}"/>
                  </a:ext>
                </a:extLst>
              </p:cNvPr>
              <p:cNvSpPr/>
              <p:nvPr/>
            </p:nvSpPr>
            <p:spPr>
              <a:xfrm>
                <a:off x="255755" y="2685828"/>
                <a:ext cx="42382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𝟑𝟖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D38C32C-6878-4144-84F2-E752C70AA0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55" y="2685828"/>
                <a:ext cx="4238286" cy="461665"/>
              </a:xfrm>
              <a:prstGeom prst="rect">
                <a:avLst/>
              </a:prstGeom>
              <a:blipFill>
                <a:blip r:embed="rId3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8E5F2673-23D7-8841-B6CF-D00ABFA9FA08}"/>
                  </a:ext>
                </a:extLst>
              </p:cNvPr>
              <p:cNvSpPr/>
              <p:nvPr/>
            </p:nvSpPr>
            <p:spPr>
              <a:xfrm>
                <a:off x="317577" y="3401101"/>
                <a:ext cx="368200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4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E5F2673-23D7-8841-B6CF-D00ABFA9FA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77" y="3401101"/>
                <a:ext cx="3682005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BF98322D-2AD0-2D49-97C1-CC1D5D9B66FA}"/>
                  </a:ext>
                </a:extLst>
              </p:cNvPr>
              <p:cNvSpPr/>
              <p:nvPr/>
            </p:nvSpPr>
            <p:spPr>
              <a:xfrm>
                <a:off x="4729405" y="2687430"/>
                <a:ext cx="338323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−7=38+(</m:t>
                    </m:r>
                    <m:r>
                      <a:rPr lang="en-US" sz="2400" i="1">
                        <a:latin typeface="Cambria Math"/>
                      </a:rPr>
                      <m:t>𝑛</m:t>
                    </m:r>
                    <m:r>
                      <a:rPr lang="en-US" sz="2400" i="1">
                        <a:latin typeface="Cambria Math"/>
                      </a:rPr>
                      <m:t>−1)(−3)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BF98322D-2AD0-2D49-97C1-CC1D5D9B66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405" y="2687430"/>
                <a:ext cx="3383234" cy="461665"/>
              </a:xfrm>
              <a:prstGeom prst="rect">
                <a:avLst/>
              </a:prstGeom>
              <a:blipFill>
                <a:blip r:embed="rId5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EE2E505E-489F-804A-9077-FF46A2C97680}"/>
                  </a:ext>
                </a:extLst>
              </p:cNvPr>
              <p:cNvSpPr/>
              <p:nvPr/>
            </p:nvSpPr>
            <p:spPr>
              <a:xfrm>
                <a:off x="5733269" y="3406229"/>
                <a:ext cx="12212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E2E505E-489F-804A-9077-FF46A2C976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3269" y="3406229"/>
                <a:ext cx="1221232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00EB9D61-D009-3040-8D6E-7A7B44F10CA8}"/>
                  </a:ext>
                </a:extLst>
              </p:cNvPr>
              <p:cNvSpPr/>
              <p:nvPr/>
            </p:nvSpPr>
            <p:spPr>
              <a:xfrm>
                <a:off x="317577" y="4043212"/>
                <a:ext cx="3528392" cy="7607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0EB9D61-D009-3040-8D6E-7A7B44F10C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77" y="4043212"/>
                <a:ext cx="3528392" cy="76078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D5992A3A-9FB0-2948-972D-84B8AD5122A6}"/>
                  </a:ext>
                </a:extLst>
              </p:cNvPr>
              <p:cNvSpPr/>
              <p:nvPr/>
            </p:nvSpPr>
            <p:spPr>
              <a:xfrm>
                <a:off x="4071069" y="4024228"/>
                <a:ext cx="3418949" cy="7549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𝟏𝟔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𝟑𝟖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𝟐𝟒𝟖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5992A3A-9FB0-2948-972D-84B8AD5122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069" y="4024228"/>
                <a:ext cx="3418949" cy="75495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116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2" y="-16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30469" y="14189"/>
            <a:ext cx="9144000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СУММА </a:t>
            </a:r>
            <a:r>
              <a:rPr lang="ru-RU" sz="2400" i="1" dirty="0">
                <a:solidFill>
                  <a:schemeClr val="bg1"/>
                </a:solidFill>
              </a:rPr>
              <a:t>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ПЕРВЫХ </a:t>
            </a:r>
            <a:r>
              <a:rPr lang="ru-RU" sz="2400" dirty="0">
                <a:solidFill>
                  <a:schemeClr val="bg1"/>
                </a:solidFill>
              </a:rPr>
              <a:t>ЧЛЕНОВ </a:t>
            </a:r>
          </a:p>
          <a:p>
            <a:pPr marL="20131" algn="ctr"/>
            <a:r>
              <a:rPr lang="ru-RU" sz="2400" dirty="0">
                <a:solidFill>
                  <a:schemeClr val="bg1"/>
                </a:solidFill>
              </a:rPr>
              <a:t>АРИФМЕТИЧЕСКОЙ ПРОГРЕССИИ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074" y="721919"/>
            <a:ext cx="90720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</a:t>
            </a:r>
            <a:r>
              <a:rPr lang="en-US" sz="20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Сколько нужно взять последовательных натуральных чисел, начиная с 1, чтобы их сумма была равна 153</a:t>
            </a:r>
            <a:r>
              <a:rPr lang="uz-Cyrl-UZ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2771800" y="1481604"/>
                <a:ext cx="487055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uz-Latn-UZ" sz="2400" b="1" dirty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uz-Latn-UZ" sz="2400" b="1" dirty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𝟏𝟓𝟑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481604"/>
                <a:ext cx="4870551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50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04086" y="1457896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30469" y="2082903"/>
                <a:ext cx="5724128" cy="7768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3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3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3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3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3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3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30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3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3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300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3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69" y="2082903"/>
                <a:ext cx="5724128" cy="77687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564694B1-0919-7E44-B26C-E395FAE99428}"/>
                  </a:ext>
                </a:extLst>
              </p:cNvPr>
              <p:cNvSpPr/>
              <p:nvPr/>
            </p:nvSpPr>
            <p:spPr>
              <a:xfrm>
                <a:off x="71983" y="2930456"/>
                <a:ext cx="3586366" cy="7934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𝟏𝟓𝟑</m:t>
                      </m:r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+(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64694B1-0919-7E44-B26C-E395FAE994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83" y="2930456"/>
                <a:ext cx="3586366" cy="79342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6AB6DECE-7AA1-C242-84D0-BD5E341D0629}"/>
                  </a:ext>
                </a:extLst>
              </p:cNvPr>
              <p:cNvSpPr/>
              <p:nvPr/>
            </p:nvSpPr>
            <p:spPr>
              <a:xfrm>
                <a:off x="-115054" y="3745116"/>
                <a:ext cx="3960440" cy="914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z-Latn-UZ" sz="2400" i="1" smtClean="0">
                          <a:latin typeface="Cambria Math"/>
                        </a:rPr>
                        <m:t>306=2∙</m:t>
                      </m:r>
                      <m:r>
                        <a:rPr lang="uz-Latn-UZ" sz="2400" i="1" smtClean="0">
                          <a:latin typeface="Cambria Math"/>
                        </a:rPr>
                        <m:t>𝑛</m:t>
                      </m:r>
                      <m:r>
                        <a:rPr lang="uz-Latn-UZ" sz="240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z-Latn-UZ" sz="2400" i="1">
                              <a:latin typeface="Cambria Math"/>
                            </a:rPr>
                            <m:t>𝑛</m:t>
                          </m:r>
                          <m:r>
                            <a:rPr lang="uz-Latn-UZ" sz="2400" i="1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uz-Latn-UZ" sz="2400" i="1">
                          <a:latin typeface="Cambria Math"/>
                        </a:rPr>
                        <m:t>∙</m:t>
                      </m:r>
                      <m:r>
                        <a:rPr lang="uz-Latn-UZ" sz="2400" i="1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400" b="0" i="1" dirty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z-Latn-UZ" sz="2400" i="1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2400" i="1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uz-Latn-UZ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uz-Latn-UZ" sz="2400" i="1">
                          <a:latin typeface="Cambria Math"/>
                        </a:rPr>
                        <m:t>+</m:t>
                      </m:r>
                      <m:r>
                        <a:rPr lang="uz-Latn-UZ" sz="2400" i="1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r>
                        <a:rPr lang="uz-Latn-UZ" sz="2400" i="1">
                          <a:latin typeface="Cambria Math"/>
                        </a:rPr>
                        <m:t>30</m:t>
                      </m:r>
                      <m:r>
                        <a:rPr lang="en-US" sz="2400" b="0" i="1" smtClean="0">
                          <a:latin typeface="Cambria Math"/>
                        </a:rPr>
                        <m:t>6</m:t>
                      </m:r>
                      <m:r>
                        <a:rPr lang="uz-Latn-UZ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AB6DECE-7AA1-C242-84D0-BD5E341D06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5054" y="3745116"/>
                <a:ext cx="3960440" cy="91486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50BF41D5-F959-234D-9810-6570CE1D8FC7}"/>
                  </a:ext>
                </a:extLst>
              </p:cNvPr>
              <p:cNvSpPr/>
              <p:nvPr/>
            </p:nvSpPr>
            <p:spPr>
              <a:xfrm>
                <a:off x="3742215" y="3668640"/>
                <a:ext cx="5296136" cy="863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2400" i="1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uz-Latn-UZ" sz="2400" i="1">
                              <a:latin typeface="Cambria Math"/>
                            </a:rPr>
                            <m:t>1,2</m:t>
                          </m:r>
                        </m:sub>
                      </m:sSub>
                      <m:r>
                        <a:rPr lang="uz-Latn-UZ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i="1">
                              <a:latin typeface="Cambria Math"/>
                            </a:rPr>
                            <m:t>−1±</m:t>
                          </m:r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z-Latn-UZ" sz="2400" i="1">
                                  <a:latin typeface="Cambria Math"/>
                                </a:rPr>
                                <m:t>1+1224</m:t>
                              </m:r>
                            </m:e>
                          </m:rad>
                        </m:num>
                        <m:den>
                          <m:r>
                            <a:rPr lang="uz-Latn-UZ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uz-Latn-UZ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i="1">
                              <a:latin typeface="Cambria Math"/>
                            </a:rPr>
                            <m:t>−1±35</m:t>
                          </m:r>
                        </m:num>
                        <m:den>
                          <m:r>
                            <a:rPr lang="uz-Latn-UZ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0BF41D5-F959-234D-9810-6570CE1D8F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215" y="3668640"/>
                <a:ext cx="5296136" cy="863826"/>
              </a:xfrm>
              <a:prstGeom prst="rect">
                <a:avLst/>
              </a:prstGeom>
              <a:blipFill>
                <a:blip r:embed="rId6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3D2B958-EDEE-3D4C-99B6-5AA903C2D107}"/>
                  </a:ext>
                </a:extLst>
              </p:cNvPr>
              <p:cNvSpPr/>
              <p:nvPr/>
            </p:nvSpPr>
            <p:spPr>
              <a:xfrm>
                <a:off x="4067944" y="4509170"/>
                <a:ext cx="30618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𝟏𝟖</m:t>
                    </m:r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,  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𝟏𝟕</m:t>
                    </m:r>
                  </m:oMath>
                </a14:m>
                <a:r>
                  <a:rPr lang="uz-Latn-UZ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33D2B958-EDEE-3D4C-99B6-5AA903C2D1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509170"/>
                <a:ext cx="3061864" cy="461665"/>
              </a:xfrm>
              <a:prstGeom prst="rect">
                <a:avLst/>
              </a:prstGeom>
              <a:blipFill>
                <a:blip r:embed="rId7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3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10297" y="-1822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774211"/>
                <a:ext cx="9026199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374.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Найдите сумму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cs typeface="Arial" pitchFamily="34" charset="0"/>
                      </a:rPr>
                      <m:t>𝑛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первых членов арифметической прогрессии, если: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srgbClr val="0070C0"/>
                        </a:solidFill>
                        <a:latin typeface="Cambria Math"/>
                      </a:rPr>
                      <m:t>1)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𝟐𝟎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𝟓𝟎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</m:oMath>
                </a14:m>
                <a:r>
                  <a:rPr lang="ru-RU" sz="2400" b="1" i="1" dirty="0">
                    <a:solidFill>
                      <a:srgbClr val="0070C0"/>
                    </a:solidFill>
                    <a:latin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3</m:t>
                    </m:r>
                    <m:r>
                      <a:rPr lang="en-US" sz="240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𝟒𝟎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774211"/>
                <a:ext cx="9026199" cy="1569660"/>
              </a:xfrm>
              <a:prstGeom prst="rect">
                <a:avLst/>
              </a:prstGeom>
              <a:blipFill>
                <a:blip r:embed="rId2"/>
                <a:stretch>
                  <a:fillRect l="-983" t="-2400" b="-56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533203" y="2495346"/>
            <a:ext cx="163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216933" y="3991738"/>
                <a:ext cx="3640677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𝟓𝟎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𝟓𝟎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𝟓𝟐𝟓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33" y="3991738"/>
                <a:ext cx="3640677" cy="78380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0841" y="3301920"/>
                <a:ext cx="45630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rgbClr val="0070C0"/>
                          </a:solidFill>
                          <a:latin typeface="Cambria Math"/>
                        </a:rPr>
                        <m:t>1)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𝟓𝟎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41" y="3301920"/>
                <a:ext cx="4563027" cy="461665"/>
              </a:xfrm>
              <a:prstGeom prst="rect">
                <a:avLst/>
              </a:prstGeom>
              <a:blipFill>
                <a:blip r:embed="rId4"/>
                <a:stretch>
                  <a:fillRect l="-278" b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205661" y="3301921"/>
                <a:ext cx="485396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>
                          <a:solidFill>
                            <a:srgbClr val="002060"/>
                          </a:solidFill>
                          <a:latin typeface="Cambria Math"/>
                        </a:rPr>
                        <m:t>3)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𝟒𝟎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661" y="3301921"/>
                <a:ext cx="4853963" cy="461665"/>
              </a:xfrm>
              <a:prstGeom prst="rect">
                <a:avLst/>
              </a:prstGeom>
              <a:blipFill>
                <a:blip r:embed="rId5"/>
                <a:stretch>
                  <a:fillRect l="-261" b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349677" y="3991738"/>
                <a:ext cx="3923895" cy="7549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𝟐𝟎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𝟒𝟎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𝟐𝟎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𝟒𝟏𝟎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677" y="3991738"/>
                <a:ext cx="3923895" cy="754950"/>
              </a:xfrm>
              <a:prstGeom prst="rect">
                <a:avLst/>
              </a:prstGeom>
              <a:blipFill>
                <a:blip r:embed="rId6"/>
                <a:stretch>
                  <a:fillRect l="-323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6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f3a5e676f8afdac715beb13be28bcba04606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19191</TotalTime>
  <Words>392</Words>
  <Application>Microsoft Office PowerPoint</Application>
  <PresentationFormat>Экран (16:9)</PresentationFormat>
  <Paragraphs>109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1534</cp:revision>
  <dcterms:created xsi:type="dcterms:W3CDTF">2020-04-09T07:32:19Z</dcterms:created>
  <dcterms:modified xsi:type="dcterms:W3CDTF">2021-02-10T05:42:22Z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