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1381" r:id="rId2"/>
    <p:sldId id="1663" r:id="rId3"/>
    <p:sldId id="1650" r:id="rId4"/>
    <p:sldId id="1675" r:id="rId5"/>
    <p:sldId id="1670" r:id="rId6"/>
    <p:sldId id="1672" r:id="rId7"/>
    <p:sldId id="1659" r:id="rId8"/>
    <p:sldId id="1649" r:id="rId9"/>
    <p:sldId id="1647" r:id="rId10"/>
    <p:sldId id="1674" r:id="rId11"/>
    <p:sldId id="1669" r:id="rId12"/>
    <p:sldId id="1676" r:id="rId13"/>
    <p:sldId id="1677" r:id="rId14"/>
    <p:sldId id="1639" r:id="rId15"/>
  </p:sldIdLst>
  <p:sldSz cx="9144000" cy="5143500" type="screen16x9"/>
  <p:notesSz cx="5765800" cy="3244850"/>
  <p:custDataLst>
    <p:tags r:id="rId17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17" autoAdjust="0"/>
    <p:restoredTop sz="92895" autoAdjust="0"/>
  </p:normalViewPr>
  <p:slideViewPr>
    <p:cSldViewPr>
      <p:cViewPr varScale="1">
        <p:scale>
          <a:sx n="71" d="100"/>
          <a:sy n="71" d="100"/>
        </p:scale>
        <p:origin x="691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36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8.png"/><Relationship Id="rId7" Type="http://schemas.openxmlformats.org/officeDocument/2006/relationships/image" Target="../media/image5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65.png"/><Relationship Id="rId4" Type="http://schemas.openxmlformats.org/officeDocument/2006/relationships/image" Target="../media/image45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88723" y="2355726"/>
            <a:ext cx="5267454" cy="1822789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36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АРИФМЕТИЧЕСКАЯ ПРОГРЕССИЯ</a:t>
            </a:r>
            <a:endParaRPr lang="en-US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2355726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687236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69966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896951" y="475553"/>
            <a:ext cx="1699660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9" y="2427733"/>
            <a:ext cx="2706973" cy="22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3345958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0297" y="136264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902" y="843558"/>
                <a:ext cx="9026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Задача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4. 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В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арифметической прогрессии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𝟏𝟑𝟎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𝟏𝟔𝟔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. Найдите формулу 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ru-RU" sz="2400" i="1" dirty="0">
                    <a:latin typeface="Arial" pitchFamily="34" charset="0"/>
                    <a:cs typeface="Arial" pitchFamily="34" charset="0"/>
                  </a:rPr>
                  <a:t>-го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члена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" y="843558"/>
                <a:ext cx="9026199" cy="830997"/>
              </a:xfrm>
              <a:prstGeom prst="rect">
                <a:avLst/>
              </a:prstGeom>
              <a:blipFill>
                <a:blip r:embed="rId2"/>
                <a:stretch>
                  <a:fillRect l="-983" t="-6061"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790578" y="1661953"/>
            <a:ext cx="1557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057863" y="4515966"/>
                <a:ext cx="3859583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3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Ответ</a:t>
                </a:r>
                <a:r>
                  <a:rPr lang="en-US" sz="23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</a:rPr>
                      <m:t>𝟔𝟕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</a:rPr>
                      <m:t>𝟗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23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863" y="4515966"/>
                <a:ext cx="3859583" cy="446276"/>
              </a:xfrm>
              <a:prstGeom prst="rect">
                <a:avLst/>
              </a:prstGeom>
              <a:blipFill>
                <a:blip r:embed="rId3"/>
                <a:stretch>
                  <a:fillRect l="-2295" t="-11111" b="-27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7768" y="2472740"/>
                <a:ext cx="6030416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5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sub>
                    </m:sSub>
                    <m:r>
                      <a:rPr lang="en-US" sz="25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5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500" b="1" i="1">
                        <a:solidFill>
                          <a:srgbClr val="0070C0"/>
                        </a:solidFill>
                        <a:latin typeface="Cambria Math"/>
                      </a:rPr>
                      <m:t>𝟕</m:t>
                    </m:r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5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500" b="1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500" b="1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𝟏𝟐</m:t>
                        </m:r>
                      </m:sub>
                    </m:sSub>
                    <m:r>
                      <a:rPr lang="en-US" sz="25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5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5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500" b="1" i="1">
                        <a:solidFill>
                          <a:srgbClr val="002060"/>
                        </a:solidFill>
                        <a:latin typeface="Cambria Math"/>
                      </a:rPr>
                      <m:t>𝟏𝟏</m:t>
                    </m:r>
                    <m:r>
                      <a:rPr lang="en-US" sz="25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5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  <m:r>
                      <a:rPr lang="en-US" sz="2500" b="1" i="1" smtClean="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5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8" y="2472740"/>
                <a:ext cx="6030416" cy="477054"/>
              </a:xfrm>
              <a:prstGeom prst="rect">
                <a:avLst/>
              </a:prstGeom>
              <a:blipFill rotWithShape="1"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03895" y="1995686"/>
                <a:ext cx="3312766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5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500" b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5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5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500" b="1" i="1">
                        <a:solidFill>
                          <a:srgbClr val="7030A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5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5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5" y="1995686"/>
                <a:ext cx="3312766" cy="477054"/>
              </a:xfrm>
              <a:prstGeom prst="rect">
                <a:avLst/>
              </a:prstGeom>
              <a:blipFill rotWithShape="1">
                <a:blip r:embed="rId5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916832" y="3003798"/>
                <a:ext cx="2871192" cy="822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5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5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5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5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sz="25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5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25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5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𝟏𝟑𝟎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5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5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5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𝟏𝟏</m:t>
                              </m:r>
                              <m:r>
                                <a:rPr lang="en-US" sz="25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5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25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5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𝟏𝟔𝟔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5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832" y="3003798"/>
                <a:ext cx="2871192" cy="8227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451369" y="3003798"/>
                <a:ext cx="155363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lang="en-US" sz="2400" i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=9 </m:t>
                      </m:r>
                    </m:oMath>
                  </m:oMathPara>
                </a14:m>
                <a:endParaRPr lang="ru-RU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369" y="3003798"/>
                <a:ext cx="1553630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69176" y="3834795"/>
                <a:ext cx="49594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𝟏𝟑𝟎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𝟏𝟑𝟎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𝟔𝟑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𝟔𝟕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76" y="3834795"/>
                <a:ext cx="4959424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87854" y="4347606"/>
                <a:ext cx="49594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𝟔𝟕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54" y="4347606"/>
                <a:ext cx="4959424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424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3" grpId="0"/>
      <p:bldP spid="4" grpId="0"/>
      <p:bldP spid="12" grpId="0"/>
      <p:bldP spid="5" grpId="0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015" y="773334"/>
            <a:ext cx="8916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359.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Назовите первый член и разность арифметической прогрессии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1781" y="1620723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339752" y="1189929"/>
                <a:ext cx="532046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Arial" pitchFamily="34" charset="0"/>
                      </a:rPr>
                      <m:t>1) 6, 8, 10, ….</m:t>
                    </m:r>
                  </m:oMath>
                </a14:m>
                <a:r>
                  <a:rPr lang="en-US" sz="2200" i="1" dirty="0">
                    <a:latin typeface="Arial" pitchFamily="34" charset="0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3) 25, 21, 17, … </m:t>
                    </m:r>
                  </m:oMath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189929"/>
                <a:ext cx="5320461" cy="430887"/>
              </a:xfrm>
              <a:prstGeom prst="rect">
                <a:avLst/>
              </a:prstGeom>
              <a:blipFill>
                <a:blip r:embed="rId2"/>
                <a:stretch>
                  <a:fillRect l="-238" b="-2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" y="2068188"/>
                <a:ext cx="418353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) 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   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𝟖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…</m:t>
                    </m:r>
                  </m:oMath>
                </a14:m>
                <a:r>
                  <a:rPr lang="en-US" sz="2200" b="1" i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en-US" sz="2200" b="1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ru-RU" sz="2200" b="1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2068188"/>
                <a:ext cx="4183538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450001" y="2067692"/>
                <a:ext cx="444247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) 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𝟐𝟓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   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𝟐𝟏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…</m:t>
                    </m:r>
                  </m:oMath>
                </a14:m>
                <a:r>
                  <a:rPr lang="en-US" sz="2200" b="1" i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en-US" sz="2200" b="1" i="1" dirty="0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200" b="1" i="1" dirty="0" smtClean="0">
                        <a:latin typeface="Cambria Math"/>
                        <a:cs typeface="Arial" pitchFamily="34" charset="0"/>
                      </a:rPr>
                      <m:t>𝟒</m:t>
                    </m:r>
                  </m:oMath>
                </a14:m>
                <a:endParaRPr lang="ru-RU" sz="2200" b="1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01" y="2067692"/>
                <a:ext cx="4442477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6853" y="2529853"/>
                <a:ext cx="9047762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360. 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Запишите первые пять членов арифметической прогрессии, если: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ru-RU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и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" y="2529853"/>
                <a:ext cx="9047762" cy="1138773"/>
              </a:xfrm>
              <a:prstGeom prst="rect">
                <a:avLst/>
              </a:prstGeom>
              <a:blipFill>
                <a:blip r:embed="rId5"/>
                <a:stretch>
                  <a:fillRect l="-980" t="-444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724119" y="3288353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1387" y="3562008"/>
                <a:ext cx="148627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1) 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=2, </m:t>
                      </m:r>
                    </m:oMath>
                  </m:oMathPara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7" y="3562008"/>
                <a:ext cx="1486277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07504" y="3982800"/>
                <a:ext cx="465462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𝑑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=2+5=7,</m:t>
                      </m:r>
                    </m:oMath>
                  </m:oMathPara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82800"/>
                <a:ext cx="4654629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31143" y="4515967"/>
                <a:ext cx="465462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200" b="0" i="1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𝑑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=7+5=12,</m:t>
                      </m:r>
                    </m:oMath>
                  </m:oMathPara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43" y="4515967"/>
                <a:ext cx="4654629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491880" y="3982799"/>
                <a:ext cx="465462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200" b="0" i="1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𝑑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=12+5=17,</m:t>
                      </m:r>
                    </m:oMath>
                  </m:oMathPara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982799"/>
                <a:ext cx="4654629" cy="430887"/>
              </a:xfrm>
              <a:prstGeom prst="rect">
                <a:avLst/>
              </a:prstGeom>
              <a:blipFill rotWithShape="1">
                <a:blip r:embed="rId9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500997" y="4515966"/>
                <a:ext cx="351927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2200" b="0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5</m:t>
                        </m:r>
                      </m:sub>
                    </m:sSub>
                    <m:r>
                      <a:rPr lang="en-US" sz="2200" b="0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4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𝑑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=17+5=22</m:t>
                    </m:r>
                  </m:oMath>
                </a14:m>
                <a:r>
                  <a:rPr lang="en-US" sz="2200" i="1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997" y="4515966"/>
                <a:ext cx="3519275" cy="430887"/>
              </a:xfrm>
              <a:prstGeom prst="rect">
                <a:avLst/>
              </a:prstGeom>
              <a:blipFill rotWithShape="1">
                <a:blip r:embed="rId10"/>
                <a:stretch>
                  <a:fillRect t="-7143" r="-2076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4" grpId="0"/>
      <p:bldP spid="15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980" y="1809675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03895" y="748892"/>
                <a:ext cx="8832602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362</a:t>
                </a:r>
                <a:r>
                  <a:rPr lang="en-US" sz="23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ru-RU" sz="23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В арифметической прогрессии найти: </a:t>
                </a:r>
              </a:p>
              <a:p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srgbClr val="002060"/>
                        </a:solidFill>
                        <a:latin typeface="Cambria Math"/>
                      </a:rPr>
                      <m:t>1)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15</m:t>
                        </m:r>
                      </m:sub>
                    </m:sSub>
                    <m:r>
                      <a:rPr lang="ru-RU" sz="23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если</m:t>
                    </m:r>
                    <m:r>
                      <a:rPr lang="en-US" sz="2300" b="0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2, 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𝑑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;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300" dirty="0" smtClean="0">
                        <a:solidFill>
                          <a:srgbClr val="002060"/>
                        </a:solidFill>
                        <a:latin typeface="Cambria Math"/>
                      </a:rPr>
                      <m:t>3</m:t>
                    </m:r>
                    <m:r>
                      <a:rPr lang="en-US" sz="230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18</m:t>
                        </m:r>
                      </m:sub>
                    </m:sSub>
                    <m:r>
                      <a:rPr lang="ru-RU" sz="23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если</m:t>
                    </m:r>
                    <m:r>
                      <a:rPr lang="en-US" sz="230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−3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𝑑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=−2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.  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5" y="748892"/>
                <a:ext cx="8832602" cy="1169551"/>
              </a:xfrm>
              <a:prstGeom prst="rect">
                <a:avLst/>
              </a:prstGeom>
              <a:blipFill>
                <a:blip r:embed="rId2"/>
                <a:stretch>
                  <a:fillRect l="-1004" t="-4301" b="-967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724128" y="1161189"/>
                <a:ext cx="26938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000" b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161189"/>
                <a:ext cx="2693879" cy="400110"/>
              </a:xfrm>
              <a:prstGeom prst="rect">
                <a:avLst/>
              </a:prstGeom>
              <a:blipFill>
                <a:blip r:embed="rId3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732" y="2172658"/>
                <a:ext cx="8886747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=2, 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𝑑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=3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,    </m:t>
                    </m:r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𝟏𝟓</m:t>
                        </m:r>
                      </m:sub>
                    </m:sSub>
                    <m:r>
                      <a:rPr lang="en-US" sz="2300" b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𝟏𝟒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𝟑𝟗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𝟒𝟏</m:t>
                    </m:r>
                  </m:oMath>
                </a14:m>
                <a:r>
                  <a:rPr lang="ru-RU" sz="23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" y="2172658"/>
                <a:ext cx="8886747" cy="446276"/>
              </a:xfrm>
              <a:prstGeom prst="rect">
                <a:avLst/>
              </a:prstGeom>
              <a:blipFill>
                <a:blip r:embed="rId4"/>
                <a:stretch>
                  <a:fillRect l="-143" b="-1891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8278" y="2628094"/>
                <a:ext cx="9133526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300" b="1" dirty="0">
                    <a:solidFill>
                      <a:srgbClr val="7030A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−3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𝑑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=−2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,    </m:t>
                    </m:r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𝟏𝟖</m:t>
                        </m:r>
                      </m:sub>
                    </m:sSub>
                    <m:r>
                      <a:rPr lang="en-US" sz="2300" b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𝟏𝟕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𝟒𝟖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𝟓𝟏</m:t>
                    </m:r>
                  </m:oMath>
                </a14:m>
                <a:endParaRPr lang="ru-RU" sz="23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" y="2628094"/>
                <a:ext cx="9133526" cy="446276"/>
              </a:xfrm>
              <a:prstGeom prst="rect">
                <a:avLst/>
              </a:prstGeom>
              <a:blipFill rotWithShape="1">
                <a:blip r:embed="rId5"/>
                <a:stretch>
                  <a:fillRect l="-1001" t="-9589" b="-301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03895" y="3074370"/>
                <a:ext cx="8891988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363</a:t>
                </a:r>
                <a:r>
                  <a:rPr lang="en-US" sz="23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ru-RU" sz="23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Запишите формулу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ru-RU" sz="2300" dirty="0" err="1">
                    <a:latin typeface="Arial" pitchFamily="34" charset="0"/>
                    <a:cs typeface="Arial" pitchFamily="34" charset="0"/>
                  </a:rPr>
                  <a:t>го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 члена арифметической прогрессии: 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 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5" y="3074370"/>
                <a:ext cx="8891988" cy="815608"/>
              </a:xfrm>
              <a:prstGeom prst="rect">
                <a:avLst/>
              </a:prstGeom>
              <a:blipFill>
                <a:blip r:embed="rId6"/>
                <a:stretch>
                  <a:fillRect l="-997" t="-4545" b="-1363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051720" y="3467251"/>
                <a:ext cx="7992888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) 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𝟔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𝟏𝟏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𝟏𝟔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,…;   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𝟑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) 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𝟒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𝟔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𝟖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𝟏𝟎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,…; </m:t>
                    </m:r>
                  </m:oMath>
                </a14:m>
                <a:r>
                  <a:rPr lang="en-US" sz="22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467251"/>
                <a:ext cx="7992888" cy="446276"/>
              </a:xfrm>
              <a:prstGeom prst="rect">
                <a:avLst/>
              </a:prstGeom>
              <a:blipFill>
                <a:blip r:embed="rId7"/>
                <a:stretch>
                  <a:fillRect l="-158" b="-1388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3385072" y="3852763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5048" y="4262893"/>
                <a:ext cx="544931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</a:rPr>
                        <m:t>=5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   </m:t>
                      </m:r>
                      <m:sSub>
                        <m:sSubPr>
                          <m:ctrlPr>
                            <a:rPr lang="ru-RU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000" b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8" y="4262893"/>
                <a:ext cx="5449317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16787" y="4635808"/>
                <a:ext cx="538583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−4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=−2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,       </m:t>
                    </m:r>
                    <m:sSub>
                      <m:sSubPr>
                        <m:ctrlPr>
                          <a:rPr lang="ru-RU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ru-RU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87" y="4635808"/>
                <a:ext cx="5385837" cy="400110"/>
              </a:xfrm>
              <a:prstGeom prst="rect">
                <a:avLst/>
              </a:prstGeom>
              <a:blipFill>
                <a:blip r:embed="rId9"/>
                <a:stretch>
                  <a:fillRect l="-1176" t="-6061" b="-242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471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48355" y="843558"/>
                <a:ext cx="8888141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364.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Число</a:t>
                </a:r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−22 </m:t>
                    </m:r>
                  </m:oMath>
                </a14:m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является членом арифметической прогрессии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44,</m:t>
                    </m:r>
                    <m:r>
                      <a:rPr lang="en-US" sz="2300" b="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38,</m:t>
                    </m:r>
                    <m:r>
                      <a:rPr lang="en-US" sz="2300" b="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32,… </m:t>
                    </m:r>
                  </m:oMath>
                </a14:m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Найдите номер этого члена.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5" y="843558"/>
                <a:ext cx="8888141" cy="815608"/>
              </a:xfrm>
              <a:prstGeom prst="rect">
                <a:avLst/>
              </a:prstGeom>
              <a:blipFill>
                <a:blip r:embed="rId2"/>
                <a:stretch>
                  <a:fillRect l="-999" t="-6154" b="-153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182365" y="1737708"/>
                <a:ext cx="2728439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65" y="1737708"/>
                <a:ext cx="2728439" cy="446276"/>
              </a:xfrm>
              <a:prstGeom prst="rect">
                <a:avLst/>
              </a:prstGeom>
              <a:blipFill rotWithShape="1">
                <a:blip r:embed="rId3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3936" y="2630260"/>
                <a:ext cx="3410293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𝟐𝟐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𝟒𝟒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6" y="2630260"/>
                <a:ext cx="3410293" cy="4462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136970" y="1674555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36970" y="2183984"/>
                <a:ext cx="3064429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𝟐𝟐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𝟒𝟒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70" y="2183984"/>
                <a:ext cx="3064429" cy="4462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378589" y="2183984"/>
                <a:ext cx="2580706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𝟔𝟔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589" y="2183984"/>
                <a:ext cx="2580706" cy="4462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686365" y="2617876"/>
                <a:ext cx="1965153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𝟏𝟏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65" y="2617876"/>
                <a:ext cx="1965153" cy="4462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084168" y="2404341"/>
                <a:ext cx="1193340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3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404341"/>
                <a:ext cx="1193340" cy="4462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27931" y="3076536"/>
                <a:ext cx="8888141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367.</a:t>
                </a:r>
                <a:r>
                  <a:rPr lang="en-US" sz="23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Найдите разность арифметической прогрессии, если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300" b="1" i="1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2300" b="1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7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6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7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1" y="3076536"/>
                <a:ext cx="8888141" cy="815608"/>
              </a:xfrm>
              <a:prstGeom prst="rect">
                <a:avLst/>
              </a:prstGeom>
              <a:blipFill>
                <a:blip r:embed="rId9"/>
                <a:stretch>
                  <a:fillRect l="-1143" t="-6154" b="-153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136970" y="3868575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5076" y="4240847"/>
                <a:ext cx="273158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𝟏𝟔</m:t>
                          </m:r>
                        </m:sub>
                      </m:sSub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sz="22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6" y="4240847"/>
                <a:ext cx="2731582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766658" y="4240846"/>
                <a:ext cx="272593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𝟔𝟕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𝟏𝟔</m:t>
                          </m:r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sz="22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658" y="4240846"/>
                <a:ext cx="2725938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626684" y="4233911"/>
                <a:ext cx="148431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𝟔𝟎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sz="22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684" y="4233911"/>
                <a:ext cx="1484317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7277508" y="4240847"/>
                <a:ext cx="97937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2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508" y="4240847"/>
                <a:ext cx="979371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963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0" grpId="0"/>
      <p:bldP spid="11" grpId="0"/>
      <p:bldP spid="12" grpId="0"/>
      <p:bldP spid="13" grpId="0"/>
      <p:bldP spid="15" grpId="0"/>
      <p:bldP spid="18" grpId="0"/>
      <p:bldP spid="23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211715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1329611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Выполнить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363-367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чётные)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1488208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-3" y="753876"/>
                <a:ext cx="91439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350.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Вычислите первые три члена последовательности, которая задана формулой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400" i="1" dirty="0">
                        <a:latin typeface="Cambria Math"/>
                        <a:cs typeface="Arial" pitchFamily="34" charset="0"/>
                      </a:rPr>
                      <m:t>−го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члена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 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753876"/>
                <a:ext cx="9143997" cy="830997"/>
              </a:xfrm>
              <a:prstGeom prst="rect">
                <a:avLst/>
              </a:prstGeom>
              <a:blipFill>
                <a:blip r:embed="rId2"/>
                <a:stretch>
                  <a:fillRect l="-1111" t="-6061" r="-1111"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" y="1707654"/>
                <a:ext cx="7793993" cy="941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 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en-US" sz="23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𝟏𝟏</m:t>
                      </m:r>
                    </m:oMath>
                  </m:oMathPara>
                </a14:m>
                <a:endParaRPr lang="ru-RU" sz="23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1707654"/>
                <a:ext cx="7793993" cy="941796"/>
              </a:xfrm>
              <a:prstGeom prst="rect">
                <a:avLst/>
              </a:prstGeom>
              <a:blipFill rotWithShape="1">
                <a:blip r:embed="rId3"/>
                <a:stretch>
                  <a:fillRect l="-78" t="-1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" y="2673775"/>
                <a:ext cx="91552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354.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Числовая последовательность задана формулой 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ru-RU" sz="2400" i="1" dirty="0">
                    <a:latin typeface="Arial" pitchFamily="34" charset="0"/>
                    <a:cs typeface="Arial" pitchFamily="34" charset="0"/>
                  </a:rPr>
                  <a:t>-го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члена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−1)(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+4)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. Найдите 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если: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104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2673775"/>
                <a:ext cx="9155266" cy="830997"/>
              </a:xfrm>
              <a:prstGeom prst="rect">
                <a:avLst/>
              </a:prstGeom>
              <a:blipFill>
                <a:blip r:embed="rId4"/>
                <a:stretch>
                  <a:fillRect l="-1110" t="-6061" b="-1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3563888" y="3437812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17765" y="3915887"/>
                <a:ext cx="2486001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5" y="3915887"/>
                <a:ext cx="2486001" cy="4462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3487" y="4362163"/>
                <a:ext cx="2858050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−4=104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7" y="4362163"/>
                <a:ext cx="2858050" cy="4462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759791" y="3922872"/>
                <a:ext cx="3168352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−108=0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791" y="3922872"/>
                <a:ext cx="3168352" cy="4462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051888" y="4362163"/>
                <a:ext cx="309227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,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𝟏𝟐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, </m:t>
                      </m:r>
                    </m:oMath>
                  </m:oMathPara>
                </a14:m>
                <a:endParaRPr lang="ru-RU" sz="24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888" y="4362163"/>
                <a:ext cx="3092279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216175" y="4344187"/>
                <a:ext cx="2293320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300" b="1" dirty="0">
                    <a:solidFill>
                      <a:srgbClr val="002060"/>
                    </a:solidFill>
                  </a:rPr>
                  <a:t>Ответ</a:t>
                </a:r>
                <a:r>
                  <a:rPr lang="en-US" sz="2300" b="1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sub>
                    </m:sSub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𝟏𝟎𝟒</m:t>
                    </m:r>
                  </m:oMath>
                </a14:m>
                <a:endParaRPr lang="ru-RU" sz="23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175" y="4344187"/>
                <a:ext cx="2293320" cy="446276"/>
              </a:xfrm>
              <a:prstGeom prst="rect">
                <a:avLst/>
              </a:prstGeom>
              <a:blipFill>
                <a:blip r:embed="rId9"/>
                <a:stretch>
                  <a:fillRect l="-3846" t="-11111" b="-27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/>
      <p:bldP spid="16" grpId="0"/>
      <p:bldP spid="17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АРИФМЕТИЧЕСКАЯ ПРОГРЕССИЯ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28" y="682591"/>
            <a:ext cx="8964485" cy="12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980565" algn="l"/>
              </a:tabLst>
            </a:pPr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Задача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Готовясь к экзамену, ученик запланировал каждый день решать по 5 тестовых задач. Как изменяется каждый день число решенных задач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?</a:t>
            </a:r>
            <a:endParaRPr lang="ru-RU" sz="2200" b="1" i="1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342240"/>
            <a:ext cx="9144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Число запланированных задач изменяется каждый день следующим образом: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55526" y="1800169"/>
            <a:ext cx="163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7182" y="3214458"/>
            <a:ext cx="1296142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1</a:t>
            </a:r>
            <a:r>
              <a:rPr lang="ru-RU" sz="2000" b="1" dirty="0">
                <a:solidFill>
                  <a:srgbClr val="FFFF00"/>
                </a:solidFill>
              </a:rPr>
              <a:t>-й</a:t>
            </a:r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день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ru-RU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3214458"/>
            <a:ext cx="1296142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2-й день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0875" y="3212502"/>
            <a:ext cx="1296142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3-й день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 </a:t>
            </a:r>
            <a:endParaRPr lang="ru-RU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3365" y="3212502"/>
            <a:ext cx="1296142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4-й день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9506" y="3214458"/>
            <a:ext cx="1296142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5-й день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25 </a:t>
            </a:r>
            <a:endParaRPr lang="ru-RU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21996" y="3214458"/>
            <a:ext cx="1296142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…. 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....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4082764"/>
            <a:ext cx="725798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Получаем в результате следующую последовательность: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908025" y="4598888"/>
                <a:ext cx="28264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….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025" y="4598888"/>
                <a:ext cx="282641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АРИФМЕТИЧЕСКАЯ ПРОГРЕССИЯ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3608" y="843558"/>
                <a:ext cx="9012887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Обозначим через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 число задач, которые надо решить к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ru-RU" sz="23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ru-RU" sz="2300" dirty="0" err="1">
                    <a:latin typeface="Arial" pitchFamily="34" charset="0"/>
                    <a:cs typeface="Arial" pitchFamily="34" charset="0"/>
                  </a:rPr>
                  <a:t>му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300" dirty="0" smtClean="0">
                    <a:latin typeface="Arial" pitchFamily="34" charset="0"/>
                    <a:cs typeface="Arial" pitchFamily="34" charset="0"/>
                  </a:rPr>
                  <a:t>дн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ю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: </a:t>
                </a:r>
                <a:endParaRPr lang="en-US" sz="23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𝟏𝟎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𝟏𝟓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𝟐𝟎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3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… .</a:t>
                </a:r>
                <a14:m>
                  <m:oMath xmlns:m="http://schemas.openxmlformats.org/officeDocument/2006/math">
                    <m:r>
                      <a:rPr lang="ru-RU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3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" y="843558"/>
                <a:ext cx="9012887" cy="1154162"/>
              </a:xfrm>
              <a:prstGeom prst="rect">
                <a:avLst/>
              </a:prstGeom>
              <a:blipFill rotWithShape="0">
                <a:blip r:embed="rId2"/>
                <a:stretch>
                  <a:fillRect l="-1015" t="-3684" r="-947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17372" y="2007892"/>
                <a:ext cx="8928991" cy="93737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Полученные числа образуют </a:t>
                </a:r>
                <a:r>
                  <a:rPr lang="ru-RU" sz="2300" i="1" dirty="0">
                    <a:latin typeface="Arial" pitchFamily="34" charset="0"/>
                    <a:cs typeface="Arial" pitchFamily="34" charset="0"/>
                  </a:rPr>
                  <a:t>числовую последовательность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sz="23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…..,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3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,... .</a:t>
                </a:r>
                <a:endParaRPr lang="en-US" sz="23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2" y="2007892"/>
                <a:ext cx="8928991" cy="937372"/>
              </a:xfrm>
              <a:prstGeom prst="rect">
                <a:avLst/>
              </a:prstGeom>
              <a:blipFill>
                <a:blip r:embed="rId3"/>
                <a:stretch>
                  <a:fillRect l="-994" b="-12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17148" y="3435846"/>
            <a:ext cx="90193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Arial" pitchFamily="34" charset="0"/>
                <a:cs typeface="Arial" pitchFamily="34" charset="0"/>
              </a:rPr>
              <a:t>В этой последовательности каждый член, начиная со второго, равен предыдущему, сложенному с одним и тем же числом 5. Такую последовательность  называют </a:t>
            </a:r>
            <a:r>
              <a:rPr lang="ru-RU" sz="2300" i="1" dirty="0">
                <a:latin typeface="Arial" pitchFamily="34" charset="0"/>
                <a:cs typeface="Arial" pitchFamily="34" charset="0"/>
              </a:rPr>
              <a:t>арифметической прогрессией. 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06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АРИФМЕТИЧЕСКАЯ ПРОГРЕССИЯ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3073" y="843558"/>
                <a:ext cx="9031672" cy="132343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Определение</a:t>
                </a:r>
                <a:r>
                  <a:rPr lang="en-US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  </a:t>
                </a:r>
                <a:r>
                  <a:rPr lang="ru-RU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Числовая последовательность</a:t>
                </a:r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,…</a:t>
                </a:r>
                <a:r>
                  <a:rPr lang="ru-RU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называется арифметической прогрессией, если для всех натуральных чисел и выполняется равенство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sz="20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3" y="843558"/>
                <a:ext cx="9031672" cy="1323439"/>
              </a:xfrm>
              <a:prstGeom prst="rect">
                <a:avLst/>
              </a:prstGeom>
              <a:blipFill>
                <a:blip r:embed="rId2"/>
                <a:stretch>
                  <a:fillRect l="-702" t="-285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803" y="2284472"/>
                <a:ext cx="89772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Из этой формулы следует,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ru-RU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называют </a:t>
                </a:r>
                <a:r>
                  <a:rPr lang="ru-RU" sz="2000" i="1" dirty="0">
                    <a:latin typeface="Arial" pitchFamily="34" charset="0"/>
                    <a:cs typeface="Arial" pitchFamily="34" charset="0"/>
                  </a:rPr>
                  <a:t>разностью арифметической прогрессии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.  Например,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3" y="2284472"/>
                <a:ext cx="8977241" cy="707886"/>
              </a:xfrm>
              <a:prstGeom prst="rect">
                <a:avLst/>
              </a:prstGeom>
              <a:blipFill>
                <a:blip r:embed="rId3"/>
                <a:stretch>
                  <a:fillRect l="-706" t="-5357" b="-142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3470" y="2992358"/>
                <a:ext cx="89772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Натуральный ряд чисел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1,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2,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3,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4…,</m:t>
                    </m:r>
                    <m:r>
                      <a:rPr lang="en-US" sz="2000" i="1" dirty="0" err="1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000" i="1" dirty="0" err="1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,..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является арифметческой прогрессией. Разность этой прогрессии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" y="2992358"/>
                <a:ext cx="8977241" cy="707886"/>
              </a:xfrm>
              <a:prstGeom prst="rect">
                <a:avLst/>
              </a:prstGeom>
              <a:blipFill>
                <a:blip r:embed="rId4"/>
                <a:stretch>
                  <a:fillRect l="-707" t="-5263" r="-849" b="-1403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4282" y="3660199"/>
                <a:ext cx="894410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2)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Последовательность целых отрицательных чисел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−1,−2,−3,..,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.. 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арифметическая прогрессия с разностью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ru-RU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2" y="3660199"/>
                <a:ext cx="8944102" cy="707886"/>
              </a:xfrm>
              <a:prstGeom prst="rect">
                <a:avLst/>
              </a:prstGeom>
              <a:blipFill>
                <a:blip r:embed="rId5"/>
                <a:stretch>
                  <a:fillRect l="-709" t="-5263" r="-709" b="-1228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81955" y="4360742"/>
                <a:ext cx="848634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3)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 Последовательность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3,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3,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3,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3…3</m:t>
                    </m:r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,.. </m:t>
                    </m:r>
                  </m:oMath>
                </a14:m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– арифметическая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прогрессия с разностью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ru-RU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5" y="4360742"/>
                <a:ext cx="8486342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718" t="-3448" r="-71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906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27549" y="136264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АРИФМЕТИЧЕСКАЯ ПРОГРЕССИЯ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-13255" y="748892"/>
                <a:ext cx="901288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Задача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1.</a:t>
                </a:r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Докажите, что последовательность, заданная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, является арифметической прогрессией. 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255" y="748892"/>
                <a:ext cx="9012887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083" t="-3553" r="-1015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165" y="2054850"/>
                <a:ext cx="9124835" cy="537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Требуется доказать, что разность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одна и та же для всех </a:t>
                </a:r>
                <a:r>
                  <a:rPr lang="en-US" sz="2200" i="1" dirty="0">
                    <a:latin typeface="Arial" pitchFamily="34" charset="0"/>
                    <a:cs typeface="Arial" pitchFamily="34" charset="0"/>
                  </a:rPr>
                  <a:t>n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" y="2054850"/>
                <a:ext cx="9124835" cy="537391"/>
              </a:xfrm>
              <a:prstGeom prst="rect">
                <a:avLst/>
              </a:prstGeom>
              <a:blipFill>
                <a:blip r:embed="rId3"/>
                <a:stretch>
                  <a:fillRect l="-834" r="-139" b="-2045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483006" y="1643302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4512" y="2619953"/>
                <a:ext cx="8852539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Запишем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+1) −</m:t>
                    </m:r>
                    <m:r>
                      <a:rPr lang="ru-RU" sz="2200" b="0" i="0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й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член последовательности: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2" y="2619953"/>
                <a:ext cx="8852539" cy="446276"/>
              </a:xfrm>
              <a:prstGeom prst="rect">
                <a:avLst/>
              </a:prstGeom>
              <a:blipFill>
                <a:blip r:embed="rId4"/>
                <a:stretch>
                  <a:fillRect l="-860" t="-8333" b="-222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790996" y="3081438"/>
                <a:ext cx="333956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996" y="3081438"/>
                <a:ext cx="3339569" cy="430887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54570" y="3625167"/>
                <a:ext cx="896253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Поэтому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𝟓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</m:d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70" y="3625167"/>
                <a:ext cx="8962533" cy="769441"/>
              </a:xfrm>
              <a:prstGeom prst="rect">
                <a:avLst/>
              </a:prstGeom>
              <a:blipFill>
                <a:blip r:embed="rId6"/>
                <a:stretch>
                  <a:fillRect l="-849" t="-4839" b="-1129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71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29484" y="136264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АРИФМЕТИЧЕСКАЯ ПРОГРЕССИЯ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1916" y="778102"/>
                <a:ext cx="8948190" cy="898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По определению арифметической прогрессии,</a:t>
                </a:r>
                <a:endParaRPr lang="en-US" sz="2200" i="1" dirty="0">
                  <a:solidFill>
                    <a:srgbClr val="7030A0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200" b="0" i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200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200" i="1">
                        <a:solidFill>
                          <a:srgbClr val="7030A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2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200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20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2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откуда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2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𝒏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&gt;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6" y="778102"/>
                <a:ext cx="8948190" cy="898900"/>
              </a:xfrm>
              <a:prstGeom prst="rect">
                <a:avLst/>
              </a:prstGeom>
              <a:blipFill>
                <a:blip r:embed="rId2"/>
                <a:stretch>
                  <a:fillRect l="-850" t="-4225" b="-42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68543" y="1531983"/>
            <a:ext cx="89675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Arial" pitchFamily="34" charset="0"/>
                <a:cs typeface="Arial" pitchFamily="34" charset="0"/>
              </a:rPr>
              <a:t>Таким образом, каждый член арифметической прогрессии, начиная со второго, равен среднему арифметическому двух соседних с ним членов. Этим объясняется название «арифметическая» прогрессия.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8543" y="2888242"/>
                <a:ext cx="894819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Отметим, что если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ru-RU" sz="2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и</m:t>
                    </m:r>
                  </m:oMath>
                </a14:m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заданы, то остальные члены арифметической прогрессии можно вычислить по рекуррентной формуле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ru-RU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Таким способом нетрудно вычислить несколько первых членов прогрессии, однако, например,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𝟏𝟎𝟎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уже потребуется много вычислений. Обычно, для этого используется формула </a:t>
                </a:r>
                <a:r>
                  <a:rPr lang="en-US" sz="2200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n-</a:t>
                </a:r>
                <a:r>
                  <a:rPr lang="ru-RU" sz="2200" b="1" i="1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го</a:t>
                </a:r>
                <a:r>
                  <a:rPr lang="en-US" sz="2200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члена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3" y="2888242"/>
                <a:ext cx="8948190" cy="2123658"/>
              </a:xfrm>
              <a:prstGeom prst="rect">
                <a:avLst/>
              </a:prstGeom>
              <a:blipFill>
                <a:blip r:embed="rId3"/>
                <a:stretch>
                  <a:fillRect l="-851" t="-1786" r="-993" b="-47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АРИФМЕТИЧЕСКАЯ ПРОГРЕССИЯ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79512" y="777839"/>
                <a:ext cx="896448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По определению арифметической прогрессии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 так далее. 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77839"/>
                <a:ext cx="8964489" cy="1569660"/>
              </a:xfrm>
              <a:prstGeom prst="rect">
                <a:avLst/>
              </a:prstGeom>
              <a:blipFill>
                <a:blip r:embed="rId3"/>
                <a:stretch>
                  <a:fillRect l="-990" t="-3226" b="-806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033718" y="2342323"/>
                <a:ext cx="5076564" cy="538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/>
                  <a:t>        (1)                               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718" y="2342323"/>
                <a:ext cx="5076564" cy="538609"/>
              </a:xfrm>
              <a:prstGeom prst="rect">
                <a:avLst/>
              </a:prstGeom>
              <a:blipFill rotWithShape="1">
                <a:blip r:embed="rId4"/>
                <a:stretch>
                  <a:fillRect t="-11236" r="-46514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7504" y="3003798"/>
                <a:ext cx="8928992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Задача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Найдите сотый член арифметической прогрессии, если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𝟒</m:t>
                    </m:r>
                    <m:r>
                      <a:rPr lang="ru-RU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03798"/>
                <a:ext cx="8928992" cy="800219"/>
              </a:xfrm>
              <a:prstGeom prst="rect">
                <a:avLst/>
              </a:prstGeom>
              <a:blipFill>
                <a:blip r:embed="rId5"/>
                <a:stretch>
                  <a:fillRect l="-1136" t="-6250" r="-568" b="-1406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79512" y="4126309"/>
                <a:ext cx="70567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𝟏𝟎𝟎</m:t>
                          </m:r>
                        </m:sub>
                      </m:sSub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𝟏𝟎𝟎</m:t>
                          </m:r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𝟑𝟗𝟔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𝟑𝟗𝟎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126309"/>
                <a:ext cx="7056784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176401" y="3734331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156175" y="4515966"/>
                <a:ext cx="27034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solidFill>
                      <a:srgbClr val="0070C0"/>
                    </a:solidFill>
                  </a:rPr>
                  <a:t>Ответ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𝟏𝟎𝟎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𝟑𝟗𝟎</m:t>
                    </m:r>
                  </m:oMath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5" y="4515966"/>
                <a:ext cx="2703491" cy="461665"/>
              </a:xfrm>
              <a:prstGeom prst="rect">
                <a:avLst/>
              </a:prstGeom>
              <a:blipFill>
                <a:blip r:embed="rId7"/>
                <a:stretch>
                  <a:fillRect l="-3271" t="-7895" r="-467" b="-2631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9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99234"/>
            <a:ext cx="9144000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5" y="84355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Число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является членом арифметической прогрессии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3, 5, 7, 9 …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Найдите номер этого члена.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1705080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5035" y="2166745"/>
                <a:ext cx="8821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Пусть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n –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искомый номер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Так как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то по формуле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имеем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5" y="2166745"/>
                <a:ext cx="8821461" cy="830997"/>
              </a:xfrm>
              <a:prstGeom prst="rect">
                <a:avLst/>
              </a:prstGeom>
              <a:blipFill>
                <a:blip r:embed="rId2"/>
                <a:stretch>
                  <a:fillRect l="-1006" t="-5970" b="-134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5536" y="3027006"/>
                <a:ext cx="4572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𝟗𝟗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𝟗𝟗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ru-RU" sz="2400" b="1" i="1" dirty="0">
                    <a:solidFill>
                      <a:srgbClr val="002060"/>
                    </a:solidFill>
                    <a:latin typeface="Cambria Math"/>
                  </a:rPr>
                  <a:t> </a:t>
                </a:r>
                <a:endParaRPr lang="en-US" sz="24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𝟗𝟖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ru-RU" sz="2400" b="1" i="1" dirty="0">
                    <a:solidFill>
                      <a:srgbClr val="002060"/>
                    </a:solidFill>
                    <a:latin typeface="Cambria Math"/>
                  </a:rPr>
                  <a:t> </a:t>
                </a:r>
                <a:endParaRPr lang="en-US" sz="24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𝟒𝟗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27006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27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480411" y="4353078"/>
                <a:ext cx="236475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600" b="1" dirty="0">
                    <a:solidFill>
                      <a:srgbClr val="002060"/>
                    </a:solidFill>
                  </a:rPr>
                  <a:t>Ответ</a:t>
                </a:r>
                <a:r>
                  <a:rPr lang="en-US" sz="2600" b="1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2060"/>
                        </a:solidFill>
                        <a:latin typeface="Cambria Math"/>
                      </a:rPr>
                      <m:t>  </m:t>
                    </m:r>
                    <m:r>
                      <a:rPr lang="en-US" sz="2600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6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600" b="1" i="1">
                        <a:solidFill>
                          <a:srgbClr val="002060"/>
                        </a:solidFill>
                        <a:latin typeface="Cambria Math"/>
                      </a:rPr>
                      <m:t>𝟒𝟗</m:t>
                    </m:r>
                  </m:oMath>
                </a14:m>
                <a:endParaRPr lang="ru-RU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411" y="4353078"/>
                <a:ext cx="2364751" cy="492443"/>
              </a:xfrm>
              <a:prstGeom prst="rect">
                <a:avLst/>
              </a:prstGeom>
              <a:blipFill>
                <a:blip r:embed="rId4"/>
                <a:stretch>
                  <a:fillRect l="-4278" t="-7500" r="-535" b="-32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183a3f735d4ae7c7a1c27b3ef823b09721fa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20435</TotalTime>
  <Words>608</Words>
  <Application>Microsoft Office PowerPoint</Application>
  <PresentationFormat>Экран (16:9)</PresentationFormat>
  <Paragraphs>132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1529</cp:revision>
  <dcterms:created xsi:type="dcterms:W3CDTF">2020-04-09T07:32:19Z</dcterms:created>
  <dcterms:modified xsi:type="dcterms:W3CDTF">2021-02-10T05:37:06Z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