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1381" r:id="rId2"/>
    <p:sldId id="1663" r:id="rId3"/>
    <p:sldId id="1650" r:id="rId4"/>
    <p:sldId id="1675" r:id="rId5"/>
    <p:sldId id="1670" r:id="rId6"/>
    <p:sldId id="1672" r:id="rId7"/>
    <p:sldId id="1659" r:id="rId8"/>
    <p:sldId id="1649" r:id="rId9"/>
    <p:sldId id="1647" r:id="rId10"/>
    <p:sldId id="1674" r:id="rId11"/>
    <p:sldId id="1669" r:id="rId12"/>
    <p:sldId id="1676" r:id="rId13"/>
    <p:sldId id="1677" r:id="rId14"/>
    <p:sldId id="1639" r:id="rId15"/>
  </p:sldIdLst>
  <p:sldSz cx="9144000" cy="5143500" type="screen16x9"/>
  <p:notesSz cx="5765800" cy="3244850"/>
  <p:custDataLst>
    <p:tags r:id="rId17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1022">
          <p15:clr>
            <a:srgbClr val="A4A3A4"/>
          </p15:clr>
        </p15:guide>
        <p15:guide id="2" pos="181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517" autoAdjust="0"/>
    <p:restoredTop sz="92895" autoAdjust="0"/>
  </p:normalViewPr>
  <p:slideViewPr>
    <p:cSldViewPr>
      <p:cViewPr varScale="1">
        <p:scale>
          <a:sx n="71" d="100"/>
          <a:sy n="71" d="100"/>
        </p:scale>
        <p:origin x="691" y="53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58" d="100"/>
          <a:sy n="158" d="100"/>
        </p:scale>
        <p:origin x="-1176" y="-90"/>
      </p:cViewPr>
      <p:guideLst>
        <p:guide orient="horz" pos="1022"/>
        <p:guide pos="181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10.02.2021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2/10/2021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2/10/2021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2/10/2021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ransition spd="slow">
    <p:wipe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4.png"/><Relationship Id="rId7" Type="http://schemas.openxmlformats.org/officeDocument/2006/relationships/image" Target="../media/image4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png"/><Relationship Id="rId5" Type="http://schemas.openxmlformats.org/officeDocument/2006/relationships/image" Target="../media/image36.png"/><Relationship Id="rId10" Type="http://schemas.openxmlformats.org/officeDocument/2006/relationships/image" Target="../media/image53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38.png"/><Relationship Id="rId7" Type="http://schemas.openxmlformats.org/officeDocument/2006/relationships/image" Target="../media/image54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5" Type="http://schemas.openxmlformats.org/officeDocument/2006/relationships/image" Target="../media/image65.png"/><Relationship Id="rId4" Type="http://schemas.openxmlformats.org/officeDocument/2006/relationships/image" Target="../media/image45.png"/><Relationship Id="rId9" Type="http://schemas.openxmlformats.org/officeDocument/2006/relationships/image" Target="../media/image5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13" Type="http://schemas.openxmlformats.org/officeDocument/2006/relationships/image" Target="../media/image81.pn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12" Type="http://schemas.openxmlformats.org/officeDocument/2006/relationships/image" Target="../media/image80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4.png"/><Relationship Id="rId11" Type="http://schemas.openxmlformats.org/officeDocument/2006/relationships/image" Target="../media/image79.png"/><Relationship Id="rId5" Type="http://schemas.openxmlformats.org/officeDocument/2006/relationships/image" Target="../media/image73.png"/><Relationship Id="rId10" Type="http://schemas.openxmlformats.org/officeDocument/2006/relationships/image" Target="../media/image78.png"/><Relationship Id="rId4" Type="http://schemas.openxmlformats.org/officeDocument/2006/relationships/image" Target="../media/image72.png"/><Relationship Id="rId9" Type="http://schemas.openxmlformats.org/officeDocument/2006/relationships/image" Target="../media/image5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26.png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-13108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888723" y="2355726"/>
            <a:ext cx="5267454" cy="1822789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spcAft>
                <a:spcPts val="1200"/>
              </a:spcAft>
            </a:pPr>
            <a:r>
              <a:rPr lang="ru-RU" sz="36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lang="en-US" sz="36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</a:p>
          <a:p>
            <a:pPr marL="20131">
              <a:lnSpc>
                <a:spcPts val="4431"/>
              </a:lnSpc>
            </a:pPr>
            <a:r>
              <a:rPr lang="ru-RU" sz="3600" b="1" dirty="0">
                <a:solidFill>
                  <a:srgbClr val="002060"/>
                </a:solidFill>
                <a:latin typeface="Arial"/>
                <a:cs typeface="Arial"/>
              </a:rPr>
              <a:t>АРИФМЕТИЧЕСКАЯ ПРОГРЕССИЯ</a:t>
            </a:r>
            <a:endParaRPr lang="en-US" sz="36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29724" y="2355726"/>
            <a:ext cx="411047" cy="86409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6876257" y="361576"/>
            <a:ext cx="1687236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6876257" y="361576"/>
            <a:ext cx="1699660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6896951" y="475553"/>
            <a:ext cx="1699660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ru-RU" sz="3567" b="1" spc="16" dirty="0">
                <a:solidFill>
                  <a:srgbClr val="FEFEFE"/>
                </a:solidFill>
                <a:latin typeface="Arial"/>
                <a:cs typeface="Arial"/>
              </a:rPr>
              <a:t> класс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ru-RU" sz="5398" kern="0" spc="8" dirty="0">
                <a:solidFill>
                  <a:sysClr val="window" lastClr="FFFFFF"/>
                </a:solidFill>
              </a:rPr>
              <a:t>АЛГЕБРА</a:t>
            </a:r>
            <a:endParaRPr lang="en-US" sz="5398" kern="0" spc="8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19" y="2427733"/>
            <a:ext cx="2706973" cy="22204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29724" y="3345958"/>
            <a:ext cx="411047" cy="86409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23" name="object 4"/>
          <p:cNvSpPr txBox="1">
            <a:spLocks/>
          </p:cNvSpPr>
          <p:nvPr/>
        </p:nvSpPr>
        <p:spPr>
          <a:xfrm>
            <a:off x="10297" y="136264"/>
            <a:ext cx="9144000" cy="54304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ru-RU" sz="32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РЕШЕНИЕ ПРИМЕРОВ</a:t>
            </a:r>
            <a:endParaRPr lang="en-US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58902" y="843558"/>
                <a:ext cx="9026199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Задача </a:t>
                </a:r>
                <a:r>
                  <a:rPr lang="en-US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4.  </a:t>
                </a:r>
                <a:r>
                  <a:rPr lang="ru-RU" sz="2400" dirty="0" smtClean="0">
                    <a:latin typeface="Arial" pitchFamily="34" charset="0"/>
                    <a:cs typeface="Arial" pitchFamily="34" charset="0"/>
                  </a:rPr>
                  <a:t>В 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арифметической прогрессии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𝟖</m:t>
                        </m:r>
                      </m:sub>
                    </m:sSub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</a:rPr>
                      <m:t>𝟏𝟑𝟎</m:t>
                    </m:r>
                  </m:oMath>
                </a14:m>
                <a:r>
                  <a:rPr lang="en-US" sz="2400" b="1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400" dirty="0" smtClean="0">
                    <a:latin typeface="Arial" pitchFamily="34" charset="0"/>
                    <a:cs typeface="Arial" pitchFamily="34" charset="0"/>
                  </a:rPr>
                  <a:t>и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𝟏𝟐</m:t>
                        </m:r>
                      </m:sub>
                    </m:sSub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</a:rPr>
                      <m:t>𝟏𝟔𝟔</m:t>
                    </m:r>
                  </m:oMath>
                </a14:m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. Найдите формулу </a:t>
                </a:r>
                <a:r>
                  <a:rPr lang="en-US" sz="2400" i="1" dirty="0">
                    <a:latin typeface="Arial" pitchFamily="34" charset="0"/>
                    <a:cs typeface="Arial" pitchFamily="34" charset="0"/>
                  </a:rPr>
                  <a:t>n</a:t>
                </a:r>
                <a:r>
                  <a:rPr lang="ru-RU" sz="2400" i="1" dirty="0">
                    <a:latin typeface="Arial" pitchFamily="34" charset="0"/>
                    <a:cs typeface="Arial" pitchFamily="34" charset="0"/>
                  </a:rPr>
                  <a:t>-го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члена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02" y="843558"/>
                <a:ext cx="9026199" cy="830997"/>
              </a:xfrm>
              <a:prstGeom prst="rect">
                <a:avLst/>
              </a:prstGeom>
              <a:blipFill>
                <a:blip r:embed="rId2"/>
                <a:stretch>
                  <a:fillRect l="-983" t="-6061" b="-1515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Прямоугольник 12"/>
          <p:cNvSpPr/>
          <p:nvPr/>
        </p:nvSpPr>
        <p:spPr>
          <a:xfrm>
            <a:off x="3790578" y="1661953"/>
            <a:ext cx="15576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Решения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5057863" y="4515966"/>
                <a:ext cx="3859583" cy="4462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3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Ответ</a:t>
                </a:r>
                <a:r>
                  <a:rPr lang="en-US" sz="23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: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3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3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3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2300" b="1" i="1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r>
                      <a:rPr lang="en-US" sz="2300" b="1" i="1">
                        <a:solidFill>
                          <a:srgbClr val="0070C0"/>
                        </a:solidFill>
                        <a:latin typeface="Cambria Math"/>
                      </a:rPr>
                      <m:t>𝟔𝟕</m:t>
                    </m:r>
                    <m:r>
                      <a:rPr lang="en-US" sz="2300" b="1" i="1">
                        <a:solidFill>
                          <a:srgbClr val="0070C0"/>
                        </a:solidFill>
                        <a:latin typeface="Cambria Math"/>
                      </a:rPr>
                      <m:t>+</m:t>
                    </m:r>
                    <m:r>
                      <a:rPr lang="en-US" sz="2300" b="1" i="1">
                        <a:solidFill>
                          <a:srgbClr val="0070C0"/>
                        </a:solidFill>
                        <a:latin typeface="Cambria Math"/>
                      </a:rPr>
                      <m:t>𝟗</m:t>
                    </m:r>
                    <m:r>
                      <a:rPr lang="en-US" sz="23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(</m:t>
                    </m:r>
                    <m:r>
                      <a:rPr lang="en-US" sz="23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𝒏</m:t>
                    </m:r>
                    <m:r>
                      <a:rPr lang="en-US" sz="23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sz="23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𝟏</m:t>
                    </m:r>
                    <m:r>
                      <a:rPr lang="en-US" sz="23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endParaRPr lang="ru-RU" sz="23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7863" y="4515966"/>
                <a:ext cx="3859583" cy="446276"/>
              </a:xfrm>
              <a:prstGeom prst="rect">
                <a:avLst/>
              </a:prstGeom>
              <a:blipFill>
                <a:blip r:embed="rId3"/>
                <a:stretch>
                  <a:fillRect l="-2295" t="-11111" b="-2777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97768" y="2472740"/>
                <a:ext cx="6030416" cy="4770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5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5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5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𝟖</m:t>
                        </m:r>
                      </m:sub>
                    </m:sSub>
                    <m:r>
                      <a:rPr lang="en-US" sz="2500" b="1" i="1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ru-RU" sz="25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5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5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500" b="1" i="1">
                        <a:solidFill>
                          <a:srgbClr val="0070C0"/>
                        </a:solidFill>
                        <a:latin typeface="Cambria Math"/>
                      </a:rPr>
                      <m:t>+</m:t>
                    </m:r>
                    <m:r>
                      <a:rPr lang="en-US" sz="2500" b="1" i="1">
                        <a:solidFill>
                          <a:srgbClr val="0070C0"/>
                        </a:solidFill>
                        <a:latin typeface="Cambria Math"/>
                      </a:rPr>
                      <m:t>𝟕</m:t>
                    </m:r>
                    <m:r>
                      <a:rPr lang="en-US" sz="25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500" b="1" i="1">
                        <a:solidFill>
                          <a:srgbClr val="0070C0"/>
                        </a:solidFill>
                        <a:latin typeface="Cambria Math"/>
                      </a:rPr>
                      <m:t>𝒅</m:t>
                    </m:r>
                    <m:r>
                      <a:rPr lang="en-US" sz="2500" b="1" i="1">
                        <a:solidFill>
                          <a:srgbClr val="0070C0"/>
                        </a:solidFill>
                        <a:latin typeface="Cambria Math"/>
                      </a:rPr>
                      <m:t>,</m:t>
                    </m:r>
                  </m:oMath>
                </a14:m>
                <a:r>
                  <a:rPr lang="en-US" sz="2500" b="1" dirty="0">
                    <a:solidFill>
                      <a:srgbClr val="0070C0"/>
                    </a:solidFill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5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5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5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𝟏𝟐</m:t>
                        </m:r>
                      </m:sub>
                    </m:sSub>
                    <m:r>
                      <a:rPr lang="en-US" sz="25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ru-RU" sz="25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5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5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500" b="1" i="1">
                        <a:solidFill>
                          <a:srgbClr val="002060"/>
                        </a:solidFill>
                        <a:latin typeface="Cambria Math"/>
                      </a:rPr>
                      <m:t>+</m:t>
                    </m:r>
                    <m:r>
                      <a:rPr lang="en-US" sz="2500" b="1" i="1">
                        <a:solidFill>
                          <a:srgbClr val="002060"/>
                        </a:solidFill>
                        <a:latin typeface="Cambria Math"/>
                      </a:rPr>
                      <m:t>𝟏𝟏</m:t>
                    </m:r>
                    <m:r>
                      <a:rPr lang="en-US" sz="25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500" b="1" i="1">
                        <a:solidFill>
                          <a:srgbClr val="002060"/>
                        </a:solidFill>
                        <a:latin typeface="Cambria Math"/>
                      </a:rPr>
                      <m:t>𝒅</m:t>
                    </m:r>
                    <m:r>
                      <a:rPr lang="en-US" sz="2500" b="1" i="1" smtClean="0">
                        <a:solidFill>
                          <a:srgbClr val="002060"/>
                        </a:solidFill>
                        <a:latin typeface="Cambria Math"/>
                      </a:rPr>
                      <m:t>.</m:t>
                    </m:r>
                  </m:oMath>
                </a14:m>
                <a:endParaRPr lang="ru-RU" sz="25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768" y="2472740"/>
                <a:ext cx="6030416" cy="477054"/>
              </a:xfrm>
              <a:prstGeom prst="rect">
                <a:avLst/>
              </a:prstGeom>
              <a:blipFill rotWithShape="1">
                <a:blip r:embed="rId4"/>
                <a:stretch>
                  <a:fillRect b="-38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203895" y="1995686"/>
                <a:ext cx="3312766" cy="4770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5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5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5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2500" b="1">
                        <a:solidFill>
                          <a:srgbClr val="7030A0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ru-RU" sz="25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5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5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sz="25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 </m:t>
                        </m:r>
                      </m:sub>
                    </m:sSub>
                    <m:r>
                      <a:rPr lang="en-US" sz="2500" b="1" i="1">
                        <a:solidFill>
                          <a:srgbClr val="7030A0"/>
                        </a:solidFill>
                        <a:latin typeface="Cambria Math"/>
                      </a:rPr>
                      <m:t>+</m:t>
                    </m:r>
                    <m:d>
                      <m:dPr>
                        <m:ctrlPr>
                          <a:rPr lang="ru-RU" sz="25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5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𝒏</m:t>
                        </m:r>
                        <m:r>
                          <a:rPr lang="en-US" sz="25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5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𝟏</m:t>
                        </m:r>
                      </m:e>
                    </m:d>
                    <m:r>
                      <a:rPr lang="en-US" sz="2500" b="1" i="1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500" b="1" i="1">
                        <a:solidFill>
                          <a:srgbClr val="7030A0"/>
                        </a:solidFill>
                        <a:latin typeface="Cambria Math"/>
                      </a:rPr>
                      <m:t>𝒅</m:t>
                    </m:r>
                  </m:oMath>
                </a14:m>
                <a:r>
                  <a:rPr lang="en-US" sz="2500" b="1" dirty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5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895" y="1995686"/>
                <a:ext cx="3312766" cy="477054"/>
              </a:xfrm>
              <a:prstGeom prst="rect">
                <a:avLst/>
              </a:prstGeom>
              <a:blipFill rotWithShape="1">
                <a:blip r:embed="rId5"/>
                <a:stretch>
                  <a:fillRect b="-25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1916832" y="3003798"/>
                <a:ext cx="2871192" cy="8227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sz="25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500" b="1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b>
                                <m:sSubPr>
                                  <m:ctrlPr>
                                    <a:rPr lang="ru-RU" sz="2500" b="1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500" b="1" i="1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</a:rPr>
                                    <m:t>𝒂</m:t>
                                  </m:r>
                                </m:e>
                                <m:sub>
                                  <m:r>
                                    <a:rPr lang="en-US" sz="2500" b="1" i="1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</a:rPr>
                                    <m:t>𝟏</m:t>
                                  </m:r>
                                </m:sub>
                              </m:sSub>
                              <m:r>
                                <a:rPr lang="en-US" sz="25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25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𝟕</m:t>
                              </m:r>
                              <m:r>
                                <a:rPr lang="en-US" sz="2500" b="1" i="1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  <m:t>∙</m:t>
                              </m:r>
                              <m:r>
                                <a:rPr lang="en-US" sz="25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𝒅</m:t>
                              </m:r>
                              <m:r>
                                <a:rPr lang="en-US" sz="2500" b="1" i="1" smtClean="0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sz="2500" b="1" i="1" smtClean="0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𝟏𝟑𝟎</m:t>
                              </m:r>
                            </m:e>
                            <m:e>
                              <m:sSub>
                                <m:sSubPr>
                                  <m:ctrlPr>
                                    <a:rPr lang="ru-RU" sz="2500" b="1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500" b="1" i="1">
                                      <a:solidFill>
                                        <a:srgbClr val="002060"/>
                                      </a:solidFill>
                                      <a:latin typeface="Cambria Math"/>
                                    </a:rPr>
                                    <m:t>𝒂</m:t>
                                  </m:r>
                                </m:e>
                                <m:sub>
                                  <m:r>
                                    <a:rPr lang="en-US" sz="2500" b="1" i="1">
                                      <a:solidFill>
                                        <a:srgbClr val="002060"/>
                                      </a:solidFill>
                                      <a:latin typeface="Cambria Math"/>
                                    </a:rPr>
                                    <m:t>𝟏</m:t>
                                  </m:r>
                                </m:sub>
                              </m:sSub>
                              <m:r>
                                <a:rPr lang="en-US" sz="25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25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𝟏𝟏</m:t>
                              </m:r>
                              <m:r>
                                <a:rPr lang="en-US" sz="2500" b="1" i="1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</a:rPr>
                                <m:t>∙</m:t>
                              </m:r>
                              <m:r>
                                <a:rPr lang="en-US" sz="25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𝒅</m:t>
                              </m:r>
                              <m:r>
                                <a:rPr lang="en-US" sz="2500" b="1" i="1" smtClean="0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sz="2500" b="1" i="1" smtClean="0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𝟏𝟔𝟔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5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6832" y="3003798"/>
                <a:ext cx="2871192" cy="82272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5451369" y="3003798"/>
                <a:ext cx="1553630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4</m:t>
                      </m:r>
                      <m:r>
                        <a:rPr lang="en-US" sz="2400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400" i="1">
                          <a:solidFill>
                            <a:srgbClr val="7030A0"/>
                          </a:solidFill>
                          <a:latin typeface="Cambria Math"/>
                        </a:rPr>
                        <m:t>𝑑</m:t>
                      </m:r>
                      <m:r>
                        <a:rPr lang="en-US" sz="2400" i="1">
                          <a:solidFill>
                            <a:srgbClr val="7030A0"/>
                          </a:solidFill>
                          <a:latin typeface="Cambria Math"/>
                        </a:rPr>
                        <m:t>=36</m:t>
                      </m:r>
                    </m:oMath>
                  </m:oMathPara>
                </a14:m>
                <a:endParaRPr lang="en-US" sz="2400" i="1" dirty="0">
                  <a:solidFill>
                    <a:srgbClr val="7030A0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solidFill>
                            <a:srgbClr val="7030A0"/>
                          </a:solidFill>
                          <a:latin typeface="Cambria Math"/>
                        </a:rPr>
                        <m:t>𝑑</m:t>
                      </m:r>
                      <m:r>
                        <a:rPr lang="en-US" sz="2400" i="1">
                          <a:solidFill>
                            <a:srgbClr val="7030A0"/>
                          </a:solidFill>
                          <a:latin typeface="Cambria Math"/>
                        </a:rPr>
                        <m:t>=9 </m:t>
                      </m:r>
                    </m:oMath>
                  </m:oMathPara>
                </a14:m>
                <a:endParaRPr lang="ru-RU" sz="24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1369" y="3003798"/>
                <a:ext cx="1553630" cy="83099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269176" y="3834795"/>
                <a:ext cx="4959424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400" b="1" i="1">
                          <a:solidFill>
                            <a:srgbClr val="00B05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𝟏𝟑𝟎</m:t>
                      </m:r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𝟕</m:t>
                      </m:r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400" b="1" i="1">
                          <a:solidFill>
                            <a:srgbClr val="00B0F0"/>
                          </a:solidFill>
                          <a:latin typeface="Cambria Math"/>
                        </a:rPr>
                        <m:t>𝒅</m:t>
                      </m:r>
                      <m:r>
                        <a:rPr lang="en-US" sz="2400" b="1" i="1">
                          <a:solidFill>
                            <a:srgbClr val="00B0F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>
                          <a:solidFill>
                            <a:srgbClr val="00B0F0"/>
                          </a:solidFill>
                          <a:latin typeface="Cambria Math"/>
                        </a:rPr>
                        <m:t>𝟏𝟑𝟎</m:t>
                      </m:r>
                      <m:r>
                        <a:rPr lang="en-US" sz="2400" b="1" i="1">
                          <a:solidFill>
                            <a:srgbClr val="00B0F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400" b="1" i="1">
                          <a:solidFill>
                            <a:srgbClr val="00B0F0"/>
                          </a:solidFill>
                          <a:latin typeface="Cambria Math"/>
                        </a:rPr>
                        <m:t>𝟔𝟑</m:t>
                      </m:r>
                      <m:r>
                        <a:rPr lang="en-US" sz="2400" b="1" i="1">
                          <a:solidFill>
                            <a:srgbClr val="00B05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>
                          <a:solidFill>
                            <a:srgbClr val="00B050"/>
                          </a:solidFill>
                          <a:latin typeface="Cambria Math"/>
                        </a:rPr>
                        <m:t>𝟔𝟕</m:t>
                      </m:r>
                    </m:oMath>
                  </m:oMathPara>
                </a14:m>
                <a:endParaRPr lang="ru-RU" sz="2400" b="1" dirty="0">
                  <a:solidFill>
                    <a:srgbClr val="00B05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176" y="3834795"/>
                <a:ext cx="4959424" cy="461665"/>
              </a:xfrm>
              <a:prstGeom prst="rect">
                <a:avLst/>
              </a:prstGeom>
              <a:blipFill rotWithShape="1">
                <a:blip r:embed="rId8"/>
                <a:stretch>
                  <a:fillRect b="-3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287854" y="4347606"/>
                <a:ext cx="4959424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𝟔𝟕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𝟗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∙(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𝒏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ru-RU" sz="2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854" y="4347606"/>
                <a:ext cx="4959424" cy="461665"/>
              </a:xfrm>
              <a:prstGeom prst="rect">
                <a:avLst/>
              </a:prstGeom>
              <a:blipFill rotWithShape="1">
                <a:blip r:embed="rId9"/>
                <a:stretch>
                  <a:fillRect b="-1973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964244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0" grpId="0"/>
      <p:bldP spid="3" grpId="0"/>
      <p:bldP spid="4" grpId="0"/>
      <p:bldP spid="12" grpId="0"/>
      <p:bldP spid="5" grpId="0"/>
      <p:bldP spid="9" grpId="0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-11266" y="99234"/>
            <a:ext cx="9144000" cy="54304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ru-RU" sz="32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РЕШЕНИЕ ПРИМЕРОВ</a:t>
            </a:r>
            <a:endParaRPr lang="en-US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4015" y="773334"/>
            <a:ext cx="891661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359. 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Назовите первый член и разность арифметической прогрессии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: 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701781" y="1620723"/>
            <a:ext cx="17179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Решение.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2339752" y="1189929"/>
                <a:ext cx="5320461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/>
                        <a:cs typeface="Arial" pitchFamily="34" charset="0"/>
                      </a:rPr>
                      <m:t>1) 6, 8, 10, ….</m:t>
                    </m:r>
                  </m:oMath>
                </a14:m>
                <a:r>
                  <a:rPr lang="en-US" sz="2200" i="1" dirty="0">
                    <a:latin typeface="Arial" pitchFamily="34" charset="0"/>
                    <a:cs typeface="Arial" pitchFamily="34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sz="2200" b="0" i="1" dirty="0" smtClean="0">
                        <a:latin typeface="Cambria Math"/>
                        <a:cs typeface="Arial" pitchFamily="34" charset="0"/>
                      </a:rPr>
                      <m:t>3) 25, 21, 17, … </m:t>
                    </m:r>
                  </m:oMath>
                </a14:m>
                <a:endParaRPr lang="ru-RU" sz="2200" i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9752" y="1189929"/>
                <a:ext cx="5320461" cy="430887"/>
              </a:xfrm>
              <a:prstGeom prst="rect">
                <a:avLst/>
              </a:prstGeom>
              <a:blipFill>
                <a:blip r:embed="rId2"/>
                <a:stretch>
                  <a:fillRect l="-238" b="-20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2" y="2068188"/>
                <a:ext cx="4183538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200" b="1" i="1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𝟏</m:t>
                    </m:r>
                    <m:r>
                      <a:rPr lang="en-US" sz="2200" b="1" i="1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) </m:t>
                    </m:r>
                    <m:sSub>
                      <m:sSubPr>
                        <m:ctrlPr>
                          <a:rPr lang="en-US" sz="2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22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𝒂</m:t>
                        </m:r>
                      </m:e>
                      <m:sub>
                        <m:r>
                          <a:rPr lang="en-US" sz="22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sub>
                    </m:sSub>
                    <m:r>
                      <a:rPr lang="en-US" sz="2200" b="1" i="1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2200" b="1" i="1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𝟔</m:t>
                    </m:r>
                    <m:r>
                      <a:rPr lang="en-US" sz="2200" b="1" i="1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, </m:t>
                    </m:r>
                    <m:sSub>
                      <m:sSubPr>
                        <m:ctrlPr>
                          <a:rPr lang="en-US" sz="2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22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   </m:t>
                        </m:r>
                        <m:r>
                          <a:rPr lang="en-US" sz="22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𝒂</m:t>
                        </m:r>
                      </m:e>
                      <m:sub>
                        <m:r>
                          <a:rPr lang="en-US" sz="22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b>
                    </m:sSub>
                    <m:r>
                      <a:rPr lang="en-US" sz="2200" b="1" i="1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2200" b="1" i="1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𝟖</m:t>
                    </m:r>
                    <m:r>
                      <a:rPr lang="en-US" sz="2200" b="1" i="1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, </m:t>
                    </m:r>
                    <m:r>
                      <a:rPr lang="en-US" sz="2200" b="1" i="1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…</m:t>
                    </m:r>
                  </m:oMath>
                </a14:m>
                <a:r>
                  <a:rPr lang="en-US" sz="2200" b="1" i="1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b="1" i="1" dirty="0" smtClean="0">
                        <a:latin typeface="Cambria Math"/>
                        <a:cs typeface="Arial" pitchFamily="34" charset="0"/>
                      </a:rPr>
                      <m:t>𝒅</m:t>
                    </m:r>
                    <m:r>
                      <a:rPr lang="en-US" sz="2200" b="1" i="1" dirty="0" smtClean="0"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2200" b="1" i="1" dirty="0" smtClean="0">
                        <a:latin typeface="Cambria Math"/>
                        <a:cs typeface="Arial" pitchFamily="34" charset="0"/>
                      </a:rPr>
                      <m:t>𝟐</m:t>
                    </m:r>
                  </m:oMath>
                </a14:m>
                <a:endParaRPr lang="ru-RU" sz="2200" b="1" i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" y="2068188"/>
                <a:ext cx="4183538" cy="430887"/>
              </a:xfrm>
              <a:prstGeom prst="rect">
                <a:avLst/>
              </a:prstGeom>
              <a:blipFill rotWithShape="1">
                <a:blip r:embed="rId3"/>
                <a:stretch>
                  <a:fillRect b="-183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4450001" y="2067692"/>
                <a:ext cx="4442477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200" b="1" i="1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𝟑</m:t>
                    </m:r>
                    <m:r>
                      <a:rPr lang="en-US" sz="2200" b="1" i="1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) </m:t>
                    </m:r>
                    <m:sSub>
                      <m:sSubPr>
                        <m:ctrlPr>
                          <a:rPr lang="en-US" sz="2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22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𝒂</m:t>
                        </m:r>
                      </m:e>
                      <m:sub>
                        <m:r>
                          <a:rPr lang="en-US" sz="22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sub>
                    </m:sSub>
                    <m:r>
                      <a:rPr lang="en-US" sz="2200" b="1" i="1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2200" b="1" i="1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𝟐𝟓</m:t>
                    </m:r>
                    <m:r>
                      <a:rPr lang="en-US" sz="2200" b="1" i="1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, </m:t>
                    </m:r>
                    <m:sSub>
                      <m:sSubPr>
                        <m:ctrlPr>
                          <a:rPr lang="en-US" sz="2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22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   </m:t>
                        </m:r>
                        <m:r>
                          <a:rPr lang="en-US" sz="22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𝒂</m:t>
                        </m:r>
                      </m:e>
                      <m:sub>
                        <m:r>
                          <a:rPr lang="en-US" sz="22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b>
                    </m:sSub>
                    <m:r>
                      <a:rPr lang="en-US" sz="2200" b="1" i="1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2200" b="1" i="1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𝟐𝟏</m:t>
                    </m:r>
                    <m:r>
                      <a:rPr lang="en-US" sz="2200" b="1" i="1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, </m:t>
                    </m:r>
                    <m:r>
                      <a:rPr lang="en-US" sz="2200" b="1" i="1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…</m:t>
                    </m:r>
                  </m:oMath>
                </a14:m>
                <a:r>
                  <a:rPr lang="en-US" sz="2200" b="1" i="1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b="1" i="1" dirty="0" smtClean="0">
                        <a:latin typeface="Cambria Math"/>
                        <a:cs typeface="Arial" pitchFamily="34" charset="0"/>
                      </a:rPr>
                      <m:t>𝒅</m:t>
                    </m:r>
                    <m:r>
                      <a:rPr lang="en-US" sz="2200" b="1" i="1" dirty="0" smtClean="0">
                        <a:latin typeface="Cambria Math"/>
                        <a:cs typeface="Arial" pitchFamily="34" charset="0"/>
                      </a:rPr>
                      <m:t>=−</m:t>
                    </m:r>
                    <m:r>
                      <a:rPr lang="en-US" sz="2200" b="1" i="1" dirty="0" smtClean="0">
                        <a:latin typeface="Cambria Math"/>
                        <a:cs typeface="Arial" pitchFamily="34" charset="0"/>
                      </a:rPr>
                      <m:t>𝟒</m:t>
                    </m:r>
                  </m:oMath>
                </a14:m>
                <a:endParaRPr lang="ru-RU" sz="2200" b="1" i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0001" y="2067692"/>
                <a:ext cx="4442477" cy="430887"/>
              </a:xfrm>
              <a:prstGeom prst="rect">
                <a:avLst/>
              </a:prstGeom>
              <a:blipFill rotWithShape="1">
                <a:blip r:embed="rId4"/>
                <a:stretch>
                  <a:fillRect b="-183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36853" y="2529853"/>
                <a:ext cx="9047762" cy="113877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360.  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Запишите первые пять членов арифметической прогрессии, если: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𝟏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)</m:t>
                    </m:r>
                    <m:sSub>
                      <m:sSubPr>
                        <m:ctrlP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 </m:t>
                        </m:r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𝒂</m:t>
                        </m:r>
                      </m:e>
                      <m:sub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sub>
                    </m:sSub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𝟐</m:t>
                    </m:r>
                    <m:r>
                      <a:rPr lang="ru-RU" sz="2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 и 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𝒅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𝟓</m:t>
                    </m:r>
                  </m:oMath>
                </a14:m>
                <a:endParaRPr lang="ru-RU" sz="24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  <a:p>
                <a:endParaRPr lang="ru-RU" sz="2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53" y="2529853"/>
                <a:ext cx="9047762" cy="1138773"/>
              </a:xfrm>
              <a:prstGeom prst="rect">
                <a:avLst/>
              </a:prstGeom>
              <a:blipFill>
                <a:blip r:embed="rId5"/>
                <a:stretch>
                  <a:fillRect l="-980" t="-4444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Прямоугольник 17"/>
          <p:cNvSpPr/>
          <p:nvPr/>
        </p:nvSpPr>
        <p:spPr>
          <a:xfrm>
            <a:off x="3724119" y="3288353"/>
            <a:ext cx="17179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Решение.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61387" y="3562008"/>
                <a:ext cx="1486277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</a:rPr>
                        <m:t>1) </m:t>
                      </m:r>
                      <m:sSub>
                        <m:sSubPr>
                          <m:ctrlPr>
                            <a:rPr lang="en-US" sz="220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𝑎</m:t>
                          </m:r>
                        </m:e>
                        <m:sub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2200" b="0" i="1" smtClean="0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</a:rPr>
                        <m:t>=2, </m:t>
                      </m:r>
                    </m:oMath>
                  </m:oMathPara>
                </a14:m>
                <a:endParaRPr lang="ru-RU" sz="2200" i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87" y="3562008"/>
                <a:ext cx="1486277" cy="430887"/>
              </a:xfrm>
              <a:prstGeom prst="rect">
                <a:avLst/>
              </a:prstGeom>
              <a:blipFill rotWithShape="1">
                <a:blip r:embed="rId6"/>
                <a:stretch>
                  <a:fillRect b="-183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107504" y="3982800"/>
                <a:ext cx="4654629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 </m:t>
                          </m:r>
                          <m:r>
                            <a:rPr lang="en-US" sz="2200" b="0" i="1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𝑎</m:t>
                          </m:r>
                        </m:e>
                        <m:sub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sub>
                      </m:sSub>
                      <m:r>
                        <a:rPr lang="en-US" sz="2200" b="0" i="1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22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𝑎</m:t>
                          </m:r>
                        </m:e>
                        <m:sub>
                          <m:r>
                            <a:rPr lang="en-US" sz="2200" i="1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2200" b="0" i="1" smtClean="0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</a:rPr>
                        <m:t>+</m:t>
                      </m:r>
                      <m:r>
                        <a:rPr lang="en-US" sz="2200" b="0" i="1" smtClean="0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</a:rPr>
                        <m:t>𝑑</m:t>
                      </m:r>
                      <m:r>
                        <a:rPr lang="en-US" sz="2200" b="0" i="1" smtClean="0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</a:rPr>
                        <m:t>=2+5=7,</m:t>
                      </m:r>
                    </m:oMath>
                  </m:oMathPara>
                </a14:m>
                <a:endParaRPr lang="ru-RU" sz="2200" i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3982800"/>
                <a:ext cx="4654629" cy="430887"/>
              </a:xfrm>
              <a:prstGeom prst="rect">
                <a:avLst/>
              </a:prstGeom>
              <a:blipFill rotWithShape="1">
                <a:blip r:embed="rId7"/>
                <a:stretch>
                  <a:fillRect b="-28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131143" y="4515967"/>
                <a:ext cx="4654629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 </m:t>
                          </m:r>
                          <m:r>
                            <a:rPr lang="en-US" sz="2200" b="0" i="1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𝑎</m:t>
                          </m:r>
                        </m:e>
                        <m:sub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3</m:t>
                          </m:r>
                        </m:sub>
                      </m:sSub>
                      <m:r>
                        <a:rPr lang="en-US" sz="2200" b="0" i="1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22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𝑎</m:t>
                          </m:r>
                        </m:e>
                        <m:sub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sub>
                      </m:sSub>
                      <m:r>
                        <a:rPr lang="en-US" sz="2200" b="0" i="1" smtClean="0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</a:rPr>
                        <m:t>+</m:t>
                      </m:r>
                      <m:r>
                        <a:rPr lang="en-US" sz="2200" b="0" i="1" smtClean="0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</a:rPr>
                        <m:t>𝑑</m:t>
                      </m:r>
                      <m:r>
                        <a:rPr lang="en-US" sz="2200" b="0" i="1" smtClean="0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</a:rPr>
                        <m:t>=7+5=12,</m:t>
                      </m:r>
                    </m:oMath>
                  </m:oMathPara>
                </a14:m>
                <a:endParaRPr lang="ru-RU" sz="2200" i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143" y="4515967"/>
                <a:ext cx="4654629" cy="430887"/>
              </a:xfrm>
              <a:prstGeom prst="rect">
                <a:avLst/>
              </a:prstGeom>
              <a:blipFill rotWithShape="1">
                <a:blip r:embed="rId8"/>
                <a:stretch>
                  <a:fillRect b="-42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3491880" y="3982799"/>
                <a:ext cx="4654629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 </m:t>
                          </m:r>
                          <m:r>
                            <a:rPr lang="en-US" sz="2200" b="0" i="1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𝑎</m:t>
                          </m:r>
                        </m:e>
                        <m:sub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4</m:t>
                          </m:r>
                        </m:sub>
                      </m:sSub>
                      <m:r>
                        <a:rPr lang="en-US" sz="2200" b="0" i="1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22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𝑎</m:t>
                          </m:r>
                        </m:e>
                        <m:sub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3</m:t>
                          </m:r>
                        </m:sub>
                      </m:sSub>
                      <m:r>
                        <a:rPr lang="en-US" sz="2200" b="0" i="1" smtClean="0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</a:rPr>
                        <m:t>+</m:t>
                      </m:r>
                      <m:r>
                        <a:rPr lang="en-US" sz="2200" b="0" i="1" smtClean="0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</a:rPr>
                        <m:t>𝑑</m:t>
                      </m:r>
                      <m:r>
                        <a:rPr lang="en-US" sz="2200" b="0" i="1" smtClean="0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</a:rPr>
                        <m:t>=12+5=17,</m:t>
                      </m:r>
                    </m:oMath>
                  </m:oMathPara>
                </a14:m>
                <a:endParaRPr lang="ru-RU" sz="2200" i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1880" y="3982799"/>
                <a:ext cx="4654629" cy="430887"/>
              </a:xfrm>
              <a:prstGeom prst="rect">
                <a:avLst/>
              </a:prstGeom>
              <a:blipFill rotWithShape="1">
                <a:blip r:embed="rId9"/>
                <a:stretch>
                  <a:fillRect b="-28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3500997" y="4515966"/>
                <a:ext cx="3519275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22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 </m:t>
                        </m:r>
                        <m:r>
                          <a:rPr lang="en-US" sz="2200" b="0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𝑎</m:t>
                        </m:r>
                      </m:e>
                      <m:sub>
                        <m:r>
                          <a:rPr lang="en-US" sz="2200" b="0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5</m:t>
                        </m:r>
                      </m:sub>
                    </m:sSub>
                    <m:r>
                      <a:rPr lang="en-US" sz="2200" b="0" i="1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sSub>
                      <m:sSubPr>
                        <m:ctrlPr>
                          <a:rPr lang="en-US" sz="22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2200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𝑎</m:t>
                        </m:r>
                      </m:e>
                      <m:sub>
                        <m:r>
                          <a:rPr lang="en-US" sz="2200" b="0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4</m:t>
                        </m:r>
                      </m:sub>
                    </m:sSub>
                    <m:r>
                      <a:rPr lang="en-US" sz="2200" b="0" i="1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+</m:t>
                    </m:r>
                    <m:r>
                      <a:rPr lang="en-US" sz="2200" b="0" i="1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𝑑</m:t>
                    </m:r>
                    <m:r>
                      <a:rPr lang="en-US" sz="2200" b="0" i="1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=17+5=22</m:t>
                    </m:r>
                  </m:oMath>
                </a14:m>
                <a:r>
                  <a:rPr lang="en-US" sz="2200" i="1" dirty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2200" i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0997" y="4515966"/>
                <a:ext cx="3519275" cy="430887"/>
              </a:xfrm>
              <a:prstGeom prst="rect">
                <a:avLst/>
              </a:prstGeom>
              <a:blipFill rotWithShape="1">
                <a:blip r:embed="rId10"/>
                <a:stretch>
                  <a:fillRect t="-7143" r="-2076" b="-3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5909279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9" grpId="0"/>
      <p:bldP spid="14" grpId="0"/>
      <p:bldP spid="15" grpId="0"/>
      <p:bldP spid="18" grpId="0"/>
      <p:bldP spid="19" grpId="0"/>
      <p:bldP spid="22" grpId="0"/>
      <p:bldP spid="23" grpId="0"/>
      <p:bldP spid="24" grpId="0"/>
      <p:bldP spid="2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-11266" y="99234"/>
            <a:ext cx="9144000" cy="54304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ru-RU" sz="32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РЕШЕНИЕ ПРИМЕРОВ</a:t>
            </a:r>
            <a:endParaRPr lang="en-US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69980" y="1809675"/>
            <a:ext cx="17179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Решение.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203895" y="748892"/>
                <a:ext cx="8832602" cy="116955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362</a:t>
                </a:r>
                <a:r>
                  <a:rPr lang="en-US" sz="23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r>
                  <a:rPr lang="ru-RU" sz="23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300" dirty="0">
                    <a:latin typeface="Arial" pitchFamily="34" charset="0"/>
                    <a:cs typeface="Arial" pitchFamily="34" charset="0"/>
                  </a:rPr>
                  <a:t>В арифметической прогрессии найти: </a:t>
                </a:r>
              </a:p>
              <a:p>
                <a14:m>
                  <m:oMath xmlns:m="http://schemas.openxmlformats.org/officeDocument/2006/math">
                    <m:r>
                      <a:rPr lang="en-US" sz="2300" b="0" i="0" smtClean="0">
                        <a:solidFill>
                          <a:srgbClr val="002060"/>
                        </a:solidFill>
                        <a:latin typeface="Cambria Math"/>
                      </a:rPr>
                      <m:t>1)</m:t>
                    </m:r>
                    <m:sSub>
                      <m:sSubPr>
                        <m:ctrlPr>
                          <a:rPr lang="en-US" sz="23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3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3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sz="23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15</m:t>
                        </m:r>
                      </m:sub>
                    </m:sSub>
                    <m:r>
                      <a:rPr lang="ru-RU" sz="23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, если</m:t>
                    </m:r>
                    <m:r>
                      <a:rPr lang="en-US" sz="2300" b="0" i="0" smtClean="0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en-US" sz="23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3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3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sz="23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300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300" b="0" i="1" smtClean="0">
                        <a:solidFill>
                          <a:srgbClr val="002060"/>
                        </a:solidFill>
                        <a:latin typeface="Cambria Math"/>
                      </a:rPr>
                      <m:t>2, </m:t>
                    </m:r>
                    <m:r>
                      <a:rPr lang="en-US" sz="2300" b="0" i="1" smtClean="0">
                        <a:solidFill>
                          <a:srgbClr val="002060"/>
                        </a:solidFill>
                        <a:latin typeface="Cambria Math"/>
                      </a:rPr>
                      <m:t>𝑑</m:t>
                    </m:r>
                    <m:r>
                      <a:rPr lang="en-US" sz="2300" b="0" i="1" smtClean="0">
                        <a:solidFill>
                          <a:srgbClr val="002060"/>
                        </a:solidFill>
                        <a:latin typeface="Cambria Math"/>
                      </a:rPr>
                      <m:t>=3</m:t>
                    </m:r>
                  </m:oMath>
                </a14:m>
                <a:r>
                  <a:rPr lang="en-US" sz="2300" dirty="0">
                    <a:latin typeface="Arial" pitchFamily="34" charset="0"/>
                    <a:cs typeface="Arial" pitchFamily="34" charset="0"/>
                  </a:rPr>
                  <a:t>;</a:t>
                </a:r>
                <a:endParaRPr lang="ru-RU" sz="2300" dirty="0">
                  <a:latin typeface="Arial" pitchFamily="34" charset="0"/>
                  <a:cs typeface="Arial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300" dirty="0" smtClean="0">
                        <a:solidFill>
                          <a:srgbClr val="002060"/>
                        </a:solidFill>
                        <a:latin typeface="Cambria Math"/>
                      </a:rPr>
                      <m:t>3</m:t>
                    </m:r>
                    <m:r>
                      <a:rPr lang="en-US" sz="2300">
                        <a:solidFill>
                          <a:srgbClr val="002060"/>
                        </a:solidFill>
                        <a:latin typeface="Cambria Math"/>
                      </a:rPr>
                      <m:t>)</m:t>
                    </m:r>
                    <m:sSub>
                      <m:sSubPr>
                        <m:ctrlPr>
                          <a:rPr lang="en-US" sz="23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3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3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sz="23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18</m:t>
                        </m:r>
                      </m:sub>
                    </m:sSub>
                    <m:r>
                      <a:rPr lang="ru-RU" sz="23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, если</m:t>
                    </m:r>
                    <m:r>
                      <a:rPr lang="en-US" sz="2300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en-US" sz="23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3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3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sz="23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300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300" b="0" i="1" smtClean="0">
                        <a:solidFill>
                          <a:srgbClr val="002060"/>
                        </a:solidFill>
                        <a:latin typeface="Cambria Math"/>
                      </a:rPr>
                      <m:t>−3</m:t>
                    </m:r>
                    <m:r>
                      <a:rPr lang="en-US" sz="2300" i="1">
                        <a:solidFill>
                          <a:srgbClr val="002060"/>
                        </a:solidFill>
                        <a:latin typeface="Cambria Math"/>
                      </a:rPr>
                      <m:t>, </m:t>
                    </m:r>
                    <m:r>
                      <a:rPr lang="en-US" sz="2300" b="0" i="1" smtClean="0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  <m:r>
                      <a:rPr lang="en-US" sz="2300" i="1">
                        <a:solidFill>
                          <a:srgbClr val="002060"/>
                        </a:solidFill>
                        <a:latin typeface="Cambria Math"/>
                      </a:rPr>
                      <m:t>𝑑</m:t>
                    </m:r>
                    <m:r>
                      <a:rPr lang="en-US" sz="2300" i="1">
                        <a:solidFill>
                          <a:srgbClr val="002060"/>
                        </a:solidFill>
                        <a:latin typeface="Cambria Math"/>
                      </a:rPr>
                      <m:t>=−2</m:t>
                    </m:r>
                  </m:oMath>
                </a14:m>
                <a:r>
                  <a:rPr lang="en-US" sz="2300" dirty="0">
                    <a:latin typeface="Arial" pitchFamily="34" charset="0"/>
                    <a:cs typeface="Arial" pitchFamily="34" charset="0"/>
                  </a:rPr>
                  <a:t>.  </a:t>
                </a:r>
                <a:endParaRPr lang="ru-RU" sz="23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895" y="748892"/>
                <a:ext cx="8832602" cy="1169551"/>
              </a:xfrm>
              <a:prstGeom prst="rect">
                <a:avLst/>
              </a:prstGeom>
              <a:blipFill>
                <a:blip r:embed="rId2"/>
                <a:stretch>
                  <a:fillRect l="-1004" t="-4301" b="-967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5724128" y="1161189"/>
                <a:ext cx="2693879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0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0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2000" b="1">
                        <a:solidFill>
                          <a:srgbClr val="7030A0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ru-RU" sz="20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0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sz="20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 </m:t>
                        </m:r>
                      </m:sub>
                    </m:sSub>
                    <m:r>
                      <a:rPr lang="en-US" sz="2000" b="1" i="1">
                        <a:solidFill>
                          <a:srgbClr val="7030A0"/>
                        </a:solidFill>
                        <a:latin typeface="Cambria Math"/>
                      </a:rPr>
                      <m:t>+</m:t>
                    </m:r>
                    <m:d>
                      <m:dPr>
                        <m:ctrlPr>
                          <a:rPr lang="ru-RU" sz="20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𝒏</m:t>
                        </m:r>
                        <m:r>
                          <a:rPr lang="en-US" sz="20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0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𝟏</m:t>
                        </m:r>
                      </m:e>
                    </m:d>
                    <m:r>
                      <a:rPr lang="en-US" sz="2000" b="1" i="1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000" b="1" i="1">
                        <a:solidFill>
                          <a:srgbClr val="7030A0"/>
                        </a:solidFill>
                        <a:latin typeface="Cambria Math"/>
                      </a:rPr>
                      <m:t>𝒅</m:t>
                    </m:r>
                  </m:oMath>
                </a14:m>
                <a:r>
                  <a:rPr lang="en-US" sz="2000" b="1" dirty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0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4128" y="1161189"/>
                <a:ext cx="2693879" cy="400110"/>
              </a:xfrm>
              <a:prstGeom prst="rect">
                <a:avLst/>
              </a:prstGeom>
              <a:blipFill>
                <a:blip r:embed="rId3"/>
                <a:stretch>
                  <a:fillRect b="-2187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5732" y="2172658"/>
                <a:ext cx="8886747" cy="4462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300" b="1" i="1" smtClean="0">
                        <a:solidFill>
                          <a:srgbClr val="7030A0"/>
                        </a:solidFill>
                        <a:latin typeface="Cambria Math"/>
                      </a:rPr>
                      <m:t>𝟏</m:t>
                    </m:r>
                    <m:r>
                      <a:rPr lang="en-US" sz="2300" b="1" i="1" smtClean="0">
                        <a:solidFill>
                          <a:srgbClr val="7030A0"/>
                        </a:solidFill>
                        <a:latin typeface="Cambria Math"/>
                      </a:rPr>
                      <m:t>)</m:t>
                    </m:r>
                    <m:sSub>
                      <m:sSubPr>
                        <m:ctrlPr>
                          <a:rPr lang="en-US" sz="23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3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3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sz="23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300" i="1">
                        <a:solidFill>
                          <a:srgbClr val="002060"/>
                        </a:solidFill>
                        <a:latin typeface="Cambria Math"/>
                      </a:rPr>
                      <m:t>=2, </m:t>
                    </m:r>
                    <m:r>
                      <a:rPr lang="en-US" sz="2300" b="0" i="1" smtClean="0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  <m:r>
                      <a:rPr lang="en-US" sz="2300" i="1">
                        <a:solidFill>
                          <a:srgbClr val="002060"/>
                        </a:solidFill>
                        <a:latin typeface="Cambria Math"/>
                      </a:rPr>
                      <m:t>𝑑</m:t>
                    </m:r>
                    <m:r>
                      <a:rPr lang="en-US" sz="2300" i="1">
                        <a:solidFill>
                          <a:srgbClr val="002060"/>
                        </a:solidFill>
                        <a:latin typeface="Cambria Math"/>
                      </a:rPr>
                      <m:t>=3</m:t>
                    </m:r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</a:rPr>
                      <m:t>,    </m:t>
                    </m:r>
                    <m:sSub>
                      <m:sSubPr>
                        <m:ctrlPr>
                          <a:rPr lang="ru-RU" sz="23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3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𝟏𝟓</m:t>
                        </m:r>
                      </m:sub>
                    </m:sSub>
                    <m:r>
                      <a:rPr lang="en-US" sz="2300" b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</a:rPr>
                      <m:t>𝟐</m:t>
                    </m:r>
                    <m:r>
                      <a:rPr lang="en-US" sz="2300" b="1" i="1">
                        <a:solidFill>
                          <a:srgbClr val="002060"/>
                        </a:solidFill>
                        <a:latin typeface="Cambria Math"/>
                      </a:rPr>
                      <m:t>+</m:t>
                    </m:r>
                    <m:d>
                      <m:dPr>
                        <m:ctrlPr>
                          <a:rPr lang="ru-RU" sz="23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3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𝟏𝟒</m:t>
                        </m:r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e>
                    </m:d>
                    <m:r>
                      <a:rPr lang="en-US" sz="23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</a:rPr>
                      <m:t>𝟑</m:t>
                    </m:r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</a:rPr>
                      <m:t>𝟐</m:t>
                    </m:r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</a:rPr>
                      <m:t>+</m:t>
                    </m:r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</a:rPr>
                      <m:t>𝟑𝟗</m:t>
                    </m:r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</a:rPr>
                      <m:t>𝟒𝟏</m:t>
                    </m:r>
                  </m:oMath>
                </a14:m>
                <a:r>
                  <a:rPr lang="ru-RU" sz="2300" dirty="0">
                    <a:solidFill>
                      <a:srgbClr val="7030A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2" y="2172658"/>
                <a:ext cx="8886747" cy="446276"/>
              </a:xfrm>
              <a:prstGeom prst="rect">
                <a:avLst/>
              </a:prstGeom>
              <a:blipFill>
                <a:blip r:embed="rId4"/>
                <a:stretch>
                  <a:fillRect l="-143" b="-1891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28278" y="2628094"/>
                <a:ext cx="9133526" cy="4462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300" b="1" dirty="0">
                    <a:solidFill>
                      <a:srgbClr val="7030A0"/>
                    </a:solidFill>
                  </a:rPr>
                  <a:t>3</a:t>
                </a:r>
                <a14:m>
                  <m:oMath xmlns:m="http://schemas.openxmlformats.org/officeDocument/2006/math">
                    <m:r>
                      <a:rPr lang="en-US" sz="2300" b="1" i="1" smtClean="0">
                        <a:solidFill>
                          <a:srgbClr val="7030A0"/>
                        </a:solidFill>
                        <a:latin typeface="Cambria Math"/>
                      </a:rPr>
                      <m:t>)</m:t>
                    </m:r>
                    <m:sSub>
                      <m:sSubPr>
                        <m:ctrlPr>
                          <a:rPr lang="en-US" sz="23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3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3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sz="23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300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300" b="0" i="1" smtClean="0">
                        <a:solidFill>
                          <a:srgbClr val="002060"/>
                        </a:solidFill>
                        <a:latin typeface="Cambria Math"/>
                      </a:rPr>
                      <m:t>−3</m:t>
                    </m:r>
                    <m:r>
                      <a:rPr lang="en-US" sz="2300" i="1">
                        <a:solidFill>
                          <a:srgbClr val="002060"/>
                        </a:solidFill>
                        <a:latin typeface="Cambria Math"/>
                      </a:rPr>
                      <m:t>, </m:t>
                    </m:r>
                    <m:r>
                      <a:rPr lang="en-US" sz="2300" b="0" i="1" smtClean="0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  <m:r>
                      <a:rPr lang="en-US" sz="2300" i="1">
                        <a:solidFill>
                          <a:srgbClr val="002060"/>
                        </a:solidFill>
                        <a:latin typeface="Cambria Math"/>
                      </a:rPr>
                      <m:t>𝑑</m:t>
                    </m:r>
                    <m:r>
                      <a:rPr lang="en-US" sz="2300" i="1">
                        <a:solidFill>
                          <a:srgbClr val="002060"/>
                        </a:solidFill>
                        <a:latin typeface="Cambria Math"/>
                      </a:rPr>
                      <m:t>=−2</m:t>
                    </m:r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</a:rPr>
                      <m:t>,    </m:t>
                    </m:r>
                    <m:sSub>
                      <m:sSubPr>
                        <m:ctrlPr>
                          <a:rPr lang="ru-RU" sz="23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3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𝟏𝟖</m:t>
                        </m:r>
                      </m:sub>
                    </m:sSub>
                    <m:r>
                      <a:rPr lang="en-US" sz="2300" b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</a:rPr>
                      <m:t>−</m:t>
                    </m:r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</a:rPr>
                      <m:t>𝟑</m:t>
                    </m:r>
                    <m:r>
                      <a:rPr lang="en-US" sz="2300" b="1" i="1">
                        <a:solidFill>
                          <a:srgbClr val="002060"/>
                        </a:solidFill>
                        <a:latin typeface="Cambria Math"/>
                      </a:rPr>
                      <m:t>+</m:t>
                    </m:r>
                    <m:d>
                      <m:dPr>
                        <m:ctrlPr>
                          <a:rPr lang="ru-RU" sz="23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3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𝟏𝟕</m:t>
                        </m:r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e>
                    </m:d>
                    <m:r>
                      <a:rPr lang="en-US" sz="23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∙</m:t>
                    </m:r>
                    <m:d>
                      <m:dPr>
                        <m:ctrlPr>
                          <a:rPr lang="en-US" sz="23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23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sz="23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e>
                    </m:d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</a:rPr>
                      <m:t>=−</m:t>
                    </m:r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</a:rPr>
                      <m:t>𝟑</m:t>
                    </m:r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</a:rPr>
                      <m:t>−</m:t>
                    </m:r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</a:rPr>
                      <m:t>𝟒𝟖</m:t>
                    </m:r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</a:rPr>
                      <m:t>=−</m:t>
                    </m:r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</a:rPr>
                      <m:t>𝟓𝟏</m:t>
                    </m:r>
                  </m:oMath>
                </a14:m>
                <a:endParaRPr lang="ru-RU" sz="23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78" y="2628094"/>
                <a:ext cx="9133526" cy="446276"/>
              </a:xfrm>
              <a:prstGeom prst="rect">
                <a:avLst/>
              </a:prstGeom>
              <a:blipFill rotWithShape="1">
                <a:blip r:embed="rId5"/>
                <a:stretch>
                  <a:fillRect l="-1001" t="-9589" b="-3013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203895" y="3074370"/>
                <a:ext cx="8891988" cy="81560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363</a:t>
                </a:r>
                <a:r>
                  <a:rPr lang="en-US" sz="23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r>
                  <a:rPr lang="ru-RU" sz="23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300" dirty="0">
                    <a:latin typeface="Arial" pitchFamily="34" charset="0"/>
                    <a:cs typeface="Arial" pitchFamily="34" charset="0"/>
                  </a:rPr>
                  <a:t>Запишите формулу </a:t>
                </a:r>
                <a14:m>
                  <m:oMath xmlns:m="http://schemas.openxmlformats.org/officeDocument/2006/math">
                    <m:r>
                      <a:rPr lang="en-US" sz="2300" b="0" i="1" smtClean="0">
                        <a:solidFill>
                          <a:srgbClr val="002060"/>
                        </a:solidFill>
                        <a:latin typeface="Cambria Math"/>
                      </a:rPr>
                      <m:t>𝑛</m:t>
                    </m:r>
                    <m:r>
                      <a:rPr lang="en-US" sz="2300" b="0" i="1" smtClean="0">
                        <a:solidFill>
                          <a:srgbClr val="002060"/>
                        </a:solidFill>
                        <a:latin typeface="Cambria Math"/>
                      </a:rPr>
                      <m:t>−</m:t>
                    </m:r>
                  </m:oMath>
                </a14:m>
                <a:r>
                  <a:rPr lang="ru-RU" sz="2300" dirty="0" err="1">
                    <a:latin typeface="Arial" pitchFamily="34" charset="0"/>
                    <a:cs typeface="Arial" pitchFamily="34" charset="0"/>
                  </a:rPr>
                  <a:t>го</a:t>
                </a:r>
                <a:r>
                  <a:rPr lang="ru-RU" sz="2300" dirty="0">
                    <a:latin typeface="Arial" pitchFamily="34" charset="0"/>
                    <a:cs typeface="Arial" pitchFamily="34" charset="0"/>
                  </a:rPr>
                  <a:t> члена арифметической прогрессии: </a:t>
                </a:r>
                <a:r>
                  <a:rPr lang="en-US" sz="2300" dirty="0">
                    <a:latin typeface="Arial" pitchFamily="34" charset="0"/>
                    <a:cs typeface="Arial" pitchFamily="34" charset="0"/>
                  </a:rPr>
                  <a:t>  </a:t>
                </a:r>
                <a:endParaRPr lang="ru-RU" sz="23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895" y="3074370"/>
                <a:ext cx="8891988" cy="815608"/>
              </a:xfrm>
              <a:prstGeom prst="rect">
                <a:avLst/>
              </a:prstGeom>
              <a:blipFill>
                <a:blip r:embed="rId6"/>
                <a:stretch>
                  <a:fillRect l="-997" t="-4545" b="-1363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2051720" y="3467251"/>
                <a:ext cx="7992888" cy="4462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200" b="1" i="1" smtClean="0">
                        <a:solidFill>
                          <a:srgbClr val="7030A0"/>
                        </a:solidFill>
                        <a:latin typeface="Cambria Math"/>
                      </a:rPr>
                      <m:t>𝟏</m:t>
                    </m:r>
                    <m:r>
                      <a:rPr lang="en-US" sz="2200" b="1" i="1" smtClean="0">
                        <a:solidFill>
                          <a:srgbClr val="7030A0"/>
                        </a:solidFill>
                        <a:latin typeface="Cambria Math"/>
                      </a:rPr>
                      <m:t>) </m:t>
                    </m:r>
                    <m:r>
                      <a:rPr lang="en-US" sz="2200" b="1" i="1" smtClean="0">
                        <a:solidFill>
                          <a:srgbClr val="7030A0"/>
                        </a:solidFill>
                        <a:latin typeface="Cambria Math"/>
                      </a:rPr>
                      <m:t>𝟏</m:t>
                    </m:r>
                    <m:r>
                      <a:rPr lang="en-US" sz="2200" b="1" i="1" smtClean="0">
                        <a:solidFill>
                          <a:srgbClr val="7030A0"/>
                        </a:solidFill>
                        <a:latin typeface="Cambria Math"/>
                      </a:rPr>
                      <m:t>,</m:t>
                    </m:r>
                    <m:r>
                      <a:rPr lang="en-US" sz="2200" b="1" i="1" smtClean="0">
                        <a:solidFill>
                          <a:srgbClr val="7030A0"/>
                        </a:solidFill>
                        <a:latin typeface="Cambria Math"/>
                      </a:rPr>
                      <m:t>𝟔</m:t>
                    </m:r>
                    <m:r>
                      <a:rPr lang="en-US" sz="2200" b="1" i="1" smtClean="0">
                        <a:solidFill>
                          <a:srgbClr val="7030A0"/>
                        </a:solidFill>
                        <a:latin typeface="Cambria Math"/>
                      </a:rPr>
                      <m:t>,</m:t>
                    </m:r>
                    <m:r>
                      <a:rPr lang="en-US" sz="2200" b="1" i="1" smtClean="0">
                        <a:solidFill>
                          <a:srgbClr val="7030A0"/>
                        </a:solidFill>
                        <a:latin typeface="Cambria Math"/>
                      </a:rPr>
                      <m:t>𝟏𝟏</m:t>
                    </m:r>
                    <m:r>
                      <a:rPr lang="en-US" sz="2200" b="1" i="1" smtClean="0">
                        <a:solidFill>
                          <a:srgbClr val="7030A0"/>
                        </a:solidFill>
                        <a:latin typeface="Cambria Math"/>
                      </a:rPr>
                      <m:t>,</m:t>
                    </m:r>
                    <m:r>
                      <a:rPr lang="en-US" sz="2200" b="1" i="1" smtClean="0">
                        <a:solidFill>
                          <a:srgbClr val="7030A0"/>
                        </a:solidFill>
                        <a:latin typeface="Cambria Math"/>
                      </a:rPr>
                      <m:t>𝟏𝟔</m:t>
                    </m:r>
                    <m:r>
                      <a:rPr lang="en-US" sz="2200" b="1" i="1" smtClean="0">
                        <a:solidFill>
                          <a:srgbClr val="7030A0"/>
                        </a:solidFill>
                        <a:latin typeface="Cambria Math"/>
                      </a:rPr>
                      <m:t>,…;   </m:t>
                    </m:r>
                    <m:r>
                      <a:rPr lang="en-US" sz="2200" b="1" i="1" smtClean="0">
                        <a:solidFill>
                          <a:srgbClr val="7030A0"/>
                        </a:solidFill>
                        <a:latin typeface="Cambria Math"/>
                      </a:rPr>
                      <m:t>𝟑</m:t>
                    </m:r>
                    <m:r>
                      <a:rPr lang="en-US" sz="2200" b="1" i="1">
                        <a:solidFill>
                          <a:srgbClr val="7030A0"/>
                        </a:solidFill>
                        <a:latin typeface="Cambria Math"/>
                      </a:rPr>
                      <m:t>) </m:t>
                    </m:r>
                    <m:r>
                      <a:rPr lang="en-US" sz="2200" b="1" i="1" smtClean="0">
                        <a:solidFill>
                          <a:srgbClr val="7030A0"/>
                        </a:solidFill>
                        <a:latin typeface="Cambria Math"/>
                      </a:rPr>
                      <m:t>−</m:t>
                    </m:r>
                    <m:r>
                      <a:rPr lang="en-US" sz="2200" b="1" i="1" smtClean="0">
                        <a:solidFill>
                          <a:srgbClr val="7030A0"/>
                        </a:solidFill>
                        <a:latin typeface="Cambria Math"/>
                      </a:rPr>
                      <m:t>𝟒</m:t>
                    </m:r>
                    <m:r>
                      <a:rPr lang="en-US" sz="2200" b="1" i="1">
                        <a:solidFill>
                          <a:srgbClr val="7030A0"/>
                        </a:solidFill>
                        <a:latin typeface="Cambria Math"/>
                      </a:rPr>
                      <m:t>,</m:t>
                    </m:r>
                    <m:r>
                      <a:rPr lang="en-US" sz="2200" b="1" i="1" smtClean="0">
                        <a:solidFill>
                          <a:srgbClr val="7030A0"/>
                        </a:solidFill>
                        <a:latin typeface="Cambria Math"/>
                      </a:rPr>
                      <m:t>−</m:t>
                    </m:r>
                    <m:r>
                      <a:rPr lang="en-US" sz="2200" b="1" i="1" smtClean="0">
                        <a:solidFill>
                          <a:srgbClr val="7030A0"/>
                        </a:solidFill>
                        <a:latin typeface="Cambria Math"/>
                      </a:rPr>
                      <m:t>𝟔</m:t>
                    </m:r>
                    <m:r>
                      <a:rPr lang="en-US" sz="2200" b="1" i="1">
                        <a:solidFill>
                          <a:srgbClr val="7030A0"/>
                        </a:solidFill>
                        <a:latin typeface="Cambria Math"/>
                      </a:rPr>
                      <m:t>,</m:t>
                    </m:r>
                    <m:r>
                      <a:rPr lang="en-US" sz="2200" b="1" i="1" smtClean="0">
                        <a:solidFill>
                          <a:srgbClr val="7030A0"/>
                        </a:solidFill>
                        <a:latin typeface="Cambria Math"/>
                      </a:rPr>
                      <m:t>−</m:t>
                    </m:r>
                    <m:r>
                      <a:rPr lang="en-US" sz="2200" b="1" i="1" smtClean="0">
                        <a:solidFill>
                          <a:srgbClr val="7030A0"/>
                        </a:solidFill>
                        <a:latin typeface="Cambria Math"/>
                      </a:rPr>
                      <m:t>𝟖</m:t>
                    </m:r>
                    <m:r>
                      <a:rPr lang="en-US" sz="2200" b="1" i="1">
                        <a:solidFill>
                          <a:srgbClr val="7030A0"/>
                        </a:solidFill>
                        <a:latin typeface="Cambria Math"/>
                      </a:rPr>
                      <m:t>,</m:t>
                    </m:r>
                    <m:r>
                      <a:rPr lang="en-US" sz="2200" b="1" i="1" smtClean="0">
                        <a:solidFill>
                          <a:srgbClr val="7030A0"/>
                        </a:solidFill>
                        <a:latin typeface="Cambria Math"/>
                      </a:rPr>
                      <m:t>−</m:t>
                    </m:r>
                    <m:r>
                      <a:rPr lang="en-US" sz="2200" b="1" i="1" smtClean="0">
                        <a:solidFill>
                          <a:srgbClr val="7030A0"/>
                        </a:solidFill>
                        <a:latin typeface="Cambria Math"/>
                      </a:rPr>
                      <m:t>𝟏𝟎</m:t>
                    </m:r>
                    <m:r>
                      <a:rPr lang="en-US" sz="2200" b="1" i="1">
                        <a:solidFill>
                          <a:srgbClr val="7030A0"/>
                        </a:solidFill>
                        <a:latin typeface="Cambria Math"/>
                      </a:rPr>
                      <m:t>,…; </m:t>
                    </m:r>
                  </m:oMath>
                </a14:m>
                <a:r>
                  <a:rPr lang="en-US" sz="2200" dirty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200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1720" y="3467251"/>
                <a:ext cx="7992888" cy="446276"/>
              </a:xfrm>
              <a:prstGeom prst="rect">
                <a:avLst/>
              </a:prstGeom>
              <a:blipFill>
                <a:blip r:embed="rId7"/>
                <a:stretch>
                  <a:fillRect l="-158" b="-1388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Прямоугольник 24"/>
          <p:cNvSpPr/>
          <p:nvPr/>
        </p:nvSpPr>
        <p:spPr>
          <a:xfrm>
            <a:off x="3385072" y="3852763"/>
            <a:ext cx="17179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Решение.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85048" y="4262893"/>
                <a:ext cx="5449317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)</m:t>
                      </m:r>
                      <m:sSub>
                        <m:sSubPr>
                          <m:ctrlPr>
                            <a:rPr lang="en-US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20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𝑎</m:t>
                          </m:r>
                        </m:e>
                        <m:sub>
                          <m:r>
                            <a:rPr lang="en-US" sz="20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000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1</m:t>
                      </m:r>
                      <m:r>
                        <a:rPr lang="en-US" sz="2000" i="1">
                          <a:solidFill>
                            <a:srgbClr val="002060"/>
                          </a:solidFill>
                          <a:latin typeface="Cambria Math"/>
                        </a:rPr>
                        <m:t>, </m:t>
                      </m:r>
                      <m:r>
                        <a:rPr lang="en-US" sz="20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000" i="1">
                          <a:solidFill>
                            <a:srgbClr val="002060"/>
                          </a:solidFill>
                          <a:latin typeface="Cambria Math"/>
                        </a:rPr>
                        <m:t>𝑑</m:t>
                      </m:r>
                      <m:r>
                        <a:rPr lang="en-US" sz="2000" i="1">
                          <a:solidFill>
                            <a:srgbClr val="002060"/>
                          </a:solidFill>
                          <a:latin typeface="Cambria Math"/>
                        </a:rPr>
                        <m:t>=5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,    </m:t>
                      </m:r>
                      <m:sSub>
                        <m:sSubPr>
                          <m:ctrlPr>
                            <a:rPr lang="ru-RU" sz="2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n-US" sz="2000" b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d>
                        <m:dPr>
                          <m:ctrlPr>
                            <a:rPr lang="ru-RU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𝒏</m:t>
                          </m:r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</m:e>
                      </m:d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ru-RU" sz="20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048" y="4262893"/>
                <a:ext cx="5449317" cy="400110"/>
              </a:xfrm>
              <a:prstGeom prst="rect">
                <a:avLst/>
              </a:prstGeom>
              <a:blipFill>
                <a:blip r:embed="rId8"/>
                <a:stretch>
                  <a:fillRect b="-1515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116787" y="4635808"/>
                <a:ext cx="5385837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000" b="1" dirty="0">
                    <a:solidFill>
                      <a:srgbClr val="7030A0"/>
                    </a:solidFill>
                  </a:rPr>
                  <a:t>3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7030A0"/>
                        </a:solidFill>
                        <a:latin typeface="Cambria Math"/>
                      </a:rPr>
                      <m:t>)</m:t>
                    </m:r>
                    <m:sSub>
                      <m:sSubPr>
                        <m:ctrlPr>
                          <a:rPr lang="en-US" sz="2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0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sz="20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000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000" b="0" i="1" smtClean="0">
                        <a:solidFill>
                          <a:srgbClr val="002060"/>
                        </a:solidFill>
                        <a:latin typeface="Cambria Math"/>
                      </a:rPr>
                      <m:t>−4</m:t>
                    </m:r>
                    <m:r>
                      <a:rPr lang="en-US" sz="2000" i="1">
                        <a:solidFill>
                          <a:srgbClr val="002060"/>
                        </a:solidFill>
                        <a:latin typeface="Cambria Math"/>
                      </a:rPr>
                      <m:t>, </m:t>
                    </m:r>
                    <m:r>
                      <a:rPr lang="en-US" sz="2000" b="0" i="1" smtClean="0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  <m:r>
                      <a:rPr lang="en-US" sz="2000" i="1">
                        <a:solidFill>
                          <a:srgbClr val="002060"/>
                        </a:solidFill>
                        <a:latin typeface="Cambria Math"/>
                      </a:rPr>
                      <m:t>𝑑</m:t>
                    </m:r>
                    <m:r>
                      <a:rPr lang="en-US" sz="2000" i="1">
                        <a:solidFill>
                          <a:srgbClr val="002060"/>
                        </a:solidFill>
                        <a:latin typeface="Cambria Math"/>
                      </a:rPr>
                      <m:t>=−2</m:t>
                    </m:r>
                    <m:r>
                      <a:rPr lang="en-US" sz="2000" b="1" i="1" smtClean="0">
                        <a:solidFill>
                          <a:srgbClr val="002060"/>
                        </a:solidFill>
                        <a:latin typeface="Cambria Math"/>
                      </a:rPr>
                      <m:t>,       </m:t>
                    </m:r>
                    <m:sSub>
                      <m:sSubPr>
                        <m:ctrlPr>
                          <a:rPr lang="ru-RU" sz="2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0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2000" b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000" b="1" i="1" smtClean="0">
                        <a:solidFill>
                          <a:srgbClr val="002060"/>
                        </a:solidFill>
                        <a:latin typeface="Cambria Math"/>
                      </a:rPr>
                      <m:t>−</m:t>
                    </m:r>
                    <m:r>
                      <a:rPr lang="en-US" sz="2000" b="1" i="1" smtClean="0">
                        <a:solidFill>
                          <a:srgbClr val="002060"/>
                        </a:solidFill>
                        <a:latin typeface="Cambria Math"/>
                      </a:rPr>
                      <m:t>𝟒</m:t>
                    </m:r>
                    <m:r>
                      <a:rPr lang="en-US" sz="2000" b="1" i="1" smtClean="0">
                        <a:solidFill>
                          <a:srgbClr val="002060"/>
                        </a:solidFill>
                        <a:latin typeface="Cambria Math"/>
                      </a:rPr>
                      <m:t>−</m:t>
                    </m:r>
                    <m:d>
                      <m:dPr>
                        <m:ctrlPr>
                          <a:rPr lang="ru-RU" sz="2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𝒏</m:t>
                        </m:r>
                        <m:r>
                          <a:rPr lang="en-US" sz="20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0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e>
                    </m:d>
                    <m:r>
                      <a:rPr lang="en-US" sz="20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000" b="1" i="1" smtClean="0">
                        <a:solidFill>
                          <a:srgbClr val="002060"/>
                        </a:solidFill>
                        <a:latin typeface="Cambria Math"/>
                      </a:rPr>
                      <m:t>𝟐</m:t>
                    </m:r>
                  </m:oMath>
                </a14:m>
                <a:endParaRPr lang="ru-RU" sz="20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787" y="4635808"/>
                <a:ext cx="5385837" cy="400110"/>
              </a:xfrm>
              <a:prstGeom prst="rect">
                <a:avLst/>
              </a:prstGeom>
              <a:blipFill>
                <a:blip r:embed="rId9"/>
                <a:stretch>
                  <a:fillRect l="-1176" t="-6061" b="-2424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624715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9" grpId="0"/>
      <p:bldP spid="21" grpId="0"/>
      <p:bldP spid="22" grpId="0"/>
      <p:bldP spid="23" grpId="0"/>
      <p:bldP spid="24" grpId="0"/>
      <p:bldP spid="25" grpId="0"/>
      <p:bldP spid="27" grpId="0"/>
      <p:bldP spid="2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-11266" y="99234"/>
            <a:ext cx="9144000" cy="54304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ru-RU" sz="32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РЕШЕНИЕ ПРИМЕРОВ</a:t>
            </a:r>
            <a:endParaRPr lang="en-US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148355" y="843558"/>
                <a:ext cx="8888141" cy="81560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364. 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Число</a:t>
                </a:r>
                <a:r>
                  <a:rPr lang="ru-RU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300" i="1" dirty="0" smtClean="0">
                        <a:latin typeface="Cambria Math"/>
                        <a:cs typeface="Arial" pitchFamily="34" charset="0"/>
                      </a:rPr>
                      <m:t>−22 </m:t>
                    </m:r>
                  </m:oMath>
                </a14:m>
                <a:r>
                  <a:rPr lang="ru-RU" sz="2300" dirty="0">
                    <a:latin typeface="Arial" pitchFamily="34" charset="0"/>
                    <a:cs typeface="Arial" pitchFamily="34" charset="0"/>
                  </a:rPr>
                  <a:t>является членом арифметической прогрессии</a:t>
                </a:r>
                <a:r>
                  <a:rPr lang="en-US" sz="23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300" i="1" dirty="0" smtClean="0">
                        <a:latin typeface="Cambria Math"/>
                        <a:cs typeface="Arial" pitchFamily="34" charset="0"/>
                      </a:rPr>
                      <m:t>44,</m:t>
                    </m:r>
                    <m:r>
                      <a:rPr lang="en-US" sz="2300" b="0" i="1" dirty="0" smtClean="0"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en-US" sz="2300" i="1" dirty="0" smtClean="0">
                        <a:latin typeface="Cambria Math"/>
                        <a:cs typeface="Arial" pitchFamily="34" charset="0"/>
                      </a:rPr>
                      <m:t>38,</m:t>
                    </m:r>
                    <m:r>
                      <a:rPr lang="en-US" sz="2300" b="0" i="1" dirty="0" smtClean="0"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en-US" sz="2300" i="1" dirty="0" smtClean="0">
                        <a:latin typeface="Cambria Math"/>
                        <a:cs typeface="Arial" pitchFamily="34" charset="0"/>
                      </a:rPr>
                      <m:t>32,… </m:t>
                    </m:r>
                  </m:oMath>
                </a14:m>
                <a:r>
                  <a:rPr lang="ru-RU" sz="2300" dirty="0">
                    <a:latin typeface="Arial" pitchFamily="34" charset="0"/>
                    <a:cs typeface="Arial" pitchFamily="34" charset="0"/>
                  </a:rPr>
                  <a:t>Найдите номер этого члена. 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355" y="843558"/>
                <a:ext cx="8888141" cy="815608"/>
              </a:xfrm>
              <a:prstGeom prst="rect">
                <a:avLst/>
              </a:prstGeom>
              <a:blipFill>
                <a:blip r:embed="rId2"/>
                <a:stretch>
                  <a:fillRect l="-999" t="-6154" b="-1538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2182365" y="1737708"/>
                <a:ext cx="2728439" cy="4462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3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3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n-US" sz="2300" b="1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3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d>
                        <m:dPr>
                          <m:ctrlPr>
                            <a:rPr lang="en-US" sz="23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3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𝒏</m:t>
                          </m:r>
                          <m:r>
                            <a:rPr lang="en-US" sz="23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3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</m:e>
                      </m:d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𝒅</m:t>
                      </m:r>
                    </m:oMath>
                  </m:oMathPara>
                </a14:m>
                <a:endParaRPr lang="ru-RU" sz="2300" b="1" i="1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2365" y="1737708"/>
                <a:ext cx="2728439" cy="446276"/>
              </a:xfrm>
              <a:prstGeom prst="rect">
                <a:avLst/>
              </a:prstGeom>
              <a:blipFill rotWithShape="1">
                <a:blip r:embed="rId3"/>
                <a:stretch>
                  <a:fillRect b="-54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33936" y="2630260"/>
                <a:ext cx="3410293" cy="4462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𝟐𝟐</m:t>
                      </m:r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𝟒𝟒</m:t>
                      </m:r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=−</m:t>
                      </m:r>
                      <m:d>
                        <m:dPr>
                          <m:ctrlPr>
                            <a:rPr lang="en-US" sz="23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3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𝒏</m:t>
                          </m:r>
                          <m:r>
                            <a:rPr lang="en-US" sz="23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3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</m:e>
                      </m:d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𝟔</m:t>
                      </m:r>
                    </m:oMath>
                  </m:oMathPara>
                </a14:m>
                <a:endParaRPr lang="ru-RU" sz="2300" b="1" i="1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36" y="2630260"/>
                <a:ext cx="3410293" cy="44627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Прямоугольник 9"/>
          <p:cNvSpPr/>
          <p:nvPr/>
        </p:nvSpPr>
        <p:spPr>
          <a:xfrm>
            <a:off x="136970" y="1674555"/>
            <a:ext cx="17179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Решение.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136970" y="2183984"/>
                <a:ext cx="3064429" cy="4462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𝟐𝟐</m:t>
                      </m:r>
                      <m:r>
                        <a:rPr lang="en-US" sz="2300" b="1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𝟒𝟒</m:t>
                      </m:r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−</m:t>
                      </m:r>
                      <m:d>
                        <m:dPr>
                          <m:ctrlPr>
                            <a:rPr lang="en-US" sz="23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3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𝒏</m:t>
                          </m:r>
                          <m:r>
                            <a:rPr lang="en-US" sz="23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3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</m:e>
                      </m:d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𝟔</m:t>
                      </m:r>
                    </m:oMath>
                  </m:oMathPara>
                </a14:m>
                <a:endParaRPr lang="ru-RU" sz="2300" b="1" i="1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970" y="2183984"/>
                <a:ext cx="3064429" cy="44627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3378589" y="2183984"/>
                <a:ext cx="2580706" cy="4462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𝟔𝟔</m:t>
                      </m:r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=−</m:t>
                      </m:r>
                      <m:d>
                        <m:dPr>
                          <m:ctrlPr>
                            <a:rPr lang="en-US" sz="23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3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𝒏</m:t>
                          </m:r>
                          <m:r>
                            <a:rPr lang="en-US" sz="23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3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</m:e>
                      </m:d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𝟔</m:t>
                      </m:r>
                    </m:oMath>
                  </m:oMathPara>
                </a14:m>
                <a:endParaRPr lang="ru-RU" sz="2300" b="1" i="1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8589" y="2183984"/>
                <a:ext cx="2580706" cy="44627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3686365" y="2617876"/>
                <a:ext cx="1965153" cy="4462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𝟏𝟏</m:t>
                      </m:r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n-US" sz="23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3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𝒏</m:t>
                          </m:r>
                          <m:r>
                            <a:rPr lang="en-US" sz="23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3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</m:e>
                      </m:d>
                    </m:oMath>
                  </m:oMathPara>
                </a14:m>
                <a:endParaRPr lang="ru-RU" sz="2300" b="1" i="1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6365" y="2617876"/>
                <a:ext cx="1965153" cy="44627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6084168" y="2404341"/>
                <a:ext cx="1193340" cy="4462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3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𝒏</m:t>
                      </m:r>
                      <m:r>
                        <a:rPr lang="en-US" sz="23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3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𝟏𝟐</m:t>
                      </m:r>
                    </m:oMath>
                  </m:oMathPara>
                </a14:m>
                <a:endParaRPr lang="ru-RU" sz="2300" b="1" i="1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4168" y="2404341"/>
                <a:ext cx="1193340" cy="44627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127931" y="3076536"/>
                <a:ext cx="8888141" cy="81560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367.</a:t>
                </a:r>
                <a:r>
                  <a:rPr lang="en-US" sz="23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300" dirty="0">
                    <a:latin typeface="Arial" pitchFamily="34" charset="0"/>
                    <a:cs typeface="Arial" pitchFamily="34" charset="0"/>
                  </a:rPr>
                  <a:t>Найдите разность арифметической прогрессии, если</a:t>
                </a:r>
                <a:r>
                  <a:rPr lang="en-US" sz="2300" dirty="0">
                    <a:latin typeface="Arial" pitchFamily="34" charset="0"/>
                    <a:cs typeface="Arial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300" b="1" i="1">
                        <a:solidFill>
                          <a:srgbClr val="7030A0"/>
                        </a:solidFill>
                        <a:latin typeface="Cambria Math"/>
                      </a:rPr>
                      <m:t>𝟏</m:t>
                    </m:r>
                    <m:r>
                      <a:rPr lang="en-US" sz="2300" b="1" i="1">
                        <a:solidFill>
                          <a:srgbClr val="7030A0"/>
                        </a:solidFill>
                        <a:latin typeface="Cambria Math"/>
                      </a:rPr>
                      <m:t>)</m:t>
                    </m:r>
                    <m:sSub>
                      <m:sSubPr>
                        <m:ctrlPr>
                          <a:rPr lang="en-US" sz="23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3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3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sz="23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300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300" b="0" i="1" smtClean="0">
                        <a:solidFill>
                          <a:srgbClr val="002060"/>
                        </a:solidFill>
                        <a:latin typeface="Cambria Math"/>
                      </a:rPr>
                      <m:t>7</m:t>
                    </m:r>
                    <m:r>
                      <a:rPr lang="en-US" sz="2300" i="1">
                        <a:solidFill>
                          <a:srgbClr val="002060"/>
                        </a:solidFill>
                        <a:latin typeface="Cambria Math"/>
                      </a:rPr>
                      <m:t>,</m:t>
                    </m:r>
                    <m:sSub>
                      <m:sSubPr>
                        <m:ctrlPr>
                          <a:rPr lang="en-US" sz="23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3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3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sz="23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1</m:t>
                        </m:r>
                        <m:r>
                          <a:rPr lang="en-US" sz="23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6</m:t>
                        </m:r>
                      </m:sub>
                    </m:sSub>
                    <m:r>
                      <a:rPr lang="en-US" sz="2300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300" b="0" i="1" smtClean="0">
                        <a:solidFill>
                          <a:srgbClr val="002060"/>
                        </a:solidFill>
                        <a:latin typeface="Cambria Math"/>
                      </a:rPr>
                      <m:t>6</m:t>
                    </m:r>
                    <m:r>
                      <a:rPr lang="en-US" sz="2300" i="1">
                        <a:solidFill>
                          <a:srgbClr val="002060"/>
                        </a:solidFill>
                        <a:latin typeface="Cambria Math"/>
                      </a:rPr>
                      <m:t>7</m:t>
                    </m:r>
                  </m:oMath>
                </a14:m>
                <a:r>
                  <a:rPr lang="en-US" sz="2300" dirty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23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931" y="3076536"/>
                <a:ext cx="8888141" cy="815608"/>
              </a:xfrm>
              <a:prstGeom prst="rect">
                <a:avLst/>
              </a:prstGeom>
              <a:blipFill>
                <a:blip r:embed="rId9"/>
                <a:stretch>
                  <a:fillRect l="-1143" t="-6154" b="-1538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Прямоугольник 22"/>
          <p:cNvSpPr/>
          <p:nvPr/>
        </p:nvSpPr>
        <p:spPr>
          <a:xfrm>
            <a:off x="136970" y="3868575"/>
            <a:ext cx="17179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Решение.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35076" y="4240847"/>
                <a:ext cx="2731582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2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2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𝟏𝟔</m:t>
                          </m:r>
                        </m:sub>
                      </m:sSub>
                      <m:r>
                        <a:rPr lang="en-US" sz="2200" b="1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2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2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2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d>
                        <m:dPr>
                          <m:ctrlPr>
                            <a:rPr lang="en-US" sz="2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𝒏</m:t>
                          </m:r>
                          <m:r>
                            <a:rPr lang="en-US" sz="22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2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</m:e>
                      </m:d>
                      <m:r>
                        <a:rPr lang="en-US" sz="22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𝒅</m:t>
                      </m:r>
                    </m:oMath>
                  </m:oMathPara>
                </a14:m>
                <a:endParaRPr lang="ru-RU" sz="2200" b="1" i="1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76" y="4240847"/>
                <a:ext cx="2731582" cy="430887"/>
              </a:xfrm>
              <a:prstGeom prst="rect">
                <a:avLst/>
              </a:prstGeom>
              <a:blipFill rotWithShape="1">
                <a:blip r:embed="rId10"/>
                <a:stretch>
                  <a:fillRect b="-42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2766658" y="4240846"/>
                <a:ext cx="2725938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𝟔𝟕</m:t>
                      </m:r>
                      <m:r>
                        <a:rPr lang="en-US" sz="2200" b="1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2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𝟕</m:t>
                      </m:r>
                      <m:r>
                        <a:rPr lang="en-US" sz="22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d>
                        <m:dPr>
                          <m:ctrlPr>
                            <a:rPr lang="en-US" sz="2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𝟏𝟔</m:t>
                          </m:r>
                          <m:r>
                            <a:rPr lang="en-US" sz="22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2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</m:e>
                      </m:d>
                      <m:r>
                        <a:rPr lang="en-US" sz="22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𝒅</m:t>
                      </m:r>
                    </m:oMath>
                  </m:oMathPara>
                </a14:m>
                <a:endParaRPr lang="ru-RU" sz="2200" b="1" i="1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6658" y="4240846"/>
                <a:ext cx="2725938" cy="430887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5626684" y="4233911"/>
                <a:ext cx="1484317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𝟔𝟎</m:t>
                      </m:r>
                      <m:r>
                        <a:rPr lang="en-US" sz="2200" b="1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2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𝟏𝟓</m:t>
                      </m:r>
                      <m:r>
                        <a:rPr lang="en-US" sz="22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𝒅</m:t>
                      </m:r>
                    </m:oMath>
                  </m:oMathPara>
                </a14:m>
                <a:endParaRPr lang="ru-RU" sz="2200" b="1" i="1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6684" y="4233911"/>
                <a:ext cx="1484317" cy="430887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7277508" y="4240847"/>
                <a:ext cx="979371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𝒅</m:t>
                      </m:r>
                      <m:r>
                        <a:rPr lang="en-US" sz="22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2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sz="2200" b="1" i="1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7508" y="4240847"/>
                <a:ext cx="979371" cy="430887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2496307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/>
      <p:bldP spid="10" grpId="0"/>
      <p:bldP spid="11" grpId="0"/>
      <p:bldP spid="12" grpId="0"/>
      <p:bldP spid="13" grpId="0"/>
      <p:bldP spid="15" grpId="0"/>
      <p:bldP spid="18" grpId="0"/>
      <p:bldP spid="23" grpId="0"/>
      <p:bldP spid="25" grpId="0"/>
      <p:bldP spid="26" grpId="0"/>
      <p:bldP spid="27" grpId="0"/>
      <p:bldP spid="2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0227" y="2427734"/>
            <a:ext cx="3931537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19108" y="211715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ЗАДАНИЯ ДЛЯ САМОСТОЯТЕЛЬНОГО РЕШЕНИЯ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19108" y="1329611"/>
            <a:ext cx="85689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Выполнить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№ 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363-367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чётные)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Стр.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157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16172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419872" y="1488208"/>
            <a:ext cx="17179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Решение.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-3" y="753876"/>
                <a:ext cx="9143997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350. 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Вычислите первые три члена последовательности, которая задана формулой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/>
                        <a:cs typeface="Arial" pitchFamily="34" charset="0"/>
                      </a:rPr>
                      <m:t>𝑛</m:t>
                    </m:r>
                    <m:r>
                      <a:rPr lang="en-US" sz="2400" i="1" dirty="0">
                        <a:latin typeface="Cambria Math"/>
                        <a:cs typeface="Arial" pitchFamily="34" charset="0"/>
                      </a:rPr>
                      <m:t>−го</m:t>
                    </m:r>
                  </m:oMath>
                </a14:m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 члена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) 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𝟐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+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𝟑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𝒏</m:t>
                    </m:r>
                  </m:oMath>
                </a14:m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" y="753876"/>
                <a:ext cx="9143997" cy="830997"/>
              </a:xfrm>
              <a:prstGeom prst="rect">
                <a:avLst/>
              </a:prstGeom>
              <a:blipFill>
                <a:blip r:embed="rId2"/>
                <a:stretch>
                  <a:fillRect l="-1111" t="-6061" r="-1111" b="-1515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3" y="1707654"/>
                <a:ext cx="7793993" cy="9417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2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3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3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sz="23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) </m:t>
                        </m:r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23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</a:rPr>
                      <m:t>𝟐</m:t>
                    </m:r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</a:rPr>
                      <m:t>+</m:t>
                    </m:r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</a:rPr>
                      <m:t>𝟑</m:t>
                    </m:r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</a:rPr>
                      <m:t>𝒏</m:t>
                    </m:r>
                  </m:oMath>
                </a14:m>
                <a:r>
                  <a:rPr lang="en-US" sz="2300" dirty="0">
                    <a:latin typeface="Arial" pitchFamily="34" charset="0"/>
                    <a:cs typeface="Arial" pitchFamily="34" charset="0"/>
                  </a:rPr>
                  <a:t>. </a:t>
                </a:r>
                <a:endParaRPr lang="en-US" sz="23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3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3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23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3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3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3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3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3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sz="23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3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sz="23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3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,</m:t>
                      </m:r>
                      <m:sSub>
                        <m:sSubPr>
                          <m:ctrlPr>
                            <a:rPr lang="en-US" sz="23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3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23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23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3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3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3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3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3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𝟑</m:t>
                      </m:r>
                      <m:r>
                        <a:rPr lang="en-US" sz="23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3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3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3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𝟖</m:t>
                      </m:r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,</m:t>
                      </m:r>
                      <m:sSub>
                        <m:sSubPr>
                          <m:ctrlPr>
                            <a:rPr lang="en-US" sz="23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3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  </m:t>
                          </m:r>
                          <m:r>
                            <a:rPr lang="en-US" sz="23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3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𝟑</m:t>
                          </m:r>
                        </m:sub>
                      </m:sSub>
                      <m:r>
                        <a:rPr lang="en-US" sz="2300" b="1" i="1">
                          <a:solidFill>
                            <a:srgbClr val="7030A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3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3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3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𝟑</m:t>
                      </m:r>
                      <m:r>
                        <a:rPr lang="en-US" sz="23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3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sz="23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3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𝟏𝟏</m:t>
                      </m:r>
                    </m:oMath>
                  </m:oMathPara>
                </a14:m>
                <a:endParaRPr lang="ru-RU" sz="2300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" y="1707654"/>
                <a:ext cx="7793993" cy="941796"/>
              </a:xfrm>
              <a:prstGeom prst="rect">
                <a:avLst/>
              </a:prstGeom>
              <a:blipFill rotWithShape="1">
                <a:blip r:embed="rId3"/>
                <a:stretch>
                  <a:fillRect l="-78" t="-12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3" y="2673775"/>
                <a:ext cx="9155266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354. 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Числовая последовательность задана формулой </a:t>
                </a:r>
                <a:r>
                  <a:rPr lang="en-US" sz="2400" i="1" dirty="0">
                    <a:latin typeface="Arial" pitchFamily="34" charset="0"/>
                    <a:cs typeface="Arial" pitchFamily="34" charset="0"/>
                  </a:rPr>
                  <a:t>n</a:t>
                </a:r>
                <a:r>
                  <a:rPr lang="ru-RU" sz="2400" i="1" dirty="0">
                    <a:latin typeface="Arial" pitchFamily="34" charset="0"/>
                    <a:cs typeface="Arial" pitchFamily="34" charset="0"/>
                  </a:rPr>
                  <a:t>-го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 члена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4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sz="24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𝑛</m:t>
                        </m:r>
                      </m:sub>
                    </m:sSub>
                    <m:r>
                      <a:rPr lang="en-US" sz="2400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400" i="1" smtClean="0">
                        <a:solidFill>
                          <a:srgbClr val="002060"/>
                        </a:solidFill>
                        <a:latin typeface="Cambria Math"/>
                      </a:rPr>
                      <m:t>(</m:t>
                    </m:r>
                    <m:r>
                      <a:rPr lang="en-US" sz="2400" b="0" i="1" smtClean="0">
                        <a:solidFill>
                          <a:srgbClr val="002060"/>
                        </a:solidFill>
                        <a:latin typeface="Cambria Math"/>
                      </a:rPr>
                      <m:t>𝑛</m:t>
                    </m:r>
                    <m:r>
                      <a:rPr lang="en-US" sz="2400" b="0" i="1" smtClean="0">
                        <a:solidFill>
                          <a:srgbClr val="002060"/>
                        </a:solidFill>
                        <a:latin typeface="Cambria Math"/>
                      </a:rPr>
                      <m:t>−1)(</m:t>
                    </m:r>
                    <m:r>
                      <a:rPr lang="en-US" sz="2400" b="0" i="1" smtClean="0">
                        <a:solidFill>
                          <a:srgbClr val="002060"/>
                        </a:solidFill>
                        <a:latin typeface="Cambria Math"/>
                      </a:rPr>
                      <m:t>𝑛</m:t>
                    </m:r>
                    <m:r>
                      <a:rPr lang="en-US" sz="2400" b="0" i="1" smtClean="0">
                        <a:solidFill>
                          <a:srgbClr val="002060"/>
                        </a:solidFill>
                        <a:latin typeface="Cambria Math"/>
                      </a:rPr>
                      <m:t>+4)</m:t>
                    </m:r>
                  </m:oMath>
                </a14:m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. Найдите </a:t>
                </a:r>
                <a:r>
                  <a:rPr lang="en-US" sz="2400" i="1" dirty="0">
                    <a:latin typeface="Arial" pitchFamily="34" charset="0"/>
                    <a:cs typeface="Arial" pitchFamily="34" charset="0"/>
                  </a:rPr>
                  <a:t>n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,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если: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ru-RU" sz="2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4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) </m:t>
                        </m:r>
                        <m:r>
                          <a:rPr lang="en-US" sz="24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sz="24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𝑛</m:t>
                        </m:r>
                      </m:sub>
                    </m:sSub>
                    <m:r>
                      <a:rPr lang="en-US" sz="2400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400" b="0" i="1" smtClean="0">
                        <a:solidFill>
                          <a:srgbClr val="002060"/>
                        </a:solidFill>
                        <a:latin typeface="Cambria Math"/>
                      </a:rPr>
                      <m:t>104</m:t>
                    </m:r>
                  </m:oMath>
                </a14:m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. </a:t>
                </a:r>
                <a:endParaRPr lang="ru-RU" sz="2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" y="2673775"/>
                <a:ext cx="9155266" cy="830997"/>
              </a:xfrm>
              <a:prstGeom prst="rect">
                <a:avLst/>
              </a:prstGeom>
              <a:blipFill>
                <a:blip r:embed="rId4"/>
                <a:stretch>
                  <a:fillRect l="-1110" t="-6061" b="-1666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Прямоугольник 15"/>
          <p:cNvSpPr/>
          <p:nvPr/>
        </p:nvSpPr>
        <p:spPr>
          <a:xfrm>
            <a:off x="3563888" y="3437812"/>
            <a:ext cx="17179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Решение.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117765" y="3915887"/>
                <a:ext cx="2486001" cy="4462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30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3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𝑎</m:t>
                          </m:r>
                        </m:e>
                        <m:sub>
                          <m:r>
                            <a:rPr lang="en-US" sz="2300" b="0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𝑛</m:t>
                          </m:r>
                        </m:sub>
                      </m:sSub>
                      <m:r>
                        <a:rPr lang="en-US" sz="2300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30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300" b="0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𝑛</m:t>
                          </m:r>
                        </m:e>
                        <m:sup>
                          <m:r>
                            <a:rPr lang="en-US" sz="2300" b="0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+3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𝑛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−4</m:t>
                      </m:r>
                    </m:oMath>
                  </m:oMathPara>
                </a14:m>
                <a:endParaRPr lang="ru-RU" sz="23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765" y="3915887"/>
                <a:ext cx="2486001" cy="44627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23487" y="4362163"/>
                <a:ext cx="2858050" cy="4462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30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3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𝑛</m:t>
                          </m:r>
                        </m:e>
                        <m:sup>
                          <m:r>
                            <a:rPr lang="en-US" sz="23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300" i="1">
                          <a:solidFill>
                            <a:srgbClr val="002060"/>
                          </a:solidFill>
                          <a:latin typeface="Cambria Math"/>
                        </a:rPr>
                        <m:t>+3</m:t>
                      </m:r>
                      <m:r>
                        <a:rPr lang="en-US" sz="2300" i="1">
                          <a:solidFill>
                            <a:srgbClr val="002060"/>
                          </a:solidFill>
                          <a:latin typeface="Cambria Math"/>
                        </a:rPr>
                        <m:t>𝑛</m:t>
                      </m:r>
                      <m:r>
                        <a:rPr lang="en-US" sz="2300" i="1">
                          <a:solidFill>
                            <a:srgbClr val="002060"/>
                          </a:solidFill>
                          <a:latin typeface="Cambria Math"/>
                        </a:rPr>
                        <m:t>−4=104</m:t>
                      </m:r>
                    </m:oMath>
                  </m:oMathPara>
                </a14:m>
                <a:endParaRPr lang="ru-RU" sz="23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87" y="4362163"/>
                <a:ext cx="2858050" cy="44627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2759791" y="3922872"/>
                <a:ext cx="3168352" cy="4462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30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3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𝑛</m:t>
                          </m:r>
                        </m:e>
                        <m:sup>
                          <m:r>
                            <a:rPr lang="en-US" sz="23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300" i="1">
                          <a:solidFill>
                            <a:srgbClr val="002060"/>
                          </a:solidFill>
                          <a:latin typeface="Cambria Math"/>
                        </a:rPr>
                        <m:t>+3</m:t>
                      </m:r>
                      <m:r>
                        <a:rPr lang="en-US" sz="2300" i="1">
                          <a:solidFill>
                            <a:srgbClr val="002060"/>
                          </a:solidFill>
                          <a:latin typeface="Cambria Math"/>
                        </a:rPr>
                        <m:t>𝑛</m:t>
                      </m:r>
                      <m:r>
                        <a:rPr lang="en-US" sz="2300" i="1">
                          <a:solidFill>
                            <a:srgbClr val="002060"/>
                          </a:solidFill>
                          <a:latin typeface="Cambria Math"/>
                        </a:rPr>
                        <m:t>−108=0</m:t>
                      </m:r>
                    </m:oMath>
                  </m:oMathPara>
                </a14:m>
                <a:endParaRPr lang="ru-RU" sz="23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9791" y="3922872"/>
                <a:ext cx="3168352" cy="44627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3051888" y="4362163"/>
                <a:ext cx="3092279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  <a:cs typeface="Arial" pitchFamily="34" charset="0"/>
                            </a:rPr>
                            <m:t>𝒏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  <a:cs typeface="Arial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  <a:cs typeface="Arial" pitchFamily="34" charset="0"/>
                        </a:rPr>
                        <m:t>𝟗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  <a:cs typeface="Arial" pitchFamily="34" charset="0"/>
                        </a:rPr>
                        <m:t>, </m:t>
                      </m:r>
                      <m:sSub>
                        <m:sSubPr>
                          <m:ctrlPr>
                            <a:rPr lang="ru-RU" sz="24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cs typeface="Arial" pitchFamily="34" charset="0"/>
                            </a:rPr>
                            <m:t>  </m:t>
                          </m:r>
                          <m: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/>
                              <a:cs typeface="Arial" pitchFamily="34" charset="0"/>
                            </a:rPr>
                            <m:t>𝒏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sub>
                      </m:sSub>
                      <m:r>
                        <a:rPr lang="en-US" sz="2400" b="1" i="1">
                          <a:solidFill>
                            <a:srgbClr val="7030A0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7030A0"/>
                          </a:solidFill>
                          <a:latin typeface="Cambria Math"/>
                          <a:cs typeface="Arial" pitchFamily="34" charset="0"/>
                        </a:rPr>
                        <m:t>−</m:t>
                      </m:r>
                      <m:r>
                        <a:rPr lang="en-US" sz="2400" b="1" i="1" smtClean="0">
                          <a:solidFill>
                            <a:srgbClr val="7030A0"/>
                          </a:solidFill>
                          <a:latin typeface="Cambria Math"/>
                          <a:cs typeface="Arial" pitchFamily="34" charset="0"/>
                        </a:rPr>
                        <m:t>𝟏𝟐</m:t>
                      </m:r>
                      <m:r>
                        <a:rPr lang="en-US" sz="2400" b="1" i="1">
                          <a:solidFill>
                            <a:srgbClr val="7030A0"/>
                          </a:solidFill>
                          <a:latin typeface="Cambria Math"/>
                          <a:cs typeface="Arial" pitchFamily="34" charset="0"/>
                        </a:rPr>
                        <m:t>, </m:t>
                      </m:r>
                    </m:oMath>
                  </m:oMathPara>
                </a14:m>
                <a:endParaRPr lang="ru-RU" sz="2400" b="1" i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1888" y="4362163"/>
                <a:ext cx="3092279" cy="461665"/>
              </a:xfrm>
              <a:prstGeom prst="rect">
                <a:avLst/>
              </a:prstGeom>
              <a:blipFill rotWithShape="1">
                <a:blip r:embed="rId8"/>
                <a:stretch>
                  <a:fillRect b="-5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6216175" y="4344187"/>
                <a:ext cx="2293320" cy="4462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300" b="1" dirty="0">
                    <a:solidFill>
                      <a:srgbClr val="002060"/>
                    </a:solidFill>
                  </a:rPr>
                  <a:t>Ответ</a:t>
                </a:r>
                <a:r>
                  <a:rPr lang="en-US" sz="2300" b="1" dirty="0">
                    <a:solidFill>
                      <a:srgbClr val="002060"/>
                    </a:solidFill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3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3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𝟗</m:t>
                        </m:r>
                      </m:sub>
                    </m:sSub>
                    <m:r>
                      <a:rPr lang="en-US" sz="23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</a:rPr>
                      <m:t>𝟏𝟎𝟒</m:t>
                    </m:r>
                  </m:oMath>
                </a14:m>
                <a:endParaRPr lang="ru-RU" sz="23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6175" y="4344187"/>
                <a:ext cx="2293320" cy="446276"/>
              </a:xfrm>
              <a:prstGeom prst="rect">
                <a:avLst/>
              </a:prstGeom>
              <a:blipFill>
                <a:blip r:embed="rId9"/>
                <a:stretch>
                  <a:fillRect l="-3846" t="-11111" b="-2777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241032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1" grpId="0"/>
      <p:bldP spid="13" grpId="0"/>
      <p:bldP spid="16" grpId="0"/>
      <p:bldP spid="17" grpId="0"/>
      <p:bldP spid="20" grpId="0"/>
      <p:bldP spid="21" grpId="0"/>
      <p:bldP spid="22" grpId="0"/>
      <p:bldP spid="2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395536" y="147805"/>
            <a:ext cx="7992888" cy="488091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АРИФМЕТИЧЕСКАЯ ПРОГРЕССИЯ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2828" y="682591"/>
            <a:ext cx="8964485" cy="1262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  <a:tabLst>
                <a:tab pos="1980565" algn="l"/>
              </a:tabLst>
            </a:pPr>
            <a:r>
              <a:rPr lang="ru-RU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Задача</a:t>
            </a:r>
            <a:r>
              <a:rPr lang="en-US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 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Готовясь к экзамену, ученик запланировал каждый день решать по 5 тестовых задач. Как изменяется каждый день число решенных задач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?</a:t>
            </a:r>
            <a:endParaRPr lang="ru-RU" sz="2200" b="1" i="1" dirty="0">
              <a:solidFill>
                <a:srgbClr val="00B05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2342240"/>
            <a:ext cx="9144000" cy="70788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Arial" pitchFamily="34" charset="0"/>
                <a:cs typeface="Arial" pitchFamily="34" charset="0"/>
              </a:rPr>
              <a:t>Число запланированных задач изменяется каждый день следующим образом: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755526" y="1800169"/>
            <a:ext cx="16329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Решение</a:t>
            </a:r>
            <a:r>
              <a:rPr lang="en-US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77182" y="3214458"/>
            <a:ext cx="1296142" cy="707886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FFFF00"/>
                </a:solidFill>
              </a:rPr>
              <a:t>1</a:t>
            </a:r>
            <a:r>
              <a:rPr lang="ru-RU" sz="2000" b="1" dirty="0">
                <a:solidFill>
                  <a:srgbClr val="FFFF00"/>
                </a:solidFill>
              </a:rPr>
              <a:t>-й</a:t>
            </a:r>
            <a:r>
              <a:rPr lang="ru-RU" sz="20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день</a:t>
            </a:r>
            <a:endParaRPr lang="en-US" sz="2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0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5 </a:t>
            </a:r>
            <a:endParaRPr lang="ru-RU" sz="2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619672" y="3214458"/>
            <a:ext cx="1296142" cy="707886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2-й день</a:t>
            </a:r>
            <a:endParaRPr lang="en-US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10 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130875" y="3212502"/>
            <a:ext cx="1296142" cy="707886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3-й день </a:t>
            </a:r>
            <a:r>
              <a:rPr lang="en-US" sz="20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15 </a:t>
            </a:r>
            <a:endParaRPr lang="ru-RU" sz="2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573365" y="3212502"/>
            <a:ext cx="1296142" cy="707886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4-й день </a:t>
            </a:r>
            <a:r>
              <a:rPr lang="en-US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20 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079506" y="3214458"/>
            <a:ext cx="1296142" cy="707886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5-й день </a:t>
            </a:r>
            <a:r>
              <a:rPr lang="en-US" sz="20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25 </a:t>
            </a:r>
            <a:endParaRPr lang="ru-RU" sz="2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521996" y="3214458"/>
            <a:ext cx="1296142" cy="707886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FF0000"/>
                </a:solidFill>
              </a:rPr>
              <a:t>…. </a:t>
            </a:r>
            <a:endParaRPr lang="en-US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.... 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043608" y="4082764"/>
            <a:ext cx="7257985" cy="40011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Получаем в результате следующую последовательность: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2908025" y="4598888"/>
                <a:ext cx="282641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𝟓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, 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𝟏𝟎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, 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𝟏𝟓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, 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𝟐𝟎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, 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𝟐𝟓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, ….</m:t>
                      </m:r>
                    </m:oMath>
                  </m:oMathPara>
                </a14:m>
                <a:endParaRPr lang="ru-RU" sz="2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8025" y="4598888"/>
                <a:ext cx="2826415" cy="46166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82223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 animBg="1"/>
      <p:bldP spid="9" grpId="0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395536" y="147805"/>
            <a:ext cx="7992888" cy="488091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АРИФМЕТИЧЕСКАЯ ПРОГРЕССИЯ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23608" y="843558"/>
                <a:ext cx="9012887" cy="115416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300" dirty="0">
                    <a:latin typeface="Arial" pitchFamily="34" charset="0"/>
                    <a:cs typeface="Arial" pitchFamily="34" charset="0"/>
                  </a:rPr>
                  <a:t>Обозначим через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3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</m:oMath>
                </a14:m>
                <a:r>
                  <a:rPr lang="ru-RU" sz="2300" dirty="0">
                    <a:latin typeface="Arial" pitchFamily="34" charset="0"/>
                    <a:cs typeface="Arial" pitchFamily="34" charset="0"/>
                  </a:rPr>
                  <a:t> число задач, которые надо решить к</a:t>
                </a:r>
                <a:r>
                  <a:rPr lang="en-US" sz="23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3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3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300" i="1" dirty="0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𝑛</m:t>
                    </m:r>
                    <m:r>
                      <a:rPr lang="ru-RU" sz="2300" b="0" i="1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−</m:t>
                    </m:r>
                  </m:oMath>
                </a14:m>
                <a:r>
                  <a:rPr lang="ru-RU" sz="2300" dirty="0" err="1">
                    <a:latin typeface="Arial" pitchFamily="34" charset="0"/>
                    <a:cs typeface="Arial" pitchFamily="34" charset="0"/>
                  </a:rPr>
                  <a:t>му</a:t>
                </a:r>
                <a:r>
                  <a:rPr lang="ru-RU" sz="23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300" dirty="0" smtClean="0">
                    <a:latin typeface="Arial" pitchFamily="34" charset="0"/>
                    <a:cs typeface="Arial" pitchFamily="34" charset="0"/>
                  </a:rPr>
                  <a:t>дн</a:t>
                </a:r>
                <a:r>
                  <a:rPr lang="ru-RU" sz="2300" dirty="0">
                    <a:latin typeface="Arial" pitchFamily="34" charset="0"/>
                    <a:cs typeface="Arial" pitchFamily="34" charset="0"/>
                  </a:rPr>
                  <a:t>ю</a:t>
                </a:r>
                <a:r>
                  <a:rPr lang="en-US" sz="2300" dirty="0" smtClean="0">
                    <a:latin typeface="Arial" pitchFamily="34" charset="0"/>
                    <a:cs typeface="Arial" pitchFamily="34" charset="0"/>
                  </a:rPr>
                  <a:t>: </a:t>
                </a:r>
                <a:endParaRPr lang="en-US" sz="2300" dirty="0">
                  <a:latin typeface="Arial" pitchFamily="34" charset="0"/>
                  <a:cs typeface="Arial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ru-RU" sz="23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</a:rPr>
                      <m:t>𝟓</m:t>
                    </m:r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</a:rPr>
                      <m:t>, </m:t>
                    </m:r>
                    <m:sSub>
                      <m:sSubPr>
                        <m:ctrlPr>
                          <a:rPr lang="ru-RU" sz="23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3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  </m:t>
                        </m:r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</a:rPr>
                      <m:t>𝟏𝟎</m:t>
                    </m:r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</a:rPr>
                      <m:t>, </m:t>
                    </m:r>
                    <m:sSub>
                      <m:sSubPr>
                        <m:ctrlPr>
                          <a:rPr lang="ru-RU" sz="23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3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  </m:t>
                        </m:r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𝟑</m:t>
                        </m:r>
                      </m:sub>
                    </m:sSub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</a:rPr>
                      <m:t>𝟏𝟓</m:t>
                    </m:r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</a:rPr>
                      <m:t>, </m:t>
                    </m:r>
                    <m:sSub>
                      <m:sSubPr>
                        <m:ctrlPr>
                          <a:rPr lang="ru-RU" sz="23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  </m:t>
                        </m:r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3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𝟒</m:t>
                        </m:r>
                      </m:sub>
                    </m:sSub>
                    <m:r>
                      <a:rPr lang="en-US" sz="23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</a:rPr>
                      <m:t>𝟐𝟎</m:t>
                    </m:r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</a:rPr>
                      <m:t>, </m:t>
                    </m:r>
                  </m:oMath>
                </a14:m>
                <a:r>
                  <a:rPr lang="en-US" sz="23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… .</a:t>
                </a:r>
                <a14:m>
                  <m:oMath xmlns:m="http://schemas.openxmlformats.org/officeDocument/2006/math">
                    <m:r>
                      <a:rPr lang="ru-RU" sz="2300" b="1" i="1" smtClean="0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sz="2300" b="1" i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	</a:t>
                </a:r>
                <a:endParaRPr lang="ru-RU" sz="23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08" y="843558"/>
                <a:ext cx="9012887" cy="1154162"/>
              </a:xfrm>
              <a:prstGeom prst="rect">
                <a:avLst/>
              </a:prstGeom>
              <a:blipFill rotWithShape="0">
                <a:blip r:embed="rId2"/>
                <a:stretch>
                  <a:fillRect l="-1015" t="-3684" r="-947" b="-105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117372" y="2007892"/>
                <a:ext cx="8928991" cy="937372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ru-RU" sz="2300" dirty="0">
                    <a:latin typeface="Arial" pitchFamily="34" charset="0"/>
                    <a:cs typeface="Arial" pitchFamily="34" charset="0"/>
                  </a:rPr>
                  <a:t>Полученные числа образуют </a:t>
                </a:r>
                <a:r>
                  <a:rPr lang="ru-RU" sz="2300" i="1" dirty="0">
                    <a:latin typeface="Arial" pitchFamily="34" charset="0"/>
                    <a:cs typeface="Arial" pitchFamily="34" charset="0"/>
                  </a:rPr>
                  <a:t>числовую последовательность</a:t>
                </a:r>
              </a:p>
              <a:p>
                <a:pPr algn="ctr">
                  <a:lnSpc>
                    <a:spcPct val="12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23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,</m:t>
                        </m:r>
                      </m:sub>
                    </m:sSub>
                    <m:sSub>
                      <m:sSubPr>
                        <m:ctrlPr>
                          <a:rPr lang="ru-RU" sz="23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3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,</m:t>
                        </m:r>
                      </m:sub>
                    </m:sSub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ru-RU" sz="23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𝟑</m:t>
                        </m:r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,</m:t>
                        </m:r>
                      </m:sub>
                    </m:sSub>
                  </m:oMath>
                </a14:m>
                <a:r>
                  <a:rPr lang="en-US" sz="23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…..,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3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</m:oMath>
                </a14:m>
                <a:r>
                  <a:rPr lang="en-US" sz="23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,... .</a:t>
                </a:r>
                <a:endParaRPr lang="en-US" sz="23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372" y="2007892"/>
                <a:ext cx="8928991" cy="937372"/>
              </a:xfrm>
              <a:prstGeom prst="rect">
                <a:avLst/>
              </a:prstGeom>
              <a:blipFill>
                <a:blip r:embed="rId3"/>
                <a:stretch>
                  <a:fillRect l="-994" b="-12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угольник 7"/>
          <p:cNvSpPr/>
          <p:nvPr/>
        </p:nvSpPr>
        <p:spPr>
          <a:xfrm>
            <a:off x="17148" y="3435846"/>
            <a:ext cx="9019348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300" dirty="0">
                <a:latin typeface="Arial" pitchFamily="34" charset="0"/>
                <a:cs typeface="Arial" pitchFamily="34" charset="0"/>
              </a:rPr>
              <a:t>В этой последовательности каждый член, начиная со второго, равен предыдущему, сложенному с одним и тем же числом 5. Такую последовательность  называют </a:t>
            </a:r>
            <a:r>
              <a:rPr lang="ru-RU" sz="2300" i="1" dirty="0">
                <a:latin typeface="Arial" pitchFamily="34" charset="0"/>
                <a:cs typeface="Arial" pitchFamily="34" charset="0"/>
              </a:rPr>
              <a:t>арифметической прогрессией. </a:t>
            </a:r>
            <a:endParaRPr lang="ru-RU" sz="23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130601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object 4"/>
          <p:cNvSpPr txBox="1">
            <a:spLocks/>
          </p:cNvSpPr>
          <p:nvPr/>
        </p:nvSpPr>
        <p:spPr>
          <a:xfrm>
            <a:off x="395536" y="147805"/>
            <a:ext cx="7992888" cy="488091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АРИФМЕТИЧЕСКАЯ ПРОГРЕССИЯ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53073" y="843558"/>
                <a:ext cx="9031672" cy="1323439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</p:spPr>
            <p:txBody>
              <a:bodyPr wrap="square">
                <a:spAutoFit/>
              </a:bodyPr>
              <a:lstStyle/>
              <a:p>
                <a:r>
                  <a:rPr lang="ru-RU" sz="2000" b="1" dirty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Определение</a:t>
                </a:r>
                <a:r>
                  <a:rPr lang="en-US" sz="2000" b="1" dirty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.  </a:t>
                </a:r>
                <a:r>
                  <a:rPr lang="ru-RU" sz="2000" b="1" i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Числовая последовательность</a:t>
                </a:r>
                <a:r>
                  <a:rPr lang="en-US" sz="2000" b="1" i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0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2000" b="1" i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,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0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2000" b="1" i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,…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0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</m:oMath>
                </a14:m>
                <a:r>
                  <a:rPr lang="en-US" sz="2000" b="1" i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,…</a:t>
                </a:r>
                <a:r>
                  <a:rPr lang="ru-RU" sz="2000" b="1" i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называется арифметической прогрессией, если для всех натуральных чисел и выполняется равенство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𝒏</m:t>
                          </m:r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𝒅</m:t>
                      </m:r>
                    </m:oMath>
                  </m:oMathPara>
                </a14:m>
                <a:endParaRPr lang="ru-RU" sz="2000" b="1" i="1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73" y="843558"/>
                <a:ext cx="9031672" cy="1323439"/>
              </a:xfrm>
              <a:prstGeom prst="rect">
                <a:avLst/>
              </a:prstGeom>
              <a:blipFill>
                <a:blip r:embed="rId2"/>
                <a:stretch>
                  <a:fillRect l="-702" t="-285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58803" y="2284472"/>
                <a:ext cx="8977241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000" dirty="0">
                    <a:latin typeface="Arial" pitchFamily="34" charset="0"/>
                    <a:cs typeface="Arial" pitchFamily="34" charset="0"/>
                  </a:rPr>
                  <a:t>Из этой формулы следует, что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0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𝒏</m:t>
                        </m:r>
                        <m:r>
                          <a:rPr lang="en-US" sz="20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20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000" b="1" i="1">
                        <a:solidFill>
                          <a:srgbClr val="FF0000"/>
                        </a:solidFill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ru-RU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0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2000" b="1" i="1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en-US" sz="2000" b="1" i="1">
                        <a:solidFill>
                          <a:srgbClr val="FF0000"/>
                        </a:solidFill>
                        <a:latin typeface="Cambria Math"/>
                      </a:rPr>
                      <m:t>𝒅</m:t>
                    </m:r>
                    <m:r>
                      <a:rPr lang="ru-RU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. </m:t>
                    </m:r>
                  </m:oMath>
                </a14:m>
                <a:r>
                  <a:rPr lang="en-US" sz="2000" b="1" dirty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000" dirty="0">
                    <a:latin typeface="Arial" pitchFamily="34" charset="0"/>
                    <a:cs typeface="Arial" pitchFamily="34" charset="0"/>
                  </a:rPr>
                  <a:t>Число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/>
                      </a:rPr>
                      <m:t>𝒅</m:t>
                    </m:r>
                  </m:oMath>
                </a14:m>
                <a:r>
                  <a:rPr lang="en-US" sz="2000" b="1" dirty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000" dirty="0">
                    <a:latin typeface="Arial" pitchFamily="34" charset="0"/>
                    <a:cs typeface="Arial" pitchFamily="34" charset="0"/>
                  </a:rPr>
                  <a:t>называют </a:t>
                </a:r>
                <a:r>
                  <a:rPr lang="ru-RU" sz="2000" i="1" dirty="0">
                    <a:latin typeface="Arial" pitchFamily="34" charset="0"/>
                    <a:cs typeface="Arial" pitchFamily="34" charset="0"/>
                  </a:rPr>
                  <a:t>разностью арифметической прогрессии</a:t>
                </a:r>
                <a:r>
                  <a:rPr lang="ru-RU" sz="2000" dirty="0">
                    <a:latin typeface="Arial" pitchFamily="34" charset="0"/>
                    <a:cs typeface="Arial" pitchFamily="34" charset="0"/>
                  </a:rPr>
                  <a:t>.  Например,</a:t>
                </a: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03" y="2284472"/>
                <a:ext cx="8977241" cy="707886"/>
              </a:xfrm>
              <a:prstGeom prst="rect">
                <a:avLst/>
              </a:prstGeom>
              <a:blipFill>
                <a:blip r:embed="rId3"/>
                <a:stretch>
                  <a:fillRect l="-706" t="-5357" b="-1428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53470" y="2992358"/>
                <a:ext cx="8977241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1) </a:t>
                </a:r>
                <a:r>
                  <a:rPr lang="ru-RU" sz="2000" dirty="0">
                    <a:latin typeface="Arial" pitchFamily="34" charset="0"/>
                    <a:cs typeface="Arial" pitchFamily="34" charset="0"/>
                  </a:rPr>
                  <a:t>Натуральный ряд чисел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solidFill>
                          <a:srgbClr val="7030A0"/>
                        </a:solidFill>
                        <a:latin typeface="Cambria Math"/>
                        <a:cs typeface="Arial" pitchFamily="34" charset="0"/>
                      </a:rPr>
                      <m:t>1,</m:t>
                    </m:r>
                    <m:r>
                      <a:rPr lang="en-US" sz="2000" b="0" i="1" dirty="0" smtClean="0">
                        <a:solidFill>
                          <a:srgbClr val="7030A0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en-US" sz="2000" i="1" dirty="0" smtClean="0">
                        <a:solidFill>
                          <a:srgbClr val="7030A0"/>
                        </a:solidFill>
                        <a:latin typeface="Cambria Math"/>
                        <a:cs typeface="Arial" pitchFamily="34" charset="0"/>
                      </a:rPr>
                      <m:t>2,</m:t>
                    </m:r>
                    <m:r>
                      <a:rPr lang="en-US" sz="2000" b="0" i="1" dirty="0" smtClean="0">
                        <a:solidFill>
                          <a:srgbClr val="7030A0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en-US" sz="2000" i="1" dirty="0" smtClean="0">
                        <a:solidFill>
                          <a:srgbClr val="7030A0"/>
                        </a:solidFill>
                        <a:latin typeface="Cambria Math"/>
                        <a:cs typeface="Arial" pitchFamily="34" charset="0"/>
                      </a:rPr>
                      <m:t>3,</m:t>
                    </m:r>
                    <m:r>
                      <a:rPr lang="en-US" sz="2000" b="0" i="1" dirty="0" smtClean="0">
                        <a:solidFill>
                          <a:srgbClr val="7030A0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en-US" sz="2000" i="1" dirty="0" smtClean="0">
                        <a:solidFill>
                          <a:srgbClr val="7030A0"/>
                        </a:solidFill>
                        <a:latin typeface="Cambria Math"/>
                        <a:cs typeface="Arial" pitchFamily="34" charset="0"/>
                      </a:rPr>
                      <m:t>4…,</m:t>
                    </m:r>
                    <m:r>
                      <a:rPr lang="en-US" sz="2000" i="1" dirty="0" err="1">
                        <a:solidFill>
                          <a:srgbClr val="7030A0"/>
                        </a:solidFill>
                        <a:latin typeface="Cambria Math"/>
                        <a:cs typeface="Arial" pitchFamily="34" charset="0"/>
                      </a:rPr>
                      <m:t>𝑛</m:t>
                    </m:r>
                    <m:r>
                      <a:rPr lang="en-US" sz="2000" i="1" dirty="0" err="1">
                        <a:solidFill>
                          <a:srgbClr val="7030A0"/>
                        </a:solidFill>
                        <a:latin typeface="Cambria Math"/>
                        <a:cs typeface="Arial" pitchFamily="34" charset="0"/>
                      </a:rPr>
                      <m:t>,..</m:t>
                    </m:r>
                  </m:oMath>
                </a14:m>
                <a:r>
                  <a:rPr lang="ru-RU" sz="2000" dirty="0">
                    <a:latin typeface="Arial" pitchFamily="34" charset="0"/>
                    <a:cs typeface="Arial" pitchFamily="34" charset="0"/>
                  </a:rPr>
                  <a:t>является арифметческой прогрессией. Разность этой прогрессии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/>
                      </a:rPr>
                      <m:t>𝒅</m:t>
                    </m:r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/>
                      </a:rPr>
                      <m:t>𝟏</m:t>
                    </m:r>
                  </m:oMath>
                </a14:m>
                <a:r>
                  <a:rPr lang="en-US" sz="2000" dirty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2000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70" y="2992358"/>
                <a:ext cx="8977241" cy="707886"/>
              </a:xfrm>
              <a:prstGeom prst="rect">
                <a:avLst/>
              </a:prstGeom>
              <a:blipFill>
                <a:blip r:embed="rId4"/>
                <a:stretch>
                  <a:fillRect l="-707" t="-5263" r="-849" b="-1403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84282" y="3660199"/>
                <a:ext cx="8944102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2) </a:t>
                </a:r>
                <a:r>
                  <a:rPr lang="ru-RU" sz="2000" dirty="0">
                    <a:latin typeface="Arial" pitchFamily="34" charset="0"/>
                    <a:cs typeface="Arial" pitchFamily="34" charset="0"/>
                  </a:rPr>
                  <a:t>Последовательность целых отрицательных чисел 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solidFill>
                          <a:srgbClr val="7030A0"/>
                        </a:solidFill>
                        <a:latin typeface="Cambria Math"/>
                        <a:cs typeface="Arial" pitchFamily="34" charset="0"/>
                      </a:rPr>
                      <m:t>−1,−2,−3,..,</m:t>
                    </m:r>
                    <m:r>
                      <a:rPr lang="en-US" sz="2000" i="1" dirty="0" smtClean="0">
                        <a:solidFill>
                          <a:srgbClr val="7030A0"/>
                        </a:solidFill>
                        <a:latin typeface="Cambria Math"/>
                        <a:cs typeface="Arial" pitchFamily="34" charset="0"/>
                      </a:rPr>
                      <m:t>𝑛</m:t>
                    </m:r>
                    <m:r>
                      <a:rPr lang="en-US" sz="2000" i="1" dirty="0" smtClean="0">
                        <a:solidFill>
                          <a:srgbClr val="7030A0"/>
                        </a:solidFill>
                        <a:latin typeface="Cambria Math"/>
                        <a:cs typeface="Arial" pitchFamily="34" charset="0"/>
                      </a:rPr>
                      <m:t>.. </m:t>
                    </m:r>
                  </m:oMath>
                </a14:m>
                <a:r>
                  <a:rPr lang="ru-RU" sz="2000" dirty="0">
                    <a:latin typeface="Arial" pitchFamily="34" charset="0"/>
                    <a:cs typeface="Arial" pitchFamily="34" charset="0"/>
                  </a:rPr>
                  <a:t>арифметическая прогрессия с разностью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/>
                      </a:rPr>
                      <m:t>𝒅</m:t>
                    </m:r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/>
                      </a:rPr>
                      <m:t>=−</m:t>
                    </m:r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/>
                      </a:rPr>
                      <m:t>𝟏</m:t>
                    </m:r>
                    <m:r>
                      <a:rPr lang="ru-RU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. </m:t>
                    </m:r>
                  </m:oMath>
                </a14:m>
                <a:endParaRPr lang="ru-RU" sz="2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282" y="3660199"/>
                <a:ext cx="8944102" cy="707886"/>
              </a:xfrm>
              <a:prstGeom prst="rect">
                <a:avLst/>
              </a:prstGeom>
              <a:blipFill>
                <a:blip r:embed="rId5"/>
                <a:stretch>
                  <a:fillRect l="-709" t="-5263" r="-709" b="-1228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угольник 5"/>
              <p:cNvSpPr/>
              <p:nvPr/>
            </p:nvSpPr>
            <p:spPr>
              <a:xfrm>
                <a:off x="81955" y="4360742"/>
                <a:ext cx="8486342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3)</a:t>
                </a:r>
                <a:r>
                  <a:rPr lang="ru-RU" sz="2000" dirty="0">
                    <a:latin typeface="Arial" pitchFamily="34" charset="0"/>
                    <a:cs typeface="Arial" pitchFamily="34" charset="0"/>
                  </a:rPr>
                  <a:t> Последовательность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solidFill>
                          <a:srgbClr val="7030A0"/>
                        </a:solidFill>
                        <a:latin typeface="Cambria Math"/>
                        <a:cs typeface="Arial" pitchFamily="34" charset="0"/>
                      </a:rPr>
                      <m:t>3,</m:t>
                    </m:r>
                    <m:r>
                      <a:rPr lang="en-US" sz="2000" b="0" i="1" dirty="0" smtClean="0">
                        <a:solidFill>
                          <a:srgbClr val="7030A0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en-US" sz="2000" i="1" dirty="0" smtClean="0">
                        <a:solidFill>
                          <a:srgbClr val="7030A0"/>
                        </a:solidFill>
                        <a:latin typeface="Cambria Math"/>
                        <a:cs typeface="Arial" pitchFamily="34" charset="0"/>
                      </a:rPr>
                      <m:t>3,</m:t>
                    </m:r>
                    <m:r>
                      <a:rPr lang="en-US" sz="2000" b="0" i="1" dirty="0" smtClean="0">
                        <a:solidFill>
                          <a:srgbClr val="7030A0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en-US" sz="2000" i="1" dirty="0" smtClean="0">
                        <a:solidFill>
                          <a:srgbClr val="7030A0"/>
                        </a:solidFill>
                        <a:latin typeface="Cambria Math"/>
                        <a:cs typeface="Arial" pitchFamily="34" charset="0"/>
                      </a:rPr>
                      <m:t>3,</m:t>
                    </m:r>
                    <m:r>
                      <a:rPr lang="en-US" sz="2000" b="0" i="1" dirty="0" smtClean="0">
                        <a:solidFill>
                          <a:srgbClr val="7030A0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en-US" sz="2000" i="1" dirty="0" smtClean="0">
                        <a:solidFill>
                          <a:srgbClr val="7030A0"/>
                        </a:solidFill>
                        <a:latin typeface="Cambria Math"/>
                        <a:cs typeface="Arial" pitchFamily="34" charset="0"/>
                      </a:rPr>
                      <m:t>3…3</m:t>
                    </m:r>
                    <m:r>
                      <a:rPr lang="en-US" sz="2000" i="1" dirty="0">
                        <a:solidFill>
                          <a:srgbClr val="7030A0"/>
                        </a:solidFill>
                        <a:latin typeface="Cambria Math"/>
                        <a:cs typeface="Arial" pitchFamily="34" charset="0"/>
                      </a:rPr>
                      <m:t>,.. </m:t>
                    </m:r>
                  </m:oMath>
                </a14:m>
                <a:r>
                  <a:rPr lang="ru-RU" sz="2000" dirty="0" smtClean="0">
                    <a:latin typeface="Arial" pitchFamily="34" charset="0"/>
                    <a:cs typeface="Arial" pitchFamily="34" charset="0"/>
                  </a:rPr>
                  <a:t>– арифметическая </a:t>
                </a:r>
                <a:r>
                  <a:rPr lang="ru-RU" sz="2000" dirty="0">
                    <a:latin typeface="Arial" pitchFamily="34" charset="0"/>
                    <a:cs typeface="Arial" pitchFamily="34" charset="0"/>
                  </a:rPr>
                  <a:t>прогрессия с разностью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/>
                      </a:rPr>
                      <m:t>𝒅</m:t>
                    </m:r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/>
                      </a:rPr>
                      <m:t>𝟎</m:t>
                    </m:r>
                    <m:r>
                      <a:rPr lang="ru-RU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. </m:t>
                    </m:r>
                  </m:oMath>
                </a14:m>
                <a:endParaRPr lang="ru-RU" sz="2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955" y="4360742"/>
                <a:ext cx="8486342" cy="707886"/>
              </a:xfrm>
              <a:prstGeom prst="rect">
                <a:avLst/>
              </a:prstGeom>
              <a:blipFill rotWithShape="0">
                <a:blip r:embed="rId6"/>
                <a:stretch>
                  <a:fillRect l="-718" t="-3448" r="-718" b="-155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609063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/>
      <p:bldP spid="3" grpId="0"/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27549" y="136264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АРИФМЕТИЧЕСКАЯ ПРОГРЕССИЯ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-13255" y="748892"/>
                <a:ext cx="9012887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Задача </a:t>
                </a:r>
                <a:r>
                  <a:rPr lang="en-US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1.</a:t>
                </a:r>
                <a:r>
                  <a:rPr lang="ru-RU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Докажите, что последовательность, заданная формулой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𝟏</m:t>
                    </m:r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,</m:t>
                    </m:r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𝟓</m:t>
                    </m:r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+</m:t>
                    </m:r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𝟑</m:t>
                    </m:r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𝒏</m:t>
                    </m:r>
                  </m:oMath>
                </a14:m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, является арифметической прогрессией. </a:t>
                </a:r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3255" y="748892"/>
                <a:ext cx="9012887" cy="1200329"/>
              </a:xfrm>
              <a:prstGeom prst="rect">
                <a:avLst/>
              </a:prstGeom>
              <a:blipFill rotWithShape="0">
                <a:blip r:embed="rId2"/>
                <a:stretch>
                  <a:fillRect l="-1083" t="-3553" r="-1015" b="-111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9165" y="2054850"/>
                <a:ext cx="9124835" cy="53739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Требуется доказать, что разность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𝒏</m:t>
                        </m:r>
                        <m:r>
                          <a:rPr lang="en-US" sz="2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2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200" b="1">
                        <a:solidFill>
                          <a:srgbClr val="002060"/>
                        </a:solidFill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ru-RU" sz="2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𝒏</m:t>
                        </m:r>
                        <m:r>
                          <a:rPr lang="en-US" sz="2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 </m:t>
                        </m:r>
                      </m:sub>
                    </m:sSub>
                  </m:oMath>
                </a14:m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 одна и та же для всех </a:t>
                </a:r>
                <a:r>
                  <a:rPr lang="en-US" sz="2200" i="1" dirty="0">
                    <a:latin typeface="Arial" pitchFamily="34" charset="0"/>
                    <a:cs typeface="Arial" pitchFamily="34" charset="0"/>
                  </a:rPr>
                  <a:t>n</a:t>
                </a:r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65" y="2054850"/>
                <a:ext cx="9124835" cy="537391"/>
              </a:xfrm>
              <a:prstGeom prst="rect">
                <a:avLst/>
              </a:prstGeom>
              <a:blipFill>
                <a:blip r:embed="rId3"/>
                <a:stretch>
                  <a:fillRect l="-834" r="-139" b="-2045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рямоугольник 8"/>
          <p:cNvSpPr/>
          <p:nvPr/>
        </p:nvSpPr>
        <p:spPr>
          <a:xfrm>
            <a:off x="3483006" y="1643302"/>
            <a:ext cx="17179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Решение.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34512" y="2619953"/>
                <a:ext cx="8852539" cy="4462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Запишем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latin typeface="Cambria Math"/>
                        <a:cs typeface="Arial" pitchFamily="34" charset="0"/>
                      </a:rPr>
                      <m:t>(</m:t>
                    </m:r>
                    <m:r>
                      <a:rPr lang="en-US" sz="2200" i="1" dirty="0" smtClean="0">
                        <a:latin typeface="Cambria Math"/>
                        <a:cs typeface="Arial" pitchFamily="34" charset="0"/>
                      </a:rPr>
                      <m:t>𝑛</m:t>
                    </m:r>
                    <m:r>
                      <a:rPr lang="en-US" sz="2200" i="1" dirty="0" smtClean="0">
                        <a:latin typeface="Cambria Math"/>
                        <a:cs typeface="Arial" pitchFamily="34" charset="0"/>
                      </a:rPr>
                      <m:t>+1) −</m:t>
                    </m:r>
                    <m:r>
                      <a:rPr lang="ru-RU" sz="2200" b="0" i="0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й</m:t>
                    </m:r>
                  </m:oMath>
                </a14:m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 член последовательности:</a:t>
                </a: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12" y="2619953"/>
                <a:ext cx="8852539" cy="446276"/>
              </a:xfrm>
              <a:prstGeom prst="rect">
                <a:avLst/>
              </a:prstGeom>
              <a:blipFill>
                <a:blip r:embed="rId4"/>
                <a:stretch>
                  <a:fillRect l="-860" t="-8333" b="-2222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2790996" y="3081438"/>
                <a:ext cx="3339569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b="1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1" i="1" dirty="0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200" b="1" i="1" dirty="0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𝒏</m:t>
                          </m:r>
                          <m:r>
                            <a:rPr lang="en-US" sz="2200" b="1" i="1" dirty="0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sz="2200" b="1" i="1" dirty="0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2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200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sz="2200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,</m:t>
                      </m:r>
                      <m:r>
                        <a:rPr lang="en-US" sz="2200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𝟓</m:t>
                      </m:r>
                      <m:r>
                        <a:rPr lang="en-US" sz="2200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200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𝟑</m:t>
                      </m:r>
                      <m:r>
                        <a:rPr lang="en-US" sz="2200" b="1" i="1" dirty="0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200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2200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𝒏</m:t>
                      </m:r>
                      <m:r>
                        <a:rPr lang="en-US" sz="2200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200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sz="2200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).</m:t>
                      </m:r>
                    </m:oMath>
                  </m:oMathPara>
                </a14:m>
                <a:endParaRPr lang="ru-RU" sz="22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0996" y="3081438"/>
                <a:ext cx="3339569" cy="430887"/>
              </a:xfrm>
              <a:prstGeom prst="rect">
                <a:avLst/>
              </a:prstGeom>
              <a:blipFill>
                <a:blip r:embed="rId5"/>
                <a:stretch>
                  <a:fillRect b="-20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154570" y="3625167"/>
                <a:ext cx="8962533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Поэтому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𝒏</m:t>
                          </m:r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200" b="1" i="0" smtClean="0">
                          <a:solidFill>
                            <a:srgbClr val="0070C0"/>
                          </a:solidFill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ru-RU" sz="2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𝒏</m:t>
                          </m:r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 </m:t>
                          </m:r>
                        </m:sub>
                      </m:sSub>
                      <m:r>
                        <a:rPr lang="en-US" sz="2200" b="1" i="1" dirty="0" smtClean="0">
                          <a:solidFill>
                            <a:srgbClr val="0070C0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2200" b="1" i="1" dirty="0" smtClean="0">
                          <a:solidFill>
                            <a:srgbClr val="0070C0"/>
                          </a:solidFill>
                          <a:latin typeface="Cambria Math"/>
                          <a:cs typeface="Arial" pitchFamily="34" charset="0"/>
                        </a:rPr>
                        <m:t>𝟏</m:t>
                      </m:r>
                      <m:r>
                        <a:rPr lang="en-US" sz="2200" b="1" i="1" dirty="0" smtClean="0">
                          <a:solidFill>
                            <a:srgbClr val="0070C0"/>
                          </a:solidFill>
                          <a:latin typeface="Cambria Math"/>
                          <a:cs typeface="Arial" pitchFamily="34" charset="0"/>
                        </a:rPr>
                        <m:t>,</m:t>
                      </m:r>
                      <m:r>
                        <a:rPr lang="en-US" sz="2200" b="1" i="1" dirty="0" smtClean="0">
                          <a:solidFill>
                            <a:srgbClr val="0070C0"/>
                          </a:solidFill>
                          <a:latin typeface="Cambria Math"/>
                          <a:cs typeface="Arial" pitchFamily="34" charset="0"/>
                        </a:rPr>
                        <m:t>𝟓</m:t>
                      </m:r>
                      <m:r>
                        <a:rPr lang="en-US" sz="2200" b="1" i="1" dirty="0" smtClean="0">
                          <a:solidFill>
                            <a:srgbClr val="0070C0"/>
                          </a:solidFill>
                          <a:latin typeface="Cambria Math"/>
                          <a:cs typeface="Arial" pitchFamily="34" charset="0"/>
                        </a:rPr>
                        <m:t>+</m:t>
                      </m:r>
                      <m:r>
                        <a:rPr lang="en-US" sz="2200" b="1" i="1" dirty="0" smtClean="0">
                          <a:solidFill>
                            <a:srgbClr val="0070C0"/>
                          </a:solidFill>
                          <a:latin typeface="Cambria Math"/>
                          <a:cs typeface="Arial" pitchFamily="34" charset="0"/>
                        </a:rPr>
                        <m:t>𝟑</m:t>
                      </m:r>
                      <m:r>
                        <a:rPr lang="en-US" sz="2200" b="1" i="1" dirty="0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∙</m:t>
                      </m:r>
                      <m:d>
                        <m:dPr>
                          <m:ctrlPr>
                            <a:rPr lang="en-US" sz="2200" b="1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dPr>
                        <m:e>
                          <m:r>
                            <a:rPr lang="en-US" sz="2200" b="1" i="1" dirty="0" smtClean="0">
                              <a:solidFill>
                                <a:srgbClr val="0070C0"/>
                              </a:solidFill>
                              <a:latin typeface="Cambria Math"/>
                              <a:cs typeface="Arial" pitchFamily="34" charset="0"/>
                            </a:rPr>
                            <m:t>𝒏</m:t>
                          </m:r>
                          <m:r>
                            <a:rPr lang="en-US" sz="2200" b="1" i="1" dirty="0" smtClean="0">
                              <a:solidFill>
                                <a:srgbClr val="0070C0"/>
                              </a:solidFill>
                              <a:latin typeface="Cambria Math"/>
                              <a:cs typeface="Arial" pitchFamily="34" charset="0"/>
                            </a:rPr>
                            <m:t>+</m:t>
                          </m:r>
                          <m:r>
                            <a:rPr lang="en-US" sz="2200" b="1" i="1" dirty="0" smtClean="0">
                              <a:solidFill>
                                <a:srgbClr val="0070C0"/>
                              </a:solidFill>
                              <a:latin typeface="Cambria Math"/>
                              <a:cs typeface="Arial" pitchFamily="34" charset="0"/>
                            </a:rPr>
                            <m:t>𝟏</m:t>
                          </m:r>
                        </m:e>
                      </m:d>
                      <m:r>
                        <a:rPr lang="en-US" sz="2200" b="1" i="1" dirty="0" smtClean="0">
                          <a:solidFill>
                            <a:srgbClr val="0070C0"/>
                          </a:solidFill>
                          <a:latin typeface="Cambria Math"/>
                          <a:cs typeface="Arial" pitchFamily="34" charset="0"/>
                        </a:rPr>
                        <m:t>−</m:t>
                      </m:r>
                      <m:d>
                        <m:dPr>
                          <m:ctrlPr>
                            <a:rPr lang="en-US" sz="2200" b="1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dPr>
                        <m:e>
                          <m:r>
                            <a:rPr lang="en-US" sz="2200" b="1" i="1" dirty="0" smtClean="0">
                              <a:solidFill>
                                <a:srgbClr val="0070C0"/>
                              </a:solidFill>
                              <a:latin typeface="Cambria Math"/>
                              <a:cs typeface="Arial" pitchFamily="34" charset="0"/>
                            </a:rPr>
                            <m:t>𝟏</m:t>
                          </m:r>
                          <m:r>
                            <a:rPr lang="en-US" sz="2200" b="1" i="1" dirty="0" smtClean="0">
                              <a:solidFill>
                                <a:srgbClr val="0070C0"/>
                              </a:solidFill>
                              <a:latin typeface="Cambria Math"/>
                              <a:cs typeface="Arial" pitchFamily="34" charset="0"/>
                            </a:rPr>
                            <m:t>,</m:t>
                          </m:r>
                          <m:r>
                            <a:rPr lang="en-US" sz="2200" b="1" i="1" dirty="0" smtClean="0">
                              <a:solidFill>
                                <a:srgbClr val="0070C0"/>
                              </a:solidFill>
                              <a:latin typeface="Cambria Math"/>
                              <a:cs typeface="Arial" pitchFamily="34" charset="0"/>
                            </a:rPr>
                            <m:t>𝟓</m:t>
                          </m:r>
                          <m:r>
                            <a:rPr lang="en-US" sz="2200" b="1" i="1" dirty="0" smtClean="0">
                              <a:solidFill>
                                <a:srgbClr val="0070C0"/>
                              </a:solidFill>
                              <a:latin typeface="Cambria Math"/>
                              <a:cs typeface="Arial" pitchFamily="34" charset="0"/>
                            </a:rPr>
                            <m:t>+</m:t>
                          </m:r>
                          <m:r>
                            <a:rPr lang="en-US" sz="2200" b="1" i="1" dirty="0" smtClean="0">
                              <a:solidFill>
                                <a:srgbClr val="0070C0"/>
                              </a:solidFill>
                              <a:latin typeface="Cambria Math"/>
                              <a:cs typeface="Arial" pitchFamily="34" charset="0"/>
                            </a:rPr>
                            <m:t>𝟑</m:t>
                          </m:r>
                          <m:r>
                            <a:rPr lang="en-US" sz="2200" b="1" i="1" dirty="0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∙</m:t>
                          </m:r>
                          <m:r>
                            <a:rPr lang="en-US" sz="2200" b="1" i="1" dirty="0" smtClean="0">
                              <a:solidFill>
                                <a:srgbClr val="0070C0"/>
                              </a:solidFill>
                              <a:latin typeface="Cambria Math"/>
                              <a:cs typeface="Arial" pitchFamily="34" charset="0"/>
                            </a:rPr>
                            <m:t>𝒏</m:t>
                          </m:r>
                        </m:e>
                      </m:d>
                      <m:r>
                        <a:rPr lang="en-US" sz="2200" b="1" i="1" dirty="0" smtClean="0">
                          <a:solidFill>
                            <a:srgbClr val="0070C0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2200" b="1" i="1" dirty="0" smtClean="0">
                          <a:solidFill>
                            <a:srgbClr val="0070C0"/>
                          </a:solidFill>
                          <a:latin typeface="Cambria Math"/>
                          <a:cs typeface="Arial" pitchFamily="34" charset="0"/>
                        </a:rPr>
                        <m:t>𝟑</m:t>
                      </m:r>
                    </m:oMath>
                  </m:oMathPara>
                </a14:m>
                <a:endParaRPr lang="ru-RU" sz="22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570" y="3625167"/>
                <a:ext cx="8962533" cy="769441"/>
              </a:xfrm>
              <a:prstGeom prst="rect">
                <a:avLst/>
              </a:prstGeom>
              <a:blipFill>
                <a:blip r:embed="rId6"/>
                <a:stretch>
                  <a:fillRect l="-849" t="-4839" b="-1129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7607135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9" grpId="0"/>
      <p:bldP spid="8" grpId="0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23" name="object 4"/>
          <p:cNvSpPr txBox="1">
            <a:spLocks/>
          </p:cNvSpPr>
          <p:nvPr/>
        </p:nvSpPr>
        <p:spPr>
          <a:xfrm>
            <a:off x="29484" y="136264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АРИФМЕТИЧЕСКАЯ ПРОГРЕССИЯ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71916" y="778102"/>
                <a:ext cx="8948190" cy="8989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По определению арифметической прогрессии,</a:t>
                </a:r>
                <a:endParaRPr lang="en-US" sz="2200" i="1" dirty="0">
                  <a:solidFill>
                    <a:srgbClr val="7030A0"/>
                  </a:solidFill>
                  <a:latin typeface="Cambria Math"/>
                </a:endParaRP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ru-RU" sz="220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sz="2200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𝑛</m:t>
                        </m:r>
                        <m:r>
                          <a:rPr lang="en-US" sz="2200" i="1">
                            <a:solidFill>
                              <a:srgbClr val="7030A0"/>
                            </a:solidFill>
                            <a:latin typeface="Cambria Math"/>
                          </a:rPr>
                          <m:t>+1</m:t>
                        </m:r>
                      </m:sub>
                    </m:sSub>
                    <m:r>
                      <a:rPr lang="en-US" sz="2200" b="0" i="0" smtClean="0">
                        <a:solidFill>
                          <a:srgbClr val="7030A0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ru-RU" sz="22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sz="2200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𝑛</m:t>
                        </m:r>
                        <m:r>
                          <a:rPr lang="en-US" sz="2200" i="1">
                            <a:solidFill>
                              <a:srgbClr val="7030A0"/>
                            </a:solidFill>
                            <a:latin typeface="Cambria Math"/>
                          </a:rPr>
                          <m:t> </m:t>
                        </m:r>
                      </m:sub>
                    </m:sSub>
                    <m:r>
                      <a:rPr lang="en-US" sz="2200" i="1">
                        <a:solidFill>
                          <a:srgbClr val="7030A0"/>
                        </a:solidFill>
                        <a:latin typeface="Cambria Math"/>
                      </a:rPr>
                      <m:t>+</m:t>
                    </m:r>
                    <m:r>
                      <a:rPr lang="en-US" sz="2200" i="1">
                        <a:solidFill>
                          <a:srgbClr val="7030A0"/>
                        </a:solidFill>
                        <a:latin typeface="Cambria Math"/>
                      </a:rPr>
                      <m:t>𝑑</m:t>
                    </m:r>
                  </m:oMath>
                </a14:m>
                <a:r>
                  <a:rPr lang="en-US" sz="2200" dirty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200">
                        <a:solidFill>
                          <a:srgbClr val="7030A0"/>
                        </a:solidFill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ru-RU" sz="220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sz="2200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𝑛</m:t>
                        </m:r>
                        <m:r>
                          <a:rPr lang="en-US" sz="2200" i="1">
                            <a:solidFill>
                              <a:srgbClr val="0070C0"/>
                            </a:solidFill>
                            <a:latin typeface="Cambria Math"/>
                          </a:rPr>
                          <m:t>−1</m:t>
                        </m:r>
                      </m:sub>
                    </m:sSub>
                    <m:r>
                      <a:rPr lang="en-US" sz="2200" b="0" i="0" smtClean="0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ru-RU" sz="22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sz="2200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𝑛</m:t>
                        </m:r>
                        <m:r>
                          <a:rPr lang="en-US" sz="2200" i="1">
                            <a:solidFill>
                              <a:srgbClr val="0070C0"/>
                            </a:solidFill>
                            <a:latin typeface="Cambria Math"/>
                          </a:rPr>
                          <m:t> </m:t>
                        </m:r>
                      </m:sub>
                    </m:sSub>
                    <m:r>
                      <a:rPr lang="en-US" sz="2200" i="1">
                        <a:solidFill>
                          <a:srgbClr val="0070C0"/>
                        </a:solidFill>
                        <a:latin typeface="Cambria Math"/>
                      </a:rPr>
                      <m:t>−</m:t>
                    </m:r>
                    <m:r>
                      <a:rPr lang="en-US" sz="2200" i="1">
                        <a:solidFill>
                          <a:srgbClr val="0070C0"/>
                        </a:solidFill>
                        <a:latin typeface="Cambria Math"/>
                      </a:rPr>
                      <m:t>𝑑</m:t>
                    </m:r>
                  </m:oMath>
                </a14:m>
                <a:r>
                  <a:rPr lang="en-US" sz="2200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откуда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2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1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200" b="1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𝒏</m:t>
                        </m:r>
                        <m:r>
                          <a:rPr lang="en-US" sz="2200" b="1" i="1">
                            <a:solidFill>
                              <a:srgbClr val="00B050"/>
                            </a:solidFill>
                            <a:latin typeface="Cambria Math"/>
                          </a:rPr>
                          <m:t> </m:t>
                        </m:r>
                      </m:sub>
                    </m:sSub>
                    <m:r>
                      <a:rPr lang="en-US" sz="2200" b="1" i="1">
                        <a:solidFill>
                          <a:srgbClr val="00B05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200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2200" b="1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b="1" i="1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  <m:t>𝒂</m:t>
                            </m:r>
                          </m:e>
                          <m:sub>
                            <m:r>
                              <a:rPr lang="en-US" sz="2200" b="1" i="1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  <m:t>𝒏</m:t>
                            </m:r>
                            <m:r>
                              <a:rPr lang="en-US" sz="2200" b="1" i="1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  <m:t>−</m:t>
                            </m:r>
                            <m:r>
                              <a:rPr lang="en-US" sz="2200" b="1" i="1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  <m:t>𝟏</m:t>
                            </m:r>
                            <m:r>
                              <a:rPr lang="en-US" sz="2200" b="1" i="1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  <m:t> </m:t>
                            </m:r>
                          </m:sub>
                        </m:sSub>
                        <m:r>
                          <a:rPr lang="en-US" sz="2200" b="1" i="1">
                            <a:solidFill>
                              <a:srgbClr val="00B050"/>
                            </a:solidFill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ru-RU" sz="2200" b="1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b="1" i="1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  <m:t>𝒂</m:t>
                            </m:r>
                          </m:e>
                          <m:sub>
                            <m:r>
                              <a:rPr lang="en-US" sz="2200" b="1" i="1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  <m:t>𝒏</m:t>
                            </m:r>
                            <m:r>
                              <a:rPr lang="en-US" sz="2200" b="1" i="1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  <m:t>+</m:t>
                            </m:r>
                            <m:r>
                              <a:rPr lang="en-US" sz="2200" b="1" i="1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  <m:t>𝟏</m:t>
                            </m:r>
                            <m:r>
                              <a:rPr lang="en-US" sz="2200" b="1" i="1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  <m:t> </m:t>
                            </m:r>
                          </m:sub>
                        </m:sSub>
                      </m:num>
                      <m:den>
                        <m:r>
                          <a:rPr lang="en-US" sz="2200" b="1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200" b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200" b="1" i="1">
                        <a:solidFill>
                          <a:srgbClr val="00B050"/>
                        </a:solidFill>
                        <a:latin typeface="Cambria Math"/>
                      </a:rPr>
                      <m:t>𝒏</m:t>
                    </m:r>
                    <m:r>
                      <a:rPr lang="en-US" sz="2200" b="1" i="1">
                        <a:solidFill>
                          <a:srgbClr val="00B050"/>
                        </a:solidFill>
                        <a:latin typeface="Cambria Math"/>
                      </a:rPr>
                      <m:t>&gt;</m:t>
                    </m:r>
                    <m:r>
                      <a:rPr lang="en-US" sz="2200" b="1" i="1">
                        <a:solidFill>
                          <a:srgbClr val="00B050"/>
                        </a:solidFill>
                        <a:latin typeface="Cambria Math"/>
                      </a:rPr>
                      <m:t>𝟏</m:t>
                    </m:r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16" y="778102"/>
                <a:ext cx="8948190" cy="898900"/>
              </a:xfrm>
              <a:prstGeom prst="rect">
                <a:avLst/>
              </a:prstGeom>
              <a:blipFill>
                <a:blip r:embed="rId2"/>
                <a:stretch>
                  <a:fillRect l="-850" t="-4225" b="-422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68543" y="1531983"/>
            <a:ext cx="8967587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dirty="0">
                <a:latin typeface="Arial" pitchFamily="34" charset="0"/>
                <a:cs typeface="Arial" pitchFamily="34" charset="0"/>
              </a:rPr>
              <a:t>Таким образом, каждый член арифметической прогрессии, начиная со второго, равен среднему арифметическому двух соседних с ним членов. Этим объясняется название «арифметическая» прогрессия.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68543" y="2888242"/>
                <a:ext cx="8948190" cy="21236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Отметим, что если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2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 </m:t>
                        </m:r>
                      </m:sub>
                    </m:sSub>
                    <m:r>
                      <a:rPr lang="ru-RU" sz="2200" b="0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и</m:t>
                    </m:r>
                  </m:oMath>
                </a14:m>
                <a:r>
                  <a:rPr lang="en-US" sz="22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b="1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d</a:t>
                </a:r>
                <a:r>
                  <a:rPr lang="en-US" sz="22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заданы, то остальные члены арифметической прогрессии можно вычислить по рекуррентной формуле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2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𝒏</m:t>
                        </m:r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2200" b="1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2200" b="1" i="1">
                        <a:solidFill>
                          <a:srgbClr val="0070C0"/>
                        </a:solidFill>
                        <a:latin typeface="Cambria Math"/>
                      </a:rPr>
                      <m:t>+</m:t>
                    </m:r>
                    <m:r>
                      <a:rPr lang="en-US" sz="2200" b="1" i="1">
                        <a:solidFill>
                          <a:srgbClr val="0070C0"/>
                        </a:solidFill>
                        <a:latin typeface="Cambria Math"/>
                      </a:rPr>
                      <m:t>𝒅</m:t>
                    </m:r>
                    <m:r>
                      <a:rPr lang="ru-RU" sz="22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. </m:t>
                    </m:r>
                  </m:oMath>
                </a14:m>
                <a:r>
                  <a:rPr lang="en-US" sz="2200" b="1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Таким способом нетрудно вычислить несколько первых членов прогрессии, однако, например, для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2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𝟏𝟎𝟎</m:t>
                        </m:r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  </m:t>
                        </m:r>
                      </m:sub>
                    </m:sSub>
                  </m:oMath>
                </a14:m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уже потребуется много вычислений. Обычно, для этого используется формула </a:t>
                </a:r>
                <a:r>
                  <a:rPr lang="en-US" sz="2200" b="1" i="1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n-</a:t>
                </a:r>
                <a:r>
                  <a:rPr lang="ru-RU" sz="2200" b="1" i="1" dirty="0" err="1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го</a:t>
                </a:r>
                <a:r>
                  <a:rPr lang="en-US" sz="2200" b="1" i="1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члена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43" y="2888242"/>
                <a:ext cx="8948190" cy="2123658"/>
              </a:xfrm>
              <a:prstGeom prst="rect">
                <a:avLst/>
              </a:prstGeom>
              <a:blipFill>
                <a:blip r:embed="rId3"/>
                <a:stretch>
                  <a:fillRect l="-851" t="-1786" r="-993" b="-476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134884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12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АРИФМЕТИЧЕСКАЯ ПРОГРЕССИЯ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179512" y="777839"/>
                <a:ext cx="8964489" cy="15696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По определению арифметической прогрессии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 </m:t>
                        </m:r>
                      </m:sub>
                    </m:sSub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+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𝒅</m:t>
                    </m:r>
                  </m:oMath>
                </a14:m>
                <a:r>
                  <a:rPr lang="en-US" sz="24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,</a:t>
                </a:r>
                <a:endParaRPr lang="ru-RU" sz="24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𝟑</m:t>
                        </m:r>
                      </m:sub>
                    </m:sSub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 </m:t>
                        </m:r>
                      </m:sub>
                    </m:sSub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+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𝒅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 </m:t>
                        </m:r>
                      </m:sub>
                    </m:sSub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+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𝟐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𝒅</m:t>
                    </m:r>
                  </m:oMath>
                </a14:m>
                <a:r>
                  <a:rPr lang="en-US" sz="24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,</a:t>
                </a:r>
                <a:endParaRPr lang="ru-RU" sz="24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𝟒</m:t>
                        </m:r>
                      </m:sub>
                    </m:sSub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𝟑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 </m:t>
                        </m:r>
                      </m:sub>
                    </m:sSub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+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𝒅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 </m:t>
                        </m:r>
                      </m:sub>
                    </m:sSub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+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𝟑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𝒅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sz="24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и так далее. </a:t>
                </a: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777839"/>
                <a:ext cx="8964489" cy="1569660"/>
              </a:xfrm>
              <a:prstGeom prst="rect">
                <a:avLst/>
              </a:prstGeom>
              <a:blipFill>
                <a:blip r:embed="rId3"/>
                <a:stretch>
                  <a:fillRect l="-990" t="-3226" b="-806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2033718" y="2342323"/>
                <a:ext cx="5076564" cy="53860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b="1" i="1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 </m:t>
                        </m:r>
                      </m:sub>
                    </m:sSub>
                    <m:r>
                      <a:rPr lang="en-US" b="1" i="1">
                        <a:solidFill>
                          <a:srgbClr val="0070C0"/>
                        </a:solidFill>
                        <a:latin typeface="Cambria Math"/>
                      </a:rPr>
                      <m:t>+</m:t>
                    </m:r>
                    <m:d>
                      <m:d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𝒏</m:t>
                        </m:r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𝟏</m:t>
                        </m:r>
                      </m:e>
                    </m:d>
                    <m:r>
                      <a:rPr lang="en-US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b="1" i="1">
                        <a:solidFill>
                          <a:srgbClr val="0070C0"/>
                        </a:solidFill>
                        <a:latin typeface="Cambria Math"/>
                      </a:rPr>
                      <m:t>𝒅</m:t>
                    </m:r>
                  </m:oMath>
                </a14:m>
                <a:r>
                  <a:rPr lang="en-US" dirty="0"/>
                  <a:t>        (1)                               </a:t>
                </a:r>
                <a:endParaRPr lang="ru-RU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3718" y="2342323"/>
                <a:ext cx="5076564" cy="538609"/>
              </a:xfrm>
              <a:prstGeom prst="rect">
                <a:avLst/>
              </a:prstGeom>
              <a:blipFill rotWithShape="1">
                <a:blip r:embed="rId4"/>
                <a:stretch>
                  <a:fillRect t="-11236" r="-46514" b="-314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107504" y="3003798"/>
                <a:ext cx="8928992" cy="8002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Задача </a:t>
                </a:r>
                <a:r>
                  <a:rPr lang="en-US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en-US" sz="22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Найдите сотый член арифметической прогрессии, если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2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 </m:t>
                        </m:r>
                      </m:sub>
                    </m:sSub>
                    <m:r>
                      <a:rPr lang="en-US" sz="2200" b="1" i="1">
                        <a:solidFill>
                          <a:srgbClr val="0070C0"/>
                        </a:solidFill>
                        <a:latin typeface="Cambria Math"/>
                      </a:rPr>
                      <m:t>=−</m:t>
                    </m:r>
                    <m:r>
                      <a:rPr lang="en-US" sz="2200" b="1" i="1">
                        <a:solidFill>
                          <a:srgbClr val="0070C0"/>
                        </a:solidFill>
                        <a:latin typeface="Cambria Math"/>
                      </a:rPr>
                      <m:t>𝟔</m:t>
                    </m:r>
                  </m:oMath>
                </a14:m>
                <a:r>
                  <a:rPr lang="en-US" sz="2200" b="1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и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b="1" i="1" smtClean="0">
                        <a:solidFill>
                          <a:srgbClr val="0070C0"/>
                        </a:solidFill>
                        <a:latin typeface="Cambria Math"/>
                      </a:rPr>
                      <m:t>𝒅</m:t>
                    </m:r>
                    <m:r>
                      <a:rPr lang="en-US" sz="2200" b="1" i="1" smtClean="0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r>
                      <a:rPr lang="en-US" sz="2200" b="1" i="1" smtClean="0">
                        <a:solidFill>
                          <a:srgbClr val="0070C0"/>
                        </a:solidFill>
                        <a:latin typeface="Cambria Math"/>
                      </a:rPr>
                      <m:t>𝟒</m:t>
                    </m:r>
                    <m:r>
                      <a:rPr lang="ru-RU" sz="22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. </m:t>
                    </m:r>
                  </m:oMath>
                </a14:m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3003798"/>
                <a:ext cx="8928992" cy="800219"/>
              </a:xfrm>
              <a:prstGeom prst="rect">
                <a:avLst/>
              </a:prstGeom>
              <a:blipFill>
                <a:blip r:embed="rId5"/>
                <a:stretch>
                  <a:fillRect l="-1136" t="-6250" r="-568" b="-1406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179512" y="4126309"/>
                <a:ext cx="7056784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2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2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𝟏𝟎𝟎</m:t>
                          </m:r>
                        </m:sub>
                      </m:sSub>
                      <m:r>
                        <a:rPr lang="en-US" sz="2200" b="1" i="0" smtClean="0">
                          <a:solidFill>
                            <a:srgbClr val="7030A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200" b="1" i="1">
                          <a:solidFill>
                            <a:srgbClr val="7030A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200" b="1" i="1">
                          <a:solidFill>
                            <a:srgbClr val="7030A0"/>
                          </a:solidFill>
                          <a:latin typeface="Cambria Math"/>
                        </a:rPr>
                        <m:t>𝟔</m:t>
                      </m:r>
                      <m:r>
                        <a:rPr lang="en-US" sz="2200" b="1" i="1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  <m:d>
                        <m:dPr>
                          <m:ctrlPr>
                            <a:rPr lang="ru-RU" sz="22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𝟏𝟎𝟎</m:t>
                          </m:r>
                          <m:r>
                            <a:rPr lang="en-US" sz="22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2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𝟏</m:t>
                          </m:r>
                        </m:e>
                      </m:d>
                      <m:r>
                        <a:rPr lang="en-US" sz="2200" b="1" i="1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200" b="1" i="1">
                          <a:solidFill>
                            <a:srgbClr val="7030A0"/>
                          </a:solidFill>
                          <a:latin typeface="Cambria Math"/>
                        </a:rPr>
                        <m:t>𝟒</m:t>
                      </m:r>
                      <m:r>
                        <a:rPr lang="en-US" sz="2200" b="1" i="1">
                          <a:solidFill>
                            <a:srgbClr val="7030A0"/>
                          </a:solidFill>
                          <a:latin typeface="Cambria Math"/>
                        </a:rPr>
                        <m:t>=−</m:t>
                      </m:r>
                      <m:r>
                        <a:rPr lang="en-US" sz="22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𝟔</m:t>
                      </m:r>
                      <m:r>
                        <a:rPr lang="en-US" sz="22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2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𝟑𝟗𝟔</m:t>
                      </m:r>
                      <m:r>
                        <a:rPr lang="en-US" sz="22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2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𝟑𝟗𝟎</m:t>
                      </m:r>
                    </m:oMath>
                  </m:oMathPara>
                </a14:m>
                <a:endParaRPr lang="ru-RU" sz="22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4126309"/>
                <a:ext cx="7056784" cy="43088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Прямоугольник 12"/>
          <p:cNvSpPr/>
          <p:nvPr/>
        </p:nvSpPr>
        <p:spPr>
          <a:xfrm>
            <a:off x="176401" y="3734331"/>
            <a:ext cx="17179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Решение.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6156175" y="4515966"/>
                <a:ext cx="2703491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400" b="1" dirty="0">
                    <a:solidFill>
                      <a:srgbClr val="0070C0"/>
                    </a:solidFill>
                  </a:rPr>
                  <a:t>Ответ</a:t>
                </a:r>
                <a:r>
                  <a:rPr lang="en-US" sz="2400" b="1" dirty="0">
                    <a:solidFill>
                      <a:srgbClr val="0070C0"/>
                    </a:solidFill>
                  </a:rPr>
                  <a:t>: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𝟏𝟎𝟎</m:t>
                        </m:r>
                      </m:sub>
                    </m:sSub>
                    <m:r>
                      <a:rPr lang="en-US" sz="2400" b="1" i="0" smtClean="0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𝟑𝟗𝟎</m:t>
                    </m:r>
                  </m:oMath>
                </a14:m>
                <a:endParaRPr lang="ru-RU" sz="2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6175" y="4515966"/>
                <a:ext cx="2703491" cy="461665"/>
              </a:xfrm>
              <a:prstGeom prst="rect">
                <a:avLst/>
              </a:prstGeom>
              <a:blipFill>
                <a:blip r:embed="rId7"/>
                <a:stretch>
                  <a:fillRect l="-3271" t="-7895" r="-467" b="-2631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994220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" grpId="0"/>
      <p:bldP spid="7" grpId="0"/>
      <p:bldP spid="9" grpId="0"/>
      <p:bldP spid="13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99234"/>
            <a:ext cx="9144000" cy="55471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ru-RU" sz="36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РЕШЕНИЕ ПРИМЕРОВ</a:t>
            </a:r>
            <a:endParaRPr lang="en-US" sz="3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7505" y="843558"/>
            <a:ext cx="87129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Задача </a:t>
            </a:r>
            <a:r>
              <a:rPr lang="en-US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Число </a:t>
            </a:r>
            <a:r>
              <a:rPr lang="en-US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99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является членом арифметической прогрессии </a:t>
            </a:r>
            <a:r>
              <a:rPr lang="en-US" sz="24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3, 5, 7, 9 …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Найдите номер этого члена.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635896" y="1705080"/>
            <a:ext cx="17179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Решение.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15035" y="2166745"/>
                <a:ext cx="8821461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Пусть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n – 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искомый номер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Так как</a:t>
                </a:r>
                <a14:m>
                  <m:oMath xmlns:m="http://schemas.openxmlformats.org/officeDocument/2006/math">
                    <m:r>
                      <a:rPr lang="en-US" sz="2400"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𝟑</m:t>
                    </m:r>
                  </m:oMath>
                </a14:m>
                <a:r>
                  <a:rPr lang="en-US" sz="2400" b="1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и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𝒅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𝟐</m:t>
                    </m:r>
                    <m:r>
                      <a:rPr lang="ru-RU" sz="2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 то по формуле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2400" b="1" i="0" smtClean="0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 </m:t>
                        </m:r>
                      </m:sub>
                    </m:sSub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+</m:t>
                    </m:r>
                    <m:d>
                      <m:d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𝒏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𝟏</m:t>
                        </m:r>
                      </m:e>
                    </m:d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𝒅</m:t>
                    </m:r>
                  </m:oMath>
                </a14:m>
                <a:r>
                  <a:rPr lang="en-US" sz="2400" b="1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имеем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: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035" y="2166745"/>
                <a:ext cx="8821461" cy="830997"/>
              </a:xfrm>
              <a:prstGeom prst="rect">
                <a:avLst/>
              </a:prstGeom>
              <a:blipFill>
                <a:blip r:embed="rId2"/>
                <a:stretch>
                  <a:fillRect l="-1006" t="-5970" b="-1343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395536" y="3027006"/>
                <a:ext cx="4572000" cy="1569660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𝟗𝟗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𝟑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+</m:t>
                    </m:r>
                    <m:d>
                      <m:d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𝒏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e>
                    </m:d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𝟐</m:t>
                    </m:r>
                  </m:oMath>
                </a14:m>
                <a:r>
                  <a:rPr lang="ru-RU" sz="24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𝟗𝟗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𝟑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+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𝟐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𝒏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−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𝟐</m:t>
                    </m:r>
                  </m:oMath>
                </a14:m>
                <a:r>
                  <a:rPr lang="ru-RU" sz="2400" b="1" i="1" dirty="0">
                    <a:solidFill>
                      <a:srgbClr val="002060"/>
                    </a:solidFill>
                    <a:latin typeface="Cambria Math"/>
                  </a:rPr>
                  <a:t> </a:t>
                </a:r>
                <a:endParaRPr lang="en-US" sz="2400" b="1" i="1" dirty="0">
                  <a:solidFill>
                    <a:srgbClr val="002060"/>
                  </a:solidFill>
                  <a:latin typeface="Cambria Math"/>
                </a:endParaRPr>
              </a:p>
              <a:p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𝟗𝟖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𝟐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𝒏</m:t>
                    </m:r>
                  </m:oMath>
                </a14:m>
                <a:r>
                  <a:rPr lang="ru-RU" sz="2400" b="1" i="1" dirty="0">
                    <a:solidFill>
                      <a:srgbClr val="002060"/>
                    </a:solidFill>
                    <a:latin typeface="Cambria Math"/>
                  </a:rPr>
                  <a:t> </a:t>
                </a:r>
                <a:endParaRPr lang="en-US" sz="2400" b="1" i="1" dirty="0">
                  <a:solidFill>
                    <a:srgbClr val="002060"/>
                  </a:solidFill>
                  <a:latin typeface="Cambria Math"/>
                </a:endParaRPr>
              </a:p>
              <a:p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𝒏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𝟒𝟗</m:t>
                    </m:r>
                  </m:oMath>
                </a14:m>
                <a:r>
                  <a:rPr lang="ru-RU" sz="24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  </a:t>
                </a: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3027006"/>
                <a:ext cx="4572000" cy="1569660"/>
              </a:xfrm>
              <a:prstGeom prst="rect">
                <a:avLst/>
              </a:prstGeom>
              <a:blipFill>
                <a:blip r:embed="rId3"/>
                <a:stretch>
                  <a:fillRect l="-27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5480411" y="4353078"/>
                <a:ext cx="2364751" cy="4924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ru-RU" sz="2600" b="1" dirty="0">
                    <a:solidFill>
                      <a:srgbClr val="002060"/>
                    </a:solidFill>
                  </a:rPr>
                  <a:t>Ответ</a:t>
                </a:r>
                <a:r>
                  <a:rPr lang="en-US" sz="2600" b="1" dirty="0">
                    <a:solidFill>
                      <a:srgbClr val="002060"/>
                    </a:solidFill>
                  </a:rPr>
                  <a:t>: </a:t>
                </a:r>
                <a14:m>
                  <m:oMath xmlns:m="http://schemas.openxmlformats.org/officeDocument/2006/math">
                    <m:r>
                      <a:rPr lang="en-US" sz="2600" b="1" i="0" smtClean="0">
                        <a:solidFill>
                          <a:srgbClr val="002060"/>
                        </a:solidFill>
                        <a:latin typeface="Cambria Math"/>
                      </a:rPr>
                      <m:t>  </m:t>
                    </m:r>
                    <m:r>
                      <a:rPr lang="en-US" sz="2600" b="1" i="1">
                        <a:solidFill>
                          <a:srgbClr val="002060"/>
                        </a:solidFill>
                        <a:latin typeface="Cambria Math"/>
                      </a:rPr>
                      <m:t>𝒏</m:t>
                    </m:r>
                    <m:r>
                      <a:rPr lang="en-US" sz="26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600" b="1" i="1">
                        <a:solidFill>
                          <a:srgbClr val="002060"/>
                        </a:solidFill>
                        <a:latin typeface="Cambria Math"/>
                      </a:rPr>
                      <m:t>𝟒𝟗</m:t>
                    </m:r>
                  </m:oMath>
                </a14:m>
                <a:endParaRPr lang="ru-RU" sz="26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0411" y="4353078"/>
                <a:ext cx="2364751" cy="492443"/>
              </a:xfrm>
              <a:prstGeom prst="rect">
                <a:avLst/>
              </a:prstGeom>
              <a:blipFill>
                <a:blip r:embed="rId4"/>
                <a:stretch>
                  <a:fillRect l="-4278" t="-7500" r="-535" b="-325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13170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  <p:bldP spid="3" grpId="0"/>
      <p:bldP spid="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3183a3f735d4ae7c7a1c27b3ef823b09721fa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20435</TotalTime>
  <Words>608</Words>
  <Application>Microsoft Office PowerPoint</Application>
  <PresentationFormat>Экран (16:9)</PresentationFormat>
  <Paragraphs>132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Закирова Ф.М</cp:lastModifiedBy>
  <cp:revision>1529</cp:revision>
  <dcterms:created xsi:type="dcterms:W3CDTF">2020-04-09T07:32:19Z</dcterms:created>
  <dcterms:modified xsi:type="dcterms:W3CDTF">2021-02-10T05:37:06Z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