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1381" r:id="rId2"/>
    <p:sldId id="1663" r:id="rId3"/>
    <p:sldId id="1664" r:id="rId4"/>
    <p:sldId id="1650" r:id="rId5"/>
    <p:sldId id="1675" r:id="rId6"/>
    <p:sldId id="1670" r:id="rId7"/>
    <p:sldId id="1672" r:id="rId8"/>
    <p:sldId id="1659" r:id="rId9"/>
    <p:sldId id="1674" r:id="rId10"/>
    <p:sldId id="1649" r:id="rId11"/>
    <p:sldId id="1647" r:id="rId12"/>
    <p:sldId id="1669" r:id="rId13"/>
    <p:sldId id="1673" r:id="rId14"/>
    <p:sldId id="1676" r:id="rId15"/>
    <p:sldId id="1677" r:id="rId16"/>
    <p:sldId id="1639" r:id="rId17"/>
  </p:sldIdLst>
  <p:sldSz cx="9144000" cy="5143500" type="screen16x9"/>
  <p:notesSz cx="5765800" cy="3244850"/>
  <p:custDataLst>
    <p:tags r:id="rId19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022">
          <p15:clr>
            <a:srgbClr val="A4A3A4"/>
          </p15:clr>
        </p15:guide>
        <p15:guide id="2" pos="18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17" autoAdjust="0"/>
    <p:restoredTop sz="92895" autoAdjust="0"/>
  </p:normalViewPr>
  <p:slideViewPr>
    <p:cSldViewPr>
      <p:cViewPr varScale="1">
        <p:scale>
          <a:sx n="71" d="100"/>
          <a:sy n="71" d="100"/>
        </p:scale>
        <p:origin x="691" y="53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8" d="100"/>
          <a:sy n="158" d="100"/>
        </p:scale>
        <p:origin x="-1176" y="-90"/>
      </p:cViewPr>
      <p:guideLst>
        <p:guide orient="horz" pos="1022"/>
        <p:guide pos="18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87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-13108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888723" y="2333137"/>
            <a:ext cx="5987534" cy="1822789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Aft>
                <a:spcPts val="1200"/>
              </a:spcAft>
            </a:pPr>
            <a:r>
              <a:rPr lang="ru-RU" sz="36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36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>
              <a:lnSpc>
                <a:spcPts val="4431"/>
              </a:lnSpc>
            </a:pPr>
            <a:r>
              <a:rPr lang="ru-RU" sz="3600" b="1" dirty="0">
                <a:solidFill>
                  <a:srgbClr val="002060"/>
                </a:solidFill>
                <a:latin typeface="Arial"/>
                <a:cs typeface="Arial"/>
              </a:rPr>
              <a:t>ЧИСЛОВЫЕ ПОСЛЕДОВАТЕЛЬНОСТИ</a:t>
            </a:r>
            <a:endParaRPr lang="en-US" sz="3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29724" y="2355726"/>
            <a:ext cx="411047" cy="86409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78050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748534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911019" y="496599"/>
            <a:ext cx="1830958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 err="1">
                <a:solidFill>
                  <a:sysClr val="window" lastClr="FFFFFF"/>
                </a:solidFill>
              </a:rPr>
              <a:t>А</a:t>
            </a:r>
            <a:r>
              <a:rPr lang="ru-RU" sz="5398" kern="0" spc="8" dirty="0">
                <a:solidFill>
                  <a:sysClr val="window" lastClr="FFFFFF"/>
                </a:solidFill>
              </a:rPr>
              <a:t>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650" y="2787774"/>
            <a:ext cx="2268042" cy="186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29724" y="3345958"/>
            <a:ext cx="411047" cy="86409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0" y="127308"/>
            <a:ext cx="9144000" cy="5547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ПРИМЕРОВ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627" y="748892"/>
                <a:ext cx="9143997" cy="1337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3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349. </a:t>
                </a:r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Дана последовательность квадратов натуральных чисел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𝟗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𝟏𝟔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𝟐𝟓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, …</m:t>
                    </m:r>
                    <m:sSup>
                      <m:sSupPr>
                        <m:ctrlP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e>
                      <m:sup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  <m:sSup>
                      <m:sSupPr>
                        <m:ctrlPr>
                          <a:rPr lang="en-US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3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3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  <m:r>
                              <a:rPr lang="en-US" sz="23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Arial" pitchFamily="34" charset="0"/>
                              </a:rPr>
                              <m:t>+</m:t>
                            </m:r>
                            <m:r>
                              <a:rPr lang="en-US" sz="23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…</m:t>
                    </m:r>
                  </m:oMath>
                </a14:m>
                <a:endParaRPr lang="ru-RU" sz="2300" dirty="0">
                  <a:latin typeface="Arial" pitchFamily="34" charset="0"/>
                  <a:cs typeface="Arial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1) Назовите третий, шестой,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</m:oMath>
                </a14:m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ru-RU" sz="2300" dirty="0" err="1">
                    <a:latin typeface="Arial" pitchFamily="34" charset="0"/>
                    <a:cs typeface="Arial" pitchFamily="34" charset="0"/>
                  </a:rPr>
                  <a:t>ый</a:t>
                </a:r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 член последовательности. 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" y="748892"/>
                <a:ext cx="9143997" cy="1337033"/>
              </a:xfrm>
              <a:prstGeom prst="rect">
                <a:avLst/>
              </a:prstGeom>
              <a:blipFill>
                <a:blip r:embed="rId3"/>
                <a:stretch>
                  <a:fillRect l="-972" t="-943" r="-1111" b="-849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7957" y="2503253"/>
                <a:ext cx="8998865" cy="454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𝟗</m:t>
                    </m:r>
                  </m:oMath>
                </a14:m>
                <a:r>
                  <a:rPr lang="en-US" sz="23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𝟔</m:t>
                        </m:r>
                      </m:sub>
                    </m:sSub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𝟑𝟔</m:t>
                    </m:r>
                  </m:oMath>
                </a14:m>
                <a:r>
                  <a:rPr lang="en-US" sz="23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e>
                      <m:sup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23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7" y="2503253"/>
                <a:ext cx="8998865" cy="454292"/>
              </a:xfrm>
              <a:prstGeom prst="rect">
                <a:avLst/>
              </a:prstGeom>
              <a:blipFill rotWithShape="1">
                <a:blip r:embed="rId4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3828378" y="2041588"/>
            <a:ext cx="163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</a:t>
            </a: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2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99234"/>
            <a:ext cx="9144000" cy="54304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ПРИМЕРОВ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50042" y="2061717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03095" y="2456656"/>
                <a:ext cx="7681013" cy="941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 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. </a:t>
                </a:r>
                <a:endParaRPr lang="en-US" sz="23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3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3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3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3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3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3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3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3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3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3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3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3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3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𝟗</m:t>
                      </m:r>
                    </m:oMath>
                  </m:oMathPara>
                </a14:m>
                <a:endParaRPr lang="ru-RU" sz="23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95" y="2456656"/>
                <a:ext cx="7681013" cy="941796"/>
              </a:xfrm>
              <a:prstGeom prst="rect">
                <a:avLst/>
              </a:prstGeom>
              <a:blipFill>
                <a:blip r:embed="rId2"/>
                <a:stretch>
                  <a:fillRect l="-165" t="-1333" b="-5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49312" y="4231437"/>
                <a:ext cx="8640960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 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den>
                      </m:f>
                      <m:r>
                        <a:rPr lang="ru-RU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       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0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     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       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3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12" y="4231437"/>
                <a:ext cx="8640960" cy="786177"/>
              </a:xfrm>
              <a:prstGeom prst="rect">
                <a:avLst/>
              </a:prstGeom>
              <a:blipFill>
                <a:blip r:embed="rId3"/>
                <a:stretch>
                  <a:fillRect l="-147" b="-317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5297" y="3403682"/>
                <a:ext cx="7711470" cy="961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3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3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3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𝟏𝟎𝟎</m:t>
                          </m:r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𝟏𝟎</m:t>
                          </m:r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  </m:t>
                          </m:r>
                        </m:sup>
                      </m:sSup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   </m:t>
                      </m:r>
                      <m:sSub>
                        <m:sSubPr>
                          <m:ctrlPr>
                            <a:rPr lang="en-US" sz="23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3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3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3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𝟏𝟎𝟎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3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𝟏𝟎</m:t>
                          </m:r>
                          <m:r>
                            <a:rPr lang="en-US" sz="23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3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  <m:sup>
                          <m:r>
                            <a:rPr lang="en-US" sz="23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𝟗𝟎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2300" b="1" i="1" dirty="0">
                  <a:solidFill>
                    <a:srgbClr val="002060"/>
                  </a:solidFill>
                  <a:latin typeface="Cambria Math"/>
                  <a:ea typeface="Cambria Math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3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3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3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𝟏𝟎𝟎</m:t>
                      </m:r>
                      <m:r>
                        <a:rPr lang="en-US" sz="23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3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𝟏𝟎</m:t>
                          </m:r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3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3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𝟔𝟎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,     </m:t>
                      </m:r>
                      <m:sSub>
                        <m:sSubPr>
                          <m:ctrlPr>
                            <a:rPr lang="en-US" sz="23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3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3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𝟏𝟎𝟎</m:t>
                      </m:r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3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3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3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𝟏𝟎</m:t>
                      </m:r>
                    </m:oMath>
                  </m:oMathPara>
                </a14:m>
                <a:endParaRPr lang="ru-RU" sz="23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7" y="3403682"/>
                <a:ext cx="7711470" cy="961032"/>
              </a:xfrm>
              <a:prstGeom prst="rect">
                <a:avLst/>
              </a:prstGeom>
              <a:blipFill>
                <a:blip r:embed="rId4"/>
                <a:stretch>
                  <a:fillRect l="-658" b="-519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AD68C7A6-ADAE-D345-A7EC-7C37342C327D}"/>
                  </a:ext>
                </a:extLst>
              </p:cNvPr>
              <p:cNvSpPr/>
              <p:nvPr/>
            </p:nvSpPr>
            <p:spPr>
              <a:xfrm>
                <a:off x="32327" y="703103"/>
                <a:ext cx="9143997" cy="90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3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350. </a:t>
                </a:r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Вычислите первые три члена последовательности, которая задана формулой </a:t>
                </a:r>
                <a14:m>
                  <m:oMath xmlns:m="http://schemas.openxmlformats.org/officeDocument/2006/math">
                    <m:r>
                      <a:rPr lang="en-US" sz="2300" i="1" dirty="0">
                        <a:latin typeface="Cambria Math"/>
                        <a:cs typeface="Arial" pitchFamily="34" charset="0"/>
                      </a:rPr>
                      <m:t>𝑛</m:t>
                    </m:r>
                    <m:r>
                      <a:rPr lang="en-US" sz="2300" i="1" dirty="0">
                        <a:latin typeface="Cambria Math"/>
                        <a:cs typeface="Arial" pitchFamily="34" charset="0"/>
                      </a:rPr>
                      <m:t>−го</m:t>
                    </m:r>
                  </m:oMath>
                </a14:m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 члена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:</a:t>
                </a:r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AD68C7A6-ADAE-D345-A7EC-7C37342C3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7" y="703103"/>
                <a:ext cx="9143997" cy="902683"/>
              </a:xfrm>
              <a:prstGeom prst="rect">
                <a:avLst/>
              </a:prstGeom>
              <a:blipFill>
                <a:blip r:embed="rId5"/>
                <a:stretch>
                  <a:fillRect l="-971" t="-1389" r="-971" b="-1388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7FB74761-6348-264F-86AE-5E765EB4BB06}"/>
                  </a:ext>
                </a:extLst>
              </p:cNvPr>
              <p:cNvSpPr/>
              <p:nvPr/>
            </p:nvSpPr>
            <p:spPr>
              <a:xfrm>
                <a:off x="87621" y="1515323"/>
                <a:ext cx="6811801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 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𝒏</m:t>
                        </m:r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;    </m:t>
                        </m:r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sz="23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3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3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𝟏𝟎𝟎</m:t>
                        </m:r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𝟏𝟎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e>
                      <m:sup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;</m:t>
                    </m:r>
                  </m:oMath>
                </a14:m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) 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7FB74761-6348-264F-86AE-5E765EB4BB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1" y="1515323"/>
                <a:ext cx="6811801" cy="625812"/>
              </a:xfrm>
              <a:prstGeom prst="rect">
                <a:avLst/>
              </a:prstGeom>
              <a:blipFill>
                <a:blip r:embed="rId6"/>
                <a:stretch>
                  <a:fillRect l="-186" b="-2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4304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ПРИМЕРОВ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-11265" y="748892"/>
                <a:ext cx="904776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352.   </a:t>
                </a:r>
              </a:p>
              <a:p>
                <a:pPr algn="just"/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Последовательность задана 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формулой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0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−2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−6. 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Является ли членом последовательности число:</a:t>
                </a: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65" y="748892"/>
                <a:ext cx="9047762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1011" t="-3553" b="-1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3866331" y="1885968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-11266" y="2344229"/>
                <a:ext cx="3071098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)  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𝟑</m:t>
                      </m:r>
                    </m:oMath>
                  </m:oMathPara>
                </a14:m>
                <a:endParaRPr lang="ru-RU" sz="2400" b="1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66" y="2344229"/>
                <a:ext cx="3071098" cy="470000"/>
              </a:xfrm>
              <a:prstGeom prst="rect">
                <a:avLst/>
              </a:prstGeom>
              <a:blipFill rotWithShape="1">
                <a:blip r:embed="rId3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15635" y="2805894"/>
                <a:ext cx="3071098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m:oMathPara>
                </a14:m>
                <a:endParaRPr lang="ru-RU" sz="2400" b="1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35" y="2805894"/>
                <a:ext cx="3071098" cy="470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15635" y="3267559"/>
                <a:ext cx="25841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, 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  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, </m:t>
                      </m:r>
                    </m:oMath>
                  </m:oMathPara>
                </a14:m>
                <a:endParaRPr lang="ru-RU" sz="2400" b="1" i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35" y="3267559"/>
                <a:ext cx="2584157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004667" y="2368823"/>
                <a:ext cx="3071098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)  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𝟑</m:t>
                      </m:r>
                    </m:oMath>
                  </m:oMathPara>
                </a14:m>
                <a:endParaRPr lang="ru-RU" sz="2400" b="1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667" y="2368823"/>
                <a:ext cx="3071098" cy="470000"/>
              </a:xfrm>
              <a:prstGeom prst="rect">
                <a:avLst/>
              </a:prstGeom>
              <a:blipFill rotWithShape="1">
                <a:blip r:embed="rId6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067944" y="2838823"/>
                <a:ext cx="3071098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𝟗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m:oMathPara>
                </a14:m>
                <a:endParaRPr lang="ru-RU" sz="2400" b="1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838823"/>
                <a:ext cx="3071098" cy="4700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546899" y="3288749"/>
                <a:ext cx="4113187" cy="866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10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, 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  </m:t>
                          </m:r>
                          <m:r>
                            <a:rPr lang="en-US" sz="2400" b="0" i="1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10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ru-RU" sz="2400" i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899" y="3288749"/>
                <a:ext cx="4113187" cy="86696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716016" y="4231878"/>
                <a:ext cx="3512372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Ответ</a:t>
                </a:r>
                <a:r>
                  <a:rPr lang="en-US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) </m:t>
                    </m:r>
                    <m:r>
                      <a:rPr lang="ru-RU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да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,  2) </m:t>
                    </m:r>
                    <m:r>
                      <a:rPr lang="ru-RU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нет</m:t>
                    </m:r>
                  </m:oMath>
                </a14:m>
                <a:endParaRPr lang="ru-RU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231878"/>
                <a:ext cx="3512372" cy="538609"/>
              </a:xfrm>
              <a:prstGeom prst="rect">
                <a:avLst/>
              </a:prstGeom>
              <a:blipFill>
                <a:blip r:embed="rId9"/>
                <a:stretch>
                  <a:fillRect l="-3971" t="-13953" b="-3255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09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9" grpId="0"/>
      <p:bldP spid="10" grpId="0"/>
      <p:bldP spid="11" grpId="0"/>
      <p:bldP spid="12" grpId="0"/>
      <p:bldP spid="13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4304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ПРИМЕРОВ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-11265" y="748892"/>
                <a:ext cx="904776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353.  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Найдите первые четыре члена последовательности, заданной рекуррентной формулой: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2060"/>
                        </a:solidFill>
                        <a:latin typeface="Cambria Math"/>
                      </a:rPr>
                      <m:t>1)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ru-R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и условием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=2</m:t>
                    </m:r>
                    <m:r>
                      <a:rPr lang="ru-R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65" y="748892"/>
                <a:ext cx="9047762" cy="1200329"/>
              </a:xfrm>
              <a:prstGeom prst="rect">
                <a:avLst/>
              </a:prstGeom>
              <a:blipFill>
                <a:blip r:embed="rId2"/>
                <a:stretch>
                  <a:fillRect l="-1122" t="-4211" r="-1122" b="-1052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3875261" y="1874433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73790" y="2782374"/>
                <a:ext cx="5627566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=1,  </m:t>
                      </m:r>
                      <m:sSub>
                        <m:sSubPr>
                          <m:ctrlPr>
                            <a:rPr lang="en-US" sz="23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3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3</m:t>
                          </m:r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+1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=3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∙2+1=7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; </m:t>
                      </m:r>
                    </m:oMath>
                  </m:oMathPara>
                </a14:m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90" y="2782374"/>
                <a:ext cx="5627566" cy="446276"/>
              </a:xfrm>
              <a:prstGeom prst="rect">
                <a:avLst/>
              </a:prstGeom>
              <a:blipFill rotWithShape="1">
                <a:blip r:embed="rId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73790" y="3228650"/>
                <a:ext cx="5804666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=2,  </m:t>
                      </m:r>
                      <m:sSub>
                        <m:sSubPr>
                          <m:ctrlPr>
                            <a:rPr lang="en-US" sz="23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3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3</m:t>
                          </m:r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+1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=3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∙7+1=22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; </m:t>
                      </m:r>
                    </m:oMath>
                  </m:oMathPara>
                </a14:m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90" y="3228650"/>
                <a:ext cx="5804666" cy="446276"/>
              </a:xfrm>
              <a:prstGeom prst="rect">
                <a:avLst/>
              </a:prstGeom>
              <a:blipFill rotWithShape="1">
                <a:blip r:embed="rId4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73790" y="3674926"/>
                <a:ext cx="5968172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=3,  </m:t>
                      </m:r>
                      <m:sSub>
                        <m:sSubPr>
                          <m:ctrlPr>
                            <a:rPr lang="en-US" sz="23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3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3</m:t>
                          </m:r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+1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=3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∙22+1=67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; </m:t>
                      </m:r>
                    </m:oMath>
                  </m:oMathPara>
                </a14:m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90" y="3674926"/>
                <a:ext cx="5968172" cy="446276"/>
              </a:xfrm>
              <a:prstGeom prst="rect">
                <a:avLst/>
              </a:prstGeom>
              <a:blipFill rotWithShape="1">
                <a:blip r:embed="rId5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630184" y="4371950"/>
                <a:ext cx="489654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Ответ</a:t>
                </a:r>
                <a:r>
                  <a:rPr lang="en-US" sz="2000" b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r>
                  <a:rPr lang="en-US" sz="2000" dirty="0">
                    <a:solidFill>
                      <a:srgbClr val="00B05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𝟕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𝟐𝟐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𝟔𝟕</m:t>
                    </m:r>
                  </m:oMath>
                </a14:m>
                <a:endParaRPr lang="ru-RU" sz="2000" b="1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184" y="4371950"/>
                <a:ext cx="4896544" cy="400110"/>
              </a:xfrm>
              <a:prstGeom prst="rect">
                <a:avLst/>
              </a:prstGeom>
              <a:blipFill>
                <a:blip r:embed="rId6"/>
                <a:stretch>
                  <a:fillRect l="-1554" t="-9375" b="-25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95536" y="2211710"/>
                <a:ext cx="34860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; 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400" b="1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11710"/>
                <a:ext cx="3486083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42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3" grpId="0"/>
      <p:bldP spid="14" grpId="0"/>
      <p:bldP spid="1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4304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ПРИМЕРОВ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-11265" y="748892"/>
                <a:ext cx="904776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354. </a:t>
                </a:r>
              </a:p>
              <a:p>
                <a:pPr algn="just"/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Числовая последовательность задана формулой </a:t>
                </a:r>
                <a:r>
                  <a:rPr lang="en-US" sz="2400" i="1" dirty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ru-RU" sz="2400" i="1" dirty="0">
                    <a:latin typeface="Arial" pitchFamily="34" charset="0"/>
                    <a:cs typeface="Arial" pitchFamily="34" charset="0"/>
                  </a:rPr>
                  <a:t>-го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члена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+4</m:t>
                        </m:r>
                      </m:e>
                    </m:d>
                    <m:r>
                      <a:rPr lang="ru-R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Найдите </a:t>
                </a:r>
                <a:r>
                  <a:rPr lang="en-US" sz="2400" i="1" dirty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если: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1) 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150</m:t>
                    </m:r>
                  </m:oMath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65" y="748892"/>
                <a:ext cx="9047762" cy="1200329"/>
              </a:xfrm>
              <a:prstGeom prst="rect">
                <a:avLst/>
              </a:prstGeom>
              <a:blipFill>
                <a:blip r:embed="rId2"/>
                <a:stretch>
                  <a:fillRect l="-1122" t="-4211" r="-1122" b="-1052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3875261" y="1874433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73790" y="2336098"/>
                <a:ext cx="2486001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3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+3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90" y="2336098"/>
                <a:ext cx="2486001" cy="4462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79512" y="2782374"/>
                <a:ext cx="2858050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+3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−4=150</m:t>
                      </m:r>
                    </m:oMath>
                  </m:oMathPara>
                </a14:m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782374"/>
                <a:ext cx="2858050" cy="4462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915816" y="2343083"/>
                <a:ext cx="3168352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+3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−154=0</m:t>
                      </m:r>
                    </m:oMath>
                  </m:oMathPara>
                </a14:m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343083"/>
                <a:ext cx="3168352" cy="4462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207913" y="2782374"/>
                <a:ext cx="309227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𝟏𝟏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, 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  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𝟏𝟒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, </m:t>
                      </m:r>
                    </m:oMath>
                  </m:oMathPara>
                </a14:m>
                <a:endParaRPr lang="ru-RU" sz="2400" b="1" i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913" y="2782374"/>
                <a:ext cx="3092279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372200" y="2764398"/>
                <a:ext cx="2421560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300" b="1" dirty="0">
                    <a:solidFill>
                      <a:srgbClr val="002060"/>
                    </a:solidFill>
                  </a:rPr>
                  <a:t>Ответ</a:t>
                </a:r>
                <a:r>
                  <a:rPr lang="en-US" sz="2300" b="1" dirty="0">
                    <a:solidFill>
                      <a:srgbClr val="00206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𝟏𝟏</m:t>
                        </m:r>
                      </m:sub>
                    </m:sSub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𝟏𝟓𝟎</m:t>
                    </m:r>
                  </m:oMath>
                </a14:m>
                <a:endParaRPr lang="ru-RU" sz="23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764398"/>
                <a:ext cx="2421560" cy="446276"/>
              </a:xfrm>
              <a:prstGeom prst="rect">
                <a:avLst/>
              </a:prstGeom>
              <a:blipFill>
                <a:blip r:embed="rId7"/>
                <a:stretch>
                  <a:fillRect l="-3646" t="-8333" b="-30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47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3" grpId="0"/>
      <p:bldP spid="12" grpId="0"/>
      <p:bldP spid="1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4304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ПРИМЕРОВ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11491" y="1782965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51520" y="2237489"/>
                <a:ext cx="3611758" cy="469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rad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400" b="1" i="1" dirty="0">
                    <a:latin typeface="Arial" pitchFamily="34" charset="0"/>
                    <a:cs typeface="Arial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𝟐𝟓𝟔</m:t>
                    </m:r>
                  </m:oMath>
                </a14:m>
                <a:r>
                  <a:rPr lang="en-US" sz="2400" b="1" i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4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37489"/>
                <a:ext cx="3611758" cy="469424"/>
              </a:xfrm>
              <a:prstGeom prst="rect">
                <a:avLst/>
              </a:prstGeom>
              <a:blipFill>
                <a:blip r:embed="rId2"/>
                <a:stretch>
                  <a:fillRect l="-1748" b="-1842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22705" y="2756137"/>
                <a:ext cx="6060633" cy="515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,  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rad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𝟐𝟓𝟔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𝟏𝟔</m:t>
                    </m:r>
                  </m:oMath>
                </a14:m>
                <a:r>
                  <a:rPr lang="en-US" sz="2400" b="1" i="1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𝟏𝟔</m:t>
                    </m:r>
                  </m:oMath>
                </a14:m>
                <a:endParaRPr lang="ru-RU" sz="24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05" y="2756137"/>
                <a:ext cx="6060633" cy="515654"/>
              </a:xfrm>
              <a:prstGeom prst="rect">
                <a:avLst/>
              </a:prstGeom>
              <a:blipFill>
                <a:blip r:embed="rId3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15090" y="3338724"/>
                <a:ext cx="5485156" cy="511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,  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rad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𝟏𝟔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𝟒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400" b="1" i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</m:oMath>
                </a14:m>
                <a:endParaRPr lang="ru-RU" sz="24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90" y="3338724"/>
                <a:ext cx="5485156" cy="511935"/>
              </a:xfrm>
              <a:prstGeom prst="rect">
                <a:avLst/>
              </a:prstGeom>
              <a:blipFill>
                <a:blip r:embed="rId4"/>
                <a:stretch>
                  <a:fillRect b="-1707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122705" y="3945976"/>
                <a:ext cx="5300810" cy="513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,  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e>
                    </m:rad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400" b="1" i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ru-RU" sz="24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05" y="3945976"/>
                <a:ext cx="5300810" cy="51328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4079422" y="4664029"/>
                <a:ext cx="489654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Ответ</a:t>
                </a:r>
                <a:r>
                  <a:rPr lang="en-US" sz="2000" b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r>
                  <a:rPr lang="en-US" sz="2000" dirty="0">
                    <a:solidFill>
                      <a:srgbClr val="00B05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𝟐𝟓𝟔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𝟏𝟔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𝟒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ru-RU" sz="2000" b="1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422" y="4664029"/>
                <a:ext cx="4896544" cy="400110"/>
              </a:xfrm>
              <a:prstGeom prst="rect">
                <a:avLst/>
              </a:prstGeom>
              <a:blipFill>
                <a:blip r:embed="rId6"/>
                <a:stretch>
                  <a:fillRect l="-1295" t="-9375" b="-2812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40CCAC94-FF02-2C4E-886A-46FE2FCC0032}"/>
                  </a:ext>
                </a:extLst>
              </p:cNvPr>
              <p:cNvSpPr/>
              <p:nvPr/>
            </p:nvSpPr>
            <p:spPr>
              <a:xfrm>
                <a:off x="115090" y="723314"/>
                <a:ext cx="9047762" cy="1210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355.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Вычислите первые четыре члена последовательности, заданной рекуррентной формулой: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и условием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=2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56</m:t>
                    </m:r>
                  </m:oMath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40CCAC94-FF02-2C4E-886A-46FE2FCC0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90" y="723314"/>
                <a:ext cx="9047762" cy="1210909"/>
              </a:xfrm>
              <a:prstGeom prst="rect">
                <a:avLst/>
              </a:prstGeom>
              <a:blipFill>
                <a:blip r:embed="rId7"/>
                <a:stretch>
                  <a:fillRect l="-1122" t="-4167" r="-1122" b="-104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96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1" grpId="0"/>
      <p:bldP spid="22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27" y="2427734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308397" y="233294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САМОСТОЯТЕЛЬНОЙ РАБОТЫ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9108" y="987574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</a:t>
            </a:r>
            <a:r>
              <a:rPr lang="en-US" sz="2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350-354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Стр.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627" y="748892"/>
                <a:ext cx="9143997" cy="1174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3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318. </a:t>
                </a:r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Упростите выражение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: </a:t>
                </a:r>
                <a:endParaRPr lang="ru-RU" sz="2300" dirty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ru-RU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3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ru-RU" sz="23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3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3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3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23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3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𝜷</m:t>
                            </m:r>
                          </m:e>
                        </m:d>
                      </m:e>
                    </m:func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ru-RU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300" b="1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ru-RU" sz="23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3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3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3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23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3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𝜷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3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      </a:t>
                </a:r>
                <a:endParaRPr lang="ru-RU" sz="23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" y="748892"/>
                <a:ext cx="9143997" cy="1174681"/>
              </a:xfrm>
              <a:prstGeom prst="rect">
                <a:avLst/>
              </a:prstGeom>
              <a:blipFill>
                <a:blip r:embed="rId2"/>
                <a:stretch>
                  <a:fillRect l="-972" t="-430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07500" y="2310849"/>
                <a:ext cx="8928993" cy="1337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0" y="2310849"/>
                <a:ext cx="8928993" cy="133767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3635895" y="1857214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7500" y="2310849"/>
                <a:ext cx="8928992" cy="1522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𝒄𝒐𝒔</m:t>
                      </m:r>
                      <m:d>
                        <m:dPr>
                          <m:ctrlPr>
                            <a:rPr lang="ru-RU" sz="1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9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19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19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9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e>
                      </m:d>
                      <m:r>
                        <a:rPr lang="en-US" sz="19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900" b="1" i="1">
                          <a:solidFill>
                            <a:srgbClr val="002060"/>
                          </a:solidFill>
                          <a:latin typeface="Cambria Math"/>
                        </a:rPr>
                        <m:t>𝒄𝒐𝒔</m:t>
                      </m:r>
                      <m:d>
                        <m:dPr>
                          <m:ctrlPr>
                            <a:rPr lang="ru-RU" sz="19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9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19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19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9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e>
                      </m:d>
                      <m:r>
                        <a:rPr lang="en-US" sz="1900" b="1" i="1">
                          <a:solidFill>
                            <a:srgbClr val="00206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1900" b="1" i="1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1900" b="1" i="1">
                          <a:solidFill>
                            <a:srgbClr val="002060"/>
                          </a:solidFill>
                          <a:latin typeface="Cambria Math"/>
                        </a:rPr>
                        <m:t>𝒔𝒊𝒏</m:t>
                      </m:r>
                      <m:f>
                        <m:fPr>
                          <m:ctrlPr>
                            <a:rPr lang="ru-RU" sz="19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ru-RU" sz="19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19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19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9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  <m:r>
                            <a:rPr lang="en-US" sz="19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9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19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19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9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num>
                        <m:den>
                          <m:r>
                            <a:rPr lang="en-US" sz="19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1900" b="1" i="1">
                          <a:solidFill>
                            <a:srgbClr val="002060"/>
                          </a:solidFill>
                          <a:latin typeface="Cambria Math"/>
                        </a:rPr>
                        <m:t>𝒔𝒊𝒏</m:t>
                      </m:r>
                      <m:f>
                        <m:fPr>
                          <m:ctrlPr>
                            <a:rPr lang="ru-RU" sz="19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ru-RU" sz="19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19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19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9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  <m:r>
                            <a:rPr lang="en-US" sz="19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9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19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19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9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num>
                        <m:den>
                          <m:r>
                            <a:rPr lang="en-US" sz="19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19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==</m:t>
                      </m:r>
                      <m:r>
                        <a:rPr lang="en-US" sz="19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900" b="1" i="1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1900" b="1" i="1">
                          <a:solidFill>
                            <a:srgbClr val="00206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19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1900" b="1" i="1">
                          <a:solidFill>
                            <a:srgbClr val="002060"/>
                          </a:solidFill>
                          <a:latin typeface="Cambria Math"/>
                        </a:rPr>
                        <m:t>𝒔𝒊𝒏</m:t>
                      </m:r>
                      <m:f>
                        <m:fPr>
                          <m:ctrlPr>
                            <a:rPr lang="ru-RU" sz="19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19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19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9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19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0" y="2310849"/>
                <a:ext cx="8928992" cy="15222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103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8265" y="1303854"/>
                <a:ext cx="8928992" cy="1124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</a:rPr>
                        <m:t>2</m:t>
                      </m:r>
                      <m:r>
                        <a:rPr lang="en-US" sz="2200" i="1">
                          <a:latin typeface="Cambria Math"/>
                        </a:rPr>
                        <m:t>)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/>
                        </a:rPr>
                        <m:t>𝒔𝒊𝒏</m:t>
                      </m:r>
                      <m:sSup>
                        <m:sSupPr>
                          <m:ctrlPr>
                            <a:rPr lang="ru-RU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𝟏𝟎𝟓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/>
                        </a:rPr>
                        <m:t>𝒔𝒊𝒏</m:t>
                      </m:r>
                      <m:sSup>
                        <m:sSupPr>
                          <m:ctrlPr>
                            <a:rPr lang="ru-RU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𝟕𝟓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/>
                        </a:rPr>
                        <m:t>𝒔𝒊𝒏</m:t>
                      </m:r>
                      <m:f>
                        <m:fPr>
                          <m:ctrlPr>
                            <a:rPr lang="ru-RU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𝟏𝟎𝟓</m:t>
                              </m:r>
                            </m:e>
                            <m:sup>
                              <m:r>
                                <a:rPr lang="en-US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𝟕𝟓</m:t>
                              </m:r>
                            </m:e>
                            <m:sup>
                              <m:r>
                                <a:rPr lang="en-US" sz="22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/>
                        </a:rPr>
                        <m:t>𝒄𝒐𝒔</m:t>
                      </m:r>
                      <m:f>
                        <m:fPr>
                          <m:ctrlPr>
                            <a:rPr lang="ru-RU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𝟏𝟎𝟓</m:t>
                              </m:r>
                            </m:e>
                            <m:sup>
                              <m:r>
                                <a:rPr lang="en-US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𝟕𝟓</m:t>
                              </m:r>
                            </m:e>
                            <m:sup>
                              <m:r>
                                <a:rPr lang="en-US" sz="22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==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𝒔𝒊𝒏</m:t>
                      </m:r>
                      <m:sSup>
                        <m:sSupPr>
                          <m:ctrlPr>
                            <a:rPr lang="ru-RU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/>
                        </a:rPr>
                        <m:t>𝒄𝒐𝒔</m:t>
                      </m:r>
                      <m:sSup>
                        <m:sSupPr>
                          <m:ctrlPr>
                            <a:rPr lang="ru-RU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𝟗𝟎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5" y="1303854"/>
                <a:ext cx="8928992" cy="11243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-11266" y="2454250"/>
                <a:ext cx="9047762" cy="947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320. 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Запишите в виде произведения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0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2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    </m:t>
                    </m:r>
                  </m:oMath>
                </a14:m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66" y="2454250"/>
                <a:ext cx="9047762" cy="947182"/>
              </a:xfrm>
              <a:prstGeom prst="rect">
                <a:avLst/>
              </a:prstGeom>
              <a:blipFill>
                <a:blip r:embed="rId4"/>
                <a:stretch>
                  <a:fillRect l="-1122" t="-5333" b="-1066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79512" y="3581659"/>
                <a:ext cx="7106497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𝒔𝒊𝒏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𝒔𝒊𝒏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𝟑𝟎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𝒔𝒊𝒏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2400" dirty="0"/>
                  <a:t>=</a:t>
                </a:r>
                <a:endParaRPr lang="ru-RU" sz="2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581659"/>
                <a:ext cx="7106497" cy="645048"/>
              </a:xfrm>
              <a:prstGeom prst="rect">
                <a:avLst/>
              </a:prstGeom>
              <a:blipFill rotWithShape="1">
                <a:blip r:embed="rId5"/>
                <a:stretch>
                  <a:fillRect r="-343" b="-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43470" y="4227934"/>
                <a:ext cx="8763787" cy="778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𝒔𝒊𝒏</m:t>
                      </m:r>
                      <m:f>
                        <m:fPr>
                          <m:ctrlPr>
                            <a:rPr lang="ru-RU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𝟑𝟎</m:t>
                              </m:r>
                            </m:e>
                            <m:sup>
                              <m:r>
                                <a:rPr lang="en-US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ru-RU" sz="22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/>
                        </a:rPr>
                        <m:t>𝒄𝒐𝒔</m:t>
                      </m:r>
                      <m:f>
                        <m:fPr>
                          <m:ctrlPr>
                            <a:rPr lang="ru-RU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𝟑𝟎</m:t>
                              </m:r>
                            </m:e>
                            <m:sup>
                              <m:r>
                                <a:rPr lang="en-US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ru-RU" sz="22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70" y="4227934"/>
                <a:ext cx="8763787" cy="7780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3516488" y="3119994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3E0DEB72-4413-7B48-BC84-0D4910F1884E}"/>
                  </a:ext>
                </a:extLst>
              </p:cNvPr>
              <p:cNvSpPr/>
              <p:nvPr/>
            </p:nvSpPr>
            <p:spPr>
              <a:xfrm>
                <a:off x="48119" y="596315"/>
                <a:ext cx="892899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319.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Вычислите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: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 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𝒔𝒊𝒏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𝟏𝟎𝟓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𝒔𝒊𝒏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𝟕𝟓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3E0DEB72-4413-7B48-BC84-0D4910F18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9" y="596315"/>
                <a:ext cx="8928992" cy="1015663"/>
              </a:xfrm>
              <a:prstGeom prst="rect">
                <a:avLst/>
              </a:prstGeom>
              <a:blipFill>
                <a:blip r:embed="rId7"/>
                <a:stretch>
                  <a:fillRect l="-993" b="-1125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6534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95536" y="147805"/>
            <a:ext cx="7992888" cy="488091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ЧИСЛОВЫЕ ПОСЛЕДОВАТЕЛЬНОСТИ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81374"/>
            <a:ext cx="8964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1980565" algn="l"/>
              </a:tabLst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 повседневной практике часто используется нумерация различных предметов, чтобы указать порядок их расположения</a:t>
            </a:r>
            <a:endParaRPr lang="ru-RU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Itelligent_Boy\Desktop\build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6" y="1793187"/>
            <a:ext cx="2592095" cy="2115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убличная библиотека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739" y="1763046"/>
            <a:ext cx="2952328" cy="2248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telligent_Boy\Desktop\finance-managers-working-with-clients-isolated-flat-vector-illustration-cartoon-people-sitting-bank-office-money-exchange_74855-83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127" y="1734472"/>
            <a:ext cx="3125341" cy="2284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16550" y="4227934"/>
                <a:ext cx="8900932" cy="76944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Пусть на </a:t>
                </a:r>
                <a:r>
                  <a:rPr lang="ru-RU" sz="2200" dirty="0" smtClean="0">
                    <a:latin typeface="Arial" pitchFamily="34" charset="0"/>
                    <a:cs typeface="Arial" pitchFamily="34" charset="0"/>
                  </a:rPr>
                  <a:t>счёте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№1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лежит вклад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 err="1">
                    <a:latin typeface="Arial" pitchFamily="34" charset="0"/>
                    <a:cs typeface="Arial" pitchFamily="34" charset="0"/>
                  </a:rPr>
                  <a:t>сумов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, на </a:t>
                </a:r>
                <a:r>
                  <a:rPr lang="ru-RU" sz="2200" dirty="0" smtClean="0">
                    <a:latin typeface="Arial" pitchFamily="34" charset="0"/>
                    <a:cs typeface="Arial" pitchFamily="34" charset="0"/>
                  </a:rPr>
                  <a:t>счёте 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№2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лежит вклад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 err="1">
                    <a:latin typeface="Arial" pitchFamily="34" charset="0"/>
                    <a:cs typeface="Arial" pitchFamily="34" charset="0"/>
                  </a:rPr>
                  <a:t>сумов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 и так далее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50" y="4227934"/>
                <a:ext cx="8900932" cy="769441"/>
              </a:xfrm>
              <a:prstGeom prst="rect">
                <a:avLst/>
              </a:prstGeom>
              <a:blipFill rotWithShape="0">
                <a:blip r:embed="rId5"/>
                <a:stretch>
                  <a:fillRect t="-4762" b="-158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2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95536" y="147805"/>
            <a:ext cx="7992888" cy="488091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ЧИСЛОВЫЕ ПОСЛЕДОВАТЕЛЬНОСТИ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23608" y="843558"/>
                <a:ext cx="9012887" cy="1169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Получается </a:t>
                </a:r>
                <a:r>
                  <a:rPr lang="ru-RU" sz="2300" b="1" i="1" dirty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числовая последовательность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3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</m:sub>
                    </m:sSub>
                    <m:sSub>
                      <m:sSubPr>
                        <m:ctrlPr>
                          <a:rPr lang="ru-RU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</m:sub>
                    </m:sSub>
                    <m:sSub>
                      <m:sSubPr>
                        <m:ctrlPr>
                          <a:rPr lang="ru-RU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</m:sub>
                    </m:sSub>
                  </m:oMath>
                </a14:m>
                <a:r>
                  <a:rPr lang="en-US" sz="23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…..,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𝑵</m:t>
                        </m:r>
                      </m:sub>
                    </m:sSub>
                  </m:oMath>
                </a14:m>
                <a:endParaRPr lang="en-US" sz="2300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23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 – </a:t>
                </a:r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число всех </a:t>
                </a:r>
                <a:r>
                  <a:rPr lang="ru-RU" sz="2300" dirty="0" smtClean="0">
                    <a:latin typeface="Arial" pitchFamily="34" charset="0"/>
                    <a:cs typeface="Arial" pitchFamily="34" charset="0"/>
                  </a:rPr>
                  <a:t>счётов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8" y="843558"/>
                <a:ext cx="9012887" cy="1169744"/>
              </a:xfrm>
              <a:prstGeom prst="rect">
                <a:avLst/>
              </a:prstGeom>
              <a:blipFill rotWithShape="0">
                <a:blip r:embed="rId2"/>
                <a:stretch>
                  <a:fillRect t="-3646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-5339" y="2028343"/>
                <a:ext cx="9120392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Здесь каждому натуральному числу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i="1" dirty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 от 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 до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b="1" i="1" dirty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поставлено в соответствии число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3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.  </a:t>
                </a:r>
                <a:endParaRPr lang="ru-RU" sz="23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39" y="2028343"/>
                <a:ext cx="9120392" cy="800219"/>
              </a:xfrm>
              <a:prstGeom prst="rect">
                <a:avLst/>
              </a:prstGeom>
              <a:blipFill>
                <a:blip r:embed="rId3"/>
                <a:stretch>
                  <a:fillRect l="-974" t="-4688" b="-1562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23529" y="2833517"/>
                <a:ext cx="8424936" cy="116974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В математике изучаются </a:t>
                </a:r>
                <a:r>
                  <a:rPr lang="ru-RU" sz="2300" i="1" dirty="0">
                    <a:latin typeface="Arial" pitchFamily="34" charset="0"/>
                    <a:cs typeface="Arial" pitchFamily="34" charset="0"/>
                  </a:rPr>
                  <a:t>бесконечные числовые </a:t>
                </a:r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последовательности: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3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</m:sub>
                    </m:sSub>
                    <m:sSub>
                      <m:sSubPr>
                        <m:ctrlPr>
                          <a:rPr lang="ru-RU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</m:sub>
                    </m:sSub>
                    <m:sSub>
                      <m:sSubPr>
                        <m:ctrlPr>
                          <a:rPr lang="ru-RU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</m:sub>
                    </m:sSub>
                  </m:oMath>
                </a14:m>
                <a:r>
                  <a:rPr lang="en-US" sz="23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…..,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3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3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,... .</a:t>
                </a:r>
                <a:endParaRPr lang="ru-RU" sz="23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9" y="2833517"/>
                <a:ext cx="8424936" cy="1169744"/>
              </a:xfrm>
              <a:prstGeom prst="rect">
                <a:avLst/>
              </a:prstGeom>
              <a:blipFill>
                <a:blip r:embed="rId4"/>
                <a:stretch>
                  <a:fillRect l="-1054" t="-4301" b="-860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" y="4021858"/>
                <a:ext cx="9019348" cy="115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Число</a:t>
                </a:r>
                <a:r>
                  <a:rPr lang="ru-RU" sz="23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3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называют первым членом последовательности, число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3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300" b="0" i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вторым членом последовательности, число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3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3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– </a:t>
                </a:r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третьим членом последовательности и так далее. 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" y="4021858"/>
                <a:ext cx="9019348" cy="1154162"/>
              </a:xfrm>
              <a:prstGeom prst="rect">
                <a:avLst/>
              </a:prstGeom>
              <a:blipFill>
                <a:blip r:embed="rId5"/>
                <a:stretch>
                  <a:fillRect l="-1125" t="-4348" r="-422" b="-1087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30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395536" y="147805"/>
            <a:ext cx="7992888" cy="488091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ЧИСЛОВЫЕ ПОСЛЕДОВАТЕЛЬНОСТИ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/>
              <p:cNvSpPr/>
              <p:nvPr/>
            </p:nvSpPr>
            <p:spPr>
              <a:xfrm>
                <a:off x="54983" y="843558"/>
                <a:ext cx="8964485" cy="2344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Число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3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называют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/>
                        <a:cs typeface="Arial" pitchFamily="34" charset="0"/>
                      </a:rPr>
                      <m:t>𝑛</m:t>
                    </m:r>
                    <m:r>
                      <a:rPr lang="en-US" sz="2300" i="1" dirty="0" smtClean="0">
                        <a:latin typeface="Cambria Math"/>
                        <a:cs typeface="Arial" pitchFamily="34" charset="0"/>
                      </a:rPr>
                      <m:t>−ым</m:t>
                    </m:r>
                  </m:oMath>
                </a14:m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членом последовательности, </a:t>
                </a:r>
                <a:r>
                  <a:rPr lang="ru-RU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а 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натуральное число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/>
                        <a:cs typeface="Arial" pitchFamily="34" charset="0"/>
                      </a:rPr>
                      <m:t>𝑛</m:t>
                    </m:r>
                    <m:r>
                      <a:rPr lang="ru-RU" sz="2300" b="0" i="0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его номером. </a:t>
                </a:r>
              </a:p>
              <a:p>
                <a:pPr lvl="0" algn="just"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В последовательности квадратов натуральных чисел 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/>
                        <a:cs typeface="Arial" pitchFamily="34" charset="0"/>
                      </a:rPr>
                      <m:t>1,4,9,16,25,…, </m:t>
                    </m:r>
                    <m:sSup>
                      <m:sSupPr>
                        <m:ctrlPr>
                          <a:rPr lang="en-US" sz="23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300" b="0" i="1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300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3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3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3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latin typeface="Cambria Math"/>
                      </a:rPr>
                      <m:t>=1</m:t>
                    </m:r>
                    <m:r>
                      <a:rPr lang="en-US" sz="23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первый член последовательности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3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3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/>
                        <a:cs typeface="Arial" pitchFamily="34" charset="0"/>
                      </a:rPr>
                      <m:t>𝑛</m:t>
                    </m:r>
                  </m:oMath>
                </a14:m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ru-RU" sz="2300" dirty="0" err="1">
                    <a:latin typeface="Arial" pitchFamily="34" charset="0"/>
                    <a:cs typeface="Arial" pitchFamily="34" charset="0"/>
                  </a:rPr>
                  <a:t>ый</a:t>
                </a:r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 член последовательности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300" i="1">
                            <a:latin typeface="Cambria Math"/>
                          </a:rPr>
                          <m:t>𝑛</m:t>
                        </m:r>
                        <m:r>
                          <a:rPr lang="en-US" sz="2300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300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3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/>
                        <a:cs typeface="Arial" pitchFamily="34" charset="0"/>
                      </a:rPr>
                      <m:t>𝑛</m:t>
                    </m:r>
                    <m:r>
                      <a:rPr lang="en-US" sz="2300" b="0" i="1" dirty="0" smtClean="0">
                        <a:latin typeface="Cambria Math"/>
                        <a:cs typeface="Arial" pitchFamily="34" charset="0"/>
                      </a:rPr>
                      <m:t>+1</m:t>
                    </m:r>
                    <m:r>
                      <a:rPr lang="ru-RU" sz="23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ый</m:t>
                    </m:r>
                  </m:oMath>
                </a14:m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 член последовательности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. </a:t>
                </a:r>
                <a:endParaRPr lang="en-US" sz="23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3" y="843558"/>
                <a:ext cx="8964485" cy="2344231"/>
              </a:xfrm>
              <a:prstGeom prst="rect">
                <a:avLst/>
              </a:prstGeom>
              <a:blipFill rotWithShape="0">
                <a:blip r:embed="rId2"/>
                <a:stretch>
                  <a:fillRect l="-952" t="-1818" r="-952" b="-46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3073" y="3507854"/>
                <a:ext cx="9031672" cy="151323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Часто последовательность можно задать формулой его 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 dirty="0">
                        <a:latin typeface="Cambria Math"/>
                        <a:cs typeface="Arial" pitchFamily="34" charset="0"/>
                      </a:rPr>
                      <m:t>𝑛</m:t>
                    </m:r>
                    <m:r>
                      <a:rPr lang="en-US" sz="2300" i="1" dirty="0">
                        <a:latin typeface="Cambria Math"/>
                        <a:cs typeface="Arial" pitchFamily="34" charset="0"/>
                      </a:rPr>
                      <m:t>−го</m:t>
                    </m:r>
                  </m:oMath>
                </a14:m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 члена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Например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формулой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  <a:cs typeface="Arial" pitchFamily="34" charset="0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  <a:cs typeface="Arial" pitchFamily="34" charset="0"/>
                      </a:rPr>
                      <m:t>=1,2,3,…)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задана последовательность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,…,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,...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3" y="3507854"/>
                <a:ext cx="9031672" cy="1513235"/>
              </a:xfrm>
              <a:prstGeom prst="rect">
                <a:avLst/>
              </a:prstGeom>
              <a:blipFill>
                <a:blip r:embed="rId3"/>
                <a:stretch>
                  <a:fillRect t="-3333" b="-25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906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27549" y="136264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ЧИСЛОВЫЕ ПОСЛЕДОВАТЕЛЬНОСТИ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9165" y="843558"/>
                <a:ext cx="90128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Задача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1. 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Числовая последовательность задана формулой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𝒏</m:t>
                    </m:r>
                    <m:d>
                      <m:d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Вычислите сотый член последовательности. 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5" y="843558"/>
                <a:ext cx="9012887" cy="830997"/>
              </a:xfrm>
              <a:prstGeom prst="rect">
                <a:avLst/>
              </a:prstGeom>
              <a:blipFill>
                <a:blip r:embed="rId2"/>
                <a:stretch>
                  <a:fillRect l="-1125" t="-6061" r="-985" b="-151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1585" y="2139702"/>
                <a:ext cx="415043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=90, </m:t>
                      </m:r>
                    </m:oMath>
                  </m:oMathPara>
                </a14:m>
                <a:endParaRPr lang="en-US" sz="2400" b="0" i="1" dirty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𝟗𝟎</m:t>
                          </m:r>
                        </m:sub>
                      </m:sSub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𝟗𝟎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𝟗𝟎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)=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𝟕𝟗𝟐𝟎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. 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5" y="2139702"/>
                <a:ext cx="4150432" cy="830997"/>
              </a:xfrm>
              <a:prstGeom prst="rect">
                <a:avLst/>
              </a:prstGeom>
              <a:blipFill rotWithShape="1">
                <a:blip r:embed="rId3"/>
                <a:stretch>
                  <a:fillRect b="-9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355976" y="2164853"/>
                <a:ext cx="465377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=100, </m:t>
                      </m:r>
                    </m:oMath>
                  </m:oMathPara>
                </a14:m>
                <a:endParaRPr lang="en-US" sz="2400" b="0" i="1" dirty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𝟏𝟎𝟎</m:t>
                          </m:r>
                        </m:sub>
                      </m:sSub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𝟏𝟎𝟎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𝟏𝟎𝟎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)=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𝟗𝟖𝟎𝟎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. 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164853"/>
                <a:ext cx="4653774" cy="830997"/>
              </a:xfrm>
              <a:prstGeom prst="rect">
                <a:avLst/>
              </a:prstGeom>
              <a:blipFill rotWithShape="1">
                <a:blip r:embed="rId4"/>
                <a:stretch>
                  <a:fillRect b="-9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9165" y="2929689"/>
                <a:ext cx="8958165" cy="2213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Задача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2.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Числовая последовательность задана формулой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1) </a:t>
                </a:r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Найдите номер члена последовательности, равного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 43;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2) </a:t>
                </a:r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Выясните, может ли число 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50 </a:t>
                </a:r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быть членом этой последовательности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5" y="2929689"/>
                <a:ext cx="8958165" cy="2213811"/>
              </a:xfrm>
              <a:prstGeom prst="rect">
                <a:avLst/>
              </a:prstGeom>
              <a:blipFill>
                <a:blip r:embed="rId5"/>
                <a:stretch>
                  <a:fillRect l="-1132" t="-568" b="-454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3483006" y="1730170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0713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29484" y="136264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ЧИСЛОВЫЕ ПОСЛЕДОВАТЕЛЬНОСТИ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2222" y="837956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86390" y="1299621"/>
                <a:ext cx="62347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1)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По условию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𝟒𝟑</m:t>
                    </m:r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откуда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𝟐𝟎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sz="24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90" y="1299621"/>
                <a:ext cx="6234784" cy="461665"/>
              </a:xfrm>
              <a:prstGeom prst="rect">
                <a:avLst/>
              </a:prstGeom>
              <a:blipFill>
                <a:blip r:embed="rId2"/>
                <a:stretch>
                  <a:fillRect l="-1423" t="-10811" b="-2702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3334" y="1767849"/>
                <a:ext cx="8948190" cy="902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2) </a:t>
                </a:r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Если число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 50 </a:t>
                </a:r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является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/>
                        <a:cs typeface="Arial" pitchFamily="34" charset="0"/>
                      </a:rPr>
                      <m:t>𝑛</m:t>
                    </m:r>
                    <m:r>
                      <a:rPr lang="en-US" sz="2300" i="1" dirty="0" smtClean="0">
                        <a:latin typeface="Cambria Math"/>
                        <a:cs typeface="Arial" pitchFamily="34" charset="0"/>
                      </a:rPr>
                      <m:t>−</m:t>
                    </m:r>
                  </m:oMath>
                </a14:m>
                <a:r>
                  <a:rPr lang="ru-RU" sz="2300" dirty="0" err="1">
                    <a:latin typeface="Arial" pitchFamily="34" charset="0"/>
                    <a:cs typeface="Arial" pitchFamily="34" charset="0"/>
                  </a:rPr>
                  <a:t>ым</a:t>
                </a:r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 членом последовательности, то </a:t>
                </a:r>
                <a14:m>
                  <m:oMath xmlns:m="http://schemas.openxmlformats.org/officeDocument/2006/math">
                    <m:r>
                      <a:rPr lang="en-US" sz="2300" b="1" i="1" dirty="0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300" b="1" i="1" dirty="0" smtClean="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en-US" sz="2300" b="1" i="1" dirty="0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300" b="1" i="1" dirty="0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300" b="1" i="1" dirty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300" b="1" i="1" dirty="0" smtClean="0">
                        <a:latin typeface="Cambria Math"/>
                        <a:cs typeface="Arial" pitchFamily="34" charset="0"/>
                      </a:rPr>
                      <m:t>𝟓𝟎</m:t>
                    </m:r>
                    <m:r>
                      <a:rPr lang="en-US" sz="2300" i="1" dirty="0" smtClean="0">
                        <a:latin typeface="Cambria Math"/>
                        <a:cs typeface="Arial" pitchFamily="34" charset="0"/>
                      </a:rPr>
                      <m:t>, </m:t>
                    </m:r>
                  </m:oMath>
                </a14:m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300" dirty="0">
                    <a:latin typeface="Arial" pitchFamily="34" charset="0"/>
                    <a:cs typeface="Arial" pitchFamily="34" charset="0"/>
                  </a:rPr>
                  <a:t>откуда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1" i="1" dirty="0" smtClean="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en-US" sz="2300" b="1" i="1" dirty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300" b="1" i="1" dirty="0" smtClean="0">
                        <a:latin typeface="Cambria Math"/>
                        <a:cs typeface="Arial" pitchFamily="34" charset="0"/>
                      </a:rPr>
                      <m:t>𝟐𝟑</m:t>
                    </m:r>
                    <m:r>
                      <a:rPr lang="en-US" sz="2300" b="1" i="1" dirty="0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2300" b="1" i="1" dirty="0" smtClean="0"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en-US" sz="2300" b="1" i="1" dirty="0" smtClean="0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r>
                  <a:rPr lang="en-US" sz="2300" b="1" i="1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300" b="1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4" y="1767849"/>
                <a:ext cx="8948190" cy="902748"/>
              </a:xfrm>
              <a:prstGeom prst="rect">
                <a:avLst/>
              </a:prstGeom>
              <a:blipFill>
                <a:blip r:embed="rId3"/>
                <a:stretch>
                  <a:fillRect l="-992" t="-1389" r="-992" b="-125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0" y="2574413"/>
            <a:ext cx="87849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i="1" dirty="0">
                <a:latin typeface="Arial" pitchFamily="34" charset="0"/>
                <a:cs typeface="Arial" pitchFamily="34" charset="0"/>
              </a:rPr>
              <a:t>Так как искомый </a:t>
            </a:r>
            <a:r>
              <a:rPr lang="ru-RU" sz="2300" i="1" dirty="0" smtClean="0">
                <a:latin typeface="Arial" pitchFamily="34" charset="0"/>
                <a:cs typeface="Arial" pitchFamily="34" charset="0"/>
              </a:rPr>
              <a:t>номер - </a:t>
            </a:r>
            <a:r>
              <a:rPr lang="ru-RU" sz="2300" i="1" dirty="0">
                <a:latin typeface="Arial" pitchFamily="34" charset="0"/>
                <a:cs typeface="Arial" pitchFamily="34" charset="0"/>
              </a:rPr>
              <a:t>натуральное число</a:t>
            </a:r>
            <a:r>
              <a:rPr lang="en-US" sz="2300" i="1" dirty="0">
                <a:latin typeface="Arial" pitchFamily="34" charset="0"/>
                <a:cs typeface="Arial" pitchFamily="34" charset="0"/>
              </a:rPr>
              <a:t>,</a:t>
            </a:r>
            <a:r>
              <a:rPr lang="ru-RU" sz="2300" i="1" dirty="0">
                <a:latin typeface="Arial" pitchFamily="34" charset="0"/>
                <a:cs typeface="Arial" pitchFamily="34" charset="0"/>
              </a:rPr>
              <a:t> то в данной последовательности нет члена, равного</a:t>
            </a:r>
            <a:r>
              <a:rPr lang="en-US" sz="23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23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213" y="3343910"/>
            <a:ext cx="894819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Arial" pitchFamily="34" charset="0"/>
                <a:cs typeface="Arial" pitchFamily="34" charset="0"/>
              </a:rPr>
              <a:t>Иногда последовательностью задают формулой, позволяющей вычислить следующий член через предыдущие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В этом случае дополнительно задают один или несколько первых членов последовательности. Такой способ задания последовательности называют 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рекуррентным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1348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10297" y="136264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ЧИСЛОВЫЕ ПОСЛЕДОВАТЕЛЬНОСТИ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58902" y="843558"/>
                <a:ext cx="902619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Задача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3. 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Числовая последовательность задана рекуррентной формулой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и 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условиями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ru-RU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. 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Вычислите пятый член этой последовательности. </a:t>
                </a: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2" y="843558"/>
                <a:ext cx="9026199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1081" t="-3553" r="-1081" b="-1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3779912" y="2035273"/>
            <a:ext cx="171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79512" y="2525019"/>
                <a:ext cx="36501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 dirty="0" smtClean="0">
                          <a:latin typeface="Cambria Math"/>
                        </a:rPr>
                        <m:t>=3+1=4.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525019"/>
                <a:ext cx="3650102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54038" y="3147814"/>
                <a:ext cx="36572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 dirty="0" smtClean="0">
                          <a:latin typeface="Cambria Math"/>
                        </a:rPr>
                        <m:t>=4+3=7.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38" y="3147814"/>
                <a:ext cx="365722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03523" y="3795886"/>
                <a:ext cx="38271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4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i="1" dirty="0" smtClean="0">
                          <a:latin typeface="Cambria Math"/>
                        </a:rPr>
                        <m:t>=7+4=11.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23" y="3795886"/>
                <a:ext cx="382713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716016" y="4231878"/>
                <a:ext cx="2622256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Ответ</a:t>
                </a:r>
                <a:r>
                  <a:rPr lang="en-US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=11</m:t>
                    </m:r>
                  </m:oMath>
                </a14:m>
                <a:endParaRPr lang="ru-RU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231878"/>
                <a:ext cx="2622256" cy="538609"/>
              </a:xfrm>
              <a:prstGeom prst="rect">
                <a:avLst/>
              </a:prstGeom>
              <a:blipFill>
                <a:blip r:embed="rId6"/>
                <a:stretch>
                  <a:fillRect l="-5314" t="-13953" r="-483" b="-3255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42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7" grpId="0"/>
      <p:bldP spid="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1dea0bcd2ce61f7c42e55e98db2fef0a1d074e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18785</TotalTime>
  <Words>411</Words>
  <Application>Microsoft Office PowerPoint</Application>
  <PresentationFormat>Экран (16:9)</PresentationFormat>
  <Paragraphs>111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Закирова Ф.М</cp:lastModifiedBy>
  <cp:revision>1514</cp:revision>
  <dcterms:created xsi:type="dcterms:W3CDTF">2020-04-09T07:32:19Z</dcterms:created>
  <dcterms:modified xsi:type="dcterms:W3CDTF">2021-02-08T06:22:50Z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