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1381" r:id="rId2"/>
    <p:sldId id="1663" r:id="rId3"/>
    <p:sldId id="1664" r:id="rId4"/>
    <p:sldId id="1650" r:id="rId5"/>
    <p:sldId id="1675" r:id="rId6"/>
    <p:sldId id="1670" r:id="rId7"/>
    <p:sldId id="1672" r:id="rId8"/>
    <p:sldId id="1659" r:id="rId9"/>
    <p:sldId id="1674" r:id="rId10"/>
    <p:sldId id="1649" r:id="rId11"/>
    <p:sldId id="1647" r:id="rId12"/>
    <p:sldId id="1669" r:id="rId13"/>
    <p:sldId id="1673" r:id="rId14"/>
    <p:sldId id="1639" r:id="rId15"/>
  </p:sldIdLst>
  <p:sldSz cx="9144000" cy="5143500" type="screen16x9"/>
  <p:notesSz cx="5765800" cy="3244850"/>
  <p:custDataLst>
    <p:tags r:id="rId17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9" autoAdjust="0"/>
    <p:restoredTop sz="92895" autoAdjust="0"/>
  </p:normalViewPr>
  <p:slideViewPr>
    <p:cSldViewPr>
      <p:cViewPr varScale="1">
        <p:scale>
          <a:sx n="71" d="100"/>
          <a:sy n="71" d="100"/>
        </p:scale>
        <p:origin x="691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8" d="100"/>
          <a:sy n="158" d="100"/>
        </p:scale>
        <p:origin x="-1176" y="-90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35446"/>
            <a:ext cx="9144000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54754" y="1817043"/>
            <a:ext cx="7029613" cy="2951303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36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СУММА И РАЗНОСТЬ  СИНУСОВ.</a:t>
            </a:r>
          </a:p>
          <a:p>
            <a:pPr marL="20131">
              <a:lnSpc>
                <a:spcPts val="4431"/>
              </a:lnSpc>
            </a:pP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СУММА И РАЗНОСТЬ КОСИНУСОВ</a:t>
            </a:r>
            <a:endParaRPr lang="en-US"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3781" y="1914323"/>
            <a:ext cx="411047" cy="5854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748534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748534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06730" y="463569"/>
            <a:ext cx="1748534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2368235"/>
            <a:ext cx="2779508" cy="2279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3781" y="2571750"/>
            <a:ext cx="411047" cy="20557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-9456" y="58435"/>
            <a:ext cx="9144000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627" y="748892"/>
                <a:ext cx="9143997" cy="975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3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318. 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Упростите выражение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: 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1)</m:t>
                    </m:r>
                    <m:func>
                      <m:func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3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3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3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3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3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300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3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3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3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3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3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3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300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300" i="1">
                        <a:latin typeface="Cambria Math"/>
                      </a:rPr>
                      <m:t>;</m:t>
                    </m:r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3)</m:t>
                    </m:r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300">
                            <a:latin typeface="Cambria Math"/>
                          </a:rPr>
                          <m:t>sin</m:t>
                        </m:r>
                      </m:e>
                      <m:sup>
                        <m:r>
                          <a:rPr lang="en-US" sz="23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3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300" i="1">
                            <a:latin typeface="Cambria Math"/>
                          </a:rPr>
                          <m:t>+</m:t>
                        </m:r>
                        <m:r>
                          <a:rPr lang="en-US" sz="23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3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300">
                            <a:latin typeface="Cambria Math"/>
                          </a:rPr>
                          <m:t>sin</m:t>
                        </m:r>
                      </m:e>
                      <m:sup>
                        <m:r>
                          <a:rPr lang="en-US" sz="23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3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300" i="1">
                            <a:latin typeface="Cambria Math"/>
                          </a:rPr>
                          <m:t>−</m:t>
                        </m:r>
                        <m:r>
                          <a:rPr lang="en-US" sz="23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300" i="1">
                        <a:latin typeface="Cambria Math"/>
                      </a:rPr>
                      <m:t>;</m:t>
                    </m:r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" y="748892"/>
                <a:ext cx="9143997" cy="975973"/>
              </a:xfrm>
              <a:prstGeom prst="rect">
                <a:avLst/>
              </a:prstGeom>
              <a:blipFill>
                <a:blip r:embed="rId3"/>
                <a:stretch>
                  <a:fillRect l="-972" t="-5195" b="-259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-6096" y="2276549"/>
                <a:ext cx="9143997" cy="1343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1)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</a:rPr>
                        <m:t>=2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=2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96" y="2276549"/>
                <a:ext cx="9143997" cy="13438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7957" y="3622697"/>
                <a:ext cx="8998865" cy="1482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3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2000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/>
                        </a:rPr>
                        <m:t>==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7" y="3622697"/>
                <a:ext cx="8998865" cy="14823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3347864" y="1724865"/>
            <a:ext cx="1547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220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99234"/>
            <a:ext cx="9144000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843558"/>
                <a:ext cx="8928992" cy="989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319.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Вычислите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1)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105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75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;    3)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11</m:t>
                        </m:r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43558"/>
                <a:ext cx="8928992" cy="989245"/>
              </a:xfrm>
              <a:prstGeom prst="rect">
                <a:avLst/>
              </a:prstGeom>
              <a:blipFill>
                <a:blip r:embed="rId2"/>
                <a:stretch>
                  <a:fillRect l="-1136" t="-5063" b="-126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3534" y="2571750"/>
                <a:ext cx="9130466" cy="618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1)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𝑐𝑜𝑠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105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𝑐𝑜𝑠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75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=2</m:t>
                    </m:r>
                    <m:r>
                      <a:rPr lang="en-US" sz="2200" i="1"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105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75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𝑐𝑜𝑠</m:t>
                    </m:r>
                    <m:r>
                      <a:rPr lang="en-US" sz="22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105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75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=2</m:t>
                    </m:r>
                    <m:r>
                      <a:rPr lang="en-US" sz="2200" i="1">
                        <a:latin typeface="Cambria Math"/>
                      </a:rPr>
                      <m:t>𝑐𝑜𝑠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𝑐𝑜𝑠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15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4" y="2571750"/>
                <a:ext cx="9130466" cy="6186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2808" y="3435846"/>
                <a:ext cx="9144000" cy="1541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 smtClean="0">
                          <a:latin typeface="Cambria Math"/>
                        </a:rPr>
                        <m:t>3)</m:t>
                      </m:r>
                      <m:r>
                        <a:rPr lang="en-US" sz="2100" i="1" smtClean="0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/>
                            </a:rPr>
                            <m:t>11</m:t>
                          </m:r>
                          <m:r>
                            <a:rPr lang="en-US" sz="21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2100" i="1">
                          <a:latin typeface="Cambria Math"/>
                        </a:rPr>
                        <m:t>+</m:t>
                      </m:r>
                      <m:r>
                        <a:rPr lang="en-US" sz="21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/>
                            </a:rPr>
                            <m:t>5</m:t>
                          </m:r>
                          <m:r>
                            <a:rPr lang="en-US" sz="21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2100" i="1">
                          <a:latin typeface="Cambria Math"/>
                        </a:rPr>
                        <m:t>=</m:t>
                      </m:r>
                      <m:r>
                        <a:rPr lang="en-US" sz="2100" i="1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atin typeface="Cambria Math"/>
                            </a:rPr>
                            <m:t>165</m:t>
                          </m:r>
                        </m:e>
                        <m:sup>
                          <m:r>
                            <a:rPr lang="en-US" sz="21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100" i="1">
                          <a:latin typeface="Cambria Math"/>
                        </a:rPr>
                        <m:t>+</m:t>
                      </m:r>
                      <m:r>
                        <a:rPr lang="en-US" sz="2100" i="1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atin typeface="Cambria Math"/>
                            </a:rPr>
                            <m:t>75</m:t>
                          </m:r>
                        </m:e>
                        <m:sup>
                          <m:r>
                            <a:rPr lang="en-US" sz="21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100" i="1">
                          <a:latin typeface="Cambria Math"/>
                        </a:rPr>
                        <m:t>=2</m:t>
                      </m:r>
                      <m:r>
                        <a:rPr lang="en-US" sz="21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165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1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75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100" i="1">
                          <a:latin typeface="Cambria Math"/>
                        </a:rPr>
                        <m:t> </m:t>
                      </m:r>
                      <m:r>
                        <a:rPr lang="en-US" sz="2100" i="1">
                          <a:latin typeface="Cambria Math"/>
                        </a:rPr>
                        <m:t>𝑐𝑜𝑠</m:t>
                      </m:r>
                      <m:r>
                        <a:rPr lang="en-US" sz="21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165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1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75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100" i="1">
                          <a:latin typeface="Cambria Math"/>
                        </a:rPr>
                        <m:t>=2</m:t>
                      </m:r>
                      <m:r>
                        <a:rPr lang="en-US" sz="2100" i="1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atin typeface="Cambria Math"/>
                            </a:rPr>
                            <m:t>120</m:t>
                          </m:r>
                        </m:e>
                        <m:sup>
                          <m:r>
                            <a:rPr lang="en-US" sz="21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100" i="1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atin typeface="Cambria Math"/>
                            </a:rPr>
                            <m:t>45</m:t>
                          </m:r>
                        </m:e>
                        <m:sup>
                          <m:r>
                            <a:rPr lang="en-US" sz="21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100" i="1">
                          <a:latin typeface="Cambria Math"/>
                        </a:rPr>
                        <m:t>=2∙</m:t>
                      </m:r>
                      <m:d>
                        <m:d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100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1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8" y="3435846"/>
                <a:ext cx="9144000" cy="15411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3635896" y="1951430"/>
            <a:ext cx="1547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17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51519" y="748892"/>
                <a:ext cx="878497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320. 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Запишите в виде произведения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1) 1+2</m:t>
                    </m:r>
                    <m:r>
                      <a:rPr lang="en-US" sz="2400" i="1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;    3) 1+2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; </m:t>
                    </m:r>
                  </m:oMath>
                </a14:m>
                <a:r>
                  <a:rPr lang="ru-RU" sz="2400" dirty="0"/>
                  <a:t>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748892"/>
                <a:ext cx="8784977" cy="830997"/>
              </a:xfrm>
              <a:prstGeom prst="rect">
                <a:avLst/>
              </a:prstGeom>
              <a:blipFill>
                <a:blip r:embed="rId2"/>
                <a:stretch>
                  <a:fillRect l="-1010" t="-6061" b="-1060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3343" y="2320103"/>
                <a:ext cx="9143999" cy="819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1) 1+2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=4∙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∙</m:t>
                      </m:r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3" y="2320103"/>
                <a:ext cx="9143999" cy="8193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0055" y="3291830"/>
                <a:ext cx="9143999" cy="819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3) 1+2</m:t>
                      </m:r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=4</m:t>
                      </m:r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5" y="3291830"/>
                <a:ext cx="9143999" cy="8193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3866331" y="1779662"/>
            <a:ext cx="1547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927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1430" y="843558"/>
                <a:ext cx="9111303" cy="630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321.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Докажите тождество: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1)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𝑠𝑖𝑛</m:t>
                        </m:r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𝑠𝑖𝑛</m:t>
                        </m:r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𝑐𝑜𝑠</m:t>
                        </m:r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𝑐𝑜𝑠</m:t>
                        </m:r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𝑡𝑔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0" y="843558"/>
                <a:ext cx="9111303" cy="630365"/>
              </a:xfrm>
              <a:prstGeom prst="rect">
                <a:avLst/>
              </a:prstGeom>
              <a:blipFill>
                <a:blip r:embed="rId2"/>
                <a:stretch>
                  <a:fillRect l="-974" b="-784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9512" y="2102647"/>
                <a:ext cx="3258136" cy="7340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1) 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200" i="1">
                              <a:latin typeface="Cambria Math"/>
                            </a:rPr>
                            <m:t>3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200" i="1">
                              <a:latin typeface="Cambria Math"/>
                            </a:rPr>
                            <m:t>3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𝑡𝑔</m:t>
                      </m:r>
                      <m:r>
                        <a:rPr lang="en-US" sz="2200" i="1">
                          <a:latin typeface="Cambria Math"/>
                        </a:rPr>
                        <m:t>2</m:t>
                      </m:r>
                      <m:r>
                        <a:rPr lang="en-US" sz="22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02647"/>
                <a:ext cx="3258136" cy="7340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79512" y="2955855"/>
                <a:ext cx="4129977" cy="1218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55855"/>
                <a:ext cx="4129977" cy="12186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499992" y="2169109"/>
                <a:ext cx="4572000" cy="7972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cos</m:t>
                          </m:r>
                          <m:r>
                            <a:rPr lang="en-US" sz="2200" i="1">
                              <a:latin typeface="Cambria Math"/>
                            </a:rPr>
                            <m:t>(−2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cos</m:t>
                          </m:r>
                          <m:r>
                            <a:rPr lang="en-US" sz="2200" i="1">
                              <a:latin typeface="Cambria Math"/>
                            </a:rPr>
                            <m:t>(−2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169109"/>
                <a:ext cx="4572000" cy="7972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742469" y="3200889"/>
                <a:ext cx="2087045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469" y="3200889"/>
                <a:ext cx="2087045" cy="7285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3590478" y="1563638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273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" grpId="0"/>
      <p:bldP spid="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97128" y="268074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9108" y="98757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Выполнить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318-319-320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чётные)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Стр.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2709" y="1239430"/>
                <a:ext cx="6729025" cy="862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2)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𝑖𝑛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17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  <m:r>
                      <m:rPr>
                        <m:nor/>
                      </m:rPr>
                      <a:rPr lang="en-US" sz="200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" y="1239430"/>
                <a:ext cx="6729025" cy="8626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85440" y="804246"/>
            <a:ext cx="2132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307.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Вычислите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2991" y="1450250"/>
            <a:ext cx="1547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5440" y="1905714"/>
                <a:ext cx="47745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2)</m:t>
                      </m:r>
                      <m:r>
                        <a:rPr lang="en-US" sz="2000" b="0" i="1" smtClean="0">
                          <a:latin typeface="Cambria Math"/>
                        </a:rPr>
                        <m:t>  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17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8∙2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0" y="1905714"/>
                <a:ext cx="4774591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9182" y="2285905"/>
                <a:ext cx="8955306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3∙2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" y="2285905"/>
                <a:ext cx="8955306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8638" y="3288771"/>
                <a:ext cx="42484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 2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570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96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" y="3288771"/>
                <a:ext cx="424847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69727" y="2888661"/>
            <a:ext cx="2132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308.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Вычислите: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7201" y="3950553"/>
                <a:ext cx="8917287" cy="546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2) 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570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𝑡𝑔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36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21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𝑡𝑔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210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𝑡𝑔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𝑡𝑔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" y="3950553"/>
                <a:ext cx="8917287" cy="546496"/>
              </a:xfrm>
              <a:prstGeom prst="rect">
                <a:avLst/>
              </a:prstGeom>
              <a:blipFill rotWithShape="1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2962444" y="3579862"/>
            <a:ext cx="1547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9727" y="4497049"/>
                <a:ext cx="9004545" cy="546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4) 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96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𝑐𝑡𝑔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24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𝑐𝑡𝑔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240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𝑐𝑡𝑔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18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𝑐𝑡𝑔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7" y="4497049"/>
                <a:ext cx="9004545" cy="546496"/>
              </a:xfrm>
              <a:prstGeom prst="rect">
                <a:avLst/>
              </a:prstGeom>
              <a:blipFill rotWithShape="1">
                <a:blip r:embed="rId7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103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20" grpId="0"/>
      <p:bldP spid="21" grpId="0"/>
      <p:bldP spid="22" grpId="0"/>
      <p:bldP spid="23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92709" y="1239430"/>
                <a:ext cx="836772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2)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𝑖𝑛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135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;     </m:t>
                      </m:r>
                      <m:r>
                        <a:rPr lang="en-US" sz="2000" b="0" i="1" smtClean="0">
                          <a:latin typeface="Cambria Math"/>
                        </a:rPr>
                        <m:t>4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;  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" y="1239430"/>
                <a:ext cx="8367723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92709" y="793777"/>
            <a:ext cx="2132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309.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Вычислите: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1631881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92709" y="2070056"/>
                <a:ext cx="8230975" cy="752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2)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135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80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>
                                    <a:rPr lang="en-US" sz="20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" y="2070056"/>
                <a:ext cx="8230975" cy="7520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92709" y="2834960"/>
                <a:ext cx="8819326" cy="752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4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315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360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45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" y="2834960"/>
                <a:ext cx="8819326" cy="7520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6534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147805"/>
            <a:ext cx="7992888" cy="48809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СУММА И РАЗНОСТЬ СИНУСОВ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4983" y="797410"/>
                <a:ext cx="8964485" cy="1198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ru-RU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Задача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Упростите выражение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12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/>
                  <a:t> </a:t>
                </a:r>
                <a:endParaRPr lang="ru-RU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3" y="797410"/>
                <a:ext cx="8964485" cy="1198020"/>
              </a:xfrm>
              <a:prstGeom prst="rect">
                <a:avLst/>
              </a:prstGeom>
              <a:blipFill>
                <a:blip r:embed="rId2"/>
                <a:stretch>
                  <a:fillRect l="-1132" t="-210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563888" y="2027455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89759" y="2571750"/>
                <a:ext cx="8964485" cy="2239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ru-RU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ru-RU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2 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func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∙2</m:t>
                      </m:r>
                      <m:func>
                        <m:funcPr>
                          <m:ctrlPr>
                            <a:rPr lang="ru-RU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func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∙</m:t>
                      </m:r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2∙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∙</m:t>
                      </m:r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B0F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00B0F0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9" y="2571750"/>
                <a:ext cx="8964485" cy="2239459"/>
              </a:xfrm>
              <a:prstGeom prst="rect">
                <a:avLst/>
              </a:prstGeom>
              <a:blipFill>
                <a:blip r:embed="rId3"/>
                <a:stretch>
                  <a:fillRect b="-113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147805"/>
            <a:ext cx="7992888" cy="48809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СУММА И РАЗНОСТЬ СИНУСОВ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843558"/>
                <a:ext cx="8856983" cy="1344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воспользоваться </a:t>
                </a:r>
                <a:r>
                  <a:rPr lang="ru-RU" sz="2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формулой суммы синусов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endParaRPr lang="ru-RU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43558"/>
                <a:ext cx="8856983" cy="1344279"/>
              </a:xfrm>
              <a:prstGeom prst="rect">
                <a:avLst/>
              </a:prstGeom>
              <a:blipFill>
                <a:blip r:embed="rId2"/>
                <a:stretch>
                  <a:fillRect l="-858" t="-373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7503" y="2139702"/>
                <a:ext cx="8928991" cy="2416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3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3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sz="23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3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3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3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3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3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sz="23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23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3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3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func>
                        <m:func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func>
                      <m:r>
                        <a:rPr lang="en-US" sz="2300" b="0" i="1" smtClean="0">
                          <a:latin typeface="Cambria Math"/>
                        </a:rPr>
                        <m:t>=</m:t>
                      </m:r>
                      <m:r>
                        <a:rPr lang="en-US" sz="2300" i="1">
                          <a:latin typeface="Cambria Math"/>
                        </a:rPr>
                        <m:t>=2</m:t>
                      </m:r>
                      <m:r>
                        <a:rPr lang="en-US" sz="23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3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300" i="1">
                              <a:latin typeface="Cambria Math"/>
                            </a:rPr>
                            <m:t>+</m:t>
                          </m:r>
                          <m:r>
                            <a:rPr lang="en-US" sz="23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3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num>
                        <m:den>
                          <m:r>
                            <a:rPr lang="en-US" sz="23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3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3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300" i="1">
                              <a:latin typeface="Cambria Math"/>
                            </a:rPr>
                            <m:t>−</m:t>
                          </m:r>
                          <m:r>
                            <a:rPr lang="en-US" sz="23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3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num>
                        <m:den>
                          <m:r>
                            <a:rPr lang="en-US" sz="2300" i="1"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300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func>
                      <m:r>
                        <a:rPr lang="en-US" sz="2300" b="0" i="1" smtClean="0">
                          <a:latin typeface="Cambria Math"/>
                        </a:rPr>
                        <m:t>=</m:t>
                      </m:r>
                      <m:r>
                        <a:rPr lang="en-US" sz="2300" i="1">
                          <a:latin typeface="Cambria Math"/>
                        </a:rPr>
                        <m:t>=2</m:t>
                      </m:r>
                      <m:r>
                        <a:rPr lang="en-US" sz="23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/>
                            </a:rPr>
                            <m:t>2</m:t>
                          </m:r>
                          <m:r>
                            <a:rPr lang="en-US" sz="23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3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3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3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num>
                        <m:den>
                          <m:r>
                            <a:rPr lang="en-US" sz="2300" i="1"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300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300" i="1">
                              <a:latin typeface="Cambria Math"/>
                            </a:rPr>
                            <m:t>=</m:t>
                          </m:r>
                          <m:r>
                            <a:rPr lang="en-US" sz="23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3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300" i="1">
                              <a:latin typeface="Cambria Math"/>
                            </a:rPr>
                            <m:t>𝛼</m:t>
                          </m:r>
                          <m:r>
                            <a:rPr lang="en-US" sz="23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ru-RU" sz="23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3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func>
                            <m:funcPr>
                              <m:ctrlPr>
                                <a:rPr lang="ru-RU" sz="23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30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230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ru-RU" sz="23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3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3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r>
                        <a:rPr lang="en-US" sz="2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3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300" b="1" i="1">
                          <a:solidFill>
                            <a:srgbClr val="00B05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300" b="1" i="1">
                          <a:solidFill>
                            <a:srgbClr val="00B050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ru-RU" sz="23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2139702"/>
                <a:ext cx="8928991" cy="2416046"/>
              </a:xfrm>
              <a:prstGeom prst="rect">
                <a:avLst/>
              </a:prstGeom>
              <a:blipFill>
                <a:blip r:embed="rId3"/>
                <a:stretch>
                  <a:fillRect b="-157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306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395536" y="147805"/>
            <a:ext cx="7992888" cy="48809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СУММА И РАЗНОСТЬ СИНУСОВ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4983" y="748892"/>
                <a:ext cx="8964485" cy="1263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ru-RU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Докажем теперь справедливость формулы (1)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 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𝒙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,   </m:t>
                    </m:r>
                    <m:f>
                      <m:f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3" y="748892"/>
                <a:ext cx="8964485" cy="1263103"/>
              </a:xfrm>
              <a:prstGeom prst="rect">
                <a:avLst/>
              </a:prstGeom>
              <a:blipFill>
                <a:blip r:embed="rId2"/>
                <a:stretch>
                  <a:fillRect l="-990" t="-2000" b="-3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8112" y="2779937"/>
                <a:ext cx="9085888" cy="1861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7030A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300" b="1" i="1" smtClean="0">
                        <a:solidFill>
                          <a:srgbClr val="7030A0"/>
                        </a:solidFill>
                        <a:latin typeface="Cambria Math"/>
                      </a:rPr>
                      <m:t>𝜶</m:t>
                    </m:r>
                    <m:r>
                      <a:rPr lang="en-US" sz="2300" i="1">
                        <a:latin typeface="Cambria Math"/>
                      </a:rPr>
                      <m:t>+</m:t>
                    </m:r>
                    <m:r>
                      <a:rPr lang="en-US" sz="2300" i="1">
                        <a:latin typeface="Cambria Math"/>
                      </a:rPr>
                      <m:t>𝑠𝑖𝑛</m:t>
                    </m:r>
                    <m:r>
                      <a:rPr lang="en-US" sz="2300" i="1">
                        <a:latin typeface="Cambria Math"/>
                      </a:rPr>
                      <m:t>𝛽</m:t>
                    </m:r>
                    <m:r>
                      <a:rPr lang="en-US" sz="23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ru-RU" sz="2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3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ru-RU" sz="2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3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3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</m:d>
                      </m:e>
                    </m:func>
                    <m:r>
                      <a:rPr lang="en-US" sz="23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ru-RU" sz="23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3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ru-RU" sz="23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3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3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</m:d>
                        <m:r>
                          <a:rPr lang="en-US" sz="23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</m:oMath>
                </a14:m>
                <a:r>
                  <a:rPr lang="ru-RU" sz="2300" b="1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7030A0"/>
                        </a:solidFill>
                        <a:latin typeface="Cambria Math"/>
                      </a:rPr>
                      <m:t>𝒔𝒊𝒏𝒙𝒄𝒐𝒔𝒚</m:t>
                    </m:r>
                    <m:r>
                      <a:rPr lang="en-US" sz="2300" b="1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300" b="1" i="1" smtClean="0">
                        <a:solidFill>
                          <a:srgbClr val="7030A0"/>
                        </a:solidFill>
                        <a:latin typeface="Cambria Math"/>
                      </a:rPr>
                      <m:t>𝒄𝒐𝒔𝒙𝒔𝒊𝒏𝒚</m:t>
                    </m:r>
                    <m:r>
                      <a:rPr lang="en-US" sz="2300" i="1">
                        <a:latin typeface="Cambria Math"/>
                      </a:rPr>
                      <m:t>+</m:t>
                    </m:r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/>
                      </a:rPr>
                      <m:t>𝒔𝒊𝒏𝒙𝒄𝒐𝒔𝒚</m:t>
                    </m:r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/>
                      </a:rPr>
                      <m:t>𝒄𝒐𝒔𝒙𝒔𝒊𝒏𝒚</m:t>
                    </m:r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ru-RU" sz="2300" b="1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=2</m:t>
                    </m:r>
                    <m:r>
                      <a:rPr lang="en-US" sz="2300" i="1">
                        <a:latin typeface="Cambria Math"/>
                      </a:rPr>
                      <m:t>𝑠𝑖𝑛</m:t>
                    </m:r>
                    <m:r>
                      <a:rPr lang="en-US" sz="2300" b="1" i="1" smtClean="0">
                        <a:solidFill>
                          <a:srgbClr val="00B0F0"/>
                        </a:solidFill>
                        <a:latin typeface="Cambria Math"/>
                      </a:rPr>
                      <m:t>𝒙</m:t>
                    </m:r>
                    <m:r>
                      <a:rPr lang="en-US" sz="2300" i="1">
                        <a:latin typeface="Cambria Math"/>
                      </a:rPr>
                      <m:t>𝑐𝑜𝑠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300" i="1">
                        <a:latin typeface="Cambria Math"/>
                      </a:rPr>
                      <m:t>=2</m:t>
                    </m:r>
                    <m:r>
                      <a:rPr lang="en-US" sz="2300" i="1">
                        <a:latin typeface="Cambria Math"/>
                      </a:rPr>
                      <m:t>𝑠𝑖𝑛</m:t>
                    </m:r>
                    <m:f>
                      <m:fPr>
                        <m:ctrlPr>
                          <a:rPr lang="ru-RU" sz="23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3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3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3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300" i="1"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ru-RU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300" b="1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2" y="2779937"/>
                <a:ext cx="9085888" cy="1861985"/>
              </a:xfrm>
              <a:prstGeom prst="rect">
                <a:avLst/>
              </a:prstGeom>
              <a:blipFill>
                <a:blip r:embed="rId3"/>
                <a:stretch>
                  <a:fillRect l="-14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1764704" y="2211907"/>
                <a:ext cx="7560840" cy="480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Тогда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</m:oMath>
                </a14:m>
                <a:endPara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64704" y="2211907"/>
                <a:ext cx="7560840" cy="480901"/>
              </a:xfrm>
              <a:prstGeom prst="rect">
                <a:avLst/>
              </a:prstGeom>
              <a:blipFill>
                <a:blip r:embed="rId4"/>
                <a:stretch>
                  <a:fillRect t="-5128" b="-2564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9063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54607" y="0"/>
            <a:ext cx="9144000" cy="76509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ФОРМУЛЫ РАЗНОСТИ СИНУСОВ,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ФОРМУЛЫ СУММЫ И РАЗНОСТИ КОСИНУСОВ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58662" y="1131590"/>
                <a:ext cx="9012887" cy="2670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srgbClr val="C00000"/>
                    </a:solidFill>
                  </a:rPr>
                  <a:t> </a:t>
                </a:r>
                <a:endParaRPr lang="en-US" sz="2300" dirty="0"/>
              </a:p>
              <a:p>
                <a:pPr marL="342900" indent="-342900">
                  <a:lnSpc>
                    <a:spcPct val="12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   (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2400" dirty="0">
                  <a:solidFill>
                    <a:srgbClr val="002060"/>
                  </a:solidFill>
                </a:endParaRPr>
              </a:p>
              <a:p>
                <a:pPr marL="342900" indent="-342900">
                  <a:lnSpc>
                    <a:spcPct val="12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   (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2400" dirty="0">
                  <a:solidFill>
                    <a:srgbClr val="002060"/>
                  </a:solidFill>
                </a:endParaRPr>
              </a:p>
              <a:p>
                <a:pPr marL="342900" indent="-342900">
                  <a:lnSpc>
                    <a:spcPct val="12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  (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62" y="1131590"/>
                <a:ext cx="9012887" cy="2670988"/>
              </a:xfrm>
              <a:prstGeom prst="rect">
                <a:avLst/>
              </a:prstGeom>
              <a:blipFill>
                <a:blip r:embed="rId2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713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29484" y="-74904"/>
            <a:ext cx="9144000" cy="88820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ФОРМУЛЫ РАЗНОСТИ СИНУСОВ, 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ФОРМУЛЫ СУММЫ И РАЗНОСТИ КОСИНУСОВ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8496" y="786024"/>
                <a:ext cx="90070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rgbClr val="00B050"/>
                    </a:solidFill>
                  </a:rPr>
                  <a:t>Задача </a:t>
                </a:r>
                <a:r>
                  <a:rPr lang="en-US" sz="2400" b="1" i="1" dirty="0">
                    <a:solidFill>
                      <a:srgbClr val="00B050"/>
                    </a:solidFill>
                  </a:rPr>
                  <a:t>2.</a:t>
                </a:r>
                <a:r>
                  <a:rPr lang="ru-RU" sz="2400" b="1" i="1" dirty="0">
                    <a:solidFill>
                      <a:srgbClr val="00B050"/>
                    </a:solidFill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Вычислите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𝑠𝑖𝑛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75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75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6" y="786024"/>
                <a:ext cx="9007012" cy="461665"/>
              </a:xfrm>
              <a:prstGeom prst="rect">
                <a:avLst/>
              </a:prstGeom>
              <a:blipFill>
                <a:blip r:embed="rId2"/>
                <a:stretch>
                  <a:fillRect l="-986" t="-7895" b="-2894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9934" y="2843137"/>
                <a:ext cx="9007012" cy="496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rgbClr val="00B050"/>
                    </a:solidFill>
                  </a:rPr>
                  <a:t>Задача </a:t>
                </a:r>
                <a:r>
                  <a:rPr lang="en-US" sz="2400" b="1" i="1" dirty="0">
                    <a:solidFill>
                      <a:srgbClr val="00B050"/>
                    </a:solidFill>
                  </a:rPr>
                  <a:t>3. 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Запишите в виде произведения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/>
                  <a:t>  </a:t>
                </a:r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4" y="2843137"/>
                <a:ext cx="9007012" cy="496483"/>
              </a:xfrm>
              <a:prstGeom prst="rect">
                <a:avLst/>
              </a:prstGeom>
              <a:blipFill>
                <a:blip r:embed="rId3"/>
                <a:stretch>
                  <a:fillRect l="-1127" t="-4878" b="-2439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8244" y="1491630"/>
                <a:ext cx="9007012" cy="1110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75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75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75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75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75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15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=2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75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15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75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15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=2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45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=2∙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4" y="1491630"/>
                <a:ext cx="9007012" cy="11105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97978" y="3435846"/>
                <a:ext cx="9007012" cy="1546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2000" i="1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>
                              <a:latin typeface="Cambria Math"/>
                            </a:rPr>
                            <m:t>  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/>
                        </a:rPr>
                        <m:t>=4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8" y="3435846"/>
                <a:ext cx="9007012" cy="15468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4884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10297" y="-79180"/>
            <a:ext cx="9144000" cy="88820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ФОРМУЛЫ РАЗНОСТИ СИНУСОВ, 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ФОРМУЛЫ СУММЫ И РАЗНОСТИ КОСИНУСОВ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902" y="843558"/>
                <a:ext cx="9026199" cy="866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Задача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4.</a:t>
                </a:r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Докажите, что наименьшее значение выражения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равно</a:t>
                </a:r>
                <a:r>
                  <a:rPr lang="ru-RU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, а наибольшее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ru-R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2" y="843558"/>
                <a:ext cx="9026199" cy="866969"/>
              </a:xfrm>
              <a:prstGeom prst="rect">
                <a:avLst/>
              </a:prstGeom>
              <a:blipFill>
                <a:blip r:embed="rId2"/>
                <a:stretch>
                  <a:fillRect l="-983" t="-5797" b="-1449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88351" y="2320976"/>
                <a:ext cx="9026199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𝑠𝑖𝑛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𝑐𝑜𝑠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400" i="1" smtClean="0">
                        <a:latin typeface="Cambria Math"/>
                      </a:rPr>
                      <m:t>=</m:t>
                    </m:r>
                    <m:r>
                      <a:rPr lang="en-US" sz="2400" i="1" smtClean="0">
                        <a:latin typeface="Cambria Math"/>
                      </a:rPr>
                      <m:t>𝑠𝑖𝑛</m:t>
                    </m:r>
                    <m:r>
                      <a:rPr lang="en-US" sz="2400" i="1" smtClean="0">
                        <a:latin typeface="Cambria Math"/>
                      </a:rPr>
                      <m:t>𝛼</m:t>
                    </m:r>
                    <m:r>
                      <a:rPr lang="en-US" sz="240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=2</m:t>
                    </m:r>
                    <m:r>
                      <a:rPr lang="en-US" sz="2400" i="1">
                        <a:latin typeface="Cambria Math"/>
                      </a:rPr>
                      <m:t>𝑠𝑖𝑛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ru-RU" sz="240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en-US" sz="24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d>
                      <m:d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b="1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1" y="2320976"/>
                <a:ext cx="9026199" cy="1197764"/>
              </a:xfrm>
              <a:prstGeom prst="rect">
                <a:avLst/>
              </a:prstGeom>
              <a:blipFill>
                <a:blip r:embed="rId3"/>
                <a:stretch>
                  <a:fillRect l="-140" b="-105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8902" y="3543581"/>
                <a:ext cx="8967299" cy="1141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Так как наименьшее значение косинуса равно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ru-RU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а наибольшее равно </a:t>
                </a:r>
                <a:r>
                  <a:rPr lang="en-US" sz="2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ru-RU" sz="2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находим, что наименьшее значение данного выражения равно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200" i="1">
                        <a:latin typeface="Cambria Math"/>
                      </a:rPr>
                      <m:t>∙1=−</m:t>
                    </m:r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а наибольшее значение равно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200" i="1">
                        <a:latin typeface="Cambria Math"/>
                      </a:rPr>
                      <m:t>∙1=</m:t>
                    </m:r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2" y="3543581"/>
                <a:ext cx="8967299" cy="1141082"/>
              </a:xfrm>
              <a:prstGeom prst="rect">
                <a:avLst/>
              </a:prstGeom>
              <a:blipFill>
                <a:blip r:embed="rId4"/>
                <a:stretch>
                  <a:fillRect l="-849" t="-2198" r="-849" b="-989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863286" y="1844297"/>
            <a:ext cx="1619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244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eea8cfaf053552dff195a5252d6ceca14c0223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18587</TotalTime>
  <Words>318</Words>
  <Application>Microsoft Office PowerPoint</Application>
  <PresentationFormat>Экран (16:9)</PresentationFormat>
  <Paragraphs>88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1493</cp:revision>
  <dcterms:created xsi:type="dcterms:W3CDTF">2020-04-09T07:32:19Z</dcterms:created>
  <dcterms:modified xsi:type="dcterms:W3CDTF">2021-02-08T06:23:31Z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