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663" r:id="rId3"/>
    <p:sldId id="1664" r:id="rId4"/>
    <p:sldId id="1650" r:id="rId5"/>
    <p:sldId id="1675" r:id="rId6"/>
    <p:sldId id="1670" r:id="rId7"/>
    <p:sldId id="1672" r:id="rId8"/>
    <p:sldId id="1659" r:id="rId9"/>
    <p:sldId id="1674" r:id="rId10"/>
    <p:sldId id="1649" r:id="rId11"/>
    <p:sldId id="1647" r:id="rId12"/>
    <p:sldId id="1669" r:id="rId13"/>
    <p:sldId id="1673" r:id="rId14"/>
    <p:sldId id="1676" r:id="rId15"/>
    <p:sldId id="1677" r:id="rId16"/>
    <p:sldId id="1639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9" autoAdjust="0"/>
    <p:restoredTop sz="92895" autoAdjust="0"/>
  </p:normalViewPr>
  <p:slideViewPr>
    <p:cSldViewPr>
      <p:cViewPr varScale="1">
        <p:scale>
          <a:sx n="71" d="100"/>
          <a:sy n="71" d="100"/>
        </p:scale>
        <p:origin x="691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0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9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0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88722" y="2571750"/>
            <a:ext cx="5987535" cy="125853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ФОРМУЛЫ ПРИВЕДЕНИЯ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69966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69966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02581" y="475553"/>
            <a:ext cx="169966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32" y="2401899"/>
            <a:ext cx="2355828" cy="193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345958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0" y="-5196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771550"/>
                <a:ext cx="9144000" cy="1067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307.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ru-RU" sz="2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720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12,5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1550"/>
                <a:ext cx="9144000" cy="1067665"/>
              </a:xfrm>
              <a:prstGeom prst="rect">
                <a:avLst/>
              </a:prstGeom>
              <a:blipFill>
                <a:blip r:embed="rId3"/>
                <a:stretch>
                  <a:fillRect t="-1176" b="-35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779912" y="1837876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-20166" y="2198936"/>
                <a:ext cx="9144000" cy="821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∙2</m:t>
                              </m:r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66" y="2198936"/>
                <a:ext cx="9144000" cy="8212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22845" y="3020186"/>
                <a:ext cx="9144000" cy="48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∙2</m:t>
                            </m:r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45" y="3020186"/>
                <a:ext cx="9144000" cy="481670"/>
              </a:xfrm>
              <a:prstGeom prst="rect">
                <a:avLst/>
              </a:prstGeom>
              <a:blipFill rotWithShape="1">
                <a:blip r:embed="rId5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-22845" y="3579862"/>
                <a:ext cx="9144000" cy="448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720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360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45" y="3579862"/>
                <a:ext cx="9144000" cy="448392"/>
              </a:xfrm>
              <a:prstGeom prst="rect">
                <a:avLst/>
              </a:prstGeom>
              <a:blipFill rotWithShape="1"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-22845" y="4112959"/>
                <a:ext cx="9144000" cy="753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12,5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∙2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45" y="4112959"/>
                <a:ext cx="9144000" cy="7539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0" y="771550"/>
                <a:ext cx="9144000" cy="1152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310.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ru-RU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Вычислите</a:t>
                </a:r>
                <a:r>
                  <a:rPr lang="en-US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1550"/>
                <a:ext cx="9144000" cy="1152688"/>
              </a:xfrm>
              <a:prstGeom prst="rect">
                <a:avLst/>
              </a:prstGeom>
              <a:blipFill>
                <a:blip r:embed="rId2"/>
                <a:stretch>
                  <a:fillRect t="-1087" b="-326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852991" y="1873647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20166" y="2198936"/>
                <a:ext cx="9144000" cy="1030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</m:t>
                      </m:r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𝑡𝑔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66" y="2198936"/>
                <a:ext cx="9144000" cy="1030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12204" y="3207863"/>
                <a:ext cx="6888460" cy="857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04" y="3207863"/>
                <a:ext cx="6888460" cy="8572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-46509" y="4107830"/>
                <a:ext cx="7138789" cy="1221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70510">
                  <a:lnSpc>
                    <a:spcPct val="115000"/>
                  </a:lnSpc>
                  <a:tabLst>
                    <a:tab pos="1980565" algn="l"/>
                  </a:tabLst>
                </a:pPr>
                <a:endParaRPr lang="ru-RU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09" y="4107830"/>
                <a:ext cx="7138789" cy="1221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11266" y="748891"/>
                <a:ext cx="9036493" cy="1080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311. 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Найдите числовое значение выражения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ru-RU" sz="2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70510"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n-US" sz="20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630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1470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1125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effectLst/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3)</m:t>
                    </m:r>
                    <m:func>
                      <m:func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−7</m:t>
                            </m:r>
                            <m:r>
                              <a:rPr lang="en-US" sz="2000" b="0" i="1" dirty="0" smtClean="0">
                                <a:effectLst/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b="0" i="1" dirty="0" smtClean="0">
                        <a:effectLst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000" b="0" i="1" dirty="0" smtClean="0">
                        <a:effectLst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𝑐𝑜𝑠</m:t>
                    </m:r>
                    <m:f>
                      <m:f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en-US" sz="2000" b="0" i="1" dirty="0" smtClean="0">
                            <a:effectLst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effectLst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 dirty="0" smtClean="0">
                        <a:effectLst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𝑡𝑔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748891"/>
                <a:ext cx="9036493" cy="1080552"/>
              </a:xfrm>
              <a:prstGeom prst="rect">
                <a:avLst/>
              </a:prstGeom>
              <a:blipFill>
                <a:blip r:embed="rId2"/>
                <a:stretch>
                  <a:fillRect t="-2353" b="-35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3501664" y="1678037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269" y="2139702"/>
                <a:ext cx="449571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630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1470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𝑐𝑡𝑔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1125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" y="2139702"/>
                <a:ext cx="449571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9085" y="3556630"/>
                <a:ext cx="4131590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3)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−7</m:t>
                              </m:r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20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𝑐𝑜𝑠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13</m:t>
                          </m:r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i="1" dirty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𝑡𝑔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5" y="3556630"/>
                <a:ext cx="4131590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1" y="2540967"/>
                <a:ext cx="8845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360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⁡(−</m:t>
                        </m:r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endParaRPr lang="en-US" sz="2000" b="0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4∙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360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endParaRPr lang="en-US" sz="2000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𝑐𝑡𝑔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3∙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2540967"/>
                <a:ext cx="884571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551" t="-602" b="-7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6688" y="4217923"/>
                <a:ext cx="9076046" cy="87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−7</m:t>
                            </m:r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3∙2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000" b="0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𝑐𝑜𝑠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∙2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r>
                  <a:rPr lang="en-US" sz="2000" i="1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𝑡𝑔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2000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" y="4217923"/>
                <a:ext cx="9076046" cy="871842"/>
              </a:xfrm>
              <a:prstGeom prst="rect">
                <a:avLst/>
              </a:prstGeom>
              <a:blipFill rotWithShape="1">
                <a:blip r:embed="rId6"/>
                <a:stretch>
                  <a:fillRect l="-537" t="-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23185" y="3714541"/>
                <a:ext cx="41315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0−2∙0−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85" y="3714541"/>
                <a:ext cx="413159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261752" y="2139702"/>
                <a:ext cx="26865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0−0,5−1=−1,5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752" y="2139702"/>
                <a:ext cx="268651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15" grpId="0"/>
      <p:bldP spid="5" grpId="0" build="p"/>
      <p:bldP spid="18" grpId="0" build="p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39866" y="767073"/>
                <a:ext cx="8856984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312. </a:t>
                </a:r>
                <a:r>
                  <a:rPr lang="ru-RU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Упростите выражение</a:t>
                </a:r>
                <a:r>
                  <a:rPr lang="en-US" sz="23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1) 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66" y="767073"/>
                <a:ext cx="8856984" cy="1072088"/>
              </a:xfrm>
              <a:prstGeom prst="rect">
                <a:avLst/>
              </a:prstGeom>
              <a:blipFill>
                <a:blip r:embed="rId2"/>
                <a:stretch>
                  <a:fillRect t="-470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687361" y="1446970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734" y="1908635"/>
                <a:ext cx="3775551" cy="574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" y="1908635"/>
                <a:ext cx="3775551" cy="574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-34136" y="2293423"/>
                <a:ext cx="8892476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3410" indent="-342900">
                  <a:lnSpc>
                    <a:spcPct val="115000"/>
                  </a:lnSpc>
                  <a:spcAft>
                    <a:spcPts val="1000"/>
                  </a:spcAft>
                  <a:buFont typeface="Wingdings" pitchFamily="2" charset="2"/>
                  <a:buChar char="v"/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2000" b="0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613410" indent="-342900">
                  <a:lnSpc>
                    <a:spcPct val="115000"/>
                  </a:lnSpc>
                  <a:spcAft>
                    <a:spcPts val="1000"/>
                  </a:spcAft>
                  <a:buFont typeface="Wingdings" pitchFamily="2" charset="2"/>
                  <a:buChar char="v"/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2000" i="1" dirty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36" y="2293423"/>
                <a:ext cx="8892476" cy="1538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22459" y="1908635"/>
                <a:ext cx="3775551" cy="574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9" y="1908635"/>
                <a:ext cx="3775551" cy="574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3105271"/>
                <a:ext cx="7474354" cy="1500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⁡(2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+(−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+(−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05271"/>
                <a:ext cx="7474354" cy="15002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970524" y="867176"/>
                <a:ext cx="3065972" cy="211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2000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2000" i="1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2000" i="1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524" y="867176"/>
                <a:ext cx="3065972" cy="2119811"/>
              </a:xfrm>
              <a:prstGeom prst="rect">
                <a:avLst/>
              </a:prstGeom>
              <a:blipFill>
                <a:blip r:embed="rId3"/>
                <a:stretch>
                  <a:fillRect l="-1235" b="-297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FCA0D6-C0BA-1140-93ED-977DF7D61399}"/>
              </a:ext>
            </a:extLst>
          </p:cNvPr>
          <p:cNvSpPr/>
          <p:nvPr/>
        </p:nvSpPr>
        <p:spPr>
          <a:xfrm>
            <a:off x="-93756" y="756415"/>
            <a:ext cx="885698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314. </a:t>
            </a:r>
            <a:r>
              <a:rPr lang="ru-RU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Упростите выражение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0593D024-5606-794B-ABF6-160AABE4BAE5}"/>
                  </a:ext>
                </a:extLst>
              </p:cNvPr>
              <p:cNvSpPr/>
              <p:nvPr/>
            </p:nvSpPr>
            <p:spPr>
              <a:xfrm>
                <a:off x="107504" y="1237316"/>
                <a:ext cx="3412152" cy="895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1)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⁡(2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593D024-5606-794B-ABF6-160AABE4B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37316"/>
                <a:ext cx="3412152" cy="895373"/>
              </a:xfrm>
              <a:prstGeom prst="rect">
                <a:avLst/>
              </a:prstGeom>
              <a:blipFill>
                <a:blip r:embed="rId4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24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9866" y="767073"/>
            <a:ext cx="885698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spcAft>
                <a:spcPts val="1000"/>
              </a:spcAft>
              <a:tabLst>
                <a:tab pos="1980565" algn="l"/>
              </a:tabLst>
            </a:pP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315. </a:t>
            </a:r>
            <a:r>
              <a:rPr lang="ru-RU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Докажите, что синус суммы двух внутренних углов треугольника равен синусу третьего внутреннего угла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87361" y="1560102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23528" y="1857772"/>
            <a:ext cx="3075801" cy="1918135"/>
          </a:xfrm>
          <a:prstGeom prst="triangle">
            <a:avLst>
              <a:gd name="adj" fmla="val 1592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87476" y="2021767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76" y="2021767"/>
                <a:ext cx="389850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7713864">
            <a:off x="721988" y="1745300"/>
            <a:ext cx="288032" cy="360040"/>
          </a:xfrm>
          <a:prstGeom prst="arc">
            <a:avLst>
              <a:gd name="adj1" fmla="val 15656157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21368569">
            <a:off x="263304" y="3595887"/>
            <a:ext cx="288032" cy="360040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20852" y="3291830"/>
                <a:ext cx="4056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2" y="3291830"/>
                <a:ext cx="40562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Дуга 19"/>
          <p:cNvSpPr/>
          <p:nvPr/>
        </p:nvSpPr>
        <p:spPr>
          <a:xfrm rot="14532236">
            <a:off x="2996813" y="3507403"/>
            <a:ext cx="228851" cy="321187"/>
          </a:xfrm>
          <a:prstGeom prst="arc">
            <a:avLst>
              <a:gd name="adj1" fmla="val 15656157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55776" y="3375797"/>
                <a:ext cx="383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375797"/>
                <a:ext cx="38388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560734" y="2024234"/>
                <a:ext cx="28093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4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34" y="2024234"/>
                <a:ext cx="2809359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69695" y="2663041"/>
                <a:ext cx="268746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95" y="2663041"/>
                <a:ext cx="2687467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572002" y="3140797"/>
                <a:ext cx="268746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3140797"/>
                <a:ext cx="2687467" cy="470000"/>
              </a:xfrm>
              <a:prstGeom prst="rect">
                <a:avLst/>
              </a:prstGeom>
              <a:blipFill rotWithShape="1"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294298" y="3598939"/>
                <a:ext cx="3238259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23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l-GR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𝜸</m:t>
                              </m:r>
                              <m:r>
                                <m:rPr>
                                  <m:nor/>
                                </m:rPr>
                                <a:rPr lang="ru-RU" sz="2300" b="1" dirty="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3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98" y="3598939"/>
                <a:ext cx="3238259" cy="6916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125383" y="4102715"/>
                <a:ext cx="1885837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  <m:r>
                        <a:rPr lang="en-US" sz="23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𝜸</m:t>
                      </m:r>
                    </m:oMath>
                  </m:oMathPara>
                </a14:m>
                <a:endParaRPr lang="en-US" sz="23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383" y="4102715"/>
                <a:ext cx="1885837" cy="6232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675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5" grpId="0" animBg="1"/>
      <p:bldP spid="18" grpId="0" animBg="1"/>
      <p:bldP spid="19" grpId="0"/>
      <p:bldP spid="20" grpId="0" animBg="1"/>
      <p:bldP spid="21" grpId="0"/>
      <p:bldP spid="6" grpId="0"/>
      <p:bldP spid="7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" y="195486"/>
            <a:ext cx="914399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САМОСТОЯТЕЛЬНОГОГ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307-308-309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чётные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709" y="1239430"/>
                <a:ext cx="40472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239430"/>
                <a:ext cx="4047243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92709" y="782920"/>
            <a:ext cx="3283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299.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Докажите тождество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2991" y="1450250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5440" y="1905714"/>
                <a:ext cx="47745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" y="1905714"/>
                <a:ext cx="477459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182" y="2347896"/>
                <a:ext cx="485084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" y="2347896"/>
                <a:ext cx="485084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364087" y="1893579"/>
                <a:ext cx="32460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1−2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7" y="1893579"/>
                <a:ext cx="324609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618979" y="2350831"/>
                <a:ext cx="29911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1−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79" y="2350831"/>
                <a:ext cx="299119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64643" y="3474805"/>
                <a:ext cx="2417508" cy="69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43" y="3474805"/>
                <a:ext cx="2417508" cy="695062"/>
              </a:xfrm>
              <a:prstGeom prst="rect">
                <a:avLst/>
              </a:prstGeom>
              <a:blipFill>
                <a:blip r:embed="rId7"/>
                <a:stretch>
                  <a:fillRect l="-1563" b="-17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8096" y="2806924"/>
                <a:ext cx="5617885" cy="528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300.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latin typeface="Cambria Math"/>
                        <a:cs typeface="Arial" pitchFamily="34" charset="0"/>
                      </a:rPr>
                      <m:t>sin</m:t>
                    </m:r>
                    <m:r>
                      <a:rPr lang="en-US" sz="2000" i="1" dirty="0"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en-US" sz="2000" i="1" dirty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ru-RU" sz="2000" b="0" i="0" dirty="0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6" y="2806924"/>
                <a:ext cx="5617885" cy="528543"/>
              </a:xfrm>
              <a:prstGeom prst="rect">
                <a:avLst/>
              </a:prstGeom>
              <a:blipFill>
                <a:blip r:embed="rId8"/>
                <a:stretch>
                  <a:fillRect l="-1129" b="-69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14874" y="4087790"/>
                <a:ext cx="3039131" cy="871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74" y="4087790"/>
                <a:ext cx="3039131" cy="871905"/>
              </a:xfrm>
              <a:prstGeom prst="rect">
                <a:avLst/>
              </a:prstGeom>
              <a:blipFill>
                <a:blip r:embed="rId9"/>
                <a:stretch>
                  <a:fillRect l="-12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852991" y="3462712"/>
                <a:ext cx="3856434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991" y="3462712"/>
                <a:ext cx="3856434" cy="670568"/>
              </a:xfrm>
              <a:prstGeom prst="rect">
                <a:avLst/>
              </a:prstGeom>
              <a:blipFill>
                <a:blip r:embed="rId10"/>
                <a:stretch>
                  <a:fillRect l="-984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868131" y="3956133"/>
                <a:ext cx="2592288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131" y="3956133"/>
                <a:ext cx="2592288" cy="670568"/>
              </a:xfrm>
              <a:prstGeom prst="rect">
                <a:avLst/>
              </a:prstGeom>
              <a:blipFill>
                <a:blip r:embed="rId11"/>
                <a:stretch>
                  <a:fillRect l="-146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894895" y="4462838"/>
                <a:ext cx="1590480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0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895" y="4462838"/>
                <a:ext cx="1590480" cy="670568"/>
              </a:xfrm>
              <a:prstGeom prst="rect">
                <a:avLst/>
              </a:prstGeom>
              <a:blipFill>
                <a:blip r:embed="rId1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856837" y="3186248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САМОСТОЯТЕЛЬНОЙ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2709" y="1239430"/>
                <a:ext cx="40472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2)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239430"/>
                <a:ext cx="4047243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92709" y="803099"/>
            <a:ext cx="3283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301.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Докажите тождество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2991" y="1450250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5441" y="1905714"/>
                <a:ext cx="31184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1" y="1905714"/>
                <a:ext cx="311840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0122" y="2347896"/>
                <a:ext cx="41307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2" y="2347896"/>
                <a:ext cx="413076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139952" y="1893579"/>
                <a:ext cx="49685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893579"/>
                <a:ext cx="496855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80122" y="2826980"/>
            <a:ext cx="213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302.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Вычислите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193253" y="2305824"/>
                <a:ext cx="24842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253" y="2305824"/>
                <a:ext cx="248427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5440" y="3867894"/>
                <a:ext cx="8868329" cy="1045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==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22,5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i="1" dirty="0"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" y="3867894"/>
                <a:ext cx="8868329" cy="10456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3491880" y="3293000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5898" y="3232982"/>
                <a:ext cx="22110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22,5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8" y="3232982"/>
                <a:ext cx="221105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7" grpId="0"/>
      <p:bldP spid="28" grpId="0"/>
      <p:bldP spid="2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ФОРМУЛЫ ПРИВЕДЕНИЯ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983" y="797410"/>
                <a:ext cx="8964485" cy="48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Задача 1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870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и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870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797410"/>
                <a:ext cx="8964485" cy="480773"/>
              </a:xfrm>
              <a:prstGeom prst="rect">
                <a:avLst/>
              </a:prstGeom>
              <a:blipFill>
                <a:blip r:embed="rId2"/>
                <a:stretch>
                  <a:fillRect l="-1132" t="-5128" b="-282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07531" y="1353653"/>
                <a:ext cx="3076804" cy="469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870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=2∙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360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31" y="1353653"/>
                <a:ext cx="3076804" cy="4690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54983" y="1336803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550573" y="2443654"/>
            <a:ext cx="51372" cy="2520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44050" y="3779238"/>
            <a:ext cx="3607870" cy="22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650724" y="2374209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24" y="2374209"/>
                <a:ext cx="38260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667927" y="334861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27" y="3348610"/>
                <a:ext cx="3792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Кольцо 19"/>
          <p:cNvSpPr/>
          <p:nvPr/>
        </p:nvSpPr>
        <p:spPr>
          <a:xfrm>
            <a:off x="422159" y="2788801"/>
            <a:ext cx="2299206" cy="1952506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650724" y="3152880"/>
                <a:ext cx="642548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𝟏𝟓𝟎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24" y="3152880"/>
                <a:ext cx="642548" cy="3125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604090" y="3235742"/>
            <a:ext cx="957485" cy="543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666960" y="3723150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Дуга 23"/>
          <p:cNvSpPr/>
          <p:nvPr/>
        </p:nvSpPr>
        <p:spPr>
          <a:xfrm>
            <a:off x="1184606" y="3424593"/>
            <a:ext cx="731934" cy="645668"/>
          </a:xfrm>
          <a:prstGeom prst="arc">
            <a:avLst>
              <a:gd name="adj1" fmla="val 12458147"/>
              <a:gd name="adj2" fmla="val 15268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541" y="1899693"/>
                <a:ext cx="2380587" cy="46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" y="1899693"/>
                <a:ext cx="2380587" cy="467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360630" y="1899692"/>
                <a:ext cx="2432782" cy="46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0" y="1899692"/>
                <a:ext cx="2432782" cy="467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705381" y="3333121"/>
                <a:ext cx="945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</a:rPr>
                        <m:t>(1;0)</m:t>
                      </m:r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381" y="3333121"/>
                <a:ext cx="94532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04196" y="2816937"/>
                <a:ext cx="534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96" y="2816937"/>
                <a:ext cx="53444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534891" y="3202914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6308433" y="2499742"/>
            <a:ext cx="51372" cy="2520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001910" y="3835326"/>
            <a:ext cx="3607870" cy="22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408584" y="2430297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84" y="2430297"/>
                <a:ext cx="38260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8425787" y="3404698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787" y="3404698"/>
                <a:ext cx="3792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Кольцо 45"/>
          <p:cNvSpPr/>
          <p:nvPr/>
        </p:nvSpPr>
        <p:spPr>
          <a:xfrm>
            <a:off x="5180019" y="2844889"/>
            <a:ext cx="2299206" cy="1952506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292993" y="3248405"/>
                <a:ext cx="642548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𝟏𝟓𝟎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93" y="3248405"/>
                <a:ext cx="642548" cy="3125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5361950" y="3291830"/>
            <a:ext cx="957485" cy="543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7424820" y="3779238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Дуга 49"/>
          <p:cNvSpPr/>
          <p:nvPr/>
        </p:nvSpPr>
        <p:spPr>
          <a:xfrm>
            <a:off x="6041388" y="3532259"/>
            <a:ext cx="594511" cy="606133"/>
          </a:xfrm>
          <a:prstGeom prst="arc">
            <a:avLst>
              <a:gd name="adj1" fmla="val 12458147"/>
              <a:gd name="adj2" fmla="val 15268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463241" y="3389209"/>
                <a:ext cx="945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</a:rPr>
                        <m:t>(1;0)</m:t>
                      </m:r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41" y="3389209"/>
                <a:ext cx="94532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962056" y="2873025"/>
                <a:ext cx="534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056" y="2873025"/>
                <a:ext cx="53444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Овал 52"/>
          <p:cNvSpPr/>
          <p:nvPr/>
        </p:nvSpPr>
        <p:spPr>
          <a:xfrm>
            <a:off x="5292751" y="3259002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226797" y="2889670"/>
                <a:ext cx="5397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97" y="2889670"/>
                <a:ext cx="539763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V="1">
            <a:off x="6359805" y="3291830"/>
            <a:ext cx="953831" cy="554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7220319" y="3253085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Дуга 56"/>
          <p:cNvSpPr/>
          <p:nvPr/>
        </p:nvSpPr>
        <p:spPr>
          <a:xfrm>
            <a:off x="1279003" y="3476408"/>
            <a:ext cx="594511" cy="606133"/>
          </a:xfrm>
          <a:prstGeom prst="arc">
            <a:avLst>
              <a:gd name="adj1" fmla="val 264553"/>
              <a:gd name="adj2" fmla="val 21495542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Дуга 57"/>
          <p:cNvSpPr/>
          <p:nvPr/>
        </p:nvSpPr>
        <p:spPr>
          <a:xfrm>
            <a:off x="1337484" y="3543778"/>
            <a:ext cx="477548" cy="460503"/>
          </a:xfrm>
          <a:prstGeom prst="arc">
            <a:avLst>
              <a:gd name="adj1" fmla="val 176493"/>
              <a:gd name="adj2" fmla="val 152684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148386" y="3801832"/>
                <a:ext cx="4099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86" y="3801832"/>
                <a:ext cx="40992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650724" y="4004281"/>
                <a:ext cx="642548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𝟖𝟕𝟎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24" y="4004281"/>
                <a:ext cx="642548" cy="31258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3782326" y="2459951"/>
                <a:ext cx="1005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26" y="2459951"/>
                <a:ext cx="1005211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3697431" y="2823753"/>
                <a:ext cx="1175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431" y="2823753"/>
                <a:ext cx="1175002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>
            <a:stCxn id="53" idx="6"/>
            <a:endCxn id="56" idx="2"/>
          </p:cNvCxnSpPr>
          <p:nvPr/>
        </p:nvCxnSpPr>
        <p:spPr>
          <a:xfrm flipV="1">
            <a:off x="5431148" y="3309173"/>
            <a:ext cx="1789171" cy="591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>
            <a:off x="6245101" y="3529766"/>
            <a:ext cx="594511" cy="606133"/>
          </a:xfrm>
          <a:prstGeom prst="arc">
            <a:avLst>
              <a:gd name="adj1" fmla="val 19142849"/>
              <a:gd name="adj2" fmla="val 152684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6778490" y="3547501"/>
                <a:ext cx="535146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90" y="3547501"/>
                <a:ext cx="535146" cy="31258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Дуга 69"/>
          <p:cNvSpPr/>
          <p:nvPr/>
        </p:nvSpPr>
        <p:spPr>
          <a:xfrm flipH="1">
            <a:off x="5875891" y="3529765"/>
            <a:ext cx="532693" cy="606133"/>
          </a:xfrm>
          <a:prstGeom prst="arc">
            <a:avLst>
              <a:gd name="adj1" fmla="val 19142849"/>
              <a:gd name="adj2" fmla="val 152684"/>
            </a:avLst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5430421" y="3566857"/>
                <a:ext cx="535146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421" y="3566857"/>
                <a:ext cx="535146" cy="31258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5350948" y="3371178"/>
            <a:ext cx="0" cy="4889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289517" y="3357714"/>
            <a:ext cx="0" cy="4889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5580026" y="1367076"/>
                <a:ext cx="2808398" cy="695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26" y="1367076"/>
                <a:ext cx="2808398" cy="69506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431148" y="1877596"/>
                <a:ext cx="3456524" cy="752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48" y="1877596"/>
                <a:ext cx="3456524" cy="7520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7" grpId="0"/>
      <p:bldP spid="19" grpId="0"/>
      <p:bldP spid="20" grpId="0" animBg="1"/>
      <p:bldP spid="21" grpId="0"/>
      <p:bldP spid="23" grpId="0" animBg="1"/>
      <p:bldP spid="24" grpId="0" animBg="1"/>
      <p:bldP spid="29" grpId="0"/>
      <p:bldP spid="30" grpId="0"/>
      <p:bldP spid="31" grpId="0"/>
      <p:bldP spid="33" grpId="0"/>
      <p:bldP spid="34" grpId="0" animBg="1"/>
      <p:bldP spid="44" grpId="0"/>
      <p:bldP spid="45" grpId="0"/>
      <p:bldP spid="46" grpId="0" animBg="1"/>
      <p:bldP spid="47" grpId="0"/>
      <p:bldP spid="49" grpId="0" animBg="1"/>
      <p:bldP spid="50" grpId="0" animBg="1"/>
      <p:bldP spid="51" grpId="0"/>
      <p:bldP spid="52" grpId="0"/>
      <p:bldP spid="53" grpId="0" animBg="1"/>
      <p:bldP spid="54" grpId="0"/>
      <p:bldP spid="56" grpId="0" animBg="1"/>
      <p:bldP spid="57" grpId="0" animBg="1"/>
      <p:bldP spid="58" grpId="0" animBg="1"/>
      <p:bldP spid="60" grpId="0"/>
      <p:bldP spid="61" grpId="0"/>
      <p:bldP spid="62" grpId="0"/>
      <p:bldP spid="63" grpId="0"/>
      <p:bldP spid="68" grpId="0" animBg="1"/>
      <p:bldP spid="69" grpId="0"/>
      <p:bldP spid="70" grpId="0" animBg="1"/>
      <p:bldP spid="71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ФОРМУЛЫ ПРИВЕДЕНИЯ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83" y="797410"/>
            <a:ext cx="8964485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решение задачи 1 использовались равенства 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4983" y="1314475"/>
                <a:ext cx="503054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⁡(2∙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1314475"/>
                <a:ext cx="5030544" cy="407099"/>
              </a:xfrm>
              <a:prstGeom prst="rect">
                <a:avLst/>
              </a:prstGeom>
              <a:blipFill rotWithShape="1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0003" y="1862465"/>
                <a:ext cx="512050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870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⁡(2∙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" y="1862465"/>
                <a:ext cx="5120504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авая фигурная скобка 2"/>
          <p:cNvSpPr/>
          <p:nvPr/>
        </p:nvSpPr>
        <p:spPr>
          <a:xfrm>
            <a:off x="5003851" y="1411663"/>
            <a:ext cx="288032" cy="8186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5280820" y="1636336"/>
                <a:ext cx="569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1)</m:t>
                      </m:r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20" y="1636336"/>
                <a:ext cx="56938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205573" y="2418878"/>
                <a:ext cx="313682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3" y="2418878"/>
                <a:ext cx="3136821" cy="407099"/>
              </a:xfrm>
              <a:prstGeom prst="rect">
                <a:avLst/>
              </a:prstGeom>
              <a:blipFill rotWithShape="1">
                <a:blip r:embed="rId5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182356" y="2924347"/>
                <a:ext cx="3392595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6" y="2924347"/>
                <a:ext cx="3392595" cy="407099"/>
              </a:xfrm>
              <a:prstGeom prst="rect">
                <a:avLst/>
              </a:prstGeom>
              <a:blipFill rotWithShape="1"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авая фигурная скобка 76"/>
          <p:cNvSpPr/>
          <p:nvPr/>
        </p:nvSpPr>
        <p:spPr>
          <a:xfrm>
            <a:off x="3536545" y="2448945"/>
            <a:ext cx="288032" cy="8186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813514" y="2673618"/>
                <a:ext cx="569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2)</m:t>
                      </m:r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14" y="2673618"/>
                <a:ext cx="56938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1585542" y="3539792"/>
                <a:ext cx="63377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ru-RU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𝝐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(3)</a:t>
                </a: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42" y="3539792"/>
                <a:ext cx="633776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4478" r="-96" b="-2686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962929" y="4453250"/>
                <a:ext cx="51485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)=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𝒔𝒊𝒏</m:t>
                    </m:r>
                    <m:r>
                      <a:rPr lang="ru-RU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29" y="4453250"/>
                <a:ext cx="5148592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3919319" y="4074626"/>
                <a:ext cx="829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𝒌</m:t>
                      </m:r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319" y="4074626"/>
                <a:ext cx="82907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59" grpId="0"/>
      <p:bldP spid="3" grpId="0" animBg="1"/>
      <p:bldP spid="65" grpId="0"/>
      <p:bldP spid="66" grpId="0"/>
      <p:bldP spid="73" grpId="0"/>
      <p:bldP spid="77" grpId="0" animBg="1"/>
      <p:bldP spid="78" grpId="0"/>
      <p:bldP spid="79" grpId="0" animBg="1"/>
      <p:bldP spid="8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ФОРМУЛЫ ПРИВЕДЕНИЯ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983" y="748892"/>
            <a:ext cx="8964485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ru-RU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Равенство (2) являются частными случаями формул</a:t>
            </a:r>
            <a:endParaRPr lang="ru-RU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475656" y="1371253"/>
                <a:ext cx="6350969" cy="4462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ru-RU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3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 </m:t>
                    </m:r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(4)</a:t>
                </a:r>
                <a:endParaRPr lang="ru-RU" sz="23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71253"/>
                <a:ext cx="6350969" cy="446276"/>
              </a:xfrm>
              <a:prstGeom prst="rect">
                <a:avLst/>
              </a:prstGeom>
              <a:blipFill rotWithShape="1">
                <a:blip r:embed="rId2"/>
                <a:stretch>
                  <a:fillRect t="-8000" r="-479" b="-2800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366" y="1876889"/>
                <a:ext cx="8972102" cy="10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3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Докажем формулы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ru-RU" sz="23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3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3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300" b="0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6" y="1876889"/>
                <a:ext cx="8972102" cy="1088503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39501" y="3003798"/>
                <a:ext cx="879574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sin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=0∙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−(−1)∙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1" y="3003798"/>
                <a:ext cx="8795741" cy="446276"/>
              </a:xfrm>
              <a:prstGeom prst="rect">
                <a:avLst/>
              </a:prstGeom>
              <a:blipFill rotWithShape="1">
                <a:blip r:embed="rId4"/>
                <a:stretch>
                  <a:fillRect b="-17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1906" y="3497823"/>
                <a:ext cx="886287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300" b="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=−1∙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−0∙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" y="3497823"/>
                <a:ext cx="8862875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721223" y="4299942"/>
            <a:ext cx="7524240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ru-RU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Формулы (4) называют </a:t>
            </a:r>
            <a:r>
              <a:rPr lang="ru-RU" sz="23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формулами приведения</a:t>
            </a:r>
            <a:r>
              <a:rPr lang="ru-RU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7549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ФОРМУЛЫ ПРИВЕДЕНИЯ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4983" y="797410"/>
                <a:ext cx="8964485" cy="48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Задача 2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930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797410"/>
                <a:ext cx="8964485" cy="480773"/>
              </a:xfrm>
              <a:prstGeom prst="rect">
                <a:avLst/>
              </a:prstGeom>
              <a:blipFill>
                <a:blip r:embed="rId2"/>
                <a:stretch>
                  <a:fillRect l="-1132" t="-5128" b="-282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727" y="1534223"/>
                <a:ext cx="84967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Используя формулы (3), получаем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93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⁡(3∙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360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−150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)=</m:t>
                    </m:r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latin typeface="Cambria Math"/>
                          </a:rPr>
                          <m:t>150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7" y="1534223"/>
                <a:ext cx="8496729" cy="707886"/>
              </a:xfrm>
              <a:prstGeom prst="rect">
                <a:avLst/>
              </a:prstGeom>
              <a:blipFill>
                <a:blip r:embed="rId3"/>
                <a:stretch>
                  <a:fillRect l="-596" t="-3509" b="-877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3491880" y="1103390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9727" y="2203053"/>
                <a:ext cx="21825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7" y="2203053"/>
                <a:ext cx="218258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555775" y="2211534"/>
                <a:ext cx="29860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)=−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5" y="2211534"/>
                <a:ext cx="298607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8483" y="2723722"/>
                <a:ext cx="8731236" cy="5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формуле (4) находим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150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3" y="2723722"/>
                <a:ext cx="8731236" cy="526939"/>
              </a:xfrm>
              <a:prstGeom prst="rect">
                <a:avLst/>
              </a:prstGeom>
              <a:blipFill>
                <a:blip r:embed="rId6"/>
                <a:stretch>
                  <a:fillRect l="-726" b="-952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9757" y="3250661"/>
                <a:ext cx="8964485" cy="70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Задача 3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15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7" y="3250661"/>
                <a:ext cx="8964485" cy="709810"/>
              </a:xfrm>
              <a:prstGeom prst="rect">
                <a:avLst/>
              </a:prstGeom>
              <a:blipFill>
                <a:blip r:embed="rId7"/>
                <a:stretch>
                  <a:fillRect l="-1133" b="-52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3818214" y="3867894"/>
            <a:ext cx="163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7549" y="4234353"/>
                <a:ext cx="5768588" cy="926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/>
                            </a:rPr>
                            <m:t>15</m:t>
                          </m:r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" y="4234353"/>
                <a:ext cx="5768588" cy="9268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29484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ФОРМУЛЫ ПРИВЕДЕНИЯ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03119" y="915566"/>
                <a:ext cx="6205225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ru-RU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𝐜𝐭𝐠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𝒄𝒕𝒈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𝝐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(5)</a:t>
                </a: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19" y="915566"/>
                <a:ext cx="6205225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98" t="-4412" r="-1078" b="-2500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45" y="1491630"/>
                <a:ext cx="8856984" cy="130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" y="1491630"/>
                <a:ext cx="8856984" cy="1305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9484" y="2796859"/>
            <a:ext cx="8964485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Вычислите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65024" y="2702025"/>
                <a:ext cx="140538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1) 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11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024" y="2702025"/>
                <a:ext cx="1405385" cy="670568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004048" y="2702025"/>
                <a:ext cx="1390958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</a:rPr>
                        <m:t>) 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702025"/>
                <a:ext cx="1390958" cy="668516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6738" y="3465375"/>
                <a:ext cx="617944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1) 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11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" y="3465375"/>
                <a:ext cx="6179449" cy="670568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35732" y="4288447"/>
                <a:ext cx="502464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2) 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𝑡𝑔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2" y="4288447"/>
                <a:ext cx="5024644" cy="668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ФОРМУЛЫ ПРИВЕДЕНИЯ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954264" y="2401836"/>
                <a:ext cx="5328592" cy="52995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sz="19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9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ru-RU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9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19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endParaRPr lang="ru-RU" sz="1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64" y="2401836"/>
                <a:ext cx="5328592" cy="529953"/>
              </a:xfrm>
              <a:prstGeom prst="rect">
                <a:avLst/>
              </a:prstGeom>
              <a:blipFill rotWithShape="1">
                <a:blip r:embed="rId2"/>
                <a:stretch>
                  <a:fillRect b="-337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09996" y="848681"/>
                <a:ext cx="6235168" cy="3847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ru-RU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𝝐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1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(3)</a:t>
                </a:r>
                <a:endParaRPr lang="ru-RU" sz="1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96" y="848681"/>
                <a:ext cx="6235168" cy="384721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307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671285" y="1873364"/>
                <a:ext cx="6019853" cy="3847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ru-RU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𝐜𝐭𝐠</m:t>
                        </m:r>
                      </m:fName>
                      <m:e>
                        <m:d>
                          <m:dPr>
                            <m:ctrlP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𝒄𝒕𝒈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𝝐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1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(5)</a:t>
                </a:r>
                <a:endParaRPr lang="ru-RU" sz="1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85" y="1873364"/>
                <a:ext cx="6019853" cy="384721"/>
              </a:xfrm>
              <a:prstGeom prst="rect">
                <a:avLst/>
              </a:prstGeom>
              <a:blipFill rotWithShape="1">
                <a:blip r:embed="rId4"/>
                <a:stretch>
                  <a:fillRect t="-7692" b="-2307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64082"/>
                  </p:ext>
                </p:extLst>
              </p:nvPr>
            </p:nvGraphicFramePr>
            <p:xfrm>
              <a:off x="827584" y="3507853"/>
              <a:ext cx="7272808" cy="1512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504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48034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35741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№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Название функции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Наименьший период функции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𝑠𝑖𝑛𝑥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𝑐𝑜𝑠𝑥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0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𝑡𝑔𝑥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0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𝑐𝑡𝑔𝑥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64082"/>
                  </p:ext>
                </p:extLst>
              </p:nvPr>
            </p:nvGraphicFramePr>
            <p:xfrm>
              <a:off x="827584" y="3507853"/>
              <a:ext cx="7272808" cy="1512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50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803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574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№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Название функции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Наименьший период функции</a:t>
                          </a:r>
                          <a:endParaRPr lang="ru-RU" sz="1400" dirty="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15527" marR="15527" marT="0" marB="0" anchor="ctr">
                        <a:blipFill>
                          <a:blip r:embed="rId5"/>
                          <a:stretch>
                            <a:fillRect l="-12774" t="-113043" r="-97445" b="-3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15527" marR="15527" marT="0" marB="0" anchor="ctr">
                        <a:blipFill>
                          <a:blip r:embed="rId5"/>
                          <a:stretch>
                            <a:fillRect l="-116604" t="-113043" r="-755" b="-33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15527" marR="15527" marT="0" marB="0" anchor="ctr">
                        <a:blipFill>
                          <a:blip r:embed="rId5"/>
                          <a:stretch>
                            <a:fillRect l="-12774" t="-204167" r="-97445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15527" marR="15527" marT="0" marB="0" anchor="ctr">
                        <a:blipFill>
                          <a:blip r:embed="rId5"/>
                          <a:stretch>
                            <a:fillRect l="-116604" t="-204167" r="-755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15527" marR="15527" marT="0" marB="0" anchor="ctr">
                        <a:blipFill>
                          <a:blip r:embed="rId5"/>
                          <a:stretch>
                            <a:fillRect l="-12774" t="-304167" r="-97445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15527" marR="15527" marT="0" marB="0" anchor="ctr">
                        <a:blipFill>
                          <a:blip r:embed="rId5"/>
                          <a:stretch>
                            <a:fillRect l="-116604" t="-304167" r="-755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ru-RU" sz="1400">
                            <a:effectLst/>
                            <a:latin typeface="Arial" pitchFamily="34" charset="0"/>
                            <a:ea typeface="Calibri"/>
                            <a:cs typeface="Arial" pitchFamily="34" charset="0"/>
                          </a:endParaRPr>
                        </a:p>
                      </a:txBody>
                      <a:tcPr marL="15527" marR="15527" marT="0" marB="0" anchor="ctr"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15527" marR="15527" marT="0" marB="0" anchor="ctr">
                        <a:blipFill>
                          <a:blip r:embed="rId5"/>
                          <a:stretch>
                            <a:fillRect l="-12774" t="-388000" r="-97445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15527" marR="15527" marT="0" marB="0" anchor="ctr">
                        <a:blipFill>
                          <a:blip r:embed="rId5"/>
                          <a:stretch>
                            <a:fillRect l="-116604" t="-388000" r="-755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2638081" y="3022541"/>
            <a:ext cx="3888431" cy="41620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Запомните!</a:t>
            </a:r>
            <a:endParaRPr lang="ru-RU" sz="2000" b="1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85355" y="1350011"/>
                <a:ext cx="5522922" cy="3847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⁡(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ru-RU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19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9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9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9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  </m:t>
                    </m:r>
                  </m:oMath>
                </a14:m>
                <a:r>
                  <a:rPr lang="en-US" sz="1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(4)</a:t>
                </a:r>
                <a:endParaRPr lang="ru-RU" sz="1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55" y="1350011"/>
                <a:ext cx="5522922" cy="384721"/>
              </a:xfrm>
              <a:prstGeom prst="rect">
                <a:avLst/>
              </a:prstGeom>
              <a:blipFill rotWithShape="1">
                <a:blip r:embed="rId6"/>
                <a:stretch>
                  <a:fillRect t="-7576" b="-2121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ce14afff689eb9c35f278d999ca5287d57b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18241</TotalTime>
  <Words>539</Words>
  <Application>Microsoft Office PowerPoint</Application>
  <PresentationFormat>Экран (16:9)</PresentationFormat>
  <Paragraphs>177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1491</cp:revision>
  <dcterms:created xsi:type="dcterms:W3CDTF">2020-04-09T07:32:19Z</dcterms:created>
  <dcterms:modified xsi:type="dcterms:W3CDTF">2021-02-08T06:20:22Z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