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50" r:id="rId3"/>
    <p:sldId id="1659" r:id="rId4"/>
    <p:sldId id="1649" r:id="rId5"/>
    <p:sldId id="1665" r:id="rId6"/>
    <p:sldId id="1647" r:id="rId7"/>
    <p:sldId id="1658" r:id="rId8"/>
    <p:sldId id="1661" r:id="rId9"/>
    <p:sldId id="1663" r:id="rId10"/>
    <p:sldId id="1664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12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535500"/>
            <a:ext cx="5328592" cy="148910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ТРИГОНОМЕТРИЧЕСКИЕ ТОЖДЕСТВА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9662"/>
            <a:ext cx="3715613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353" y="746992"/>
            <a:ext cx="4875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266.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Упростите выражение:</a:t>
            </a:r>
            <a:r>
              <a:rPr lang="en-US" sz="2800" b="1" i="1" dirty="0"/>
              <a:t>  </a:t>
            </a:r>
            <a:endParaRPr lang="ru-RU" sz="28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209352" y="1896471"/>
                <a:ext cx="18710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ешение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2" y="1896471"/>
                <a:ext cx="1871025" cy="523220"/>
              </a:xfrm>
              <a:prstGeom prst="rect">
                <a:avLst/>
              </a:prstGeom>
              <a:blipFill>
                <a:blip r:embed="rId3"/>
                <a:stretch>
                  <a:fillRect r="-2703" b="-214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87957" y="858751"/>
                <a:ext cx="9252520" cy="1037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3)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5)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𝑡𝑔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57" y="858751"/>
                <a:ext cx="9252520" cy="1037720"/>
              </a:xfrm>
              <a:prstGeom prst="rect">
                <a:avLst/>
              </a:prstGeom>
              <a:blipFill>
                <a:blip r:embed="rId4"/>
                <a:stretch>
                  <a:fillRect l="-137" b="-12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0163" y="2459428"/>
                <a:ext cx="8643264" cy="584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1) </m:t>
                    </m:r>
                    <m:r>
                      <a:rPr lang="en-US" sz="2200" i="1" smtClean="0">
                        <a:latin typeface="Cambria Math"/>
                      </a:rPr>
                      <m:t>𝑐𝑜𝑠</m:t>
                    </m:r>
                    <m:r>
                      <a:rPr lang="en-US" sz="2200" i="1" smtClean="0">
                        <a:latin typeface="Cambria Math"/>
                      </a:rPr>
                      <m:t>𝛼</m:t>
                    </m:r>
                    <m:r>
                      <a:rPr lang="en-US" sz="2200" i="1" smtClean="0">
                        <a:latin typeface="Cambria Math"/>
                      </a:rPr>
                      <m:t>∙</m:t>
                    </m:r>
                    <m:r>
                      <a:rPr lang="en-US" sz="2200" i="1" smtClean="0">
                        <a:latin typeface="Cambria Math"/>
                      </a:rPr>
                      <m:t>𝑡𝑔</m:t>
                    </m:r>
                    <m:r>
                      <a:rPr lang="en-US" sz="2200" i="1" smtClean="0">
                        <a:latin typeface="Cambria Math"/>
                      </a:rPr>
                      <m:t>𝛼</m:t>
                    </m:r>
                    <m:r>
                      <a:rPr lang="en-US" sz="2200" i="1" smtClean="0">
                        <a:latin typeface="Cambria Math"/>
                      </a:rPr>
                      <m:t>−2</m:t>
                    </m:r>
                    <m:r>
                      <a:rPr lang="en-US" sz="2200" i="1" smtClean="0">
                        <a:latin typeface="Cambria Math"/>
                      </a:rPr>
                      <m:t>𝑠𝑖𝑛</m:t>
                    </m:r>
                    <m:r>
                      <a:rPr lang="en-US" sz="2200" i="1" smtClean="0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𝑐𝑜𝑠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2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𝑐𝑜𝑠</m:t>
                        </m:r>
                        <m:r>
                          <a:rPr lang="en-US" sz="22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2</m:t>
                    </m:r>
                    <m:r>
                      <a:rPr lang="en-US" sz="2200" i="1">
                        <a:latin typeface="Cambria Math"/>
                      </a:rPr>
                      <m:t>𝑠𝑖𝑛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𝑠𝑖𝑛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2</m:t>
                    </m:r>
                    <m:r>
                      <a:rPr lang="en-US" sz="2200" i="1">
                        <a:latin typeface="Cambria Math"/>
                      </a:rPr>
                      <m:t>𝑠𝑖𝑛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3" y="2459428"/>
                <a:ext cx="8643264" cy="584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8888" y="3148260"/>
                <a:ext cx="7945445" cy="819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3)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)(</m:t>
                        </m:r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𝑐𝑜𝑠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8" y="3148260"/>
                <a:ext cx="7945445" cy="8197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66582" y="3968036"/>
                <a:ext cx="5660524" cy="945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5)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𝑡𝑔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∙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82" y="3968036"/>
                <a:ext cx="5660524" cy="9456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(2,4), 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(2,4)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205" y="78777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256.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62297" y="2789612"/>
                <a:ext cx="17588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ru-RU" sz="2800" b="1" dirty="0">
                    <a:solidFill>
                      <a:srgbClr val="00B050"/>
                    </a:solidFill>
                  </a:rPr>
                  <a:t>Решение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7" y="2789612"/>
                <a:ext cx="1758879" cy="523220"/>
              </a:xfrm>
              <a:prstGeom prst="rect">
                <a:avLst/>
              </a:prstGeom>
              <a:blipFill>
                <a:blip r:embed="rId2"/>
                <a:stretch>
                  <a:fillRect l="-7143" t="-11905" r="-3571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78002" y="1183960"/>
            <a:ext cx="8926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 помощью основного тригонометрического тождества выясните, могут ли одновременно выполняться равенства: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355592" y="3051222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592" y="3051222"/>
                <a:ext cx="2866362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62297" y="2198672"/>
                <a:ext cx="35555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) </m:t>
                      </m:r>
                      <m:r>
                        <a:rPr lang="en-US" sz="240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=0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и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97" y="2198672"/>
                <a:ext cx="3555589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4139952" y="2014957"/>
                <a:ext cx="372550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) </m:t>
                      </m:r>
                      <m:r>
                        <a:rPr lang="en-US" sz="240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и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14957"/>
                <a:ext cx="3725507" cy="78617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00436" y="3593072"/>
                <a:ext cx="42176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2)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=0+1=1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6" y="3593072"/>
                <a:ext cx="421762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87205" y="4058526"/>
                <a:ext cx="49576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4)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36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4058526"/>
                <a:ext cx="4957639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349704" y="4220779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могут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18065" y="3593071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26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108447" y="2211710"/>
                <a:ext cx="17588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ru-RU" sz="2800" b="1" dirty="0">
                    <a:solidFill>
                      <a:srgbClr val="00B050"/>
                    </a:solidFill>
                  </a:rPr>
                  <a:t>Решение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" y="2211710"/>
                <a:ext cx="1758879" cy="523220"/>
              </a:xfrm>
              <a:prstGeom prst="rect">
                <a:avLst/>
              </a:prstGeom>
              <a:blipFill>
                <a:blip r:embed="rId2"/>
                <a:stretch>
                  <a:fillRect l="-7194" t="-14286" r="-4317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23696" y="1203598"/>
                <a:ext cx="8795621" cy="866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Угол при вершине равнобедренного треугольника имеет тангенс, равный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  <a:ea typeface="Cambria Math"/>
                      </a:rPr>
                      <m:t>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тангенс этого угла.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6" y="1203598"/>
                <a:ext cx="8795621" cy="866969"/>
              </a:xfrm>
              <a:prstGeom prst="rect">
                <a:avLst/>
              </a:prstGeom>
              <a:blipFill>
                <a:blip r:embed="rId3"/>
                <a:stretch>
                  <a:fillRect l="-1009" t="-5714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32885" y="81246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25</a:t>
            </a:r>
            <a:r>
              <a:rPr lang="ru-RU" sz="2800" b="1" i="1" dirty="0">
                <a:solidFill>
                  <a:srgbClr val="00B050"/>
                </a:solidFill>
              </a:rPr>
              <a:t>9</a:t>
            </a:r>
            <a:r>
              <a:rPr lang="en-US" sz="2800" b="1" i="1" dirty="0">
                <a:solidFill>
                  <a:srgbClr val="00B050"/>
                </a:solidFill>
              </a:rPr>
              <a:t>.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56944" y="2156890"/>
            <a:ext cx="1704975" cy="25577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07422" y="2554916"/>
                <a:ext cx="4040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22" y="2554916"/>
                <a:ext cx="40402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1812891" flipV="1">
            <a:off x="4942213" y="2288493"/>
            <a:ext cx="290459" cy="216677"/>
          </a:xfrm>
          <a:prstGeom prst="arc">
            <a:avLst>
              <a:gd name="adj1" fmla="val 16341716"/>
              <a:gd name="adj2" fmla="val 468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1591" y="2734930"/>
                <a:ext cx="1450717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1" y="2734930"/>
                <a:ext cx="1450717" cy="436402"/>
              </a:xfrm>
              <a:prstGeom prst="rect">
                <a:avLst/>
              </a:prstGeom>
              <a:blipFill rotWithShape="1"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73181" y="2590884"/>
                <a:ext cx="2312300" cy="724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81" y="2590884"/>
                <a:ext cx="2312300" cy="7244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55206" y="3314275"/>
                <a:ext cx="3733907" cy="751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8+1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6" y="3314275"/>
                <a:ext cx="3733907" cy="7510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 flipH="1" flipV="1">
            <a:off x="7362531" y="1896436"/>
            <a:ext cx="23066" cy="2547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89894" y="3223555"/>
            <a:ext cx="3094094" cy="8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7385597" y="1787664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97" y="1787664"/>
                <a:ext cx="371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8740479" y="2801062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479" y="2801062"/>
                <a:ext cx="36798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Кольцо 41"/>
          <p:cNvSpPr/>
          <p:nvPr/>
        </p:nvSpPr>
        <p:spPr>
          <a:xfrm>
            <a:off x="6396042" y="2465781"/>
            <a:ext cx="1932978" cy="1483364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259821" y="3176158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304865" y="2409693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326843" y="3165790"/>
            <a:ext cx="138397" cy="112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316398" y="3893057"/>
            <a:ext cx="138397" cy="112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7352915" y="2059617"/>
                <a:ext cx="623824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15" y="2059617"/>
                <a:ext cx="623824" cy="375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841415" y="2756536"/>
                <a:ext cx="7616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𝟏𝟖𝟎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15" y="2756536"/>
                <a:ext cx="761683" cy="3755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693112" y="4012765"/>
                <a:ext cx="7616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𝟐𝟕𝟎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112" y="4012765"/>
                <a:ext cx="761683" cy="3755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237491" y="2745534"/>
                <a:ext cx="48596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491" y="2745534"/>
                <a:ext cx="485966" cy="3755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8272719" y="3287393"/>
                <a:ext cx="7616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𝟑𝟔𝟎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19" y="3287393"/>
                <a:ext cx="761683" cy="3755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465074" y="3190789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074" y="3190789"/>
                <a:ext cx="583814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686546" y="26155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6" y="2615525"/>
                <a:ext cx="583814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686546" y="322490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6" y="3224905"/>
                <a:ext cx="583814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465074" y="2563380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074" y="2563380"/>
                <a:ext cx="583814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184941" y="1912763"/>
                <a:ext cx="798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𝒕𝒈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941" y="1912763"/>
                <a:ext cx="798617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763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18677" y="4062569"/>
                <a:ext cx="1993046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7" y="4062569"/>
                <a:ext cx="1993046" cy="100168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9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</a:rPr>
              <a:t>ТРИГОНОМЕТРИЧЕСКИЕ ТОЖДЕСТВА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3334" y="752386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Задача </a:t>
            </a:r>
            <a:r>
              <a:rPr lang="en-US" sz="2800" b="1" i="1" dirty="0">
                <a:solidFill>
                  <a:srgbClr val="00B050"/>
                </a:solidFill>
              </a:rPr>
              <a:t>1.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135552" y="2120538"/>
                <a:ext cx="18710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" y="2120538"/>
                <a:ext cx="1871025" cy="523220"/>
              </a:xfrm>
              <a:prstGeom prst="rect">
                <a:avLst/>
              </a:prstGeom>
              <a:blipFill>
                <a:blip r:embed="rId3"/>
                <a:stretch>
                  <a:fillRect r="-2703" b="-190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33334" y="1096715"/>
                <a:ext cx="8650002" cy="98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𝜖</m:t>
                    </m:r>
                    <m:r>
                      <a:rPr lang="en-US" sz="2400" i="1">
                        <a:latin typeface="Cambria Math"/>
                      </a:rPr>
                      <m:t>𝑍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справедливо равенство</a:t>
                </a:r>
              </a:p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𝑐𝑡𝑔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4" y="1096715"/>
                <a:ext cx="8650002" cy="985206"/>
              </a:xfrm>
              <a:prstGeom prst="rect">
                <a:avLst/>
              </a:prstGeom>
              <a:blipFill>
                <a:blip r:embed="rId4"/>
                <a:stretch>
                  <a:fillRect l="-1026" t="-5063" b="-12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8953" y="2643758"/>
                <a:ext cx="5854310" cy="672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𝒄𝒕𝒈</m:t>
                      </m:r>
                      <m:r>
                        <a:rPr lang="en-US" sz="2200" b="1" i="1"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/>
                            </a:rPr>
                            <m:t>𝒄𝒐𝒔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/>
                            </a:rPr>
                            <m:t>𝒔𝒊𝒏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2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3" y="2643758"/>
                <a:ext cx="5854310" cy="672172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24854" y="3315118"/>
                <a:ext cx="5883794" cy="768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𝑐𝑡𝑔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54" y="3315118"/>
                <a:ext cx="5883794" cy="768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3334" y="4083918"/>
                <a:ext cx="2872774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𝒄𝒕𝒈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4" y="4083918"/>
                <a:ext cx="2872774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015558" y="2120538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1 способ</a:t>
            </a: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</a:rPr>
              <a:t>ТРИГОНОМЕТРИЧЕСКИЕ ТОЖДЕСТВА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52386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Задача </a:t>
            </a:r>
            <a:r>
              <a:rPr lang="en-US" sz="2800" b="1" i="1" dirty="0">
                <a:solidFill>
                  <a:srgbClr val="00B050"/>
                </a:solidFill>
              </a:rPr>
              <a:t>1.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35552" y="2099188"/>
                <a:ext cx="18710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ешение: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" y="2099188"/>
                <a:ext cx="1871025" cy="523220"/>
              </a:xfrm>
              <a:prstGeom prst="rect">
                <a:avLst/>
              </a:prstGeom>
              <a:blipFill>
                <a:blip r:embed="rId2"/>
                <a:stretch>
                  <a:fillRect r="-2703" b="-214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233334" y="1096715"/>
                <a:ext cx="8650002" cy="98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𝜋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en-US" sz="2400" i="1">
                        <a:latin typeface="Cambria Math"/>
                      </a:rPr>
                      <m:t>𝜖</m:t>
                    </m:r>
                    <m:r>
                      <a:rPr lang="en-US" sz="2400" i="1">
                        <a:latin typeface="Cambria Math"/>
                      </a:rPr>
                      <m:t>𝑍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справедливо равенство</a:t>
                </a:r>
              </a:p>
              <a:p>
                <a:pPr algn="ctr"/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𝑐𝑡𝑔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4" y="1096715"/>
                <a:ext cx="8650002" cy="985206"/>
              </a:xfrm>
              <a:prstGeom prst="rect">
                <a:avLst/>
              </a:prstGeom>
              <a:blipFill>
                <a:blip r:embed="rId3"/>
                <a:stretch>
                  <a:fillRect l="-1026" t="-5063" b="-12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851920" y="2051161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2</a:t>
            </a:r>
            <a:r>
              <a:rPr lang="ru-RU" sz="2800" b="1" i="1" dirty="0">
                <a:solidFill>
                  <a:srgbClr val="0070C0"/>
                </a:solidFill>
              </a:rPr>
              <a:t> способ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15608" y="2606719"/>
                <a:ext cx="2866362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𝒊𝒏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08" y="2606719"/>
                <a:ext cx="2866362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014543" y="2630143"/>
                <a:ext cx="12206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chemeClr val="tx1"/>
                    </a:solidFill>
                    <a:ea typeface="Cambria Math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43" y="2630143"/>
                <a:ext cx="1220655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6500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51253" y="3093161"/>
                <a:ext cx="2884316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3" y="3093161"/>
                <a:ext cx="2884316" cy="7100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345278" y="3112941"/>
                <a:ext cx="2426113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𝒄𝒕𝒈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78" y="3112941"/>
                <a:ext cx="2426113" cy="6705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7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</a:rPr>
              <a:t>ТРИГОНОМЕТРИЧЕСКИЕ ТОЖДЕСТВА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501" y="74453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Задача </a:t>
            </a:r>
            <a:r>
              <a:rPr lang="en-US" sz="2800" b="1" i="1" dirty="0">
                <a:solidFill>
                  <a:srgbClr val="00B050"/>
                </a:solidFill>
              </a:rPr>
              <a:t>2.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63488" y="1499004"/>
                <a:ext cx="17924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" y="1499004"/>
                <a:ext cx="179247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788" y="1120595"/>
                <a:ext cx="90362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 тождество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=(1−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)(1+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8" y="1120595"/>
                <a:ext cx="9036212" cy="461665"/>
              </a:xfrm>
              <a:prstGeom prst="rect">
                <a:avLst/>
              </a:prstGeom>
              <a:blipFill>
                <a:blip r:embed="rId3"/>
                <a:stretch>
                  <a:fillRect l="-1124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1937372"/>
                <a:ext cx="8892480" cy="457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1−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=1+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7372"/>
                <a:ext cx="8892480" cy="4576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190424" y="2271511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Задача 3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158683" y="3190384"/>
                <a:ext cx="18710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ешение: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3" y="3190384"/>
                <a:ext cx="1871025" cy="523220"/>
              </a:xfrm>
              <a:prstGeom prst="rect">
                <a:avLst/>
              </a:prstGeom>
              <a:blipFill>
                <a:blip r:embed="rId5"/>
                <a:stretch>
                  <a:fillRect r="-2027" b="-214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Прямоугольник 39"/>
              <p:cNvSpPr/>
              <p:nvPr/>
            </p:nvSpPr>
            <p:spPr>
              <a:xfrm>
                <a:off x="115538" y="2765071"/>
                <a:ext cx="80568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 тождество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=(1−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)(1+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8" y="2765071"/>
                <a:ext cx="8056862" cy="461665"/>
              </a:xfrm>
              <a:prstGeom prst="rect">
                <a:avLst/>
              </a:prstGeom>
              <a:blipFill>
                <a:blip r:embed="rId6"/>
                <a:stretch>
                  <a:fillRect l="-1260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3178" y="3639866"/>
                <a:ext cx="2478755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8" y="3639866"/>
                <a:ext cx="2478755" cy="670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62171" y="3639866"/>
                <a:ext cx="2927789" cy="670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71" y="3639866"/>
                <a:ext cx="2927789" cy="6706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3834" y="4376093"/>
                <a:ext cx="4572000" cy="7331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∙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−(1+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)(1−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(1−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34" y="4376093"/>
                <a:ext cx="4572000" cy="7331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860032" y="4227934"/>
                <a:ext cx="2422906" cy="772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(1−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27934"/>
                <a:ext cx="2422906" cy="7723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740352" y="4542612"/>
                <a:ext cx="8849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4542612"/>
                <a:ext cx="88498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37" grpId="0"/>
      <p:bldP spid="39" grpId="0"/>
      <p:bldP spid="40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</a:rPr>
              <a:t>ТРИГОНОМЕТРИЧЕСКИЕ ТОЖДЕСТВА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2501" y="74453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Задача </a:t>
            </a:r>
            <a:r>
              <a:rPr lang="en-US" sz="2800" b="1" i="1" dirty="0">
                <a:solidFill>
                  <a:srgbClr val="00B050"/>
                </a:solidFill>
              </a:rPr>
              <a:t>4.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113609" y="1828000"/>
                <a:ext cx="18710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</m:t>
                      </m:r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9" y="1828000"/>
                <a:ext cx="1871025" cy="523220"/>
              </a:xfrm>
              <a:prstGeom prst="rect">
                <a:avLst/>
              </a:prstGeom>
              <a:blipFill>
                <a:blip r:embed="rId2"/>
                <a:stretch>
                  <a:fillRect r="-2027" b="-190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3910" y="1131590"/>
                <a:ext cx="8940578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 тождество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" y="1131590"/>
                <a:ext cx="8940578" cy="728341"/>
              </a:xfrm>
              <a:prstGeom prst="rect">
                <a:avLst/>
              </a:prstGeom>
              <a:blipFill>
                <a:blip r:embed="rId3"/>
                <a:stretch>
                  <a:fillRect l="-992" b="-86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910" y="2346654"/>
                <a:ext cx="5124154" cy="1162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190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190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(</m:t>
                          </m:r>
                          <m:r>
                            <a:rPr lang="en-US" sz="19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(</m:t>
                          </m:r>
                          <m:r>
                            <a:rPr lang="en-US" sz="19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" y="2346654"/>
                <a:ext cx="5124154" cy="11623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18004" y="2305841"/>
                <a:ext cx="4225996" cy="1162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ru-RU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9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1900">
                              <a:latin typeface="Cambria Math"/>
                            </a:rPr>
                            <m:t> </m:t>
                          </m:r>
                        </m:num>
                        <m:den>
                          <m:f>
                            <m:f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ru-RU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9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190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=1∙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(</m:t>
                          </m:r>
                          <m:r>
                            <a:rPr lang="en-US" sz="19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004" y="2305841"/>
                <a:ext cx="4225996" cy="11623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-15887" y="3729565"/>
                <a:ext cx="5740015" cy="683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1900">
                          <a:latin typeface="Cambria Math"/>
                        </a:rPr>
                        <m:t> ∙</m:t>
                      </m:r>
                      <m:f>
                        <m:f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1900">
                          <a:latin typeface="Cambria Math"/>
                        </a:rPr>
                        <m:t> </m:t>
                      </m:r>
                      <m:r>
                        <a:rPr lang="en-US" sz="19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(</m:t>
                          </m:r>
                          <m:r>
                            <a:rPr lang="en-US" sz="19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𝛼</m:t>
                      </m:r>
                      <m:r>
                        <a:rPr lang="en-US" sz="19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887" y="3729565"/>
                <a:ext cx="5740015" cy="6839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73715" y="4550815"/>
                <a:ext cx="4572000" cy="4192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9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1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sz="1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1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9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15" y="4550815"/>
                <a:ext cx="4572000" cy="419282"/>
              </a:xfrm>
              <a:prstGeom prst="rect">
                <a:avLst/>
              </a:prstGeom>
              <a:blipFill rotWithShape="1">
                <a:blip r:embed="rId7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7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</a:rPr>
              <a:t>ТРИГОНОМЕТРИЧЕСКИЕ ТОЖДЕСТВА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2501" y="74453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Задача </a:t>
            </a:r>
            <a:r>
              <a:rPr lang="en-US" sz="2800" b="1" i="1" dirty="0">
                <a:solidFill>
                  <a:srgbClr val="00B050"/>
                </a:solidFill>
              </a:rPr>
              <a:t>5.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73620" y="1772392"/>
                <a:ext cx="17924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" y="1772392"/>
                <a:ext cx="179247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162500" y="1131590"/>
                <a:ext cx="8801988" cy="67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 тождество</a:t>
                </a:r>
                <a:r>
                  <a:rPr lang="en-US" sz="2400" dirty="0"/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𝑡𝑔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𝑡𝑔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0" y="1131590"/>
                <a:ext cx="8801988" cy="673133"/>
              </a:xfrm>
              <a:prstGeom prst="rect">
                <a:avLst/>
              </a:prstGeom>
              <a:blipFill>
                <a:blip r:embed="rId3"/>
                <a:stretch>
                  <a:fillRect l="-1007" t="-1852" b="-18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6500" y="2139702"/>
                <a:ext cx="8801987" cy="1072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1 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𝑡𝑔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𝑐𝑡𝑔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ru-RU" sz="2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2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ru-RU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ru-RU" sz="22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ru-RU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𝑠𝑖𝑛</m:t>
                          </m:r>
                          <m:r>
                            <a:rPr lang="ru-RU" sz="2200" i="1">
                              <a:latin typeface="Cambria Math"/>
                            </a:rPr>
                            <m:t>𝛼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200" i="1">
                              <a:latin typeface="Cambria Math"/>
                            </a:rPr>
                            <m:t>𝑐𝑜𝑠</m:t>
                          </m:r>
                          <m:r>
                            <a:rPr lang="ru-RU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00" y="2139702"/>
                <a:ext cx="8801987" cy="10726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4980" y="3212368"/>
                <a:ext cx="4572000" cy="721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/>
                            </a:rPr>
                            <m:t>𝑠𝑖𝑛</m:t>
                          </m:r>
                          <m:r>
                            <a:rPr lang="ru-RU" sz="2200" i="1">
                              <a:latin typeface="Cambria Math"/>
                            </a:rPr>
                            <m:t>𝛼</m:t>
                          </m:r>
                          <m:r>
                            <a:rPr lang="ru-RU" sz="22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200" i="1">
                              <a:latin typeface="Cambria Math"/>
                            </a:rPr>
                            <m:t>𝑐𝑜𝑠</m:t>
                          </m:r>
                          <m:r>
                            <a:rPr lang="ru-RU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ru-RU" sz="2200" i="1">
                          <a:latin typeface="Cambria Math"/>
                        </a:rPr>
                        <m:t>=</m:t>
                      </m:r>
                      <m:r>
                        <a:rPr lang="ru-RU" sz="2200" i="1">
                          <a:latin typeface="Cambria Math"/>
                        </a:rPr>
                        <m:t>𝑠𝑖𝑛</m:t>
                      </m:r>
                      <m:r>
                        <a:rPr lang="ru-RU" sz="2200" i="1">
                          <a:latin typeface="Cambria Math"/>
                        </a:rPr>
                        <m:t>𝛼</m:t>
                      </m:r>
                      <m:r>
                        <a:rPr lang="ru-RU" sz="2200" i="1">
                          <a:latin typeface="Cambria Math"/>
                        </a:rPr>
                        <m:t>𝑐𝑜𝑠</m:t>
                      </m:r>
                      <m:r>
                        <a:rPr lang="ru-RU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0" y="3212368"/>
                <a:ext cx="4572000" cy="7216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220072" y="3342339"/>
                <a:ext cx="2646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Ответ</m:t>
                      </m:r>
                      <m:r>
                        <a:rPr lang="en-US" sz="2400" b="0" i="1" smtClean="0">
                          <a:latin typeface="Cambria Math"/>
                        </a:rPr>
                        <m:t>: 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ru-RU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342339"/>
                <a:ext cx="2646878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68396" y="3827045"/>
            <a:ext cx="8801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При решении задач на упрощение тригонометрических выражений мы не будем находить допустимые значение углов, если это не требуется в условии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1985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334" y="752386"/>
            <a:ext cx="527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265.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Докажите тождество </a:t>
            </a:r>
            <a:r>
              <a:rPr lang="en-US" sz="2800" dirty="0"/>
              <a:t>: </a:t>
            </a:r>
            <a:r>
              <a:rPr lang="en-US" sz="2800" b="1" i="1" dirty="0">
                <a:solidFill>
                  <a:srgbClr val="00B050"/>
                </a:solidFill>
              </a:rPr>
              <a:t>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44894" y="2688255"/>
                <a:ext cx="17588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ru-RU" sz="2800" b="1" dirty="0">
                    <a:solidFill>
                      <a:srgbClr val="00B050"/>
                    </a:solidFill>
                  </a:rPr>
                  <a:t>Решение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ru-RU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4" y="2688255"/>
                <a:ext cx="1758879" cy="523220"/>
              </a:xfrm>
              <a:prstGeom prst="rect">
                <a:avLst/>
              </a:prstGeom>
              <a:blipFill>
                <a:blip r:embed="rId2"/>
                <a:stretch>
                  <a:fillRect l="-7194" t="-11905" r="-4317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6400" y="1275606"/>
                <a:ext cx="48176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1)  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0" y="1275606"/>
                <a:ext cx="481764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185654" y="1080424"/>
                <a:ext cx="2976969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54" y="1080424"/>
                <a:ext cx="2976969" cy="9089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51004" y="1792048"/>
                <a:ext cx="3512948" cy="896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5)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04" y="1792048"/>
                <a:ext cx="3512948" cy="8962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-25076" y="3191445"/>
                <a:ext cx="4572000" cy="4576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1) </m:t>
                      </m:r>
                      <m:r>
                        <a:rPr lang="en-US" sz="2200" i="1">
                          <a:latin typeface="Cambria Math"/>
                        </a:rPr>
                        <m:t>1+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076" y="3191445"/>
                <a:ext cx="4572000" cy="457626"/>
              </a:xfrm>
              <a:prstGeom prst="rect">
                <a:avLst/>
              </a:prstGeom>
              <a:blipFill rotWithShape="1"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513775" y="3839975"/>
                <a:ext cx="2489208" cy="45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5" y="3839975"/>
                <a:ext cx="2489208" cy="457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6970" y="4227934"/>
                <a:ext cx="2120132" cy="463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0" y="4227934"/>
                <a:ext cx="2120132" cy="4635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556113" y="2956833"/>
                <a:ext cx="2282548" cy="799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3)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13" y="2956833"/>
                <a:ext cx="2282548" cy="7995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948264" y="3137299"/>
                <a:ext cx="1882888" cy="443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37299"/>
                <a:ext cx="1882888" cy="443006"/>
              </a:xfrm>
              <a:prstGeom prst="rect">
                <a:avLst/>
              </a:prstGeom>
              <a:blipFill rotWithShape="1">
                <a:blip r:embed="rId10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03848" y="3903743"/>
                <a:ext cx="2904898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ru-RU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903743"/>
                <a:ext cx="2904898" cy="7877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309611" y="4068788"/>
                <a:ext cx="2497735" cy="457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611" y="4068788"/>
                <a:ext cx="2497735" cy="45762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095242" y="4587974"/>
                <a:ext cx="9521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42" y="4587974"/>
                <a:ext cx="952119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5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15885</TotalTime>
  <Words>580</Words>
  <Application>Microsoft Macintosh PowerPoint</Application>
  <PresentationFormat>Экран (16:9)</PresentationFormat>
  <Paragraphs>111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1398</cp:revision>
  <dcterms:created xsi:type="dcterms:W3CDTF">2020-04-09T07:32:19Z</dcterms:created>
  <dcterms:modified xsi:type="dcterms:W3CDTF">2021-01-06T06:04:35Z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