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9" r:id="rId3"/>
    <p:sldId id="284" r:id="rId4"/>
    <p:sldId id="327" r:id="rId5"/>
    <p:sldId id="328" r:id="rId6"/>
    <p:sldId id="329" r:id="rId7"/>
    <p:sldId id="317" r:id="rId8"/>
    <p:sldId id="337" r:id="rId9"/>
    <p:sldId id="338" r:id="rId10"/>
    <p:sldId id="339" r:id="rId11"/>
    <p:sldId id="336" r:id="rId12"/>
    <p:sldId id="283" r:id="rId13"/>
    <p:sldId id="325" r:id="rId14"/>
    <p:sldId id="258" r:id="rId15"/>
    <p:sldId id="271" r:id="rId16"/>
    <p:sldId id="281" r:id="rId1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85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8900" y="294026"/>
            <a:ext cx="2540921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spc="10" dirty="0" smtClean="0"/>
              <a:t> </a:t>
            </a:r>
            <a:r>
              <a:rPr lang="en-US" sz="3400" spc="10" dirty="0" err="1" smtClean="0"/>
              <a:t>O‘zbek</a:t>
            </a:r>
            <a:r>
              <a:rPr sz="3400" spc="-80" dirty="0" smtClean="0"/>
              <a:t> </a:t>
            </a:r>
            <a:r>
              <a:rPr sz="3400" spc="5" dirty="0"/>
              <a:t>tili</a:t>
            </a:r>
            <a:endParaRPr sz="3400" dirty="0"/>
          </a:p>
        </p:txBody>
      </p:sp>
      <p:sp>
        <p:nvSpPr>
          <p:cNvPr id="6" name="object 6"/>
          <p:cNvSpPr/>
          <p:nvPr/>
        </p:nvSpPr>
        <p:spPr>
          <a:xfrm>
            <a:off x="139700" y="1165225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700" y="2384425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325462" y="228108"/>
            <a:ext cx="1087914" cy="631937"/>
            <a:chOff x="4768444" y="228108"/>
            <a:chExt cx="603885" cy="631937"/>
          </a:xfrm>
        </p:grpSpPr>
        <p:sp>
          <p:nvSpPr>
            <p:cNvPr id="28" name="object 28"/>
            <p:cNvSpPr/>
            <p:nvPr/>
          </p:nvSpPr>
          <p:spPr>
            <a:xfrm>
              <a:off x="4768444" y="228108"/>
              <a:ext cx="603885" cy="631937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68444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400384" y="333714"/>
            <a:ext cx="990600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400" b="1" spc="10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lang="ru-RU" sz="2400" b="1" spc="10" dirty="0" smtClean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lang="en-US" sz="2400" b="1" spc="10" dirty="0" err="1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r>
              <a:rPr lang="en-US" sz="2400" b="1" spc="10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0EB1723C-F94B-4C7C-B292-C2B1646C79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520" y="1626890"/>
            <a:ext cx="1828800" cy="123119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B64A698-FC3F-4E91-AB91-565D95E75685}"/>
              </a:ext>
            </a:extLst>
          </p:cNvPr>
          <p:cNvSpPr/>
          <p:nvPr/>
        </p:nvSpPr>
        <p:spPr>
          <a:xfrm>
            <a:off x="444500" y="1165225"/>
            <a:ext cx="5147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" lvl="0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    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Ish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qog‘ozlari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E’lon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800" spc="15" dirty="0"/>
              <a:t>3 – </a:t>
            </a:r>
            <a:r>
              <a:rPr lang="en-US" sz="1800" spc="15" dirty="0" err="1"/>
              <a:t>topshiriq</a:t>
            </a:r>
            <a:endParaRPr sz="1800" spc="15" dirty="0"/>
          </a:p>
        </p:txBody>
      </p:sp>
      <p:sp>
        <p:nvSpPr>
          <p:cNvPr id="29" name="Rectangle 1">
            <a:extLst>
              <a:ext uri="{FF2B5EF4-FFF2-40B4-BE49-F238E27FC236}">
                <a16:creationId xmlns="" xmlns:a16="http://schemas.microsoft.com/office/drawing/2014/main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58468B2-FF4B-495C-BCCC-D5A0D02AB3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936" y="101808"/>
            <a:ext cx="537595" cy="3171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1905AAE-A03B-483B-AF33-820D14E5E3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06" y="533657"/>
            <a:ext cx="1851914" cy="34140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34B8F41-CBA7-4416-901E-6AB40BE23BA5}"/>
              </a:ext>
            </a:extLst>
          </p:cNvPr>
          <p:cNvSpPr/>
          <p:nvPr/>
        </p:nvSpPr>
        <p:spPr>
          <a:xfrm>
            <a:off x="74975" y="535083"/>
            <a:ext cx="18496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7CBDECE-C48C-4B53-9355-055E5B4559E3}"/>
              </a:ext>
            </a:extLst>
          </p:cNvPr>
          <p:cNvSpPr/>
          <p:nvPr/>
        </p:nvSpPr>
        <p:spPr>
          <a:xfrm>
            <a:off x="83193" y="873637"/>
            <a:ext cx="34855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madaniyat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tabiatni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go‘zalliklari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his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qilishdan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sevishdan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Har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tabiatdan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bahra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tabiatga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muhabbat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degani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Tabiatga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muhabbat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tushunishdan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go‘zalliklarini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anglashdan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munosabatga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kirishishdan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media2.picsearch.com/is?ywqIoGzgJNtraosFwTQlB3CzDj_xYMBPUf7qTVozYLY&amp;height=1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1100" y="631825"/>
            <a:ext cx="1920311" cy="1143000"/>
          </a:xfrm>
          <a:prstGeom prst="rect">
            <a:avLst/>
          </a:prstGeom>
          <a:noFill/>
        </p:spPr>
      </p:pic>
      <p:pic>
        <p:nvPicPr>
          <p:cNvPr id="9220" name="Picture 4" descr="Маунтин Лицензионные Стоковые Изображен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1100" y="1851025"/>
            <a:ext cx="1905000" cy="1172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401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72" y="327025"/>
            <a:ext cx="5679433" cy="2917825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7257" y="0"/>
            <a:ext cx="5773057" cy="327025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500" y="0"/>
            <a:ext cx="5164295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2330"/>
              </a:lnSpc>
              <a:spcBef>
                <a:spcPts val="320"/>
              </a:spcBef>
            </a:pPr>
            <a:r>
              <a:rPr lang="en-US" dirty="0" smtClean="0"/>
              <a:t>7- </a:t>
            </a:r>
            <a:r>
              <a:rPr lang="en-US" dirty="0" err="1" smtClean="0"/>
              <a:t>topshiriq</a:t>
            </a:r>
            <a:endParaRPr spc="1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766D2F3-A350-4477-AF0E-DD075E097A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" y="327025"/>
            <a:ext cx="1524000" cy="381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C71F13A-4DD8-410F-B8B8-CD62B4FC0337}"/>
              </a:ext>
            </a:extLst>
          </p:cNvPr>
          <p:cNvSpPr/>
          <p:nvPr/>
        </p:nvSpPr>
        <p:spPr>
          <a:xfrm>
            <a:off x="0" y="403225"/>
            <a:ext cx="1828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O‘qing. Tinglang.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39900" y="403225"/>
            <a:ext cx="2006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Tabiat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onamiz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2100" y="782637"/>
            <a:ext cx="3124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 smtClean="0">
                <a:latin typeface="Arial" pitchFamily="34" charset="0"/>
                <a:cs typeface="Arial" pitchFamily="34" charset="0"/>
              </a:rPr>
              <a:t>Tabiat, sen onamiz,                   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Husningga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parvonamiz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           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Sendan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olamiz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chiroy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             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ko‘kdagi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to‘lin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              </a:t>
            </a:r>
          </a:p>
          <a:p>
            <a:r>
              <a:rPr lang="fi-FI" sz="1400" dirty="0" smtClean="0">
                <a:latin typeface="Arial" pitchFamily="34" charset="0"/>
                <a:cs typeface="Arial" pitchFamily="34" charset="0"/>
              </a:rPr>
              <a:t>Sen saxiy, sen mehrli,              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Bari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ishing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sehrli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                     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Zarrin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quyosh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yer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osmon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      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Daryo-yu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soy,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keng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ummon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    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Meva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to‘la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bog‘-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rog‘lar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             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Ko‘kni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o‘pgan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alp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tog‘lar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          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Jami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tirik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mavjudot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                  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Маунтин Лицензионные Стоковые Изображ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1100" y="1851025"/>
            <a:ext cx="1905000" cy="1172309"/>
          </a:xfrm>
          <a:prstGeom prst="rect">
            <a:avLst/>
          </a:prstGeom>
          <a:noFill/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121630E-3D94-418E-8268-245AAA6B2DB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1100" y="555625"/>
            <a:ext cx="1905001" cy="11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7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0" y="555625"/>
            <a:ext cx="5650865" cy="2629763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40" y="37690"/>
            <a:ext cx="5650865" cy="526087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0700" y="91473"/>
            <a:ext cx="4608195" cy="41036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algn="ctr" rtl="0">
              <a:defRPr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O‘qing.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endParaRPr spc="15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01900" y="555625"/>
            <a:ext cx="29840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 smtClean="0">
                <a:latin typeface="Arial" pitchFamily="34" charset="0"/>
                <a:cs typeface="Arial" pitchFamily="34" charset="0"/>
              </a:rPr>
              <a:t>Mittigina hasharot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Jondan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aziz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bolangdir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Gard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qo‘nsa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nolangdir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Zavqingni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tuyib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yashash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fi-FI" sz="1400" dirty="0" smtClean="0">
                <a:latin typeface="Arial" pitchFamily="34" charset="0"/>
                <a:cs typeface="Arial" pitchFamily="34" charset="0"/>
              </a:rPr>
              <a:t>Ne’matlaringni oshash,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Katta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sovg‘a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biz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Bari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o‘g‘il-qiz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Ko‘rkam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tabiat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Senga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etay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itoat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Doim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tovlanib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turgin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Ko‘p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jilolanib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turgin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/>
              <a:t>Abdurahmon</a:t>
            </a:r>
            <a:r>
              <a:rPr lang="en-US" sz="1400" i="1" dirty="0" smtClean="0"/>
              <a:t> Akbar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fi-FI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9F153B3-7457-4DF3-9928-03C38C49C7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631825"/>
            <a:ext cx="1905000" cy="1143000"/>
          </a:xfrm>
          <a:prstGeom prst="rect">
            <a:avLst/>
          </a:prstGeom>
        </p:spPr>
      </p:pic>
      <p:pic>
        <p:nvPicPr>
          <p:cNvPr id="8" name="Picture 2" descr="1398777143_396955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1851025"/>
            <a:ext cx="1915886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570798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587" y="41943"/>
            <a:ext cx="4746625" cy="6476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en-US" sz="20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She’r</a:t>
            </a:r>
            <a:r>
              <a:rPr lang="en-US" sz="20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tahlili</a:t>
            </a:r>
            <a:r>
              <a:rPr lang="en-US" sz="20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lang="en-US" sz="20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usuli</a:t>
            </a:r>
            <a:r>
              <a:rPr lang="ru-RU" sz="20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97399" y="577682"/>
            <a:ext cx="2328301" cy="282743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Qofiyadosh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="" xmlns:a16="http://schemas.microsoft.com/office/drawing/2014/main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539D281-7984-4BE4-BAB4-2F82A09747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399" y="92527"/>
            <a:ext cx="685800" cy="38331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3F7A6CB9-A5C2-443F-8651-B51DDFEF07FB}"/>
              </a:ext>
            </a:extLst>
          </p:cNvPr>
          <p:cNvSpPr/>
          <p:nvPr/>
        </p:nvSpPr>
        <p:spPr>
          <a:xfrm>
            <a:off x="139700" y="936625"/>
            <a:ext cx="5486399" cy="1828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onamiz</a:t>
            </a:r>
            <a:r>
              <a:rPr lang="fi-FI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parvonamiz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mavjudot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hasharot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chiroy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to‘lin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oy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bolangdir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nolangdir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mehrli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sehrli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biz </a:t>
            </a:r>
            <a:r>
              <a:rPr lang="en-US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og‘il-qiz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en-US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osmon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ummon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tabiat</a:t>
            </a:r>
            <a:r>
              <a:rPr lang="en-US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itoat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bog‘-rog‘lar</a:t>
            </a:r>
            <a:r>
              <a:rPr lang="en-US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alp-</a:t>
            </a:r>
            <a:r>
              <a:rPr lang="en-US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tog‘lar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tovlanib</a:t>
            </a:r>
            <a:r>
              <a:rPr lang="en-US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turgin</a:t>
            </a:r>
            <a:r>
              <a:rPr lang="en-US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jilolanib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turgin</a:t>
            </a: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15" dirty="0"/>
              <a:t> </a:t>
            </a:r>
            <a:r>
              <a:rPr lang="en-US" spc="15" dirty="0" err="1" smtClean="0"/>
              <a:t>Lug‘at</a:t>
            </a:r>
            <a:r>
              <a:rPr lang="en-US" spc="15" dirty="0" smtClean="0"/>
              <a:t> </a:t>
            </a:r>
            <a:r>
              <a:rPr lang="en-US" spc="15" dirty="0" err="1" smtClean="0"/>
              <a:t>bilan</a:t>
            </a:r>
            <a:r>
              <a:rPr lang="en-US" spc="15" dirty="0" smtClean="0"/>
              <a:t> </a:t>
            </a:r>
            <a:r>
              <a:rPr lang="en-US" spc="15" dirty="0" err="1" smtClean="0"/>
              <a:t>ishlash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977900" y="555626"/>
            <a:ext cx="3962400" cy="304800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lug‘atini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endParaRPr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3459" y="739023"/>
            <a:ext cx="238061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1400" spc="10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="" xmlns:a16="http://schemas.microsoft.com/office/drawing/2014/main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539D281-7984-4BE4-BAB4-2F82A09747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00" y="555625"/>
            <a:ext cx="721481" cy="403261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D30A88BF-C38F-48CA-AED3-028FA9025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304978"/>
              </p:ext>
            </p:extLst>
          </p:nvPr>
        </p:nvGraphicFramePr>
        <p:xfrm>
          <a:off x="139700" y="1012825"/>
          <a:ext cx="49339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2469351">
                  <a:extLst>
                    <a:ext uri="{9D8B030D-6E8A-4147-A177-3AD203B41FA5}">
                      <a16:colId xmlns="" xmlns:a16="http://schemas.microsoft.com/office/drawing/2014/main" val="2362925185"/>
                    </a:ext>
                  </a:extLst>
                </a:gridCol>
                <a:gridCol w="2464599">
                  <a:extLst>
                    <a:ext uri="{9D8B030D-6E8A-4147-A177-3AD203B41FA5}">
                      <a16:colId xmlns="" xmlns:a16="http://schemas.microsoft.com/office/drawing/2014/main" val="1765646019"/>
                    </a:ext>
                  </a:extLst>
                </a:gridCol>
              </a:tblGrid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saxiy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2494173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husningga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parvonamiz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914564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keng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ummon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8066310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mavjudot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83085510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mittigina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hasharot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8290483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tovlanib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8486976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alp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tog‘lar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5565038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to‘lin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oy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414956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5172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20" dirty="0"/>
              <a:t> </a:t>
            </a:r>
            <a:r>
              <a:rPr lang="en-US" spc="20" dirty="0" smtClean="0"/>
              <a:t>    </a:t>
            </a:r>
            <a:r>
              <a:rPr lang="en-US" spc="20" dirty="0" err="1" smtClean="0"/>
              <a:t>Mustaqil</a:t>
            </a:r>
            <a:r>
              <a:rPr lang="en-US" spc="20" dirty="0" smtClean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 smtClean="0"/>
              <a:t>topshiriqlar</a:t>
            </a:r>
            <a:r>
              <a:rPr spc="-40" dirty="0" smtClean="0"/>
              <a:t> </a:t>
            </a:r>
            <a:endParaRPr spc="15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B18F5FA-47C5-4E45-AE91-8737F072CE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616585"/>
            <a:ext cx="762000" cy="6400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3698483-017F-4193-AC36-597130AF2B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9100" y="1774825"/>
            <a:ext cx="1082222" cy="11326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1700" y="936625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Tabiat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onamiz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she’rini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yod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oling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Ekologiya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biz”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tadbiriga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e’lon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C1A7B64-B8A9-45D1-8F6B-2BDFBC1CD3F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2700" y="1774825"/>
            <a:ext cx="108676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48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2319" y="195398"/>
            <a:ext cx="25272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0" i="0" u="none" strike="noStrike" kern="1200" cap="none" spc="1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</a:t>
            </a: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2410649"/>
            <a:ext cx="1444228" cy="834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C607D11-B534-4615-B43D-E0A96C9CC93D}"/>
              </a:ext>
            </a:extLst>
          </p:cNvPr>
          <p:cNvSpPr/>
          <p:nvPr/>
        </p:nvSpPr>
        <p:spPr>
          <a:xfrm>
            <a:off x="279491" y="772974"/>
            <a:ext cx="5765888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E’tiboringiz</a:t>
            </a:r>
            <a:r>
              <a:rPr kumimoji="0" lang="ru-RU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rahmat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15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DA2D91A-442C-4303-A303-9036C1CC9F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555626"/>
            <a:ext cx="2352071" cy="228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0300" y="98425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ISH QOG‘OZLARI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8300" y="1012825"/>
            <a:ext cx="5029200" cy="1676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tabriknoma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shartnoma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tavsifnoma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ariza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bayonnoma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dalolatnoma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hisobot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taklifnoma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tilxat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ishonchnoma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bildirishnoma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tushuntirish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xati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faks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taqriz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buyruq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rezyume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tarjimai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hol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so‘rovnoma</a:t>
            </a:r>
            <a:r>
              <a:rPr lang="en-US" sz="1600" b="1" i="1" dirty="0" smtClean="0">
                <a:solidFill>
                  <a:srgbClr val="002060"/>
                </a:solidFill>
              </a:rPr>
              <a:t>. 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698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" y="119536"/>
            <a:ext cx="5700100" cy="63094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ea typeface="Courier New" panose="02070309020205020404" pitchFamily="49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O‘tilgan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takrorlash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spc="15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3083401-01C0-487F-A8FE-EF177EBD9C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7976" y="782033"/>
            <a:ext cx="622446" cy="54418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O‘tkir Rahmat qanday mukofotlarga sazovor bo‘lgan?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500" y="734222"/>
            <a:ext cx="2667000" cy="369331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A7227E4-0BC8-4C13-94BB-05E9914C9E8E}"/>
              </a:ext>
            </a:extLst>
          </p:cNvPr>
          <p:cNvSpPr/>
          <p:nvPr/>
        </p:nvSpPr>
        <p:spPr>
          <a:xfrm>
            <a:off x="270341" y="72485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9CC86D96-028B-46DE-AA61-B2AEC23D288A}"/>
              </a:ext>
            </a:extLst>
          </p:cNvPr>
          <p:cNvSpPr/>
          <p:nvPr/>
        </p:nvSpPr>
        <p:spPr>
          <a:xfrm>
            <a:off x="162216" y="1061680"/>
            <a:ext cx="5463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0CBC231-3A50-4B7C-8759-F63348FC3AD8}"/>
              </a:ext>
            </a:extLst>
          </p:cNvPr>
          <p:cNvSpPr/>
          <p:nvPr/>
        </p:nvSpPr>
        <p:spPr>
          <a:xfrm>
            <a:off x="520700" y="708025"/>
            <a:ext cx="257358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marR="0" lvl="0" indent="-4495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E’lon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qanday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hujjat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A029960C-120E-45B4-9B28-4A59C5E605CE}"/>
              </a:ext>
            </a:extLst>
          </p:cNvPr>
          <p:cNvSpPr/>
          <p:nvPr/>
        </p:nvSpPr>
        <p:spPr>
          <a:xfrm>
            <a:off x="139701" y="1546225"/>
            <a:ext cx="1676399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</a:t>
            </a:r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’</a:t>
            </a:r>
            <a:r>
              <a:rPr lang="en-US" sz="1600" b="1" dirty="0" err="1" smtClean="0">
                <a:solidFill>
                  <a:prstClr val="white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lon</a:t>
            </a:r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bu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….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: изогнутая вниз 10">
            <a:extLst>
              <a:ext uri="{FF2B5EF4-FFF2-40B4-BE49-F238E27FC236}">
                <a16:creationId xmlns="" xmlns:a16="http://schemas.microsoft.com/office/drawing/2014/main" id="{99FF190A-C7BB-4175-97DF-22E0066FB96C}"/>
              </a:ext>
            </a:extLst>
          </p:cNvPr>
          <p:cNvSpPr/>
          <p:nvPr/>
        </p:nvSpPr>
        <p:spPr>
          <a:xfrm>
            <a:off x="1816100" y="1698625"/>
            <a:ext cx="3810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D541CBEC-6960-4A4E-8381-4C1BEA8AA708}"/>
              </a:ext>
            </a:extLst>
          </p:cNvPr>
          <p:cNvSpPr/>
          <p:nvPr/>
        </p:nvSpPr>
        <p:spPr>
          <a:xfrm>
            <a:off x="2197100" y="1317625"/>
            <a:ext cx="3429000" cy="140776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" y="119536"/>
            <a:ext cx="5700100" cy="63094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ea typeface="Courier New" panose="02070309020205020404" pitchFamily="49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O‘tilgan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takrorlash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spc="15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3083401-01C0-487F-A8FE-EF177EBD9C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4527" y="728020"/>
            <a:ext cx="891123" cy="54418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O‘tkir Rahmat qanday mukofotlarga sazovor bo‘lgan?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500" y="734222"/>
            <a:ext cx="2667000" cy="369331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A7227E4-0BC8-4C13-94BB-05E9914C9E8E}"/>
              </a:ext>
            </a:extLst>
          </p:cNvPr>
          <p:cNvSpPr/>
          <p:nvPr/>
        </p:nvSpPr>
        <p:spPr>
          <a:xfrm>
            <a:off x="270341" y="72485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9CC86D96-028B-46DE-AA61-B2AEC23D288A}"/>
              </a:ext>
            </a:extLst>
          </p:cNvPr>
          <p:cNvSpPr/>
          <p:nvPr/>
        </p:nvSpPr>
        <p:spPr>
          <a:xfrm>
            <a:off x="162216" y="1061680"/>
            <a:ext cx="5463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0CBC231-3A50-4B7C-8759-F63348FC3AD8}"/>
              </a:ext>
            </a:extLst>
          </p:cNvPr>
          <p:cNvSpPr/>
          <p:nvPr/>
        </p:nvSpPr>
        <p:spPr>
          <a:xfrm>
            <a:off x="690316" y="715487"/>
            <a:ext cx="2040184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marR="0" lvl="0" indent="-4495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E’lon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A029960C-120E-45B4-9B28-4A59C5E605CE}"/>
              </a:ext>
            </a:extLst>
          </p:cNvPr>
          <p:cNvSpPr/>
          <p:nvPr/>
        </p:nvSpPr>
        <p:spPr>
          <a:xfrm>
            <a:off x="139701" y="1546225"/>
            <a:ext cx="1676399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</a:t>
            </a:r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’</a:t>
            </a:r>
            <a:r>
              <a:rPr lang="en-US" sz="1600" b="1" dirty="0" err="1" smtClean="0">
                <a:solidFill>
                  <a:prstClr val="white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lon</a:t>
            </a:r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bu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….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: изогнутая вниз 10">
            <a:extLst>
              <a:ext uri="{FF2B5EF4-FFF2-40B4-BE49-F238E27FC236}">
                <a16:creationId xmlns="" xmlns:a16="http://schemas.microsoft.com/office/drawing/2014/main" id="{99FF190A-C7BB-4175-97DF-22E0066FB96C}"/>
              </a:ext>
            </a:extLst>
          </p:cNvPr>
          <p:cNvSpPr/>
          <p:nvPr/>
        </p:nvSpPr>
        <p:spPr>
          <a:xfrm>
            <a:off x="1816100" y="1698625"/>
            <a:ext cx="3810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D541CBEC-6960-4A4E-8381-4C1BEA8AA708}"/>
              </a:ext>
            </a:extLst>
          </p:cNvPr>
          <p:cNvSpPr/>
          <p:nvPr/>
        </p:nvSpPr>
        <p:spPr>
          <a:xfrm>
            <a:off x="2197100" y="1317625"/>
            <a:ext cx="3429000" cy="14077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biror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yig‘ilish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kecha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tadbirga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taklif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qilish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mazmunida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yoziladigan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rasmiy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qog‘ozidir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xil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shaklda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yozilishi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mumkin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647115" y="2258609"/>
            <a:ext cx="66103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M</a:t>
            </a:r>
            <a:r>
              <a:rPr kumimoji="0" sz="185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a</a:t>
            </a:r>
            <a:r>
              <a:rPr kumimoji="0" sz="1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tn</a:t>
            </a: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E9B9449-9580-4606-B03A-3625B9C98597}"/>
              </a:ext>
            </a:extLst>
          </p:cNvPr>
          <p:cNvSpPr/>
          <p:nvPr/>
        </p:nvSpPr>
        <p:spPr>
          <a:xfrm>
            <a:off x="619729" y="110867"/>
            <a:ext cx="4266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?”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texnologiyasi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F444D219-56E7-41DB-9301-2AD61F856611}"/>
              </a:ext>
            </a:extLst>
          </p:cNvPr>
          <p:cNvSpPr/>
          <p:nvPr/>
        </p:nvSpPr>
        <p:spPr>
          <a:xfrm>
            <a:off x="215900" y="1012825"/>
            <a:ext cx="22098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024D4DC-8BF2-438A-BCC2-A5F09224DC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1900" y="860425"/>
            <a:ext cx="2877561" cy="15850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1AEE9DF-7FB0-481F-9614-156B5A63663B}"/>
              </a:ext>
            </a:extLst>
          </p:cNvPr>
          <p:cNvSpPr/>
          <p:nvPr/>
        </p:nvSpPr>
        <p:spPr>
          <a:xfrm>
            <a:off x="2532743" y="1268482"/>
            <a:ext cx="2877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Ekologiya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muvozanati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buzilmoqda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27A0F0C-3F4C-4C0B-A044-1EB9BF7FC1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00" y="2308225"/>
            <a:ext cx="1365622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0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647115" y="2258609"/>
            <a:ext cx="66103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M</a:t>
            </a:r>
            <a:r>
              <a:rPr kumimoji="0" sz="185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a</a:t>
            </a:r>
            <a:r>
              <a:rPr kumimoji="0" sz="1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tn</a:t>
            </a: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E9B9449-9580-4606-B03A-3625B9C98597}"/>
              </a:ext>
            </a:extLst>
          </p:cNvPr>
          <p:cNvSpPr/>
          <p:nvPr/>
        </p:nvSpPr>
        <p:spPr>
          <a:xfrm>
            <a:off x="619729" y="110867"/>
            <a:ext cx="4266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?”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texnologiyasi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FF758A-88E5-4424-9F53-B774A77504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060" y="403225"/>
            <a:ext cx="4507415" cy="275364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834746" y="611055"/>
            <a:ext cx="1777086" cy="684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Loqaytlik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e’tiborsizlik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3222" y="2264420"/>
            <a:ext cx="1752906" cy="7915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Chiqindilar-ning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73415" y="1346003"/>
            <a:ext cx="1962333" cy="839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anglamaslik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8198" y="1404540"/>
            <a:ext cx="437462" cy="751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5254" y="1374713"/>
            <a:ext cx="1571392" cy="810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iqlimning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22081" y="1381572"/>
            <a:ext cx="1775899" cy="766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foydalanmaslik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50228" y="2252319"/>
            <a:ext cx="1547752" cy="812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befarqligi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48952" y="2258609"/>
            <a:ext cx="1779329" cy="806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yoqadan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kurashmaslik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64491" y="577838"/>
            <a:ext cx="437462" cy="751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1703" y="617425"/>
            <a:ext cx="1549314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qurimoqda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22081" y="595433"/>
            <a:ext cx="1746619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Isrofgarchilik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647115" y="2258609"/>
            <a:ext cx="66103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850" spc="-3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850" dirty="0">
                <a:solidFill>
                  <a:srgbClr val="FFFFFF"/>
                </a:solidFill>
                <a:latin typeface="Arial Black"/>
                <a:cs typeface="Arial Black"/>
              </a:rPr>
              <a:t>tn</a:t>
            </a:r>
            <a:endParaRPr sz="1850" dirty="0">
              <a:latin typeface="Arial Black"/>
              <a:cs typeface="Arial Blac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500" y="98425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Xulosalash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(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Rezyume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Veer)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metodi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470587"/>
              </p:ext>
            </p:extLst>
          </p:nvPr>
        </p:nvGraphicFramePr>
        <p:xfrm>
          <a:off x="292100" y="860425"/>
          <a:ext cx="5257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baseline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Tabiat</a:t>
                      </a:r>
                      <a:r>
                        <a:rPr lang="en-US" sz="1800" b="1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muvozanati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O‘simliklar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Hayvonlar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hasharotlar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afzalligi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kamchiligi</a:t>
                      </a:r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afzalligi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kamchiligi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8807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456"/>
            <a:ext cx="5765800" cy="3180195"/>
            <a:chOff x="0" y="5193"/>
            <a:chExt cx="5765800" cy="3180195"/>
          </a:xfrm>
        </p:grpSpPr>
        <p:sp>
          <p:nvSpPr>
            <p:cNvPr id="3" name="object 3"/>
            <p:cNvSpPr/>
            <p:nvPr/>
          </p:nvSpPr>
          <p:spPr>
            <a:xfrm>
              <a:off x="66840" y="570555"/>
              <a:ext cx="5650865" cy="2614833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193"/>
              <a:ext cx="5765800" cy="571008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30" y="14970"/>
            <a:ext cx="6588570" cy="3148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l">
              <a:lnSpc>
                <a:spcPts val="2330"/>
              </a:lnSpc>
              <a:spcBef>
                <a:spcPts val="320"/>
              </a:spcBef>
            </a:pPr>
            <a:r>
              <a:rPr lang="en-US" sz="1800" spc="15" dirty="0"/>
              <a:t>      </a:t>
            </a:r>
            <a:r>
              <a:rPr lang="en-US" sz="1800" spc="15" dirty="0" err="1"/>
              <a:t>O‘qing</a:t>
            </a:r>
            <a:r>
              <a:rPr lang="en-US" sz="1800" spc="15" dirty="0"/>
              <a:t>. </a:t>
            </a:r>
            <a:r>
              <a:rPr lang="en-US" sz="1800" spc="15" dirty="0" err="1"/>
              <a:t>Tinglang</a:t>
            </a:r>
            <a:r>
              <a:rPr lang="en-US" sz="1800" spc="15" dirty="0"/>
              <a:t>. Ona </a:t>
            </a:r>
            <a:r>
              <a:rPr lang="en-US" sz="1800" spc="15" dirty="0" err="1"/>
              <a:t>tilingizga</a:t>
            </a:r>
            <a:r>
              <a:rPr lang="en-US" sz="1800" spc="15" dirty="0"/>
              <a:t> </a:t>
            </a:r>
            <a:r>
              <a:rPr lang="en-US" sz="1800" spc="15" dirty="0" err="1"/>
              <a:t>tarjima</a:t>
            </a:r>
            <a:r>
              <a:rPr lang="en-US" sz="1800" spc="15" dirty="0"/>
              <a:t> </a:t>
            </a:r>
            <a:r>
              <a:rPr lang="en-US" sz="1800" spc="15" dirty="0" err="1"/>
              <a:t>qiling</a:t>
            </a:r>
            <a:r>
              <a:rPr lang="en-US" sz="1800" spc="15" dirty="0"/>
              <a:t>.</a:t>
            </a:r>
            <a:endParaRPr sz="1800" spc="15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3083401-01C0-487F-A8FE-EF177EBD9C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6204" y="925845"/>
            <a:ext cx="1057472" cy="9245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E437817-9597-4CC0-8FB6-0F1FA93643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36" y="1219599"/>
            <a:ext cx="414564" cy="2865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F98C691-0542-4511-96CA-2F1486FE38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790" y="1497632"/>
            <a:ext cx="396396" cy="2743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BD9F4A3-451A-469F-9499-8ED54516C4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982" y="1774479"/>
            <a:ext cx="408467" cy="3048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86DAC6C-699D-44B6-A4CB-607930782CD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790" y="2075679"/>
            <a:ext cx="414564" cy="2743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460BF2D-F537-4B73-B8B8-649ED79E6E4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495" y="901631"/>
            <a:ext cx="266614" cy="9245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9817995-97B5-4011-BD1F-B92AB0AFE6F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281" y="1818142"/>
            <a:ext cx="266614" cy="13089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CB5373E-5AAB-4797-A434-033E1AA2D2B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6350" y="2329387"/>
            <a:ext cx="402371" cy="2926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773B9F0-52D1-47FA-9DE9-AA73393F439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0851" y="932841"/>
            <a:ext cx="2531294" cy="4389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DE4D531-7872-4504-B856-7292108C469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5775" y="1371791"/>
            <a:ext cx="3776612" cy="4511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95C0772-BE23-4099-BA9C-E4EA5DE5F1D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247" y="1818142"/>
            <a:ext cx="4477058" cy="43285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EC48912-7EDB-421A-A631-CEC180BA9049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8246" y="2251887"/>
            <a:ext cx="4765245" cy="4328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E25A418-3F42-449E-A8D8-71323ECD45B6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8247" y="2680338"/>
            <a:ext cx="4920713" cy="4511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67DBD47-5D62-4367-B95F-FFCFDA2BFD5F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5353" y="556462"/>
            <a:ext cx="1896020" cy="34750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90A35ADC-BC34-42A7-8E8B-4B2E9825D4BF}"/>
              </a:ext>
            </a:extLst>
          </p:cNvPr>
          <p:cNvSpPr/>
          <p:nvPr/>
        </p:nvSpPr>
        <p:spPr>
          <a:xfrm>
            <a:off x="444500" y="522356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158CA7F6-A569-4FFC-9474-E3820E0EB4DE}"/>
              </a:ext>
            </a:extLst>
          </p:cNvPr>
          <p:cNvSpPr/>
          <p:nvPr/>
        </p:nvSpPr>
        <p:spPr>
          <a:xfrm>
            <a:off x="837425" y="999914"/>
            <a:ext cx="1874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5BF48BC-5ACC-4290-AABF-3DCC980BD1F6}"/>
              </a:ext>
            </a:extLst>
          </p:cNvPr>
          <p:cNvSpPr/>
          <p:nvPr/>
        </p:nvSpPr>
        <p:spPr>
          <a:xfrm>
            <a:off x="959269" y="2686808"/>
            <a:ext cx="4106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ariq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qaziydi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ichadi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2EB17EA1-5103-4D48-B886-692032DE080A}"/>
              </a:ext>
            </a:extLst>
          </p:cNvPr>
          <p:cNvSpPr/>
          <p:nvPr/>
        </p:nvSpPr>
        <p:spPr>
          <a:xfrm>
            <a:off x="784655" y="2289210"/>
            <a:ext cx="4633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 bilan yer ko‘karar, duo bilan el ko‘karar.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9C8F1430-EC7D-4C6D-B2C6-C39E8AFD7F92}"/>
              </a:ext>
            </a:extLst>
          </p:cNvPr>
          <p:cNvSpPr/>
          <p:nvPr/>
        </p:nvSpPr>
        <p:spPr>
          <a:xfrm>
            <a:off x="797618" y="1435631"/>
            <a:ext cx="3956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kessang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yuzta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ko‘chat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441E2F6-E8AA-47FB-B7BA-1D356553ED9D}"/>
              </a:ext>
            </a:extLst>
          </p:cNvPr>
          <p:cNvSpPr/>
          <p:nvPr/>
        </p:nvSpPr>
        <p:spPr>
          <a:xfrm>
            <a:off x="758672" y="1836476"/>
            <a:ext cx="426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yil tut ekkan kishi, yuz yil gavhar teradi.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65800" cy="4937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1061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uz-Cyrl-UZ" spc="15" dirty="0"/>
              <a:t>             </a:t>
            </a:r>
            <a:r>
              <a:rPr lang="en-US" spc="15" dirty="0" err="1"/>
              <a:t>Donolar</a:t>
            </a:r>
            <a:r>
              <a:rPr lang="en-US" spc="15" dirty="0"/>
              <a:t> </a:t>
            </a:r>
            <a:r>
              <a:rPr lang="en-US" spc="15" dirty="0" err="1"/>
              <a:t>xazinasidan</a:t>
            </a:r>
            <a:endParaRPr spc="15" dirty="0"/>
          </a:p>
        </p:txBody>
      </p:sp>
      <p:grpSp>
        <p:nvGrpSpPr>
          <p:cNvPr id="4" name="object 6"/>
          <p:cNvGrpSpPr/>
          <p:nvPr/>
        </p:nvGrpSpPr>
        <p:grpSpPr>
          <a:xfrm>
            <a:off x="66840" y="493747"/>
            <a:ext cx="5650865" cy="2751103"/>
            <a:chOff x="66840" y="428433"/>
            <a:chExt cx="5650865" cy="2751103"/>
          </a:xfrm>
        </p:grpSpPr>
        <p:sp>
          <p:nvSpPr>
            <p:cNvPr id="7" name="object 7"/>
            <p:cNvSpPr/>
            <p:nvPr/>
          </p:nvSpPr>
          <p:spPr>
            <a:xfrm>
              <a:off x="66840" y="428433"/>
              <a:ext cx="5650865" cy="2751103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82437" y="768368"/>
              <a:ext cx="55880" cy="2103120"/>
            </a:xfrm>
            <a:custGeom>
              <a:avLst/>
              <a:gdLst/>
              <a:ahLst/>
              <a:cxnLst/>
              <a:rect l="l" t="t" r="r" b="b"/>
              <a:pathLst>
                <a:path w="55879" h="2103120">
                  <a:moveTo>
                    <a:pt x="0" y="0"/>
                  </a:moveTo>
                  <a:lnTo>
                    <a:pt x="55860" y="0"/>
                  </a:lnTo>
                  <a:lnTo>
                    <a:pt x="55860" y="2103122"/>
                  </a:lnTo>
                  <a:lnTo>
                    <a:pt x="0" y="2103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55A94A4-7266-4FC8-9F9B-ED0B1544E3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" y="636438"/>
            <a:ext cx="441960" cy="36576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513" y="644794"/>
            <a:ext cx="5120089" cy="32921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181219D-7410-451E-A6EE-DBAFB34EE4A8}"/>
              </a:ext>
            </a:extLst>
          </p:cNvPr>
          <p:cNvSpPr/>
          <p:nvPr/>
        </p:nvSpPr>
        <p:spPr>
          <a:xfrm>
            <a:off x="677876" y="612152"/>
            <a:ext cx="4922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tilingizga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tarjima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="" xmlns:a16="http://schemas.microsoft.com/office/drawing/2014/main" id="{BEA4A0A3-DA7C-493A-B2FD-0DEBE6DEA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432004"/>
              </p:ext>
            </p:extLst>
          </p:nvPr>
        </p:nvGraphicFramePr>
        <p:xfrm>
          <a:off x="300752" y="1064057"/>
          <a:ext cx="53748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4850">
                  <a:extLst>
                    <a:ext uri="{9D8B030D-6E8A-4147-A177-3AD203B41FA5}">
                      <a16:colId xmlns="" xmlns:a16="http://schemas.microsoft.com/office/drawing/2014/main" val="1295200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5453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6654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7708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7391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9605921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08345AB2-4AB6-496F-A083-908E229A0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224880"/>
              </p:ext>
            </p:extLst>
          </p:nvPr>
        </p:nvGraphicFramePr>
        <p:xfrm>
          <a:off x="309319" y="1475230"/>
          <a:ext cx="5348515" cy="304800"/>
        </p:xfrm>
        <a:graphic>
          <a:graphicData uri="http://schemas.openxmlformats.org/drawingml/2006/table">
            <a:tbl>
              <a:tblPr/>
              <a:tblGrid>
                <a:gridCol w="5348515">
                  <a:extLst>
                    <a:ext uri="{9D8B030D-6E8A-4147-A177-3AD203B41FA5}">
                      <a16:colId xmlns="" xmlns:a16="http://schemas.microsoft.com/office/drawing/2014/main" val="24837244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Срубишь одно дерево,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вместо посади сто саженцев.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1801853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9ACD62E7-FCCB-4388-BDAE-06569A032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970498"/>
              </p:ext>
            </p:extLst>
          </p:nvPr>
        </p:nvGraphicFramePr>
        <p:xfrm>
          <a:off x="319315" y="1088571"/>
          <a:ext cx="5338520" cy="304800"/>
        </p:xfrm>
        <a:graphic>
          <a:graphicData uri="http://schemas.openxmlformats.org/drawingml/2006/table">
            <a:tbl>
              <a:tblPr/>
              <a:tblGrid>
                <a:gridCol w="5338520">
                  <a:extLst>
                    <a:ext uri="{9D8B030D-6E8A-4147-A177-3AD203B41FA5}">
                      <a16:colId xmlns="" xmlns:a16="http://schemas.microsoft.com/office/drawing/2014/main" val="11123888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Рыбы живы  водой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900216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153B300B-CAC1-4E9C-937A-84A41A276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715168"/>
              </p:ext>
            </p:extLst>
          </p:nvPr>
        </p:nvGraphicFramePr>
        <p:xfrm>
          <a:off x="300752" y="1820533"/>
          <a:ext cx="5365649" cy="518160"/>
        </p:xfrm>
        <a:graphic>
          <a:graphicData uri="http://schemas.openxmlformats.org/drawingml/2006/table">
            <a:tbl>
              <a:tblPr/>
              <a:tblGrid>
                <a:gridCol w="5365649">
                  <a:extLst>
                    <a:ext uri="{9D8B030D-6E8A-4147-A177-3AD203B41FA5}">
                      <a16:colId xmlns="" xmlns:a16="http://schemas.microsoft.com/office/drawing/2014/main" val="1645604244"/>
                    </a:ext>
                  </a:extLst>
                </a:gridCol>
              </a:tblGrid>
              <a:tr h="48769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Кто один раз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осадит тутовник, сто лет пожнёт плоды своего труда.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6883385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79699F7C-01C3-43E2-90B2-35E3E16E6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150476"/>
              </p:ext>
            </p:extLst>
          </p:nvPr>
        </p:nvGraphicFramePr>
        <p:xfrm>
          <a:off x="292100" y="2384425"/>
          <a:ext cx="5363029" cy="365760"/>
        </p:xfrm>
        <a:graphic>
          <a:graphicData uri="http://schemas.openxmlformats.org/drawingml/2006/table">
            <a:tbl>
              <a:tblPr/>
              <a:tblGrid>
                <a:gridCol w="5363029">
                  <a:extLst>
                    <a:ext uri="{9D8B030D-6E8A-4147-A177-3AD203B41FA5}">
                      <a16:colId xmlns="" xmlns:a16="http://schemas.microsoft.com/office/drawing/2014/main" val="20350807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665295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="" xmlns:a16="http://schemas.microsoft.com/office/drawing/2014/main" id="{D8876595-A7BE-411B-B967-86B8B793F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490831"/>
              </p:ext>
            </p:extLst>
          </p:nvPr>
        </p:nvGraphicFramePr>
        <p:xfrm>
          <a:off x="292100" y="2765425"/>
          <a:ext cx="5356288" cy="365760"/>
        </p:xfrm>
        <a:graphic>
          <a:graphicData uri="http://schemas.openxmlformats.org/drawingml/2006/table">
            <a:tbl>
              <a:tblPr/>
              <a:tblGrid>
                <a:gridCol w="5356288">
                  <a:extLst>
                    <a:ext uri="{9D8B030D-6E8A-4147-A177-3AD203B41FA5}">
                      <a16:colId xmlns="" xmlns:a16="http://schemas.microsoft.com/office/drawing/2014/main" val="28909563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264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552</Words>
  <Application>Microsoft Office PowerPoint</Application>
  <PresentationFormat>Произвольный</PresentationFormat>
  <Paragraphs>109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Courier New</vt:lpstr>
      <vt:lpstr>Matura MT Script Capitals</vt:lpstr>
      <vt:lpstr>Monotype Corsiva</vt:lpstr>
      <vt:lpstr>Times New Roman</vt:lpstr>
      <vt:lpstr>Office Theme</vt:lpstr>
      <vt:lpstr> O‘zbek tili</vt:lpstr>
      <vt:lpstr>Презентация PowerPoint</vt:lpstr>
      <vt:lpstr>     O‘tilgan mavzuni takrorlash </vt:lpstr>
      <vt:lpstr>     O‘tilgan mavzuni takrorlash </vt:lpstr>
      <vt:lpstr>Презентация PowerPoint</vt:lpstr>
      <vt:lpstr>Презентация PowerPoint</vt:lpstr>
      <vt:lpstr>Презентация PowerPoint</vt:lpstr>
      <vt:lpstr>      O‘qing. Tinglang. Ona tilingizga tarjima qiling.</vt:lpstr>
      <vt:lpstr>             Donolar xazinasidan</vt:lpstr>
      <vt:lpstr>3 – topshiriq</vt:lpstr>
      <vt:lpstr>7- topshiriq</vt:lpstr>
      <vt:lpstr>O‘qing. Tinglang</vt:lpstr>
      <vt:lpstr>“She’r tahlili” usuli </vt:lpstr>
      <vt:lpstr> Lug‘at bilan ishlash</vt:lpstr>
      <vt:lpstr>     Mustaqil bajarish uchun topshiriqlar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O‘zbek tili</dc:title>
  <cp:lastModifiedBy>Учетная запись Майкрософт</cp:lastModifiedBy>
  <cp:revision>202</cp:revision>
  <dcterms:created xsi:type="dcterms:W3CDTF">2020-04-13T08:06:06Z</dcterms:created>
  <dcterms:modified xsi:type="dcterms:W3CDTF">2020-11-13T09:11:55Z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