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84" r:id="rId4"/>
    <p:sldId id="287" r:id="rId5"/>
    <p:sldId id="288" r:id="rId6"/>
    <p:sldId id="286" r:id="rId7"/>
    <p:sldId id="289" r:id="rId8"/>
    <p:sldId id="259" r:id="rId9"/>
    <p:sldId id="258" r:id="rId10"/>
    <p:sldId id="277" r:id="rId11"/>
    <p:sldId id="283" r:id="rId12"/>
    <p:sldId id="269" r:id="rId13"/>
    <p:sldId id="285" r:id="rId14"/>
    <p:sldId id="279" r:id="rId15"/>
    <p:sldId id="266" r:id="rId16"/>
    <p:sldId id="261" r:id="rId17"/>
    <p:sldId id="268" r:id="rId18"/>
    <p:sldId id="291" r:id="rId19"/>
    <p:sldId id="272" r:id="rId20"/>
    <p:sldId id="281" r:id="rId21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-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7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3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2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2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57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7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5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424525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smtClean="0"/>
              <a:t>     </a:t>
            </a:r>
            <a:r>
              <a:rPr lang="en-US" sz="3400" spc="-80" dirty="0" err="1" smtClean="0"/>
              <a:t>O‘zbek</a:t>
            </a:r>
            <a:r>
              <a:rPr lang="en-US" sz="3400" spc="-80" dirty="0" smtClean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351125" y="1114169"/>
            <a:ext cx="4434568" cy="170174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150000"/>
              </a:lnSpc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24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kern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2400" b="1" kern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kern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ybegim</a:t>
            </a:r>
            <a:r>
              <a:rPr lang="en-US" sz="2400" b="1" kern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8415" algn="ctr">
              <a:lnSpc>
                <a:spcPct val="150000"/>
              </a:lnSpc>
              <a:spcBef>
                <a:spcPts val="110"/>
              </a:spcBef>
            </a:pPr>
            <a:r>
              <a:rPr lang="en-US" sz="2400" b="1" kern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kern="18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xotiralaridan</a:t>
            </a:r>
            <a:r>
              <a:rPr lang="en-US" sz="2400" b="1" kern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algn="ctr">
              <a:lnSpc>
                <a:spcPct val="150000"/>
              </a:lnSpc>
              <a:spcBef>
                <a:spcPts val="110"/>
              </a:spcBef>
            </a:pP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720" y="2249805"/>
            <a:ext cx="1591365" cy="1021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050" b="1" kern="0" spc="15">
                <a:solidFill>
                  <a:prstClr val="white"/>
                </a:solidFill>
                <a:latin typeface="Arial"/>
                <a:ea typeface="+mj-ea"/>
                <a:cs typeface="Arial"/>
              </a:rPr>
              <a:t>“Sevgi va vafo dostoni”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9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6C0059A-8402-4713-9EDD-4660FD437539}"/>
              </a:ext>
            </a:extLst>
          </p:cNvPr>
          <p:cNvSpPr/>
          <p:nvPr/>
        </p:nvSpPr>
        <p:spPr>
          <a:xfrm>
            <a:off x="28015" y="567194"/>
            <a:ext cx="3940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“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Zarifa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Turkistonda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tavallud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topgan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atoqli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ma’rifatparvar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Saidnosir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Mirjalil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o‘g‘lining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farzandi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Saidnosir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Mirjalil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o‘g‘li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O‘zbekistondagi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jadidchilik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harakatining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ko‘zga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ko‘ringan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namoyandalaridan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Turkiston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muxtoriyatining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a’zosi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Munavvar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Qori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Ubaydula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Xo‘jayev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Cho‘lpon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singari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milliy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istiqlol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kurashgan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ulug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yurtdoshlarimizning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safdoshi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Shu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tufayli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mustabid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tuzumning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dastlabki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qurbonlaridan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bo‘ldi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Saidnosir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Mirjalil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o‘g‘li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Zarifa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ilg‘or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o‘zbek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qizlaridan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sifatida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shakllanishida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katta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o‘ynadi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Taqdir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Zarifa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opaga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Saidnosir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Mirjalil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o‘g‘liga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farzand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Oybekka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turmush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o‘rtog‘i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bo‘lish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baxtini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hadya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D56E72-1F21-4220-A8A3-015BEB289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44" y="705840"/>
            <a:ext cx="1651175" cy="23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r>
              <a:rPr lang="en-US" spc="15" dirty="0">
                <a:solidFill>
                  <a:prstClr val="white"/>
                </a:solidFill>
              </a:rPr>
              <a:t> “</a:t>
            </a:r>
            <a:r>
              <a:rPr lang="en-US" spc="15" dirty="0" err="1">
                <a:solidFill>
                  <a:prstClr val="white"/>
                </a:solidFill>
              </a:rPr>
              <a:t>Sevgi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va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vafo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dostoni</a:t>
            </a:r>
            <a:r>
              <a:rPr lang="en-US" spc="15" dirty="0">
                <a:solidFill>
                  <a:prstClr val="white"/>
                </a:solidFill>
              </a:rPr>
              <a:t>”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7166" y="166147"/>
            <a:ext cx="293915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10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0" y="569485"/>
            <a:ext cx="3200400" cy="21474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Tinglang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Ona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tilingizga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tarjima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14DEA8-FB67-4332-8590-D5D151954889}"/>
              </a:ext>
            </a:extLst>
          </p:cNvPr>
          <p:cNvSpPr/>
          <p:nvPr/>
        </p:nvSpPr>
        <p:spPr>
          <a:xfrm>
            <a:off x="70758" y="784225"/>
            <a:ext cx="3931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Zarifa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salkam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ulug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yozuvchining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rafiqasi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xonadonida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sevgi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baxt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chirog‘ini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yoqib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 – ne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ilhom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huruji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mahrum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yozolmay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biyron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chaqqon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Vafotidan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rahbarlik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511255-1EBD-4A25-AF76-E57FCAB3F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316" y="936625"/>
            <a:ext cx="1697726" cy="19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400" b="1" i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Bolalik</a:t>
            </a:r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xotiralari</a:t>
            </a:r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0698" y="122585"/>
            <a:ext cx="25272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11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919" y="515771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47" y="2819283"/>
            <a:ext cx="2186006" cy="2675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9D8F252-9624-4976-B577-D6C3C3E38C4D}"/>
              </a:ext>
            </a:extLst>
          </p:cNvPr>
          <p:cNvSpPr/>
          <p:nvPr/>
        </p:nvSpPr>
        <p:spPr>
          <a:xfrm>
            <a:off x="66848" y="473474"/>
            <a:ext cx="359721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4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Zarifa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bolalik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tiralarini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yodga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“Biz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Turkiston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shahrida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Qarnoq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ko‘chasining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maydoniga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taqalgan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joyida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burchak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yashar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Hovlimiz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ichkari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tashqaridan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yonboshda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zavodi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turardi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Ichkari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tashqari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eshik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devor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pardalar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o‘ralgan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CD796E-F7D6-40D6-81F2-DABB81B2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17" y="588807"/>
            <a:ext cx="1960341" cy="239920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C2AC345-1EBC-41DC-91E3-9FD73E3ABF3A}"/>
              </a:ext>
            </a:extLst>
          </p:cNvPr>
          <p:cNvSpPr/>
          <p:nvPr/>
        </p:nvSpPr>
        <p:spPr>
          <a:xfrm>
            <a:off x="1677504" y="2819283"/>
            <a:ext cx="1913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O‘qing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Tinglang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85107"/>
            <a:ext cx="4746625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4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Bolalik</a:t>
            </a:r>
            <a:r>
              <a:rPr lang="en-US" sz="24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xotiralari</a:t>
            </a:r>
            <a:r>
              <a:rPr lang="en-US" sz="24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7956" y="145306"/>
            <a:ext cx="25272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12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4707" y="619115"/>
            <a:ext cx="1905564" cy="214144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/>
            <a:r>
              <a:rPr lang="en-US" sz="3200" b="1" i="1" dirty="0">
                <a:solidFill>
                  <a:prstClr val="white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2896F60-B333-4AA7-9D8B-EDD344BFC9A1}"/>
              </a:ext>
            </a:extLst>
          </p:cNvPr>
          <p:cNvSpPr/>
          <p:nvPr/>
        </p:nvSpPr>
        <p:spPr>
          <a:xfrm>
            <a:off x="296158" y="-4420255"/>
            <a:ext cx="5469642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ulga’yib,bilim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olganmiz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Jo’jani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sanaydilar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faxrlanishimiz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obobdonlashtirildi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Intizomga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qilinsin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so’zimning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chiqaman</a:t>
            </a:r>
            <a:endParaRPr lang="ru-R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D32763-31B8-44D0-B038-4A8429A57720}"/>
              </a:ext>
            </a:extLst>
          </p:cNvPr>
          <p:cNvSpPr/>
          <p:nvPr/>
        </p:nvSpPr>
        <p:spPr>
          <a:xfrm>
            <a:off x="120888" y="619115"/>
            <a:ext cx="3467100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Ichkari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tomonini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pishiq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bo‘g‘otli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egallangan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tomonida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oziqxona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ayvon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oshxona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molxona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Uchinchi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tomonda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ochiq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molxona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bostirma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to‘rtinchi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ko‘chaga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qaragan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baland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devor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1905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zamonaning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yuksak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zavqiga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muvofiq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durustgina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Biz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joyda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1924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qadar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yashaganmiz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585225-A0F0-4787-9FD0-FF3C7CF3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88" y="908391"/>
            <a:ext cx="2039001" cy="20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126985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pc="15" dirty="0"/>
              <a:t> </a:t>
            </a:r>
            <a:r>
              <a:rPr lang="en-US" sz="2400" i="1" kern="12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</a:t>
            </a:r>
            <a:r>
              <a:rPr lang="en-US" sz="2400" i="1" kern="1200" dirty="0" err="1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Kundalikdan</a:t>
            </a:r>
            <a:r>
              <a:rPr lang="en-US" sz="2400" i="1" kern="12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i="1" kern="1200" dirty="0" err="1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sahifalar</a:t>
            </a:r>
            <a:r>
              <a:rPr lang="en-US" sz="2400" i="1" kern="12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”</a:t>
            </a:r>
            <a:br>
              <a:rPr lang="en-US" sz="2400" i="1" kern="12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sz="2400" i="1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4147" y="151059"/>
            <a:ext cx="235432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13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48" y="53168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3042886"/>
            <a:ext cx="3269361" cy="2019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76EFA91-9899-4128-9268-235BF806F579}"/>
              </a:ext>
            </a:extLst>
          </p:cNvPr>
          <p:cNvSpPr/>
          <p:nvPr/>
        </p:nvSpPr>
        <p:spPr>
          <a:xfrm>
            <a:off x="15550" y="882006"/>
            <a:ext cx="405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724AEB4-F6C9-4B88-A789-F85D13B61DA1}"/>
              </a:ext>
            </a:extLst>
          </p:cNvPr>
          <p:cNvSpPr/>
          <p:nvPr/>
        </p:nvSpPr>
        <p:spPr>
          <a:xfrm>
            <a:off x="94541" y="599128"/>
            <a:ext cx="5455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“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pianino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chalishni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sira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bilmayman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Pianino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chalishni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rganolmay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musiqa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maktabini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tashlab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ketganman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yillarda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studiyasiga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atnashni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etganman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ishlash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atamashunoslik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ullanish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liklarni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tarjima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vazifasi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yuk b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sutkaning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soati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qilardi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Ba’zan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rassom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do‘stlarimni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ayniqsa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Urolni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r­sam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koyir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xafa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kimyogar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rassom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lolmaydi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!”—der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Urol.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rassom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bo‘lishimga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ko‘zim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yetmaydi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tashladim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,—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derdim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dirty="0"/>
              <a:t>14</a:t>
            </a:r>
            <a:endParaRPr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77800" y="1029357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        </a:t>
            </a:r>
            <a:r>
              <a:rPr lang="en-US" dirty="0"/>
              <a:t>              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8CA478C-00DE-4F16-8F5D-87BD05DBABE3}"/>
              </a:ext>
            </a:extLst>
          </p:cNvPr>
          <p:cNvSpPr/>
          <p:nvPr/>
        </p:nvSpPr>
        <p:spPr>
          <a:xfrm>
            <a:off x="109324" y="521633"/>
            <a:ext cx="44418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Oybekdan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xatlarni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varaqlashda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davom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etaman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“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Zarifa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telegramma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Ko‘pdan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olmaganim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...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Omonga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biron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bo‘lgandir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xafa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qilmaslik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bildirishdan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tortingan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deb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o‘ylagan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Kechagi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telegramma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bag‘ishladi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bunday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ketding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Maktublarim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nomersiz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uylaringga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borib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yetmadimi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16-da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Zulfiya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manziliga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yozishdim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Sattorning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xotinidan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yubordim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oldingmi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Kitobing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bosilayotibdirmi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yozganlarim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gonorar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oldingmi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?..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Taxrir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ko‘p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qiynagandir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Zarifa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keltirgan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tez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yubor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Xayr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Oybek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23/IX 32”.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5B291A-2CE1-4213-BCCC-26CC9379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36" y="784225"/>
            <a:ext cx="1131179" cy="18512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C586274-FB6D-4B77-B109-73575C5A4FAB}"/>
              </a:ext>
            </a:extLst>
          </p:cNvPr>
          <p:cNvSpPr/>
          <p:nvPr/>
        </p:nvSpPr>
        <p:spPr>
          <a:xfrm>
            <a:off x="596900" y="45561"/>
            <a:ext cx="4032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“</a:t>
            </a:r>
            <a:r>
              <a:rPr lang="en-US" sz="2400" b="1" i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Kundalikdan</a:t>
            </a:r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sahifalar</a:t>
            </a:r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”</a:t>
            </a:r>
            <a:b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</a:b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 </a:t>
            </a:r>
            <a:r>
              <a:rPr lang="en-US" spc="15" dirty="0" err="1"/>
              <a:t>usuli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4027" y="170494"/>
            <a:ext cx="26586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r>
              <a:rPr lang="ru-RU" sz="1450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33" y="568332"/>
            <a:ext cx="2735942" cy="30777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!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9E0C55A-1F78-4630-ADD4-598A28A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1851024"/>
            <a:ext cx="1184729" cy="11700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2F327F3-315F-439E-AA26-AAD167FA6985}"/>
              </a:ext>
            </a:extLst>
          </p:cNvPr>
          <p:cNvSpPr/>
          <p:nvPr/>
        </p:nvSpPr>
        <p:spPr>
          <a:xfrm>
            <a:off x="410725" y="1009875"/>
            <a:ext cx="44798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otiralar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 гордости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ayotining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ma’no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mazmuni</a:t>
            </a: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ысл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жизни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bag‘ishlangan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посвя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щенный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atoqli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ma’rifatparvar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знаменитый просветитель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namoyandalaridan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biri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один из представителей</a:t>
            </a:r>
          </a:p>
          <a:p>
            <a:pPr lvl="0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merosi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литературное наследие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en-US" sz="14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ilg‘or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передовой (продвинутый)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 </a:t>
            </a:r>
            <a:r>
              <a:rPr lang="en-US" spc="15" dirty="0" err="1"/>
              <a:t>usuli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4027" y="170494"/>
            <a:ext cx="26586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r>
              <a:rPr lang="ru-RU" sz="1450" spc="10" dirty="0">
                <a:solidFill>
                  <a:srgbClr val="00A650"/>
                </a:solidFill>
                <a:latin typeface="Arial"/>
                <a:cs typeface="Arial"/>
              </a:rPr>
              <a:t>6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33" y="568332"/>
            <a:ext cx="2735942" cy="30777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!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9E0C55A-1F78-4630-ADD4-598A28A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698625"/>
            <a:ext cx="1487988" cy="12411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2F327F3-315F-439E-AA26-AAD167FA6985}"/>
              </a:ext>
            </a:extLst>
          </p:cNvPr>
          <p:cNvSpPr/>
          <p:nvPr/>
        </p:nvSpPr>
        <p:spPr>
          <a:xfrm>
            <a:off x="410725" y="1009875"/>
            <a:ext cx="4479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ilhom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вдохновило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aqdir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судьба</a:t>
            </a: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dushmanlar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huruji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натиска врагов</a:t>
            </a:r>
          </a:p>
          <a:p>
            <a:pPr lvl="0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chkari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hovli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внутренний двор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ayvon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большой навес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tamashunoslik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терминология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koyimoq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ругать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en-US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98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topshiriqlar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2319" y="195398"/>
            <a:ext cx="25272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17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21100A4-C10F-4937-A5EE-3FEBAE39A774}"/>
              </a:ext>
            </a:extLst>
          </p:cNvPr>
          <p:cNvSpPr/>
          <p:nvPr/>
        </p:nvSpPr>
        <p:spPr>
          <a:xfrm>
            <a:off x="368300" y="1241425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1.“Oybegim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xotiralar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berilgan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parchalarni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o‘qing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Lug‘at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so‘zlarni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ishtirokida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3-4 ta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shaxsi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topilmas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gaplar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2319" y="195398"/>
            <a:ext cx="25272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18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E‘tiboringiz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Вертикальный свиток 3">
            <a:extLst>
              <a:ext uri="{FF2B5EF4-FFF2-40B4-BE49-F238E27FC236}">
                <a16:creationId xmlns:a16="http://schemas.microsoft.com/office/drawing/2014/main" xmlns="" id="{C65703B4-3D03-4C7F-A86C-565B30847163}"/>
              </a:ext>
            </a:extLst>
          </p:cNvPr>
          <p:cNvSpPr/>
          <p:nvPr/>
        </p:nvSpPr>
        <p:spPr bwMode="auto">
          <a:xfrm>
            <a:off x="4096658" y="972159"/>
            <a:ext cx="1549399" cy="2031213"/>
          </a:xfrm>
          <a:prstGeom prst="verticalScrol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DDEED99-B060-43D1-BB9C-5F79EB24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495752"/>
            <a:ext cx="13985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O‘QUV YILIDA OMAD TILAYMIZ </a:t>
            </a: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2729"/>
            <a:ext cx="42585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4027" y="170494"/>
            <a:ext cx="26586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 1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900" y="568332"/>
            <a:ext cx="4258548" cy="37047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“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Raqamlar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tilga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kirganda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890F6F-6CFA-4F75-927A-775B90ED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03" y="1681479"/>
            <a:ext cx="1303372" cy="125543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EF128249-82BC-4C9A-8731-ADC47738108E}"/>
              </a:ext>
            </a:extLst>
          </p:cNvPr>
          <p:cNvSpPr/>
          <p:nvPr/>
        </p:nvSpPr>
        <p:spPr>
          <a:xfrm>
            <a:off x="292100" y="1012825"/>
            <a:ext cx="3581400" cy="20313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  –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 –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sentabr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1922 – 1926 –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– 1930 –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 – 1937 –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– 1986 –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 –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393578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32" y="93086"/>
            <a:ext cx="4983367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kirganda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4027" y="170494"/>
            <a:ext cx="26586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  2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33" y="568332"/>
            <a:ext cx="2735942" cy="30777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61AC3C-81F7-4209-AF81-AD8EDF4AF60A}"/>
              </a:ext>
            </a:extLst>
          </p:cNvPr>
          <p:cNvSpPr/>
          <p:nvPr/>
        </p:nvSpPr>
        <p:spPr>
          <a:xfrm>
            <a:off x="109333" y="965352"/>
            <a:ext cx="5516767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 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 –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sentabr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Turkiston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shahrida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tug‘ulgan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1922 – 1926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Toshkentda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z-Cyrl-UZ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Pestolotsi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uz-Cyrl-UZ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maktabida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o‘qigan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– 1930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O‘rta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Osiyo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universiteti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fizika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matematika</a:t>
            </a:r>
            <a:r>
              <a:rPr lang="uz-Cyrl-UZ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fakulteti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kimyo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bo‘limida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o‘qiydi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43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92729"/>
            <a:ext cx="42585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kirganda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4027" y="170494"/>
            <a:ext cx="26586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 3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33" y="568332"/>
            <a:ext cx="2735942" cy="30777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F72AE7-6A33-4CFD-A657-7A671904D23C}"/>
              </a:ext>
            </a:extLst>
          </p:cNvPr>
          <p:cNvSpPr/>
          <p:nvPr/>
        </p:nvSpPr>
        <p:spPr>
          <a:xfrm>
            <a:off x="109333" y="1105361"/>
            <a:ext cx="5516767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 – 1937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z-Cyrl-UZ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shkent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tibbiyot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institutida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o‘qituvchi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– 1986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Qishloq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xo‘jalik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institutida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o‘qituvchi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dotsent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kafedra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mudiri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Beruniy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nomidagi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Davlat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mukofoti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lauriyati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62DA61-4C96-4432-AA9B-A283B79D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73" y="2494867"/>
            <a:ext cx="10912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“</a:t>
            </a:r>
            <a:r>
              <a:rPr lang="en-US" spc="15" dirty="0" err="1"/>
              <a:t>Xatosini</a:t>
            </a:r>
            <a:r>
              <a:rPr lang="en-US" spc="15" dirty="0"/>
              <a:t> </a:t>
            </a:r>
            <a:r>
              <a:rPr lang="en-US" spc="15" dirty="0" err="1"/>
              <a:t>tuzating</a:t>
            </a:r>
            <a:r>
              <a:rPr lang="en-US" spc="15" dirty="0"/>
              <a:t>!” </a:t>
            </a:r>
            <a:r>
              <a:rPr lang="en-US" spc="15" dirty="0" err="1"/>
              <a:t>usuli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4027" y="170494"/>
            <a:ext cx="26586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 4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31" y="568332"/>
            <a:ext cx="5473365" cy="45299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1976438" indent="-1976438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Lug‘atdagi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xatolarni</a:t>
            </a:r>
            <a:r>
              <a:rPr lang="en-US" sz="1400" b="1" dirty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tuzatib</a:t>
            </a:r>
            <a:r>
              <a:rPr lang="en-US" sz="1400" b="1" dirty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javobini</a:t>
            </a:r>
            <a:r>
              <a:rPr lang="en-US" sz="1400" b="1" dirty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o‘z</a:t>
            </a:r>
            <a:r>
              <a:rPr lang="en-US" sz="1400" b="1" dirty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o‘rniga</a:t>
            </a:r>
            <a:r>
              <a:rPr lang="en-US" sz="1400" b="1" dirty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qo‘yib</a:t>
            </a:r>
            <a:r>
              <a:rPr lang="en-US" sz="1400" b="1" dirty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latin typeface="UZ-Times"/>
                <a:ea typeface="Calibri" panose="020F0502020204030204" pitchFamily="34" charset="0"/>
                <a:cs typeface="UZ-Times"/>
              </a:rPr>
              <a:t>yozing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9E0C55A-1F78-4630-ADD4-598A28A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75" y="2349476"/>
            <a:ext cx="692122" cy="60752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4693E48-505D-4808-ADBF-0C345CDED8AD}"/>
              </a:ext>
            </a:extLst>
          </p:cNvPr>
          <p:cNvSpPr/>
          <p:nvPr/>
        </p:nvSpPr>
        <p:spPr>
          <a:xfrm>
            <a:off x="188546" y="984929"/>
            <a:ext cx="38889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kimyogar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olima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великая личность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ma’naviy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cho‘qqi</a:t>
            </a: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известный просветитель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siymo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кандидат наук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fan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nomzodi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редактор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uz-Cyrl-UZ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niqli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z-Cyrl-UZ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ma’rifatparvar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духовная вершина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tasviriy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san’at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издательство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400" b="1" kern="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muharrir</a:t>
            </a:r>
            <a:r>
              <a:rPr lang="ru-RU" sz="1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учёный химик </a:t>
            </a:r>
            <a:r>
              <a:rPr lang="en-US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Nashriyot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изобразительное искусство 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5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1689099" algn="l"/>
              </a:tabLst>
            </a:pPr>
            <a:r>
              <a:rPr lang="en-US" spc="15" dirty="0"/>
              <a:t>  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smtClean="0">
                <a:solidFill>
                  <a:prstClr val="white"/>
                </a:solidFill>
              </a:rPr>
              <a:t>            “</a:t>
            </a:r>
            <a:r>
              <a:rPr lang="en-US" spc="15" dirty="0" err="1">
                <a:solidFill>
                  <a:prstClr val="white"/>
                </a:solidFill>
              </a:rPr>
              <a:t>Xatosini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tuzating</a:t>
            </a:r>
            <a:r>
              <a:rPr lang="en-US" spc="15" dirty="0">
                <a:solidFill>
                  <a:prstClr val="white"/>
                </a:solidFill>
              </a:rPr>
              <a:t>!”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7" y="1593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85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957" y="172928"/>
            <a:ext cx="293915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3851"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 5</a:t>
            </a:r>
            <a:endParaRPr sz="14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1" y="569485"/>
            <a:ext cx="2579913" cy="427258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51"/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     </a:t>
            </a:r>
            <a:r>
              <a:rPr lang="en-US" sz="2050" b="1" kern="0" spc="15" dirty="0" err="1" smtClean="0">
                <a:solidFill>
                  <a:prstClr val="white"/>
                </a:solidFill>
                <a:latin typeface="Arial"/>
                <a:cs typeface="Arial"/>
              </a:rPr>
              <a:t>Tekshiring</a:t>
            </a:r>
            <a:r>
              <a:rPr lang="en-US" sz="2050" b="1" kern="0" spc="15" dirty="0" smtClean="0">
                <a:solidFill>
                  <a:prstClr val="white"/>
                </a:solidFill>
                <a:latin typeface="Arial"/>
                <a:cs typeface="Arial"/>
              </a:rPr>
              <a:t>:</a:t>
            </a:r>
            <a:endParaRPr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1"/>
            <a:endParaRPr lang="en-US" b="1" dirty="0">
              <a:solidFill>
                <a:srgbClr val="0070C0"/>
              </a:solidFill>
              <a:latin typeface="Calibri"/>
            </a:endParaRPr>
          </a:p>
          <a:p>
            <a:pPr defTabSz="913851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defTabSz="913851"/>
            <a:r>
              <a:rPr lang="en-US" dirty="0">
                <a:solidFill>
                  <a:prstClr val="black"/>
                </a:solidFill>
                <a:latin typeface="Calibri"/>
              </a:rPr>
              <a:t>             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91385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4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A8EF597-3612-4BAA-987C-681A62310E0A}"/>
              </a:ext>
            </a:extLst>
          </p:cNvPr>
          <p:cNvGraphicFramePr>
            <a:graphicFrameLocks noGrp="1"/>
          </p:cNvGraphicFramePr>
          <p:nvPr/>
        </p:nvGraphicFramePr>
        <p:xfrm>
          <a:off x="420387" y="1095621"/>
          <a:ext cx="490537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310114">
                  <a:extLst>
                    <a:ext uri="{9D8B030D-6E8A-4147-A177-3AD203B41FA5}">
                      <a16:colId xmlns:a16="http://schemas.microsoft.com/office/drawing/2014/main" xmlns="" val="422376496"/>
                    </a:ext>
                  </a:extLst>
                </a:gridCol>
                <a:gridCol w="2595261">
                  <a:extLst>
                    <a:ext uri="{9D8B030D-6E8A-4147-A177-3AD203B41FA5}">
                      <a16:colId xmlns:a16="http://schemas.microsoft.com/office/drawing/2014/main" xmlns="" val="1921296875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kimyogar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olima</a:t>
                      </a:r>
                      <a:r>
                        <a:rPr lang="en-US" sz="14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	</a:t>
                      </a:r>
                      <a:endParaRPr lang="ru-RU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учёный химик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29473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ma’naviy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cho‘qqi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духовная вершина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310506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buyuk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siymo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великая личность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435064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fan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nomzodi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андидат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наук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58329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t</a:t>
                      </a:r>
                      <a:r>
                        <a:rPr kumimoji="0" lang="uz-Cyrl-U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а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niqli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uz-Cyrl-U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ma’rifatparvar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известный  просветитель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0496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tasviriy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san’at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изобразительное искусство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8854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muharrir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редактор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838513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nashriyot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издательство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065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49"/>
            <a:ext cx="5650869" cy="3215695"/>
            <a:chOff x="66844" y="71163"/>
            <a:chExt cx="565086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6744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062872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</a:t>
            </a:r>
            <a:r>
              <a:rPr lang="en-US" sz="2400" dirty="0" err="1">
                <a:latin typeface="UZ-Times-Bold"/>
                <a:ea typeface="Calibri" panose="020F0502020204030204" pitchFamily="34" charset="0"/>
                <a:cs typeface="UZ-Times-Bold"/>
              </a:rPr>
              <a:t>Yangi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2400" dirty="0" err="1">
                <a:latin typeface="UZ-Times-Bold"/>
                <a:ea typeface="Calibri" panose="020F0502020204030204" pitchFamily="34" charset="0"/>
                <a:cs typeface="UZ-Times-Bold"/>
              </a:rPr>
              <a:t>mavzuning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2400" dirty="0" err="1">
                <a:latin typeface="UZ-Times-Bold"/>
                <a:ea typeface="Calibri" panose="020F0502020204030204" pitchFamily="34" charset="0"/>
                <a:cs typeface="UZ-Times-Bold"/>
              </a:rPr>
              <a:t>bayoni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endParaRPr spc="1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6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" y="628664"/>
            <a:ext cx="3980084" cy="32651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D011520-BEBA-4C2F-8093-1F55777F7CAE}"/>
              </a:ext>
            </a:extLst>
          </p:cNvPr>
          <p:cNvSpPr/>
          <p:nvPr/>
        </p:nvSpPr>
        <p:spPr>
          <a:xfrm>
            <a:off x="34687" y="1044212"/>
            <a:ext cx="4065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1994–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yilda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Zarifa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Saidnosirovaning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Oybegim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(“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Xotiralar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)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kitobi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chop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etiladi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Mo</a:t>
            </a:r>
            <a:r>
              <a:rPr lang="uz-Cyrl-UZ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 Айбек: воспоминания об узбекском писателе Мусе Ташмухамедове (Айбеке)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8303F4-5790-4F0B-A1CF-929E32A1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26" y="114178"/>
            <a:ext cx="1135457" cy="4988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F0EED3-8D83-4FAA-8F8A-9B1525BD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07" y="825590"/>
            <a:ext cx="1531804" cy="20841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C22884D-EC85-4A04-AFAC-AA030FBE3C49}"/>
              </a:ext>
            </a:extLst>
          </p:cNvPr>
          <p:cNvSpPr/>
          <p:nvPr/>
        </p:nvSpPr>
        <p:spPr>
          <a:xfrm>
            <a:off x="414403" y="619130"/>
            <a:ext cx="4184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Oybegim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mening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(“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Xotiralar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)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“</a:t>
            </a:r>
            <a:r>
              <a:rPr lang="en-US" spc="15" dirty="0" err="1"/>
              <a:t>Oybegim</a:t>
            </a:r>
            <a:r>
              <a:rPr lang="en-US" spc="15" dirty="0"/>
              <a:t> </a:t>
            </a:r>
            <a:r>
              <a:rPr lang="en-US" spc="15" dirty="0" err="1"/>
              <a:t>mening</a:t>
            </a:r>
            <a:r>
              <a:rPr lang="en-US" spc="15" dirty="0"/>
              <a:t>” (</a:t>
            </a:r>
            <a:r>
              <a:rPr lang="en-US" spc="15" dirty="0" err="1"/>
              <a:t>Xotiralar</a:t>
            </a:r>
            <a:r>
              <a:rPr lang="en-US" spc="15" dirty="0"/>
              <a:t>)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7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2665CA-4CDE-4551-902D-A78FF6FF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5" y="607227"/>
            <a:ext cx="3886200" cy="25450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623075-057D-4B87-9996-FDE2339D8751}"/>
              </a:ext>
            </a:extLst>
          </p:cNvPr>
          <p:cNvSpPr/>
          <p:nvPr/>
        </p:nvSpPr>
        <p:spPr>
          <a:xfrm>
            <a:off x="139700" y="574888"/>
            <a:ext cx="38297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Sevgi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vafo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dostoni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 (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N.Karimov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Bolalik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xotiralarim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Oybek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uchrashuv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“Bir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piyola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may”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Kundalikdan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sahifalar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Leningradlik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talabaning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kelishi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Hijron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visol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Oybegim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Omonbegim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Sokin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kun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nafasi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Boyqush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kelgan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yil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Bektemir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izidan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Oybekka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qarshi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hujum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Xastalik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yillari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Donolar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o‘tdilar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Oybek.Qalbdan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sevgi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toshdi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/>
            <a:endParaRPr 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F38E5F-5DFF-46CE-B1E6-A7F895D16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31825"/>
            <a:ext cx="1828800" cy="2453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050" b="1" kern="0" spc="15">
                <a:solidFill>
                  <a:prstClr val="white"/>
                </a:solidFill>
                <a:latin typeface="Arial"/>
                <a:ea typeface="+mj-ea"/>
                <a:cs typeface="Arial"/>
              </a:rPr>
              <a:t>“Sevgi va vafo dostoni”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8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3" y="522770"/>
            <a:ext cx="2104067" cy="29690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6C0059A-8402-4713-9EDD-4660FD437539}"/>
              </a:ext>
            </a:extLst>
          </p:cNvPr>
          <p:cNvSpPr/>
          <p:nvPr/>
        </p:nvSpPr>
        <p:spPr>
          <a:xfrm>
            <a:off x="48391" y="842026"/>
            <a:ext cx="38251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“1986 –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yilning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yoz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oylari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Zarifa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Toshkentdagi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shifoxonalarning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birida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davolanayotgan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kezlar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Kunlarning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birida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ko‘rgani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borsam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qo‘limga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semizgina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papakani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tutqazib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xotiralarini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qog‘ozga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tushirganini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aytdi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tahrir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qilib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nashr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etishimni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buyurdi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Bu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kitob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Oybegim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deb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ataladi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Bu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nomda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iftixor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tuyg‘usi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ham,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Zarifa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hayotining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ma’no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mazmuni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ham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to‘la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aks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etgan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kitobning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birinchi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bobi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Zarifa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opaning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bolalik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xotiralariga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bag‘ishlangan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D9D61B0-EF30-4AC9-9B80-C1E0CFB207E4}"/>
              </a:ext>
            </a:extLst>
          </p:cNvPr>
          <p:cNvSpPr/>
          <p:nvPr/>
        </p:nvSpPr>
        <p:spPr>
          <a:xfrm>
            <a:off x="383066" y="470605"/>
            <a:ext cx="1890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Naim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Karimov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7814F1-1E01-447B-AA39-18BD0714D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87" y="797680"/>
            <a:ext cx="1822582" cy="21103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116799-3567-4849-8E97-30CDB31FD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06" y="2908063"/>
            <a:ext cx="114614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1257</Words>
  <Application>Microsoft Office PowerPoint</Application>
  <PresentationFormat>Произвольный</PresentationFormat>
  <Paragraphs>172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Angsana New</vt:lpstr>
      <vt:lpstr>Arial</vt:lpstr>
      <vt:lpstr>Calibri</vt:lpstr>
      <vt:lpstr>Matura MT Script Capitals</vt:lpstr>
      <vt:lpstr>Monotype Corsiva</vt:lpstr>
      <vt:lpstr>Times New Roman</vt:lpstr>
      <vt:lpstr>UZ-Times</vt:lpstr>
      <vt:lpstr>UZ-Times-Bold</vt:lpstr>
      <vt:lpstr>Wingdings 3</vt:lpstr>
      <vt:lpstr>Office Theme</vt:lpstr>
      <vt:lpstr>1_Office Theme</vt:lpstr>
      <vt:lpstr>      O‘zbek tili</vt:lpstr>
      <vt:lpstr>O‘tilgan mavzuni takrorlash</vt:lpstr>
      <vt:lpstr>  “Raqamlar tilga kirganda”</vt:lpstr>
      <vt:lpstr>  “Raqamlar tilga kirganda”</vt:lpstr>
      <vt:lpstr>  “Xatosini tuzating!” usuli </vt:lpstr>
      <vt:lpstr>               “Xatosini tuzating!”</vt:lpstr>
      <vt:lpstr>        Yangi mavzuning bayoni </vt:lpstr>
      <vt:lpstr>“Oybegim mening” (Xotiralar)</vt:lpstr>
      <vt:lpstr>Презентация PowerPoint</vt:lpstr>
      <vt:lpstr>Презентация PowerPoint</vt:lpstr>
      <vt:lpstr>   “Sevgi va vafo dostoni”</vt:lpstr>
      <vt:lpstr>Презентация PowerPoint</vt:lpstr>
      <vt:lpstr>“Bolalik xotiralari” </vt:lpstr>
      <vt:lpstr> “Kundalikdan sahifalar” </vt:lpstr>
      <vt:lpstr>Презентация PowerPoint</vt:lpstr>
      <vt:lpstr>  “Xotira mashqi” usuli </vt:lpstr>
      <vt:lpstr>  “Xotira mashqi” usuli 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Учетная запись Майкрософт</cp:lastModifiedBy>
  <cp:revision>332</cp:revision>
  <cp:lastPrinted>2020-09-12T06:53:39Z</cp:lastPrinted>
  <dcterms:created xsi:type="dcterms:W3CDTF">2020-04-13T08:06:06Z</dcterms:created>
  <dcterms:modified xsi:type="dcterms:W3CDTF">2020-10-12T09:37:15Z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