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71" r:id="rId3"/>
    <p:sldId id="284" r:id="rId4"/>
    <p:sldId id="287" r:id="rId5"/>
    <p:sldId id="292" r:id="rId6"/>
    <p:sldId id="285" r:id="rId7"/>
    <p:sldId id="286" r:id="rId8"/>
    <p:sldId id="283" r:id="rId9"/>
    <p:sldId id="288" r:id="rId10"/>
    <p:sldId id="289" r:id="rId11"/>
    <p:sldId id="291" r:id="rId12"/>
    <p:sldId id="282" r:id="rId13"/>
    <p:sldId id="270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661" autoAdjust="0"/>
  </p:normalViewPr>
  <p:slideViewPr>
    <p:cSldViewPr>
      <p:cViewPr varScale="1">
        <p:scale>
          <a:sx n="126" d="100"/>
          <a:sy n="126" d="100"/>
        </p:scale>
        <p:origin x="1044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4611E-AAEA-45B4-8DD6-DA4F8DD8D44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51F9F-0A8B-4E93-9310-5660E63DB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27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51F9F-0A8B-4E93-9310-5660E63DB4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8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303792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z-Cyrl-UZ" sz="3400" spc="10" dirty="0"/>
              <a:t>    </a:t>
            </a:r>
            <a:r>
              <a:rPr sz="3400" spc="10" dirty="0" err="1"/>
              <a:t>O</a:t>
            </a:r>
            <a:r>
              <a:rPr lang="en-US" sz="3400" spc="10" dirty="0" err="1"/>
              <a:t>‘zbek</a:t>
            </a:r>
            <a:r>
              <a:rPr lang="en-US" sz="3400" spc="10" dirty="0"/>
              <a:t> 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36674" y="1419304"/>
            <a:ext cx="4436162" cy="80919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uz-Cyrl-UZ" sz="2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uz-Cyrl-UZ" sz="2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Vatan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haqidagi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she’rlar</a:t>
            </a: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493" y="1161679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371" y="2053688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dirty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EEAE29-BC7B-4562-A6AB-B34B30C916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7741" y="2105688"/>
            <a:ext cx="1786283" cy="11461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4"/>
            <a:ext cx="5650873" cy="3114224"/>
            <a:chOff x="66840" y="71164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28727"/>
              <a:ext cx="5650865" cy="265666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3392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spc="15" dirty="0">
                <a:solidFill>
                  <a:prstClr val="white"/>
                </a:solidFill>
              </a:rPr>
              <a:t>“</a:t>
            </a:r>
            <a:r>
              <a:rPr lang="en-US" sz="2400" spc="15" dirty="0" err="1">
                <a:solidFill>
                  <a:prstClr val="white"/>
                </a:solidFill>
              </a:rPr>
              <a:t>Sinov</a:t>
            </a:r>
            <a:r>
              <a:rPr lang="en-US" sz="2400" spc="15" dirty="0">
                <a:solidFill>
                  <a:prstClr val="white"/>
                </a:solidFill>
              </a:rPr>
              <a:t>” </a:t>
            </a:r>
            <a:r>
              <a:rPr lang="en-US" sz="2400" spc="15" dirty="0" err="1">
                <a:solidFill>
                  <a:prstClr val="white"/>
                </a:solidFill>
              </a:rPr>
              <a:t>dostoni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9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D95B1171-0B0A-497F-AC39-40F08A3BD936}"/>
              </a:ext>
            </a:extLst>
          </p:cNvPr>
          <p:cNvSpPr/>
          <p:nvPr/>
        </p:nvSpPr>
        <p:spPr>
          <a:xfrm>
            <a:off x="34775" y="578357"/>
            <a:ext cx="54918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endParaRPr lang="ru-RU" sz="100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7501670-BB6A-43B2-8C5D-8E136741E3DE}"/>
              </a:ext>
            </a:extLst>
          </p:cNvPr>
          <p:cNvSpPr/>
          <p:nvPr/>
        </p:nvSpPr>
        <p:spPr>
          <a:xfrm>
            <a:off x="151996" y="528996"/>
            <a:ext cx="28829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ofat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azroildek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Izlab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keldi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odamni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Chin - u ,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ispan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olmon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u,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Farang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u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rus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ovora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yuzida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kimki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Izlaydi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unga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chora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O‘zligini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izlab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el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en-US" sz="1200" dirty="0" err="1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Topdi</a:t>
            </a:r>
            <a:r>
              <a:rPr lang="en-US" sz="12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qalbi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shodlandi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Vatan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sha’ni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yo‘lida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Ezgu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boshlandi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davr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toza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ong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Kelajak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tamal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toshi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47C5B8F-E410-4178-9E0D-2513B076C575}"/>
              </a:ext>
            </a:extLst>
          </p:cNvPr>
          <p:cNvSpPr/>
          <p:nvPr/>
        </p:nvSpPr>
        <p:spPr>
          <a:xfrm>
            <a:off x="3034896" y="603019"/>
            <a:ext cx="2511778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Inson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qadri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yuksaldi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</a:p>
          <a:p>
            <a:pPr lvl="0"/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E’zozda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keksa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Yoshi.</a:t>
            </a: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Ilm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-u 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fan,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ijod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mudom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Ayrilmagay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shitobdan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Tafakkur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qanotlanar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Eng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,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avvalo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kitobdan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O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jonajon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ona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yurt,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Mehring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mudom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ulug‘dir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Gulchambar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go‘zal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vodiy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Nurafshon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-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misli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saroy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Ona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yurtim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jamoli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Kundan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kun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ochar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chiroy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330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4"/>
            <a:ext cx="5650873" cy="3114224"/>
            <a:chOff x="66840" y="71164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28727"/>
              <a:ext cx="5650865" cy="265666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3392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s-E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“Tinglab bajaramiz” usuli</a:t>
            </a:r>
            <a:endParaRPr sz="2400"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10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10" y="2939389"/>
            <a:ext cx="1044283" cy="155300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D95B1171-0B0A-497F-AC39-40F08A3BD936}"/>
              </a:ext>
            </a:extLst>
          </p:cNvPr>
          <p:cNvSpPr/>
          <p:nvPr/>
        </p:nvSpPr>
        <p:spPr>
          <a:xfrm>
            <a:off x="39555" y="580266"/>
            <a:ext cx="549184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Bobolardan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meros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Momolar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yotgan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tuproq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Madadkor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qo‘llovchi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Ruhlari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chmas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chiroq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Alloma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fozillar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Ulug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jahon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Qish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ko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rpasin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orqalab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Safaridan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qongandi</a:t>
            </a:r>
            <a:r>
              <a:rPr lang="ru-RU" sz="1200" dirty="0" smtClean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Kurtaklarga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kirib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Uyqudan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uyg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ongandi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Boychechaklar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yuz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ochib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Ko‘rgandi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olamni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100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83178B3-FC5E-45DE-B11F-8BD7F466B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412" y="1832727"/>
            <a:ext cx="1648508" cy="12054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D463139-E13D-458C-A795-0C476D1EA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2479" y="598270"/>
            <a:ext cx="2114167" cy="10849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96D2BF5-1AEC-4D6F-A994-C20BE55B8F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205" y="1832727"/>
            <a:ext cx="1672464" cy="120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17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s-E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“Tinglab bajaramiz” usuli</a:t>
            </a:r>
            <a:endParaRPr sz="2400"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11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038" y="119760"/>
            <a:ext cx="622446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AD0FA-A033-4BF5-B5CC-88D586455449}"/>
              </a:ext>
            </a:extLst>
          </p:cNvPr>
          <p:cNvSpPr/>
          <p:nvPr/>
        </p:nvSpPr>
        <p:spPr>
          <a:xfrm>
            <a:off x="721480" y="1462035"/>
            <a:ext cx="48051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Uning ish faoliyati haqida nimalarni bilasiz?</a:t>
            </a:r>
            <a:endParaRPr lang="ru-RU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4C1173E-34AC-477E-99AE-7B0ADFB4F459}"/>
              </a:ext>
            </a:extLst>
          </p:cNvPr>
          <p:cNvSpPr/>
          <p:nvPr/>
        </p:nvSpPr>
        <p:spPr>
          <a:xfrm>
            <a:off x="152207" y="1160280"/>
            <a:ext cx="5632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1D0C2DEC-666F-4707-950D-26C139C92834}"/>
              </a:ext>
            </a:extLst>
          </p:cNvPr>
          <p:cNvSpPr/>
          <p:nvPr/>
        </p:nvSpPr>
        <p:spPr>
          <a:xfrm>
            <a:off x="189763" y="657055"/>
            <a:ext cx="2381934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Inson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qadri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yuksaldi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</a:p>
          <a:p>
            <a:pPr lvl="0"/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E’zozda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keksa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yoshi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Ilm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-u 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fan,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ijod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mudom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Ayrilmagay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shitobdan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Tafakkur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qanotlanar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Eng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,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avvalo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kitobdan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O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jonajon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ona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yurt,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Mehring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mudom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ulug‘dir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Gulchambar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go‘zal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vodiy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Nurafshon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-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misli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saroy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Ona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yurtim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jamoli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Kundan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kun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ochar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chiroy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2072BE8-51DE-4F3D-B2E6-C99FEBF39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0" y="1995202"/>
            <a:ext cx="1447918" cy="99882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09FA1AE-B079-4E9D-B8A1-C06201962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5246" y="744516"/>
            <a:ext cx="1547434" cy="108679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E71EDE2-16C8-4F6A-A8A6-436726ED9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1048" y="1995202"/>
            <a:ext cx="1447918" cy="9988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7D64555-F04E-4877-8A5A-D78BD0EA33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1048" y="707206"/>
            <a:ext cx="1447918" cy="108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6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95641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 smtClean="0"/>
              <a:t>topshiriq</a:t>
            </a:r>
            <a:r>
              <a:rPr lang="en-US" spc="20" smtClean="0"/>
              <a:t>: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368934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12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3A53D0C6-5D11-44C5-A8D8-DA37BADD8480}"/>
              </a:ext>
            </a:extLst>
          </p:cNvPr>
          <p:cNvSpPr/>
          <p:nvPr/>
        </p:nvSpPr>
        <p:spPr>
          <a:xfrm>
            <a:off x="673100" y="631825"/>
            <a:ext cx="5029200" cy="2461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hammasidan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iziqtiradi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aniqlashtirmoqchi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edimki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.....”. 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orttirgan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bilimlarimni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....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qo‘llayman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men....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erishdim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olmoqchi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.....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0912AD8-1EB5-43BE-B274-9A6E210BF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8528"/>
            <a:ext cx="574262" cy="48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1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65086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uz-Cyrl-UZ" sz="2400" dirty="0" smtClean="0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        </a:t>
            </a:r>
            <a:r>
              <a:rPr lang="en-US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O‘tilgan</a:t>
            </a:r>
            <a:r>
              <a:rPr lang="en-US" sz="2400" dirty="0" smtClean="0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mavzuni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takrorlash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1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AD0FA-A033-4BF5-B5CC-88D586455449}"/>
              </a:ext>
            </a:extLst>
          </p:cNvPr>
          <p:cNvSpPr/>
          <p:nvPr/>
        </p:nvSpPr>
        <p:spPr>
          <a:xfrm>
            <a:off x="721480" y="1462035"/>
            <a:ext cx="48051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Uning ish faoliyati haqida nimalarni bilasiz?</a:t>
            </a:r>
            <a:endParaRPr lang="ru-RU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1" y="2672573"/>
            <a:ext cx="4320122" cy="369331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2F1560A-A13B-4D76-9E07-4C91FBCD7363}"/>
              </a:ext>
            </a:extLst>
          </p:cNvPr>
          <p:cNvSpPr/>
          <p:nvPr/>
        </p:nvSpPr>
        <p:spPr>
          <a:xfrm>
            <a:off x="123452" y="679638"/>
            <a:ext cx="483630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Vatan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……..  ,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borsanki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yorug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‘,</a:t>
            </a:r>
            <a: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otash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…….  —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dargohi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yurak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nurli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istiqlol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buyuk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ulug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‘,</a:t>
            </a:r>
            <a: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Vatan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 ……..</a:t>
            </a:r>
            <a: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Hammadan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yuksak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Xayolim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…….—</a:t>
            </a:r>
            <a:r>
              <a:rPr lang="en-US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Niyat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…….. ,</a:t>
            </a:r>
            <a: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Umidim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……. —</a:t>
            </a:r>
            <a:r>
              <a:rPr lang="en-US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Baxtim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Vatanim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Agar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bo‘lmasang</a:t>
            </a:r>
            <a:r>
              <a:rPr lang="en-US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enga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ne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hayot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Ming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parcha-parchadir</a:t>
            </a:r>
            <a:r>
              <a:rPr lang="en-US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jon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tanim</a:t>
            </a:r>
            <a:r>
              <a:rPr lang="en-US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</a:t>
            </a:r>
            <a: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1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282700" y="2690372"/>
            <a:ext cx="39604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ko‘zimsan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qalbimsan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,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onamsan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o‘zingsan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7F57643-7363-4A36-A2F8-F591E4F2F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142" y="716358"/>
            <a:ext cx="609653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7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O‘tilgan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mavzuni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takrorlash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2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038" y="94806"/>
            <a:ext cx="622446" cy="461398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AD0FA-A033-4BF5-B5CC-88D586455449}"/>
              </a:ext>
            </a:extLst>
          </p:cNvPr>
          <p:cNvSpPr/>
          <p:nvPr/>
        </p:nvSpPr>
        <p:spPr>
          <a:xfrm>
            <a:off x="721480" y="1462035"/>
            <a:ext cx="48051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Uning ish faoliyati haqida nimalarni bilasiz?</a:t>
            </a:r>
            <a:endParaRPr lang="ru-RU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37" y="840092"/>
            <a:ext cx="4913267" cy="369331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CC86D96-028B-46DE-AA61-B2AEC23D288A}"/>
              </a:ext>
            </a:extLst>
          </p:cNvPr>
          <p:cNvSpPr/>
          <p:nvPr/>
        </p:nvSpPr>
        <p:spPr>
          <a:xfrm>
            <a:off x="162217" y="1267637"/>
            <a:ext cx="54638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Mustaqillikdan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Vatanimiz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Mustaqillikdan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82563" indent="-182563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she’rida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yurtimizni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ta’riflaydi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18DF0CB9-FF03-4015-9D4C-E2E13EB9A333}"/>
              </a:ext>
            </a:extLst>
          </p:cNvPr>
          <p:cNvSpPr/>
          <p:nvPr/>
        </p:nvSpPr>
        <p:spPr>
          <a:xfrm>
            <a:off x="482243" y="799082"/>
            <a:ext cx="4409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8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smtClean="0"/>
              <a:t>“</a:t>
            </a:r>
            <a:r>
              <a:rPr lang="en-US" spc="15" dirty="0" err="1" smtClean="0"/>
              <a:t>Sinkveyn</a:t>
            </a:r>
            <a:r>
              <a:rPr lang="en-US" spc="15" dirty="0" smtClean="0"/>
              <a:t>”</a:t>
            </a:r>
            <a:r>
              <a:rPr lang="en-US" spc="15" dirty="0" smtClean="0"/>
              <a:t> </a:t>
            </a:r>
            <a:r>
              <a:rPr lang="en-US" spc="15" dirty="0" err="1"/>
              <a:t>metodi</a:t>
            </a:r>
            <a:r>
              <a:rPr lang="en-US" spc="15" dirty="0"/>
              <a:t> 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3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038" y="119760"/>
            <a:ext cx="622446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AD0FA-A033-4BF5-B5CC-88D586455449}"/>
              </a:ext>
            </a:extLst>
          </p:cNvPr>
          <p:cNvSpPr/>
          <p:nvPr/>
        </p:nvSpPr>
        <p:spPr>
          <a:xfrm>
            <a:off x="721480" y="1462035"/>
            <a:ext cx="48051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Uning ish faoliyati haqida nimalarni bilasiz?</a:t>
            </a:r>
            <a:endParaRPr lang="ru-RU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1A9A5B83-AEEB-4BC0-A3DD-7101C0284847}"/>
              </a:ext>
            </a:extLst>
          </p:cNvPr>
          <p:cNvSpPr/>
          <p:nvPr/>
        </p:nvSpPr>
        <p:spPr>
          <a:xfrm>
            <a:off x="451450" y="765835"/>
            <a:ext cx="4624034" cy="21519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2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  4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  1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97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smtClean="0"/>
              <a:t>“</a:t>
            </a:r>
            <a:r>
              <a:rPr lang="en-US" spc="15" dirty="0" err="1" smtClean="0"/>
              <a:t>Sinkveyn</a:t>
            </a:r>
            <a:r>
              <a:rPr lang="en-US" spc="15" dirty="0" smtClean="0"/>
              <a:t>”</a:t>
            </a:r>
            <a:r>
              <a:rPr lang="en-US" spc="15" dirty="0" smtClean="0"/>
              <a:t> </a:t>
            </a:r>
            <a:r>
              <a:rPr lang="en-US" spc="15" dirty="0" err="1"/>
              <a:t>metodi</a:t>
            </a:r>
            <a:r>
              <a:rPr lang="en-US" spc="15" dirty="0"/>
              <a:t> 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4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038" y="68306"/>
            <a:ext cx="622446" cy="504034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1A9A5B83-AEEB-4BC0-A3DD-7101C0284847}"/>
              </a:ext>
            </a:extLst>
          </p:cNvPr>
          <p:cNvSpPr/>
          <p:nvPr/>
        </p:nvSpPr>
        <p:spPr>
          <a:xfrm>
            <a:off x="690316" y="972078"/>
            <a:ext cx="4935784" cy="21519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</a:p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g‘amxo‘r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Erkalaydi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tarbiyalaydi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farzandiga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g‘amxo‘rdir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Volida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E69E26E-FB7A-425A-B812-889EB7585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0" y="719977"/>
            <a:ext cx="1029300" cy="25210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B4FA9F8-8520-421E-B689-54BD23DE37DC}"/>
              </a:ext>
            </a:extLst>
          </p:cNvPr>
          <p:cNvSpPr/>
          <p:nvPr/>
        </p:nvSpPr>
        <p:spPr>
          <a:xfrm>
            <a:off x="123668" y="673016"/>
            <a:ext cx="10066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Namuna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7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81" y="74200"/>
            <a:ext cx="5650873" cy="3114224"/>
            <a:chOff x="66840" y="71164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490647"/>
              <a:ext cx="5650865" cy="269474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119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0940" y="150172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spc="15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Mavzu</a:t>
            </a:r>
            <a:r>
              <a:rPr lang="en-US" sz="2400" spc="15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sz="2400" spc="15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yuzasidan</a:t>
            </a:r>
            <a:r>
              <a:rPr lang="en-US" sz="2400" spc="15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sz="2400" spc="15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topshiriqlar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5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883404" y="2628744"/>
            <a:ext cx="46432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AD0FA-A033-4BF5-B5CC-88D586455449}"/>
              </a:ext>
            </a:extLst>
          </p:cNvPr>
          <p:cNvSpPr/>
          <p:nvPr/>
        </p:nvSpPr>
        <p:spPr>
          <a:xfrm>
            <a:off x="721480" y="1462035"/>
            <a:ext cx="48051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Uning ish faoliyati haqida nimalarni bilasiz?</a:t>
            </a:r>
            <a:endParaRPr lang="ru-RU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B013D22-3738-4B69-8416-F602ABB8358F}"/>
              </a:ext>
            </a:extLst>
          </p:cNvPr>
          <p:cNvSpPr/>
          <p:nvPr/>
        </p:nvSpPr>
        <p:spPr>
          <a:xfrm>
            <a:off x="85594" y="493682"/>
            <a:ext cx="299823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“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Ezgulik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arkasi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U 2005-yil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1-sentabrda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bitkazilgan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150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peshtoqi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oltita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ustunlardan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joy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o‘zbekistonliklarning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muqaaddas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joylaridan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FAD6BB0-EC6F-4586-971D-20C550686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00" y="631825"/>
            <a:ext cx="2235052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1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650865" cy="564257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l">
              <a:spcAft>
                <a:spcPts val="0"/>
              </a:spcAft>
            </a:pPr>
            <a:r>
              <a:rPr lang="en-US" sz="18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</a:rPr>
              <a:t>Matndagi</a:t>
            </a:r>
            <a:r>
              <a:rPr lang="en-US" sz="1600" kern="1200" dirty="0">
                <a:latin typeface="Arial" panose="020B0604020202020204" pitchFamily="34" charset="0"/>
                <a:ea typeface="+mn-ea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</a:rPr>
              <a:t>so‘zlar</a:t>
            </a:r>
            <a:r>
              <a:rPr lang="en-US" sz="1600" kern="1200" dirty="0">
                <a:latin typeface="Arial" panose="020B0604020202020204" pitchFamily="34" charset="0"/>
                <a:ea typeface="+mn-ea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</a:rPr>
              <a:t>quyidagi</a:t>
            </a:r>
            <a:r>
              <a:rPr lang="en-US" sz="1600" kern="1200" dirty="0">
                <a:latin typeface="Arial" panose="020B0604020202020204" pitchFamily="34" charset="0"/>
                <a:ea typeface="+mn-ea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</a:rPr>
              <a:t>tartibda</a:t>
            </a:r>
            <a:r>
              <a:rPr lang="en-US" sz="1600" kern="1200" dirty="0">
                <a:latin typeface="Arial" panose="020B0604020202020204" pitchFamily="34" charset="0"/>
                <a:ea typeface="+mn-ea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</a:rPr>
              <a:t>jadvalga</a:t>
            </a:r>
            <a:r>
              <a:rPr lang="en-US" sz="1600" kern="1200" dirty="0">
                <a:latin typeface="Arial" panose="020B0604020202020204" pitchFamily="34" charset="0"/>
                <a:ea typeface="+mn-ea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</a:rPr>
              <a:t>solinadi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z="1600"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6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AD0FA-A033-4BF5-B5CC-88D586455449}"/>
              </a:ext>
            </a:extLst>
          </p:cNvPr>
          <p:cNvSpPr/>
          <p:nvPr/>
        </p:nvSpPr>
        <p:spPr>
          <a:xfrm>
            <a:off x="721480" y="1462035"/>
            <a:ext cx="48051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Uning ish faoliyati haqida nimalarni bilasiz?</a:t>
            </a:r>
            <a:endParaRPr lang="ru-RU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77" y="797260"/>
            <a:ext cx="4913267" cy="11226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18DF0CB9-FF03-4015-9D4C-E2E13EB9A333}"/>
              </a:ext>
            </a:extLst>
          </p:cNvPr>
          <p:cNvSpPr/>
          <p:nvPr/>
        </p:nvSpPr>
        <p:spPr>
          <a:xfrm>
            <a:off x="530940" y="650099"/>
            <a:ext cx="4409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xmlns="" id="{1767BEEF-B9CB-47D0-8993-B1E8D0556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277180"/>
              </p:ext>
            </p:extLst>
          </p:nvPr>
        </p:nvGraphicFramePr>
        <p:xfrm>
          <a:off x="66839" y="981926"/>
          <a:ext cx="5650866" cy="2128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1211">
                  <a:extLst>
                    <a:ext uri="{9D8B030D-6E8A-4147-A177-3AD203B41FA5}">
                      <a16:colId xmlns:a16="http://schemas.microsoft.com/office/drawing/2014/main" xmlns="" val="975929447"/>
                    </a:ext>
                  </a:extLst>
                </a:gridCol>
                <a:gridCol w="1103307">
                  <a:extLst>
                    <a:ext uri="{9D8B030D-6E8A-4147-A177-3AD203B41FA5}">
                      <a16:colId xmlns:a16="http://schemas.microsoft.com/office/drawing/2014/main" xmlns="" val="3459985847"/>
                    </a:ext>
                  </a:extLst>
                </a:gridCol>
                <a:gridCol w="1418538">
                  <a:extLst>
                    <a:ext uri="{9D8B030D-6E8A-4147-A177-3AD203B41FA5}">
                      <a16:colId xmlns:a16="http://schemas.microsoft.com/office/drawing/2014/main" xmlns="" val="2575805481"/>
                    </a:ext>
                  </a:extLst>
                </a:gridCol>
                <a:gridCol w="997637">
                  <a:extLst>
                    <a:ext uri="{9D8B030D-6E8A-4147-A177-3AD203B41FA5}">
                      <a16:colId xmlns:a16="http://schemas.microsoft.com/office/drawing/2014/main" xmlns="" val="536596050"/>
                    </a:ext>
                  </a:extLst>
                </a:gridCol>
                <a:gridCol w="1130173">
                  <a:extLst>
                    <a:ext uri="{9D8B030D-6E8A-4147-A177-3AD203B41FA5}">
                      <a16:colId xmlns:a16="http://schemas.microsoft.com/office/drawing/2014/main" xmlns="" val="3943683616"/>
                    </a:ext>
                  </a:extLst>
                </a:gridCol>
              </a:tblGrid>
              <a:tr h="707605">
                <a:tc>
                  <a:txBody>
                    <a:bodyPr/>
                    <a:lstStyle/>
                    <a:p>
                      <a:r>
                        <a:rPr lang="en-US" dirty="0"/>
                        <a:t>Kim? </a:t>
                      </a:r>
                      <a:r>
                        <a:rPr lang="en-US" dirty="0" err="1"/>
                        <a:t>Nima</a:t>
                      </a:r>
                      <a:r>
                        <a:rPr lang="en-US" dirty="0"/>
                        <a:t>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Qanday</a:t>
                      </a:r>
                      <a:r>
                        <a:rPr lang="en-US" dirty="0"/>
                        <a:t>? </a:t>
                      </a:r>
                    </a:p>
                    <a:p>
                      <a:r>
                        <a:rPr lang="en-US" dirty="0" err="1"/>
                        <a:t>Qaysi</a:t>
                      </a:r>
                      <a:r>
                        <a:rPr lang="en-US" dirty="0"/>
                        <a:t>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Nima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 err="1"/>
                        <a:t>qilmoq</a:t>
                      </a:r>
                      <a:r>
                        <a:rPr lang="en-US" dirty="0"/>
                        <a:t>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Qancha</a:t>
                      </a:r>
                      <a:r>
                        <a:rPr lang="en-US" dirty="0"/>
                        <a:t>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Qachon</a:t>
                      </a:r>
                      <a:r>
                        <a:rPr lang="en-US" dirty="0"/>
                        <a:t>?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421252"/>
                  </a:ext>
                </a:extLst>
              </a:tr>
              <a:tr h="1010864">
                <a:tc>
                  <a:txBody>
                    <a:bodyPr/>
                    <a:lstStyle/>
                    <a:p>
                      <a:r>
                        <a:rPr lang="en-US" dirty="0"/>
                        <a:t>“</a:t>
                      </a:r>
                      <a:r>
                        <a:rPr lang="en-US" dirty="0" err="1"/>
                        <a:t>Ezgulik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arkasi</a:t>
                      </a:r>
                      <a:r>
                        <a:rPr lang="en-US" dirty="0"/>
                        <a:t>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aziz</a:t>
                      </a:r>
                      <a:r>
                        <a:rPr lang="en-US" dirty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tasvirlangan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 </a:t>
                      </a:r>
                      <a:r>
                        <a:rPr lang="en-US" dirty="0" err="1"/>
                        <a:t>metr</a:t>
                      </a:r>
                      <a:r>
                        <a:rPr lang="en-US" dirty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2005-yil </a:t>
                      </a:r>
                    </a:p>
                    <a:p>
                      <a:r>
                        <a:rPr lang="en-US" dirty="0" smtClean="0"/>
                        <a:t>1-sentabr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5764950"/>
                  </a:ext>
                </a:extLst>
              </a:tr>
              <a:tr h="40996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6789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590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O‘tilgan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mavzuni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takrorlash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7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AD0FA-A033-4BF5-B5CC-88D586455449}"/>
              </a:ext>
            </a:extLst>
          </p:cNvPr>
          <p:cNvSpPr/>
          <p:nvPr/>
        </p:nvSpPr>
        <p:spPr>
          <a:xfrm>
            <a:off x="721480" y="1462035"/>
            <a:ext cx="48051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Uning ish faoliyati haqida nimalarni bilasiz?</a:t>
            </a:r>
            <a:endParaRPr lang="ru-RU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D95B1171-0B0A-497F-AC39-40F08A3BD936}"/>
              </a:ext>
            </a:extLst>
          </p:cNvPr>
          <p:cNvSpPr/>
          <p:nvPr/>
        </p:nvSpPr>
        <p:spPr>
          <a:xfrm>
            <a:off x="48087" y="667050"/>
            <a:ext cx="5478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</a:rPr>
              <a:t>     </a:t>
            </a:r>
            <a:r>
              <a:rPr lang="en-US" b="1" dirty="0" err="1">
                <a:latin typeface="Arial" panose="020B0604020202020204" pitchFamily="34" charset="0"/>
              </a:rPr>
              <a:t>Taniqli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shoir</a:t>
            </a:r>
            <a:r>
              <a:rPr lang="en-US" b="1" dirty="0">
                <a:latin typeface="Arial" panose="020B0604020202020204" pitchFamily="34" charset="0"/>
              </a:rPr>
              <a:t>  “</a:t>
            </a:r>
            <a:r>
              <a:rPr lang="en-US" b="1" dirty="0" err="1">
                <a:latin typeface="Arial" panose="020B0604020202020204" pitchFamily="34" charset="0"/>
              </a:rPr>
              <a:t>Xalq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so‘zi</a:t>
            </a:r>
            <a:r>
              <a:rPr lang="en-US" b="1" dirty="0">
                <a:latin typeface="Arial" panose="020B0604020202020204" pitchFamily="34" charset="0"/>
              </a:rPr>
              <a:t>” </a:t>
            </a:r>
            <a:r>
              <a:rPr lang="en-US" b="1" dirty="0" err="1">
                <a:latin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</a:rPr>
              <a:t> “</a:t>
            </a:r>
            <a:r>
              <a:rPr lang="uz-Cyrl-UZ" b="1" dirty="0">
                <a:latin typeface="Arial" panose="020B0604020202020204" pitchFamily="34" charset="0"/>
              </a:rPr>
              <a:t>Народное слово</a:t>
            </a:r>
            <a:r>
              <a:rPr lang="en-US" b="1" dirty="0">
                <a:latin typeface="Arial" panose="020B0604020202020204" pitchFamily="34" charset="0"/>
              </a:rPr>
              <a:t>”  </a:t>
            </a:r>
            <a:r>
              <a:rPr lang="en-US" b="1" dirty="0" err="1">
                <a:latin typeface="Arial" panose="020B0604020202020204" pitchFamily="34" charset="0"/>
              </a:rPr>
              <a:t>gazetalari</a:t>
            </a:r>
            <a:r>
              <a:rPr lang="en-US" b="1" dirty="0">
                <a:latin typeface="Arial" panose="020B0604020202020204" pitchFamily="34" charset="0"/>
              </a:rPr>
              <a:t> bosh </a:t>
            </a:r>
            <a:r>
              <a:rPr lang="en-US" b="1" dirty="0" err="1">
                <a:latin typeface="Arial" panose="020B0604020202020204" pitchFamily="34" charset="0"/>
              </a:rPr>
              <a:t>muharriri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O‘tkir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Rahmat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yangi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yozgan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</a:rPr>
              <a:t>“</a:t>
            </a:r>
            <a:r>
              <a:rPr lang="en-US" b="1" dirty="0" err="1" smtClean="0">
                <a:latin typeface="Arial" panose="020B0604020202020204" pitchFamily="34" charset="0"/>
              </a:rPr>
              <a:t>Sinov</a:t>
            </a:r>
            <a:r>
              <a:rPr lang="en-US" b="1" dirty="0">
                <a:latin typeface="Arial" panose="020B0604020202020204" pitchFamily="34" charset="0"/>
              </a:rPr>
              <a:t>” </a:t>
            </a:r>
            <a:r>
              <a:rPr lang="en-US" b="1" dirty="0" err="1">
                <a:latin typeface="Arial" panose="020B0604020202020204" pitchFamily="34" charset="0"/>
              </a:rPr>
              <a:t>dostonida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bugungi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kunning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eng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katta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muammosini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yengish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yo‘lidagi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zahmatlar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haqida</a:t>
            </a:r>
            <a:r>
              <a:rPr lang="en-US" b="1" dirty="0">
                <a:latin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</a:rPr>
              <a:t>mahorat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bilan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hikoya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</a:rPr>
              <a:t>qiladi</a:t>
            </a:r>
            <a:r>
              <a:rPr lang="en-US" b="1" dirty="0" smtClean="0">
                <a:latin typeface="Arial" panose="020B0604020202020204" pitchFamily="34" charset="0"/>
              </a:rPr>
              <a:t>. </a:t>
            </a:r>
            <a:r>
              <a:rPr lang="en-US" b="1" dirty="0" err="1" smtClean="0">
                <a:latin typeface="Arial" panose="020B0604020202020204" pitchFamily="34" charset="0"/>
              </a:rPr>
              <a:t>Mazkur</a:t>
            </a:r>
            <a:r>
              <a:rPr lang="en-US" b="1" dirty="0" smtClean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dostonidan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</a:rPr>
              <a:t>parcha</a:t>
            </a:r>
            <a:r>
              <a:rPr lang="en-US" b="1" dirty="0">
                <a:latin typeface="Arial" panose="020B0604020202020204" pitchFamily="34" charset="0"/>
              </a:rPr>
              <a:t> “</a:t>
            </a:r>
            <a:r>
              <a:rPr lang="en-US" b="1" dirty="0" err="1">
                <a:latin typeface="Arial" panose="020B0604020202020204" pitchFamily="34" charset="0"/>
              </a:rPr>
              <a:t>Andijonnoma</a:t>
            </a:r>
            <a:r>
              <a:rPr lang="en-US" b="1" dirty="0">
                <a:latin typeface="Arial" panose="020B0604020202020204" pitchFamily="34" charset="0"/>
              </a:rPr>
              <a:t>” </a:t>
            </a:r>
            <a:r>
              <a:rPr lang="en-US" b="1" dirty="0" err="1">
                <a:latin typeface="Arial" panose="020B0604020202020204" pitchFamily="34" charset="0"/>
              </a:rPr>
              <a:t>gazetasining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</a:rPr>
              <a:t>1-iyul </a:t>
            </a:r>
            <a:r>
              <a:rPr lang="en-US" b="1" dirty="0" err="1">
                <a:latin typeface="Arial" panose="020B0604020202020204" pitchFamily="34" charset="0"/>
              </a:rPr>
              <a:t>sanasida</a:t>
            </a:r>
            <a:r>
              <a:rPr lang="en-US" b="1" dirty="0">
                <a:latin typeface="Arial" panose="020B0604020202020204" pitchFamily="34" charset="0"/>
              </a:rPr>
              <a:t> chop </a:t>
            </a:r>
            <a:r>
              <a:rPr lang="en-US" b="1" dirty="0" err="1">
                <a:latin typeface="Arial" panose="020B0604020202020204" pitchFamily="34" charset="0"/>
              </a:rPr>
              <a:t>etildi</a:t>
            </a:r>
            <a:r>
              <a:rPr lang="en-US" b="1" dirty="0"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0898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4"/>
            <a:ext cx="5650873" cy="3114224"/>
            <a:chOff x="66840" y="71164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28727"/>
              <a:ext cx="5650865" cy="265666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3392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spc="15" dirty="0"/>
              <a:t>“</a:t>
            </a:r>
            <a:r>
              <a:rPr lang="en-US" sz="2400" spc="15" dirty="0" err="1"/>
              <a:t>Sinov</a:t>
            </a:r>
            <a:r>
              <a:rPr lang="en-US" sz="2400" spc="15" dirty="0"/>
              <a:t>” </a:t>
            </a:r>
            <a:r>
              <a:rPr lang="en-US" sz="2400" spc="15" dirty="0" err="1"/>
              <a:t>dostoni</a:t>
            </a:r>
            <a:endParaRPr sz="2400"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8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D95B1171-0B0A-497F-AC39-40F08A3BD936}"/>
              </a:ext>
            </a:extLst>
          </p:cNvPr>
          <p:cNvSpPr/>
          <p:nvPr/>
        </p:nvSpPr>
        <p:spPr>
          <a:xfrm>
            <a:off x="39555" y="580266"/>
            <a:ext cx="549184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Bobolardan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meros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Momolar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yotgan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tuproq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Madadkor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qo‘llovchi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Ruhlari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chmas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chirog‘i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Alloma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fozillar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Ulug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jahon</a:t>
            </a:r>
            <a:r>
              <a:rPr lang="ru-RU" sz="1200" dirty="0" smtClean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200" dirty="0" smtClean="0">
              <a:solidFill>
                <a:srgbClr val="0D0D0D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200" dirty="0" smtClean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Qish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ko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rpasin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orqalab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Safaridan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qongandi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Kurtaklarga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kirib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Uyqudan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uyg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ongandi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Boychechaklar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yuz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ochib</a:t>
            </a:r>
            <a:r>
              <a:rPr lang="ru-RU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Ko‘rgandi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olamni</a:t>
            </a: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100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38B32E5-50CC-40C5-A407-8328A6515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237" y="863362"/>
            <a:ext cx="2633700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50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1507</TotalTime>
  <Words>792</Words>
  <Application>Microsoft Office PowerPoint</Application>
  <PresentationFormat>Произвольный</PresentationFormat>
  <Paragraphs>162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Courier New</vt:lpstr>
      <vt:lpstr>Times New Roman</vt:lpstr>
      <vt:lpstr>Office Theme</vt:lpstr>
      <vt:lpstr>    O‘zbek  tili</vt:lpstr>
      <vt:lpstr>         O‘tilgan mavzuni takrorlash</vt:lpstr>
      <vt:lpstr>O‘tilgan mavzuni takrorlash</vt:lpstr>
      <vt:lpstr>“Sinkveyn” metodi </vt:lpstr>
      <vt:lpstr>“Sinkveyn” metodi </vt:lpstr>
      <vt:lpstr>Mavzu yuzasidan topshiriqlar</vt:lpstr>
      <vt:lpstr> Matndagi so‘zlar quyidagi tartibda jadvalga solinadi </vt:lpstr>
      <vt:lpstr>O‘tilgan mavzuni takrorlash</vt:lpstr>
      <vt:lpstr>“Sinov” dostoni</vt:lpstr>
      <vt:lpstr>“Sinov” dostoni</vt:lpstr>
      <vt:lpstr>“Tinglab bajaramiz” usuli</vt:lpstr>
      <vt:lpstr>“Tinglab bajaramiz” usuli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 tili</dc:title>
  <cp:lastModifiedBy>Учетная запись Майкрософт</cp:lastModifiedBy>
  <cp:revision>196</cp:revision>
  <dcterms:created xsi:type="dcterms:W3CDTF">2020-04-13T08:06:06Z</dcterms:created>
  <dcterms:modified xsi:type="dcterms:W3CDTF">2020-09-15T11:52:58Z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