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8"/>
  </p:notesMasterIdLst>
  <p:sldIdLst>
    <p:sldId id="288" r:id="rId3"/>
    <p:sldId id="284" r:id="rId4"/>
    <p:sldId id="285" r:id="rId5"/>
    <p:sldId id="256" r:id="rId6"/>
    <p:sldId id="257" r:id="rId7"/>
    <p:sldId id="259" r:id="rId8"/>
    <p:sldId id="260" r:id="rId9"/>
    <p:sldId id="262" r:id="rId10"/>
    <p:sldId id="289" r:id="rId11"/>
    <p:sldId id="280" r:id="rId12"/>
    <p:sldId id="266" r:id="rId13"/>
    <p:sldId id="267" r:id="rId14"/>
    <p:sldId id="281" r:id="rId15"/>
    <p:sldId id="271" r:id="rId16"/>
    <p:sldId id="273" r:id="rId17"/>
    <p:sldId id="282" r:id="rId18"/>
    <p:sldId id="270" r:id="rId19"/>
    <p:sldId id="276" r:id="rId20"/>
    <p:sldId id="277" r:id="rId21"/>
    <p:sldId id="275" r:id="rId22"/>
    <p:sldId id="286" r:id="rId23"/>
    <p:sldId id="269" r:id="rId24"/>
    <p:sldId id="278" r:id="rId25"/>
    <p:sldId id="287" r:id="rId26"/>
    <p:sldId id="290" r:id="rId27"/>
  </p:sldIdLst>
  <p:sldSz cx="5764213" cy="324485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573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5147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7720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0294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286789" algn="l" defTabSz="5147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544147" algn="l" defTabSz="5147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801505" algn="l" defTabSz="5147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058863" algn="l" defTabSz="5147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14" y="-930"/>
      </p:cViewPr>
      <p:guideLst>
        <p:guide orient="horz" pos="1022"/>
        <p:guide pos="18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4FD78C-7DF2-48C4-9082-0A5FE2CC5972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796791-53F2-4626-BAC2-653087BD4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7358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4716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72074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9432" algn="l" rtl="0" eaLnBrk="0" fontAlgn="base" hangingPunct="0">
      <a:spcBef>
        <a:spcPct val="30000"/>
      </a:spcBef>
      <a:spcAft>
        <a:spcPct val="0"/>
      </a:spcAft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6789" algn="l" defTabSz="51471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4147" algn="l" defTabSz="51471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1505" algn="l" defTabSz="51471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8863" algn="l" defTabSz="51471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36C5D-0776-4A70-B8CF-853C908EF6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862C4-270E-4347-BD83-FA20C1DF7D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B88C7-A133-42F3-B5CC-13CE2B2EFC9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5E7AE-91E8-4D1A-86DE-61265D37638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3CE6A-6788-4CD4-A5A3-D8C0B60EC3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0B6A3A-1854-464E-B8A0-C00FB912E2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527B5-3187-4AC9-9E15-90DED3477D9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62339A-4CDA-4607-9EEB-4D18935CC6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517EE-45A6-4A9A-ABCC-9546D677A8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19551-C519-4908-907C-0A4DA2DDE4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B13E2-3DC7-49AB-8F3C-DBBAE8A693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480B3-0000-4D81-88F1-FC5A9DF1986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FF656-F281-417B-BC5C-4F38D754D7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5CC899-8E86-44A3-8850-ED78F10C4B58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868B95-3065-4D2C-88A0-D2E622DAC7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4012B-456E-477C-88D1-DF67799955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D4CDC-A280-4FF5-AF57-A0761D0456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7B90A-F2B8-47BA-9F51-DA84DB55E0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28E3C-466C-473C-B65B-63FD3A05DDF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245E6-98B8-4C51-921F-FDDAF51EDD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AD78B6-4997-4061-961E-E82BA546577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317" y="1005903"/>
            <a:ext cx="489958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633" y="1817116"/>
            <a:ext cx="403494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D1023-FD8F-4C17-AC9D-74C51AF7985F}" type="datetimeFigureOut">
              <a:rPr lang="ru-RU" smtClean="0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8C5D-8E91-4507-95F4-F9B0B53B28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00" y="1008063"/>
            <a:ext cx="4900613" cy="695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5188" y="1838325"/>
            <a:ext cx="4033837" cy="8302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084388"/>
            <a:ext cx="4899025" cy="6445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613" y="1374775"/>
            <a:ext cx="4899025" cy="7096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925" y="757238"/>
            <a:ext cx="2516188" cy="214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57513" y="757238"/>
            <a:ext cx="2517775" cy="214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925" y="727075"/>
            <a:ext cx="2546350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925" y="1028700"/>
            <a:ext cx="2546350" cy="1870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7350" y="727075"/>
            <a:ext cx="2547938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7350" y="1028700"/>
            <a:ext cx="2547938" cy="1870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5" y="128588"/>
            <a:ext cx="1895475" cy="5508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50" y="128588"/>
            <a:ext cx="3221038" cy="27701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925" y="679450"/>
            <a:ext cx="1895475" cy="2219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2271713"/>
            <a:ext cx="3457575" cy="268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300" y="290513"/>
            <a:ext cx="3457575" cy="1946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300" y="2540000"/>
            <a:ext cx="3457575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039" y="103188"/>
            <a:ext cx="516413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539" y="781050"/>
            <a:ext cx="4529137" cy="369332"/>
          </a:xfrm>
        </p:spPr>
        <p:txBody>
          <a:bodyPr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3F20A-A11F-4656-AFEB-2301FA6C072E}" type="datetimeFigureOut">
              <a:rPr lang="ru-RU" smtClean="0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2F63-D4A4-4B62-B82B-ACAA45A3A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9888" y="130175"/>
            <a:ext cx="1295400" cy="2768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925" y="130175"/>
            <a:ext cx="3738563" cy="2768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039" y="103188"/>
            <a:ext cx="516413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12" y="746316"/>
            <a:ext cx="250743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8571" y="746316"/>
            <a:ext cx="2507433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D495-860B-44B7-AFE9-C3A7772E2B61}" type="datetimeFigureOut">
              <a:rPr lang="ru-RU" smtClean="0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967E-664B-4A27-945E-66B8C0BA4E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039" y="103188"/>
            <a:ext cx="516413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87C7-F484-4E4B-BA4A-9988E2D1B3FA}" type="datetimeFigureOut">
              <a:rPr lang="ru-RU" smtClean="0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7CC2-71E3-45DC-8EFB-889B04DF9A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66676" y="71439"/>
            <a:ext cx="5649913" cy="42862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3" name="bg object 17"/>
          <p:cNvSpPr/>
          <p:nvPr/>
        </p:nvSpPr>
        <p:spPr>
          <a:xfrm>
            <a:off x="5256214" y="158750"/>
            <a:ext cx="252412" cy="254000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561CBC-410F-4D42-924F-B4513B3E8B99}" type="datetimeFigureOut">
              <a:rPr lang="ru-RU" smtClean="0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6E7510-349B-44CF-B57B-61109AE7B1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2" y="115673"/>
            <a:ext cx="5285863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8386" y="901347"/>
            <a:ext cx="2475810" cy="24375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00266" y="901347"/>
            <a:ext cx="2475810" cy="24375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62A4-E1B0-4220-982A-882BCB09376E}" type="datetimeFigureOut">
              <a:rPr lang="ru-RU" smtClean="0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A38B-6B05-4501-B61D-FB1408C98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11" y="726336"/>
            <a:ext cx="2546862" cy="21544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358" indent="0">
              <a:buNone/>
              <a:defRPr sz="1100" b="1"/>
            </a:lvl2pPr>
            <a:lvl3pPr marL="514716" indent="0">
              <a:buNone/>
              <a:defRPr sz="1000" b="1"/>
            </a:lvl3pPr>
            <a:lvl4pPr marL="772074" indent="0">
              <a:buNone/>
              <a:defRPr sz="900" b="1"/>
            </a:lvl4pPr>
            <a:lvl5pPr marL="1029432" indent="0">
              <a:buNone/>
              <a:defRPr sz="900" b="1"/>
            </a:lvl5pPr>
            <a:lvl6pPr marL="1286789" indent="0">
              <a:buNone/>
              <a:defRPr sz="900" b="1"/>
            </a:lvl6pPr>
            <a:lvl7pPr marL="1544147" indent="0">
              <a:buNone/>
              <a:defRPr sz="900" b="1"/>
            </a:lvl7pPr>
            <a:lvl8pPr marL="1801505" indent="0">
              <a:buNone/>
              <a:defRPr sz="900" b="1"/>
            </a:lvl8pPr>
            <a:lvl9pPr marL="2058863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11" y="1029038"/>
            <a:ext cx="2546862" cy="107414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141" y="726336"/>
            <a:ext cx="2547862" cy="21544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358" indent="0">
              <a:buNone/>
              <a:defRPr sz="1100" b="1"/>
            </a:lvl2pPr>
            <a:lvl3pPr marL="514716" indent="0">
              <a:buNone/>
              <a:defRPr sz="1000" b="1"/>
            </a:lvl3pPr>
            <a:lvl4pPr marL="772074" indent="0">
              <a:buNone/>
              <a:defRPr sz="900" b="1"/>
            </a:lvl4pPr>
            <a:lvl5pPr marL="1029432" indent="0">
              <a:buNone/>
              <a:defRPr sz="900" b="1"/>
            </a:lvl5pPr>
            <a:lvl6pPr marL="1286789" indent="0">
              <a:buNone/>
              <a:defRPr sz="900" b="1"/>
            </a:lvl6pPr>
            <a:lvl7pPr marL="1544147" indent="0">
              <a:buNone/>
              <a:defRPr sz="900" b="1"/>
            </a:lvl7pPr>
            <a:lvl8pPr marL="1801505" indent="0">
              <a:buNone/>
              <a:defRPr sz="900" b="1"/>
            </a:lvl8pPr>
            <a:lvl9pPr marL="2058863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141" y="1029038"/>
            <a:ext cx="2547862" cy="107414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DCFD-F064-46DA-9447-981B77288F66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2A97-E056-4280-859D-C145BAB52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11" y="129193"/>
            <a:ext cx="1896386" cy="16927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3647" y="129193"/>
            <a:ext cx="3222355" cy="12372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11" y="679015"/>
            <a:ext cx="1896386" cy="123111"/>
          </a:xfrm>
        </p:spPr>
        <p:txBody>
          <a:bodyPr/>
          <a:lstStyle>
            <a:lvl1pPr marL="0" indent="0">
              <a:buNone/>
              <a:defRPr sz="800"/>
            </a:lvl1pPr>
            <a:lvl2pPr marL="257358" indent="0">
              <a:buNone/>
              <a:defRPr sz="700"/>
            </a:lvl2pPr>
            <a:lvl3pPr marL="514716" indent="0">
              <a:buNone/>
              <a:defRPr sz="600"/>
            </a:lvl3pPr>
            <a:lvl4pPr marL="772074" indent="0">
              <a:buNone/>
              <a:defRPr sz="500"/>
            </a:lvl4pPr>
            <a:lvl5pPr marL="1029432" indent="0">
              <a:buNone/>
              <a:defRPr sz="500"/>
            </a:lvl5pPr>
            <a:lvl6pPr marL="1286789" indent="0">
              <a:buNone/>
              <a:defRPr sz="500"/>
            </a:lvl6pPr>
            <a:lvl7pPr marL="1544147" indent="0">
              <a:buNone/>
              <a:defRPr sz="500"/>
            </a:lvl7pPr>
            <a:lvl8pPr marL="1801505" indent="0">
              <a:buNone/>
              <a:defRPr sz="500"/>
            </a:lvl8pPr>
            <a:lvl9pPr marL="205886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8724-904C-44EB-B6ED-81DDDA83A8C8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31E1-D91B-44AC-ABEF-168920A0F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826" y="2271395"/>
            <a:ext cx="3458528" cy="16927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9826" y="289933"/>
            <a:ext cx="3458528" cy="194691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358" indent="0">
              <a:buNone/>
              <a:defRPr sz="1600"/>
            </a:lvl2pPr>
            <a:lvl3pPr marL="514716" indent="0">
              <a:buNone/>
              <a:defRPr sz="1400"/>
            </a:lvl3pPr>
            <a:lvl4pPr marL="772074" indent="0">
              <a:buNone/>
              <a:defRPr sz="1100"/>
            </a:lvl4pPr>
            <a:lvl5pPr marL="1029432" indent="0">
              <a:buNone/>
              <a:defRPr sz="1100"/>
            </a:lvl5pPr>
            <a:lvl6pPr marL="1286789" indent="0">
              <a:buNone/>
              <a:defRPr sz="1100"/>
            </a:lvl6pPr>
            <a:lvl7pPr marL="1544147" indent="0">
              <a:buNone/>
              <a:defRPr sz="1100"/>
            </a:lvl7pPr>
            <a:lvl8pPr marL="1801505" indent="0">
              <a:buNone/>
              <a:defRPr sz="1100"/>
            </a:lvl8pPr>
            <a:lvl9pPr marL="2058863" indent="0">
              <a:buNone/>
              <a:defRPr sz="1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9826" y="2539546"/>
            <a:ext cx="3458528" cy="123111"/>
          </a:xfrm>
        </p:spPr>
        <p:txBody>
          <a:bodyPr/>
          <a:lstStyle>
            <a:lvl1pPr marL="0" indent="0">
              <a:buNone/>
              <a:defRPr sz="800"/>
            </a:lvl1pPr>
            <a:lvl2pPr marL="257358" indent="0">
              <a:buNone/>
              <a:defRPr sz="700"/>
            </a:lvl2pPr>
            <a:lvl3pPr marL="514716" indent="0">
              <a:buNone/>
              <a:defRPr sz="600"/>
            </a:lvl3pPr>
            <a:lvl4pPr marL="772074" indent="0">
              <a:buNone/>
              <a:defRPr sz="500"/>
            </a:lvl4pPr>
            <a:lvl5pPr marL="1029432" indent="0">
              <a:buNone/>
              <a:defRPr sz="500"/>
            </a:lvl5pPr>
            <a:lvl6pPr marL="1286789" indent="0">
              <a:buNone/>
              <a:defRPr sz="500"/>
            </a:lvl6pPr>
            <a:lvl7pPr marL="1544147" indent="0">
              <a:buNone/>
              <a:defRPr sz="500"/>
            </a:lvl7pPr>
            <a:lvl8pPr marL="1801505" indent="0">
              <a:buNone/>
              <a:defRPr sz="500"/>
            </a:lvl8pPr>
            <a:lvl9pPr marL="205886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5884-33EB-4AA6-BC47-498122657716}" type="datetimeFigureOut">
              <a:rPr lang="ru-RU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7761-735E-446C-A3F8-0CDAD1600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676" y="536575"/>
            <a:ext cx="5649913" cy="2649538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676" y="71439"/>
            <a:ext cx="5649913" cy="42862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039" y="103188"/>
            <a:ext cx="516413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617539" y="781050"/>
            <a:ext cx="45291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564" y="3017839"/>
            <a:ext cx="18430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926" y="3017839"/>
            <a:ext cx="1325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3662A4-E1B0-4220-982A-882BCB09376E}" type="datetimeFigureOut">
              <a:rPr lang="ru-RU" smtClean="0"/>
              <a:pPr>
                <a:defRPr/>
              </a:pPr>
              <a:t>19.12.2020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49726" y="3017839"/>
            <a:ext cx="13255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AA38B-6B05-4501-B61D-FB1408C988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119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238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357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477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839" indent="-342839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119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23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357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477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5595" eaLnBrk="1" hangingPunct="1">
        <a:defRPr>
          <a:latin typeface="+mn-lt"/>
          <a:ea typeface="+mn-ea"/>
          <a:cs typeface="+mn-cs"/>
        </a:defRPr>
      </a:lvl6pPr>
      <a:lvl7pPr marL="2742714" eaLnBrk="1" hangingPunct="1">
        <a:defRPr>
          <a:latin typeface="+mn-lt"/>
          <a:ea typeface="+mn-ea"/>
          <a:cs typeface="+mn-cs"/>
        </a:defRPr>
      </a:lvl7pPr>
      <a:lvl8pPr marL="3199833" eaLnBrk="1" hangingPunct="1">
        <a:defRPr>
          <a:latin typeface="+mn-lt"/>
          <a:ea typeface="+mn-ea"/>
          <a:cs typeface="+mn-cs"/>
        </a:defRPr>
      </a:lvl8pPr>
      <a:lvl9pPr marL="365695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19" eaLnBrk="1" hangingPunct="1">
        <a:defRPr>
          <a:latin typeface="+mn-lt"/>
          <a:ea typeface="+mn-ea"/>
          <a:cs typeface="+mn-cs"/>
        </a:defRPr>
      </a:lvl2pPr>
      <a:lvl3pPr marL="914238" eaLnBrk="1" hangingPunct="1">
        <a:defRPr>
          <a:latin typeface="+mn-lt"/>
          <a:ea typeface="+mn-ea"/>
          <a:cs typeface="+mn-cs"/>
        </a:defRPr>
      </a:lvl3pPr>
      <a:lvl4pPr marL="1371357" eaLnBrk="1" hangingPunct="1">
        <a:defRPr>
          <a:latin typeface="+mn-lt"/>
          <a:ea typeface="+mn-ea"/>
          <a:cs typeface="+mn-cs"/>
        </a:defRPr>
      </a:lvl4pPr>
      <a:lvl5pPr marL="1828477" eaLnBrk="1" hangingPunct="1">
        <a:defRPr>
          <a:latin typeface="+mn-lt"/>
          <a:ea typeface="+mn-ea"/>
          <a:cs typeface="+mn-cs"/>
        </a:defRPr>
      </a:lvl5pPr>
      <a:lvl6pPr marL="2285595" eaLnBrk="1" hangingPunct="1">
        <a:defRPr>
          <a:latin typeface="+mn-lt"/>
          <a:ea typeface="+mn-ea"/>
          <a:cs typeface="+mn-cs"/>
        </a:defRPr>
      </a:lvl6pPr>
      <a:lvl7pPr marL="2742714" eaLnBrk="1" hangingPunct="1">
        <a:defRPr>
          <a:latin typeface="+mn-lt"/>
          <a:ea typeface="+mn-ea"/>
          <a:cs typeface="+mn-cs"/>
        </a:defRPr>
      </a:lvl7pPr>
      <a:lvl8pPr marL="3199833" eaLnBrk="1" hangingPunct="1">
        <a:defRPr>
          <a:latin typeface="+mn-lt"/>
          <a:ea typeface="+mn-ea"/>
          <a:cs typeface="+mn-cs"/>
        </a:defRPr>
      </a:lvl8pPr>
      <a:lvl9pPr marL="365695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925" y="130175"/>
            <a:ext cx="5186363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925" y="757238"/>
            <a:ext cx="5186363" cy="214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925" y="3006725"/>
            <a:ext cx="1344613" cy="173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2095-0A26-4CC5-8055-667FDFFDCCA2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0088" y="3006725"/>
            <a:ext cx="1824037" cy="173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0675" y="3006725"/>
            <a:ext cx="1344613" cy="173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FB90-1EFA-40B0-80C7-F987EED69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" y="1588"/>
            <a:ext cx="5757863" cy="1020762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/>
              <a:t>   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7528" y="122227"/>
            <a:ext cx="3959225" cy="537965"/>
          </a:xfrm>
        </p:spPr>
        <p:txBody>
          <a:bodyPr vert="horz" tIns="14602" rtlCol="0"/>
          <a:lstStyle/>
          <a:p>
            <a:pPr marL="12698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lang="ru-RU" sz="3400" spc="-5" dirty="0" smtClean="0"/>
              <a:t> Литература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54088" y="979488"/>
            <a:ext cx="4678362" cy="1617107"/>
          </a:xfrm>
          <a:prstGeom prst="rect">
            <a:avLst/>
          </a:prstGeom>
        </p:spPr>
        <p:txBody>
          <a:bodyPr lIns="0" tIns="13968" rIns="0" bIns="0">
            <a:spAutoFit/>
          </a:bodyPr>
          <a:lstStyle/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r>
              <a:rPr sz="2400" b="1" spc="-20" dirty="0" err="1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2">
              <a:lnSpc>
                <a:spcPts val="1950"/>
              </a:lnSpc>
              <a:spcBef>
                <a:spcPts val="110"/>
              </a:spcBef>
              <a:defRPr/>
            </a:pPr>
            <a:endParaRPr lang="ru-RU" sz="2400" b="1" spc="-2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173" name="object 5"/>
          <p:cNvSpPr>
            <a:spLocks noChangeArrowheads="1"/>
          </p:cNvSpPr>
          <p:nvPr/>
        </p:nvSpPr>
        <p:spPr bwMode="auto">
          <a:xfrm>
            <a:off x="454025" y="1050926"/>
            <a:ext cx="344488" cy="676275"/>
          </a:xfrm>
          <a:custGeom>
            <a:avLst/>
            <a:gdLst>
              <a:gd name="T0" fmla="*/ 0 w 344170"/>
              <a:gd name="T1" fmla="*/ 0 h 676275"/>
              <a:gd name="T2" fmla="*/ 344170 w 344170"/>
              <a:gd name="T3" fmla="*/ 676275 h 676275"/>
            </a:gdLst>
            <a:ahLst/>
            <a:cxnLst/>
            <a:rect l="T0" t="T1" r="T2" b="T3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4" name="object 6"/>
          <p:cNvSpPr>
            <a:spLocks noChangeArrowheads="1"/>
          </p:cNvSpPr>
          <p:nvPr/>
        </p:nvSpPr>
        <p:spPr bwMode="auto">
          <a:xfrm>
            <a:off x="454025" y="1979613"/>
            <a:ext cx="344488" cy="944562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" name="object 10"/>
          <p:cNvGrpSpPr>
            <a:grpSpLocks/>
          </p:cNvGrpSpPr>
          <p:nvPr/>
        </p:nvGrpSpPr>
        <p:grpSpPr bwMode="auto">
          <a:xfrm>
            <a:off x="4684713" y="212725"/>
            <a:ext cx="635000" cy="635000"/>
            <a:chOff x="4686759" y="212868"/>
            <a:chExt cx="634365" cy="634365"/>
          </a:xfrm>
        </p:grpSpPr>
        <p:sp>
          <p:nvSpPr>
            <p:cNvPr id="7190" name="object 11"/>
            <p:cNvSpPr>
              <a:spLocks noChangeArrowheads="1"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0 w 603885"/>
                <a:gd name="T1" fmla="*/ 0 h 603885"/>
                <a:gd name="T2" fmla="*/ 603885 w 603885"/>
                <a:gd name="T3" fmla="*/ 603885 h 603885"/>
              </a:gdLst>
              <a:ahLst/>
              <a:cxnLst/>
              <a:rect l="T0" t="T1" r="T2" b="T3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91" name="object 12"/>
            <p:cNvSpPr>
              <a:spLocks noChangeArrowheads="1"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0 w 603885"/>
                <a:gd name="T1" fmla="*/ 0 h 603885"/>
                <a:gd name="T2" fmla="*/ 603885 w 603885"/>
                <a:gd name="T3" fmla="*/ 603885 h 603885"/>
              </a:gdLst>
              <a:ahLst/>
              <a:cxnLst/>
              <a:rect l="T0" t="T1" r="T2" b="T3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8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2839" y="249238"/>
            <a:ext cx="173037" cy="369970"/>
          </a:xfrm>
          <a:prstGeom prst="rect">
            <a:avLst/>
          </a:prstGeom>
        </p:spPr>
        <p:txBody>
          <a:bodyPr lIns="0" tIns="15872" rIns="0" bIns="0">
            <a:spAutoFit/>
          </a:bodyPr>
          <a:lstStyle/>
          <a:p>
            <a:pPr>
              <a:spcBef>
                <a:spcPts val="125"/>
              </a:spcBef>
              <a:defRPr/>
            </a:pPr>
            <a:r>
              <a:rPr lang="en-US" sz="23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426" y="541339"/>
            <a:ext cx="438150" cy="212236"/>
          </a:xfrm>
          <a:prstGeom prst="rect">
            <a:avLst/>
          </a:prstGeom>
        </p:spPr>
        <p:txBody>
          <a:bodyPr lIns="0" tIns="12063" rIns="0" bIns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5" name="object 15"/>
          <p:cNvGrpSpPr>
            <a:grpSpLocks/>
          </p:cNvGrpSpPr>
          <p:nvPr/>
        </p:nvGrpSpPr>
        <p:grpSpPr bwMode="auto">
          <a:xfrm>
            <a:off x="346075" y="288926"/>
            <a:ext cx="468313" cy="466725"/>
            <a:chOff x="346532" y="289010"/>
            <a:chExt cx="467359" cy="466725"/>
          </a:xfrm>
        </p:grpSpPr>
        <p:sp>
          <p:nvSpPr>
            <p:cNvPr id="7179" name="object 16"/>
            <p:cNvSpPr>
              <a:spLocks noChangeArrowheads="1"/>
            </p:cNvSpPr>
            <p:nvPr/>
          </p:nvSpPr>
          <p:spPr bwMode="auto">
            <a:xfrm>
              <a:off x="347903" y="290381"/>
              <a:ext cx="325120" cy="464184"/>
            </a:xfrm>
            <a:custGeom>
              <a:avLst/>
              <a:gdLst>
                <a:gd name="T0" fmla="*/ 0 w 325120"/>
                <a:gd name="T1" fmla="*/ 0 h 464184"/>
                <a:gd name="T2" fmla="*/ 325120 w 325120"/>
                <a:gd name="T3" fmla="*/ 464184 h 464184"/>
              </a:gdLst>
              <a:ahLst/>
              <a:cxnLst/>
              <a:rect l="T0" t="T1" r="T2" b="T3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0" name="object 17"/>
            <p:cNvSpPr>
              <a:spLocks noChangeArrowheads="1"/>
            </p:cNvSpPr>
            <p:nvPr/>
          </p:nvSpPr>
          <p:spPr bwMode="auto">
            <a:xfrm>
              <a:off x="347903" y="290381"/>
              <a:ext cx="325120" cy="464184"/>
            </a:xfrm>
            <a:custGeom>
              <a:avLst/>
              <a:gdLst>
                <a:gd name="T0" fmla="*/ 0 w 325120"/>
                <a:gd name="T1" fmla="*/ 0 h 464184"/>
                <a:gd name="T2" fmla="*/ 325120 w 325120"/>
                <a:gd name="T3" fmla="*/ 464184 h 464184"/>
              </a:gdLst>
              <a:ahLst/>
              <a:cxnLst/>
              <a:rect l="T0" t="T1" r="T2" b="T3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1" name="object 18"/>
            <p:cNvSpPr>
              <a:spLocks noChangeArrowheads="1"/>
            </p:cNvSpPr>
            <p:nvPr/>
          </p:nvSpPr>
          <p:spPr bwMode="auto">
            <a:xfrm>
              <a:off x="393882" y="305318"/>
              <a:ext cx="418465" cy="418465"/>
            </a:xfrm>
            <a:custGeom>
              <a:avLst/>
              <a:gdLst>
                <a:gd name="T0" fmla="*/ 0 w 418465"/>
                <a:gd name="T1" fmla="*/ 0 h 418465"/>
                <a:gd name="T2" fmla="*/ 418465 w 418465"/>
                <a:gd name="T3" fmla="*/ 418465 h 418465"/>
              </a:gdLst>
              <a:ahLst/>
              <a:cxnLst/>
              <a:rect l="T0" t="T1" r="T2" b="T3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2" name="object 19"/>
            <p:cNvSpPr>
              <a:spLocks noChangeArrowheads="1"/>
            </p:cNvSpPr>
            <p:nvPr/>
          </p:nvSpPr>
          <p:spPr bwMode="auto">
            <a:xfrm>
              <a:off x="734043" y="317960"/>
              <a:ext cx="65556" cy="65545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3" name="object 20"/>
            <p:cNvSpPr>
              <a:spLocks noChangeArrowheads="1"/>
            </p:cNvSpPr>
            <p:nvPr/>
          </p:nvSpPr>
          <p:spPr bwMode="auto">
            <a:xfrm>
              <a:off x="393882" y="305318"/>
              <a:ext cx="418465" cy="418465"/>
            </a:xfrm>
            <a:custGeom>
              <a:avLst/>
              <a:gdLst>
                <a:gd name="T0" fmla="*/ 0 w 418465"/>
                <a:gd name="T1" fmla="*/ 0 h 418465"/>
                <a:gd name="T2" fmla="*/ 418465 w 418465"/>
                <a:gd name="T3" fmla="*/ 418465 h 418465"/>
              </a:gdLst>
              <a:ahLst/>
              <a:cxnLst/>
              <a:rect l="T0" t="T1" r="T2" b="T3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/>
                <a:t>          </a:t>
              </a:r>
            </a:p>
          </p:txBody>
        </p:sp>
        <p:sp>
          <p:nvSpPr>
            <p:cNvPr id="7184" name="object 21"/>
            <p:cNvSpPr>
              <a:spLocks noChangeArrowheads="1"/>
            </p:cNvSpPr>
            <p:nvPr/>
          </p:nvSpPr>
          <p:spPr bwMode="auto">
            <a:xfrm>
              <a:off x="409721" y="360080"/>
              <a:ext cx="201295" cy="15875"/>
            </a:xfrm>
            <a:custGeom>
              <a:avLst/>
              <a:gdLst>
                <a:gd name="T0" fmla="*/ 0 w 201295"/>
                <a:gd name="T1" fmla="*/ 0 h 15875"/>
                <a:gd name="T2" fmla="*/ 201295 w 201295"/>
                <a:gd name="T3" fmla="*/ 15875 h 15875"/>
              </a:gdLst>
              <a:ahLst/>
              <a:cxnLst/>
              <a:rect l="T0" t="T1" r="T2" b="T3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5" name="object 22"/>
            <p:cNvSpPr>
              <a:spLocks noChangeArrowheads="1"/>
            </p:cNvSpPr>
            <p:nvPr/>
          </p:nvSpPr>
          <p:spPr bwMode="auto">
            <a:xfrm>
              <a:off x="409721" y="360080"/>
              <a:ext cx="201295" cy="15875"/>
            </a:xfrm>
            <a:custGeom>
              <a:avLst/>
              <a:gdLst>
                <a:gd name="T0" fmla="*/ 0 w 201295"/>
                <a:gd name="T1" fmla="*/ 0 h 15875"/>
                <a:gd name="T2" fmla="*/ 201295 w 201295"/>
                <a:gd name="T3" fmla="*/ 15875 h 15875"/>
              </a:gdLst>
              <a:ahLst/>
              <a:cxnLst/>
              <a:rect l="T0" t="T1" r="T2" b="T3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6" name="object 23"/>
            <p:cNvSpPr>
              <a:spLocks noChangeArrowheads="1"/>
            </p:cNvSpPr>
            <p:nvPr/>
          </p:nvSpPr>
          <p:spPr bwMode="auto">
            <a:xfrm>
              <a:off x="409721" y="406457"/>
              <a:ext cx="201295" cy="15875"/>
            </a:xfrm>
            <a:custGeom>
              <a:avLst/>
              <a:gdLst>
                <a:gd name="T0" fmla="*/ 0 w 201295"/>
                <a:gd name="T1" fmla="*/ 0 h 15875"/>
                <a:gd name="T2" fmla="*/ 201295 w 201295"/>
                <a:gd name="T3" fmla="*/ 15875 h 15875"/>
              </a:gdLst>
              <a:ahLst/>
              <a:cxnLst/>
              <a:rect l="T0" t="T1" r="T2" b="T3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7" name="object 24"/>
            <p:cNvSpPr>
              <a:spLocks noChangeArrowheads="1"/>
            </p:cNvSpPr>
            <p:nvPr/>
          </p:nvSpPr>
          <p:spPr bwMode="auto">
            <a:xfrm>
              <a:off x="409721" y="406457"/>
              <a:ext cx="201295" cy="15875"/>
            </a:xfrm>
            <a:custGeom>
              <a:avLst/>
              <a:gdLst>
                <a:gd name="T0" fmla="*/ 0 w 201295"/>
                <a:gd name="T1" fmla="*/ 0 h 15875"/>
                <a:gd name="T2" fmla="*/ 201295 w 201295"/>
                <a:gd name="T3" fmla="*/ 15875 h 15875"/>
              </a:gdLst>
              <a:ahLst/>
              <a:cxnLst/>
              <a:rect l="T0" t="T1" r="T2" b="T3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8" name="object 25"/>
            <p:cNvSpPr>
              <a:spLocks noChangeArrowheads="1"/>
            </p:cNvSpPr>
            <p:nvPr/>
          </p:nvSpPr>
          <p:spPr bwMode="auto">
            <a:xfrm>
              <a:off x="409721" y="452830"/>
              <a:ext cx="154940" cy="15875"/>
            </a:xfrm>
            <a:custGeom>
              <a:avLst/>
              <a:gdLst>
                <a:gd name="T0" fmla="*/ 0 w 154940"/>
                <a:gd name="T1" fmla="*/ 0 h 15875"/>
                <a:gd name="T2" fmla="*/ 154940 w 154940"/>
                <a:gd name="T3" fmla="*/ 15875 h 15875"/>
              </a:gdLst>
              <a:ahLst/>
              <a:cxnLst/>
              <a:rect l="T0" t="T1" r="T2" b="T3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189" name="object 26"/>
            <p:cNvSpPr>
              <a:spLocks noChangeArrowheads="1"/>
            </p:cNvSpPr>
            <p:nvPr/>
          </p:nvSpPr>
          <p:spPr bwMode="auto">
            <a:xfrm>
              <a:off x="409721" y="452830"/>
              <a:ext cx="154940" cy="15875"/>
            </a:xfrm>
            <a:custGeom>
              <a:avLst/>
              <a:gdLst>
                <a:gd name="T0" fmla="*/ 0 w 154940"/>
                <a:gd name="T1" fmla="*/ 0 h 15875"/>
                <a:gd name="T2" fmla="*/ 154940 w 154940"/>
                <a:gd name="T3" fmla="*/ 15875 h 15875"/>
              </a:gdLst>
              <a:ahLst/>
              <a:cxnLst/>
              <a:rect l="T0" t="T1" r="T2" b="T3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noFill/>
            <a:ln w="3175">
              <a:solidFill>
                <a:srgbClr val="00AEE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881842" y="1979615"/>
            <a:ext cx="371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Николай Васильевич Гоголь.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1842" y="2408243"/>
            <a:ext cx="2604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Жизнь и творчество.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10338" y="407979"/>
            <a:ext cx="5187792" cy="2310697"/>
          </a:xfrm>
        </p:spPr>
        <p:txBody>
          <a:bodyPr/>
          <a:lstStyle/>
          <a:p>
            <a:pPr eaLnBrk="1" hangingPunct="1">
              <a:lnSpc>
                <a:spcPts val="26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Решил издать рукопись идиллии. В начале лета 1829 года книга была отпечатана и поступила в книжные лавки. Книжка вышла в свет под фамилией В.Алов.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Отклики были убийственные. Потрясённый неудачей, Гоголь собрал в книжных лавках нераспроданные экземпляры и сжёг 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62" y="50789"/>
            <a:ext cx="5429288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10580" t="7745"/>
          <a:stretch>
            <a:fillRect/>
          </a:stretch>
        </p:blipFill>
        <p:spPr bwMode="auto">
          <a:xfrm>
            <a:off x="4310866" y="193665"/>
            <a:ext cx="1229814" cy="155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 l="13754" t="8708" r="4482" b="3085"/>
          <a:stretch>
            <a:fillRect/>
          </a:stretch>
        </p:blipFill>
        <p:spPr bwMode="auto">
          <a:xfrm>
            <a:off x="167462" y="122227"/>
            <a:ext cx="126492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1524784" y="193665"/>
            <a:ext cx="2643206" cy="1714512"/>
          </a:xfrm>
        </p:spPr>
        <p:txBody>
          <a:bodyPr rtlCol="0">
            <a:normAutofit fontScale="92500"/>
          </a:bodyPr>
          <a:lstStyle/>
          <a:p>
            <a:pPr marL="0" indent="266700" algn="just"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Жуковский В.А. и Плетнёв П.А. приняли участие в судьбе молодого Гоголя.  При их помощи ему удалось оставить чиновничью службу и перейти на педагогическую работу.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/>
          <a:srcRect l="10493" t="7454" r="11748"/>
          <a:stretch>
            <a:fillRect/>
          </a:stretch>
        </p:blipFill>
        <p:spPr bwMode="auto">
          <a:xfrm>
            <a:off x="381776" y="1765301"/>
            <a:ext cx="1357322" cy="125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7462" y="50789"/>
            <a:ext cx="5429288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24850" y="1765301"/>
            <a:ext cx="35719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 весне 1831 года была закончена и сдана в печать первая часть «Вечеров на хуторе близ Диканьки».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Нежине была написана большая часть идиллии 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Кюхельгартен».                    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 пути к славе</a:t>
            </a:r>
            <a:endParaRPr lang="ru-RU" dirty="0"/>
          </a:p>
        </p:txBody>
      </p:sp>
      <p:sp>
        <p:nvSpPr>
          <p:cNvPr id="1331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7462" y="765169"/>
            <a:ext cx="3143272" cy="2154436"/>
          </a:xfrm>
        </p:spPr>
        <p:txBody>
          <a:bodyPr/>
          <a:lstStyle/>
          <a:p>
            <a:pPr marL="0" indent="538163" algn="just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Каждую неделю у Плетнёва собирались друзья. На одной из таких «сред», 20 мая 1831 года, Гоголь был представлен А.С. Пушкину. Пушкин подметил гениальное новаторство Гоголя. После появления «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Вечеров...»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одарённости Гоголя не отрицал уже никто из его критиков. Гоголь становится заметной фигурой в литературном мире столицы.</a:t>
            </a:r>
          </a:p>
        </p:txBody>
      </p:sp>
      <p:pic>
        <p:nvPicPr>
          <p:cNvPr id="1027" name="Picture 3" descr="E:\Мои документы 3\Писатели 2\Русские писатели2\Пушкин\Пушкин фото\Новый рисунок (1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3610" y="550855"/>
            <a:ext cx="2071702" cy="1285884"/>
          </a:xfrm>
          <a:prstGeom prst="rect">
            <a:avLst/>
          </a:prstGeom>
          <a:noFill/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/>
          <a:srcRect l="10553" t="7947" r="11703"/>
          <a:stretch>
            <a:fillRect/>
          </a:stretch>
        </p:blipFill>
        <p:spPr bwMode="auto">
          <a:xfrm>
            <a:off x="3739362" y="1765301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Поэт жизни действительной</a:t>
            </a:r>
          </a:p>
        </p:txBody>
      </p:sp>
      <p:sp>
        <p:nvSpPr>
          <p:cNvPr id="14340" name="Текст 9"/>
          <p:cNvSpPr>
            <a:spLocks noGrp="1"/>
          </p:cNvSpPr>
          <p:nvPr>
            <p:ph type="body" idx="1"/>
          </p:nvPr>
        </p:nvSpPr>
        <p:spPr>
          <a:xfrm>
            <a:off x="0" y="679015"/>
            <a:ext cx="1896386" cy="125572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2667792" y="693731"/>
            <a:ext cx="2714644" cy="2141451"/>
          </a:xfrm>
        </p:spPr>
        <p:txBody>
          <a:bodyPr rtlCol="0">
            <a:normAutofit fontScale="92500" lnSpcReduction="10000"/>
          </a:bodyPr>
          <a:lstStyle/>
          <a:p>
            <a:pPr marL="0" indent="179388" algn="just" fontAlgn="auto">
              <a:spcAft>
                <a:spcPts val="0"/>
              </a:spcAft>
              <a:defRPr/>
            </a:pPr>
            <a:r>
              <a:rPr lang="ru-RU" sz="1700" dirty="0" smtClean="0"/>
              <a:t>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одном из писем к Погодину Гоголь писал: «Какой ужасный для меня этот 1833 год! Боже, сколько кризисов… Сколько 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пона-чинал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сколько пережёг, сколько бросил! Понимаешь ли ты ужасное чувство: быть недовольному самим собой!»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263" y="622293"/>
            <a:ext cx="2164653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00" y="122227"/>
            <a:ext cx="53578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596486" y="336541"/>
            <a:ext cx="2000264" cy="1500198"/>
          </a:xfrm>
        </p:spPr>
        <p:txBody>
          <a:bodyPr rtlCol="0"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Интерес к истории давно занимал Гоголя. Исторические разыскания были для писателя школой, в которой вызревал замысел повести «Тарас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посвящённой героическому прошлому Украины.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62" y="50789"/>
            <a:ext cx="5500726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6"/>
          <p:cNvSpPr>
            <a:spLocks noGrp="1"/>
          </p:cNvSpPr>
          <p:nvPr>
            <p:ph idx="4294967295"/>
          </p:nvPr>
        </p:nvSpPr>
        <p:spPr>
          <a:xfrm>
            <a:off x="2167726" y="1550987"/>
            <a:ext cx="3286148" cy="1477328"/>
          </a:xfrm>
        </p:spPr>
        <p:txBody>
          <a:bodyPr/>
          <a:lstStyle/>
          <a:p>
            <a:pPr marL="0" indent="0" algn="just" eaLnBrk="1" hangingPunct="1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Занятия по истории помогли Гоголю преодолеть тяжёлое настроение. В начале следующего 1835 года вышли в свет два знаменитых сборника: «Арабески» и «Миргород».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 l="3339" t="4054" r="1102"/>
          <a:stretch>
            <a:fillRect/>
          </a:stretch>
        </p:blipFill>
        <p:spPr bwMode="auto">
          <a:xfrm>
            <a:off x="310339" y="122227"/>
            <a:ext cx="17145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7462" y="50789"/>
            <a:ext cx="5429288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0602" y="122227"/>
            <a:ext cx="307183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739230" y="122227"/>
            <a:ext cx="2837074" cy="1508105"/>
          </a:xfrm>
        </p:spPr>
        <p:txBody>
          <a:bodyPr/>
          <a:lstStyle/>
          <a:p>
            <a:pPr algn="ctr" eaLnBrk="1" hangingPunct="1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началу 1836 года закончил комедию «Ревизор».Первое представление состоялось в Петербурге 19 апреля 1836 года в Александринском театре.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Гоголь читает «Ревизора» перед артистами Малого театра.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0668" y="1622425"/>
            <a:ext cx="2571768" cy="1357322"/>
          </a:xfrm>
        </p:spPr>
      </p:pic>
      <p:sp>
        <p:nvSpPr>
          <p:cNvPr id="17412" name="Содержимое 7"/>
          <p:cNvSpPr>
            <a:spLocks noGrp="1"/>
          </p:cNvSpPr>
          <p:nvPr>
            <p:ph type="body" sz="half" idx="2"/>
          </p:nvPr>
        </p:nvSpPr>
        <p:spPr>
          <a:xfrm>
            <a:off x="288211" y="679015"/>
            <a:ext cx="1896386" cy="27084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 l="4929" t="1064" r="1947" b="10565"/>
          <a:stretch>
            <a:fillRect/>
          </a:stretch>
        </p:blipFill>
        <p:spPr bwMode="auto">
          <a:xfrm>
            <a:off x="310338" y="265103"/>
            <a:ext cx="21785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7462" y="50789"/>
            <a:ext cx="5429288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1401" t="3371" r="2393"/>
          <a:stretch>
            <a:fillRect/>
          </a:stretch>
        </p:blipFill>
        <p:spPr>
          <a:xfrm>
            <a:off x="381776" y="193665"/>
            <a:ext cx="5000660" cy="2857520"/>
          </a:xfrm>
        </p:spPr>
      </p:pic>
      <p:sp>
        <p:nvSpPr>
          <p:cNvPr id="3" name="Прямоугольник 2"/>
          <p:cNvSpPr/>
          <p:nvPr/>
        </p:nvSpPr>
        <p:spPr>
          <a:xfrm>
            <a:off x="167462" y="50789"/>
            <a:ext cx="5429288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00" y="122227"/>
            <a:ext cx="53578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310338" y="193665"/>
            <a:ext cx="3429024" cy="830997"/>
          </a:xfrm>
        </p:spPr>
        <p:txBody>
          <a:bodyPr/>
          <a:lstStyle/>
          <a:p>
            <a:pPr marL="0" indent="0" algn="ctr" eaLnBrk="1" hangingPunct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осени 1841 года была завершена работа над первым томом «Мёртвых душ».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50789"/>
            <a:ext cx="5500726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8"/>
          <p:cNvSpPr>
            <a:spLocks noGrp="1"/>
          </p:cNvSpPr>
          <p:nvPr>
            <p:ph idx="4294967295"/>
          </p:nvPr>
        </p:nvSpPr>
        <p:spPr>
          <a:xfrm>
            <a:off x="2596354" y="265103"/>
            <a:ext cx="3071834" cy="738664"/>
          </a:xfrm>
        </p:spPr>
        <p:txBody>
          <a:bodyPr/>
          <a:lstStyle/>
          <a:p>
            <a:pPr marL="0" indent="0" algn="ctr" eaLnBrk="1" hangingPunct="1"/>
            <a:r>
              <a:rPr lang="ru-RU" sz="1600" dirty="0" smtClean="0"/>
              <a:t>В начале 1843 года в третьем томе «Сочинения Николая Гоголя» была напечатана повесть «Шинель».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 l="6021" t="2092" r="3430" b="9764"/>
          <a:stretch>
            <a:fillRect/>
          </a:stretch>
        </p:blipFill>
        <p:spPr bwMode="auto">
          <a:xfrm>
            <a:off x="238900" y="193665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7462" y="50789"/>
            <a:ext cx="5500726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 l="5037" t="8964" r="5636" b="10358"/>
          <a:stretch>
            <a:fillRect/>
          </a:stretch>
        </p:blipFill>
        <p:spPr bwMode="auto">
          <a:xfrm>
            <a:off x="2453478" y="1050921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Цель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type="body" idx="1"/>
          </p:nvPr>
        </p:nvSpPr>
        <p:spPr>
          <a:xfrm>
            <a:off x="167461" y="550855"/>
            <a:ext cx="5596752" cy="574516"/>
          </a:xfrm>
        </p:spPr>
        <p:txBody>
          <a:bodyPr/>
          <a:lstStyle/>
          <a:p>
            <a:pPr algn="ctr" eaLnBrk="1" hangingPunct="1">
              <a:lnSpc>
                <a:spcPts val="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Обзор жизни и творчества Н.В.Гоголя.</a:t>
            </a:r>
          </a:p>
          <a:p>
            <a:pPr algn="ctr" eaLnBrk="1" hangingPunct="1">
              <a:lnSpc>
                <a:spcPts val="2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Проследить путь становления писателя.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776" y="1193797"/>
            <a:ext cx="5000660" cy="183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Последние годы</a:t>
            </a:r>
          </a:p>
        </p:txBody>
      </p:sp>
      <p:sp>
        <p:nvSpPr>
          <p:cNvPr id="21507" name="Содержимое 6"/>
          <p:cNvSpPr>
            <a:spLocks noGrp="1"/>
          </p:cNvSpPr>
          <p:nvPr>
            <p:ph type="body" idx="1"/>
          </p:nvPr>
        </p:nvSpPr>
        <p:spPr>
          <a:xfrm>
            <a:off x="167462" y="647216"/>
            <a:ext cx="2819060" cy="2597634"/>
          </a:xfrm>
        </p:spPr>
        <p:txBody>
          <a:bodyPr/>
          <a:lstStyle/>
          <a:p>
            <a:pPr marL="0" indent="0"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1845 году Московский университет , «уважив отличные в учёном свете заслуги и литературные труды» Гоголя, избрал его своим почётным членом.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3610" y="622293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453478" y="122227"/>
            <a:ext cx="3143272" cy="16224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/>
              <a:t>    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июне 1842 года Гоголь вновь покинул Россию. Часто переезжает из одного города в другой, живёт то в Германии, то во Франции, то в Италии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2344" r="1672"/>
          <a:stretch>
            <a:fillRect/>
          </a:stretch>
        </p:blipFill>
        <p:spPr>
          <a:xfrm>
            <a:off x="310338" y="193665"/>
            <a:ext cx="2156577" cy="2857520"/>
          </a:xfrm>
        </p:spPr>
      </p:pic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 l="9776" t="7462" r="5849"/>
          <a:stretch>
            <a:fillRect/>
          </a:stretch>
        </p:blipFill>
        <p:spPr bwMode="auto">
          <a:xfrm>
            <a:off x="2810668" y="1479549"/>
            <a:ext cx="2714644" cy="157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7462" y="50789"/>
            <a:ext cx="5429288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00" y="122227"/>
            <a:ext cx="2908309" cy="290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2739230" y="407979"/>
            <a:ext cx="2786082" cy="231045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Весной 1848  года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Гоголь вернулся в Россию, чтобы больше её не покидать. Но и на родине не смог вернуть утраченное душевное равновесие.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50789"/>
            <a:ext cx="5429288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810668" y="265103"/>
            <a:ext cx="2691124" cy="2831544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февраля 1852 года в здоровье Гоголя произошло  резкое ухудшение. Болезнь прогрессировала.</a:t>
            </a:r>
          </a:p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 февраля 1852 года Гоголь умер.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462" y="50789"/>
            <a:ext cx="5429288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b="4878"/>
          <a:stretch>
            <a:fillRect/>
          </a:stretch>
        </p:blipFill>
        <p:spPr bwMode="auto">
          <a:xfrm>
            <a:off x="381776" y="122228"/>
            <a:ext cx="2286438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Заключение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type="body" idx="1"/>
          </p:nvPr>
        </p:nvSpPr>
        <p:spPr>
          <a:xfrm>
            <a:off x="167462" y="511794"/>
            <a:ext cx="5072098" cy="2733056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Воспитывая ненависть и презрение ко всему пошлому, безобразному, тёмному, ко всему, что уродует и отягощает жизнь, творческое наследство Гоголя 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наши дни сохраняет 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своё великое значение.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34950" y="122238"/>
            <a:ext cx="5999163" cy="293687"/>
          </a:xfrm>
        </p:spPr>
        <p:txBody>
          <a:bodyPr vert="horz" tIns="16507" rtlCol="0"/>
          <a:lstStyle/>
          <a:p>
            <a:pPr marL="12698" eaLnBrk="1" hangingPunct="1">
              <a:spcBef>
                <a:spcPts val="130"/>
              </a:spcBef>
              <a:defRPr/>
            </a:pPr>
            <a:r>
              <a:rPr lang="ru-RU" sz="1800" spc="15" dirty="0" smtClean="0"/>
              <a:t>  Задание для самостоятельного выполнения</a:t>
            </a:r>
            <a:endParaRPr sz="1800" spc="5" dirty="0"/>
          </a:p>
        </p:txBody>
      </p:sp>
      <p:sp>
        <p:nvSpPr>
          <p:cNvPr id="30723" name="object 5"/>
          <p:cNvSpPr>
            <a:spLocks noChangeArrowheads="1"/>
          </p:cNvSpPr>
          <p:nvPr/>
        </p:nvSpPr>
        <p:spPr bwMode="auto">
          <a:xfrm>
            <a:off x="311150" y="681038"/>
            <a:ext cx="1111250" cy="369887"/>
          </a:xfrm>
          <a:custGeom>
            <a:avLst/>
            <a:gdLst>
              <a:gd name="T0" fmla="*/ 0 w 1094105"/>
              <a:gd name="T1" fmla="*/ 0 h 400050"/>
              <a:gd name="T2" fmla="*/ 1094105 w 1094105"/>
              <a:gd name="T3" fmla="*/ 400050 h 400050"/>
            </a:gdLst>
            <a:ahLst/>
            <a:cxnLst/>
            <a:rect l="T0" t="T1" r="T2" b="T3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4" name="object 9"/>
          <p:cNvSpPr>
            <a:spLocks noChangeArrowheads="1"/>
          </p:cNvSpPr>
          <p:nvPr/>
        </p:nvSpPr>
        <p:spPr bwMode="auto">
          <a:xfrm>
            <a:off x="1739900" y="765175"/>
            <a:ext cx="3751263" cy="857250"/>
          </a:xfrm>
          <a:custGeom>
            <a:avLst/>
            <a:gdLst>
              <a:gd name="T0" fmla="*/ 0 w 3752850"/>
              <a:gd name="T1" fmla="*/ 0 h 857256"/>
              <a:gd name="T2" fmla="*/ 3752850 w 3752850"/>
              <a:gd name="T3" fmla="*/ 857256 h 857256"/>
            </a:gdLst>
            <a:ahLst/>
            <a:cxnLst/>
            <a:rect l="T0" t="T1" r="T2" b="T3"/>
            <a:pathLst>
              <a:path w="3752850" h="857256">
                <a:moveTo>
                  <a:pt x="0" y="0"/>
                </a:moveTo>
                <a:lnTo>
                  <a:pt x="3752683" y="0"/>
                </a:lnTo>
              </a:path>
            </a:pathLst>
          </a:custGeom>
          <a:noFill/>
          <a:ln w="6094">
            <a:solidFill>
              <a:srgbClr val="BBBD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/>
              <a:t> </a:t>
            </a:r>
            <a:endParaRPr lang="ru-RU" sz="2800" b="1"/>
          </a:p>
          <a:p>
            <a:endParaRPr lang="ru-RU" sz="2800" b="1"/>
          </a:p>
        </p:txBody>
      </p:sp>
      <p:sp>
        <p:nvSpPr>
          <p:cNvPr id="30725" name="object 10"/>
          <p:cNvSpPr>
            <a:spLocks noChangeArrowheads="1"/>
          </p:cNvSpPr>
          <p:nvPr/>
        </p:nvSpPr>
        <p:spPr bwMode="auto">
          <a:xfrm>
            <a:off x="1595438" y="2765425"/>
            <a:ext cx="1284287" cy="311150"/>
          </a:xfrm>
          <a:custGeom>
            <a:avLst/>
            <a:gdLst>
              <a:gd name="T0" fmla="*/ 0 w 2465704"/>
              <a:gd name="T1" fmla="*/ 0 h 310514"/>
              <a:gd name="T2" fmla="*/ 2465704 w 2465704"/>
              <a:gd name="T3" fmla="*/ 310514 h 310514"/>
            </a:gdLst>
            <a:ahLst/>
            <a:cxnLst/>
            <a:rect l="T0" t="T1" r="T2" b="T3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6" name="object 12"/>
          <p:cNvSpPr>
            <a:spLocks noChangeArrowheads="1"/>
          </p:cNvSpPr>
          <p:nvPr/>
        </p:nvSpPr>
        <p:spPr bwMode="auto">
          <a:xfrm>
            <a:off x="1738313" y="2765425"/>
            <a:ext cx="3751262" cy="0"/>
          </a:xfrm>
          <a:custGeom>
            <a:avLst/>
            <a:gdLst>
              <a:gd name="T0" fmla="*/ 0 w 3752850"/>
              <a:gd name="T1" fmla="*/ 3752850 w 3752850"/>
            </a:gdLst>
            <a:ahLst/>
            <a:cxnLst/>
            <a:rect l="T0" t="0" r="T1" b="0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noFill/>
          <a:ln w="6094">
            <a:solidFill>
              <a:srgbClr val="BBBDC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3" name="object 13"/>
          <p:cNvGrpSpPr>
            <a:grpSpLocks/>
          </p:cNvGrpSpPr>
          <p:nvPr/>
        </p:nvGrpSpPr>
        <p:grpSpPr bwMode="auto">
          <a:xfrm>
            <a:off x="377825" y="1200150"/>
            <a:ext cx="906463" cy="1352550"/>
            <a:chOff x="377244" y="1199601"/>
            <a:chExt cx="906780" cy="1353820"/>
          </a:xfrm>
        </p:grpSpPr>
        <p:sp>
          <p:nvSpPr>
            <p:cNvPr id="30734" name="object 14"/>
            <p:cNvSpPr>
              <a:spLocks noChangeArrowheads="1"/>
            </p:cNvSpPr>
            <p:nvPr/>
          </p:nvSpPr>
          <p:spPr bwMode="auto">
            <a:xfrm>
              <a:off x="377240" y="1303972"/>
              <a:ext cx="906780" cy="1249680"/>
            </a:xfrm>
            <a:custGeom>
              <a:avLst/>
              <a:gdLst>
                <a:gd name="T0" fmla="*/ 0 w 906780"/>
                <a:gd name="T1" fmla="*/ 0 h 1249680"/>
                <a:gd name="T2" fmla="*/ 906780 w 906780"/>
                <a:gd name="T3" fmla="*/ 1249680 h 1249680"/>
              </a:gdLst>
              <a:ahLst/>
              <a:cxnLst/>
              <a:rect l="T0" t="T1" r="T2" b="T3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735" name="object 15"/>
            <p:cNvSpPr>
              <a:spLocks noChangeArrowheads="1"/>
            </p:cNvSpPr>
            <p:nvPr/>
          </p:nvSpPr>
          <p:spPr bwMode="auto">
            <a:xfrm>
              <a:off x="660984" y="1199603"/>
              <a:ext cx="492759" cy="1014730"/>
            </a:xfrm>
            <a:custGeom>
              <a:avLst/>
              <a:gdLst>
                <a:gd name="T0" fmla="*/ 0 w 492759"/>
                <a:gd name="T1" fmla="*/ 0 h 1014730"/>
                <a:gd name="T2" fmla="*/ 492759 w 492759"/>
                <a:gd name="T3" fmla="*/ 1014730 h 1014730"/>
              </a:gdLst>
              <a:ahLst/>
              <a:cxnLst/>
              <a:rect l="T0" t="T1" r="T2" b="T3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4" name="object 16"/>
          <p:cNvGrpSpPr>
            <a:grpSpLocks/>
          </p:cNvGrpSpPr>
          <p:nvPr/>
        </p:nvGrpSpPr>
        <p:grpSpPr bwMode="auto">
          <a:xfrm>
            <a:off x="320675" y="2635250"/>
            <a:ext cx="1044575" cy="231775"/>
            <a:chOff x="320975" y="2634669"/>
            <a:chExt cx="1043940" cy="231775"/>
          </a:xfrm>
        </p:grpSpPr>
        <p:sp>
          <p:nvSpPr>
            <p:cNvPr id="30732" name="object 17"/>
            <p:cNvSpPr>
              <a:spLocks noChangeArrowheads="1"/>
            </p:cNvSpPr>
            <p:nvPr/>
          </p:nvSpPr>
          <p:spPr bwMode="auto">
            <a:xfrm>
              <a:off x="320975" y="2634669"/>
              <a:ext cx="1043940" cy="231775"/>
            </a:xfrm>
            <a:custGeom>
              <a:avLst/>
              <a:gdLst>
                <a:gd name="T0" fmla="*/ 0 w 1043940"/>
                <a:gd name="T1" fmla="*/ 0 h 231775"/>
                <a:gd name="T2" fmla="*/ 1043940 w 1043940"/>
                <a:gd name="T3" fmla="*/ 231775 h 231775"/>
              </a:gdLst>
              <a:ahLst/>
              <a:cxnLst/>
              <a:rect l="T0" t="T1" r="T2" b="T3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733" name="object 18"/>
            <p:cNvSpPr>
              <a:spLocks noChangeArrowheads="1"/>
            </p:cNvSpPr>
            <p:nvPr/>
          </p:nvSpPr>
          <p:spPr bwMode="auto">
            <a:xfrm>
              <a:off x="1053186" y="2712947"/>
              <a:ext cx="257810" cy="153670"/>
            </a:xfrm>
            <a:custGeom>
              <a:avLst/>
              <a:gdLst>
                <a:gd name="T0" fmla="*/ 0 w 257809"/>
                <a:gd name="T1" fmla="*/ 0 h 153669"/>
                <a:gd name="T2" fmla="*/ 257809 w 257809"/>
                <a:gd name="T3" fmla="*/ 153669 h 153669"/>
              </a:gdLst>
              <a:ahLst/>
              <a:cxnLst/>
              <a:rect l="T0" t="T1" r="T2" b="T3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370013" y="542925"/>
            <a:ext cx="4394200" cy="923925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b="1" i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                                     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0730" name="Прямоугольник 19"/>
          <p:cNvSpPr>
            <a:spLocks noChangeArrowheads="1"/>
          </p:cNvSpPr>
          <p:nvPr/>
        </p:nvSpPr>
        <p:spPr bwMode="auto">
          <a:xfrm>
            <a:off x="2035175" y="1438275"/>
            <a:ext cx="18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endParaRPr lang="ru-RU">
              <a:solidFill>
                <a:srgbClr val="FF0000"/>
              </a:solidFill>
            </a:endParaRPr>
          </a:p>
          <a:p>
            <a:endParaRPr lang="ru-RU">
              <a:solidFill>
                <a:srgbClr val="FF0000"/>
              </a:solidFill>
            </a:endParaRPr>
          </a:p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10536" y="908045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Литература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часть.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Страницы  3-6   прочитать,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выписать из статьи основные факты биографии и творчества Н.В.Гоголя.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6420" y="550855"/>
            <a:ext cx="256271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План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type="body" idx="1"/>
          </p:nvPr>
        </p:nvSpPr>
        <p:spPr>
          <a:xfrm>
            <a:off x="167463" y="693731"/>
            <a:ext cx="3000396" cy="2174954"/>
          </a:xfrm>
        </p:spPr>
        <p:txBody>
          <a:bodyPr/>
          <a:lstStyle/>
          <a:p>
            <a:pPr eaLnBrk="1" hangingPunct="1">
              <a:lnSpc>
                <a:spcPts val="17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1.Впечатления детства.</a:t>
            </a:r>
          </a:p>
          <a:p>
            <a:pPr eaLnBrk="1" hangingPunct="1">
              <a:lnSpc>
                <a:spcPts val="17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2.Годы учения.</a:t>
            </a:r>
          </a:p>
          <a:p>
            <a:pPr eaLnBrk="1" hangingPunct="1">
              <a:lnSpc>
                <a:spcPts val="17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 Петербурге.</a:t>
            </a:r>
          </a:p>
          <a:p>
            <a:pPr eaLnBrk="1" hangingPunct="1">
              <a:lnSpc>
                <a:spcPts val="17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4.На пути к славе.</a:t>
            </a:r>
          </a:p>
          <a:p>
            <a:pPr eaLnBrk="1" hangingPunct="1">
              <a:lnSpc>
                <a:spcPts val="17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5.Поэт жизни </a:t>
            </a:r>
          </a:p>
          <a:p>
            <a:pPr eaLnBrk="1" hangingPunct="1">
              <a:lnSpc>
                <a:spcPts val="17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действительной.</a:t>
            </a:r>
          </a:p>
          <a:p>
            <a:pPr eaLnBrk="1" hangingPunct="1">
              <a:lnSpc>
                <a:spcPts val="17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Последние годы.</a:t>
            </a:r>
          </a:p>
          <a:p>
            <a:pPr eaLnBrk="1" hangingPunct="1">
              <a:lnSpc>
                <a:spcPts val="17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Заключение.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Впечатления детства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124" name="Содержимое 5"/>
          <p:cNvSpPr>
            <a:spLocks noGrp="1"/>
          </p:cNvSpPr>
          <p:nvPr>
            <p:ph sz="half" idx="2"/>
          </p:nvPr>
        </p:nvSpPr>
        <p:spPr>
          <a:xfrm>
            <a:off x="288211" y="1029038"/>
            <a:ext cx="2546862" cy="473976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238900" y="836607"/>
            <a:ext cx="5214973" cy="21504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Василий Афанасьевич Гоголь женился на совсем юной дочери помещика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Косяровского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Марии Ивановне.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878" t="5635" r="3104" b="6003"/>
          <a:stretch>
            <a:fillRect/>
          </a:stretch>
        </p:blipFill>
        <p:spPr>
          <a:xfrm>
            <a:off x="524652" y="1122359"/>
            <a:ext cx="2028483" cy="1856857"/>
          </a:xfrm>
        </p:spPr>
      </p:pic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4"/>
          <a:srcRect l="4482" t="5756" r="3896" b="9908"/>
          <a:stretch>
            <a:fillRect/>
          </a:stretch>
        </p:blipFill>
        <p:spPr bwMode="auto">
          <a:xfrm>
            <a:off x="3239296" y="1122359"/>
            <a:ext cx="1889676" cy="19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288211" y="129193"/>
            <a:ext cx="1896386" cy="338554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8900" y="1979615"/>
            <a:ext cx="5214974" cy="221457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defRPr/>
            </a:pPr>
            <a:r>
              <a:rPr lang="ru-RU" sz="1400" dirty="0" smtClean="0"/>
              <a:t>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 марта 1809 года в местечке Большие Сорочинцы,  в доме  известного на Украине врача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Трахимовского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у них родился  сын   Николай.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Детство своё будущий писатель провёл в имении родителей – Васильевке, Миргородского уезда Полтавской губернии, в тех местах, которые затем стали известны всей России из ранних повестей Гоголя.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Содержимое 6"/>
          <p:cNvSpPr>
            <a:spLocks noGrp="1"/>
          </p:cNvSpPr>
          <p:nvPr>
            <p:ph type="body" sz="half" idx="2"/>
          </p:nvPr>
        </p:nvSpPr>
        <p:spPr>
          <a:xfrm>
            <a:off x="288211" y="679015"/>
            <a:ext cx="1896386" cy="27084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/>
          <a:srcRect t="2676" r="3239" b="2824"/>
          <a:stretch>
            <a:fillRect/>
          </a:stretch>
        </p:blipFill>
        <p:spPr bwMode="auto">
          <a:xfrm>
            <a:off x="2882106" y="193665"/>
            <a:ext cx="257176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7462" y="50789"/>
            <a:ext cx="5429288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528" y="122227"/>
            <a:ext cx="157163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453214" y="-430887"/>
            <a:ext cx="4286280" cy="861774"/>
          </a:xfrm>
        </p:spPr>
        <p:txBody>
          <a:bodyPr/>
          <a:lstStyle/>
          <a:p>
            <a:pPr eaLnBrk="1" hangingPunct="1"/>
            <a:r>
              <a:rPr lang="ru-RU" sz="1200" dirty="0" smtClean="0"/>
              <a:t>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Годы ученья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26299" r="26299"/>
          <a:stretch>
            <a:fillRect/>
          </a:stretch>
        </p:blipFill>
        <p:spPr>
          <a:xfrm>
            <a:off x="238900" y="550855"/>
            <a:ext cx="3458528" cy="2000264"/>
          </a:xfrm>
        </p:spPr>
      </p:pic>
      <p:sp>
        <p:nvSpPr>
          <p:cNvPr id="7171" name="Текст 5"/>
          <p:cNvSpPr>
            <a:spLocks noGrp="1"/>
          </p:cNvSpPr>
          <p:nvPr>
            <p:ph type="body" sz="half" idx="2"/>
          </p:nvPr>
        </p:nvSpPr>
        <p:spPr>
          <a:xfrm>
            <a:off x="-689794" y="2551119"/>
            <a:ext cx="6929486" cy="732508"/>
          </a:xfrm>
        </p:spPr>
        <p:txBody>
          <a:bodyPr/>
          <a:lstStyle/>
          <a:p>
            <a:pPr algn="ctr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1818 году девятилетний Гоголь и его младший брат Иван </a:t>
            </a:r>
          </a:p>
          <a:p>
            <a:pPr algn="ctr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(вскоре умерший) поступили в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Полтавское уездное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училище.</a:t>
            </a:r>
          </a:p>
          <a:p>
            <a:pPr algn="ctr" eaLnBrk="1" hangingPunct="1"/>
            <a:endParaRPr lang="ru-RU" sz="1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9362" y="550855"/>
            <a:ext cx="185738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7"/>
          <p:cNvSpPr>
            <a:spLocks noGrp="1"/>
          </p:cNvSpPr>
          <p:nvPr>
            <p:ph type="title"/>
          </p:nvPr>
        </p:nvSpPr>
        <p:spPr>
          <a:xfrm>
            <a:off x="667528" y="50789"/>
            <a:ext cx="3458528" cy="430887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Годы ученья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3546" r="3546"/>
          <a:stretch>
            <a:fillRect/>
          </a:stretch>
        </p:blipFill>
        <p:spPr>
          <a:xfrm>
            <a:off x="167462" y="622293"/>
            <a:ext cx="2738001" cy="1785950"/>
          </a:xfrm>
        </p:spPr>
      </p:pic>
      <p:sp>
        <p:nvSpPr>
          <p:cNvPr id="8196" name="Текст 8"/>
          <p:cNvSpPr>
            <a:spLocks noGrp="1"/>
          </p:cNvSpPr>
          <p:nvPr>
            <p:ph type="body" sz="half" idx="2"/>
          </p:nvPr>
        </p:nvSpPr>
        <p:spPr>
          <a:xfrm>
            <a:off x="381776" y="2408243"/>
            <a:ext cx="5143536" cy="646331"/>
          </a:xfrm>
        </p:spPr>
        <p:txBody>
          <a:bodyPr/>
          <a:lstStyle/>
          <a:p>
            <a:pPr algn="ctr"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1821 году Гоголю удаётся поступить в только что открывшуюся в городе Нежине Гимназию высших наук. Это было большой удачей: таких  учебных заведений в то время в России было  мало.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/>
          <a:srcRect t="2412" r="2567"/>
          <a:stretch>
            <a:fillRect/>
          </a:stretch>
        </p:blipFill>
        <p:spPr bwMode="auto">
          <a:xfrm>
            <a:off x="3024982" y="622293"/>
            <a:ext cx="26139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310338" y="479417"/>
            <a:ext cx="2928958" cy="1928826"/>
          </a:xfrm>
        </p:spPr>
        <p:txBody>
          <a:bodyPr rtlCol="0">
            <a:noAutofit/>
          </a:bodyPr>
          <a:lstStyle/>
          <a:p>
            <a:pPr marL="0" indent="179388" algn="ctr" fontAlgn="auto"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Был в гимназии  свой театр, на представления которого приходили не только учащиеся и преподаватели, но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нежинские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горожане. В театральных представлениях Гоголь участвовал и в качестве актёра, и в качестве декоратора.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 l="6711" t="6187" r="9573" b="3783"/>
          <a:stretch>
            <a:fillRect/>
          </a:stretch>
        </p:blipFill>
        <p:spPr bwMode="auto">
          <a:xfrm>
            <a:off x="3453610" y="336541"/>
            <a:ext cx="1938874" cy="248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7462" y="50789"/>
            <a:ext cx="5429288" cy="3071834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9" y="103188"/>
            <a:ext cx="5164137" cy="430887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Петербурге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138" t="5531" r="893"/>
          <a:stretch>
            <a:fillRect/>
          </a:stretch>
        </p:blipFill>
        <p:spPr bwMode="auto">
          <a:xfrm>
            <a:off x="3310734" y="622293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93731"/>
            <a:ext cx="3214710" cy="232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2200"/>
              </a:lnSpc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Летом 1828 года Гоголь закончил курс обучения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Нежинской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гимназии высших наук . Его влечёт Петербург, Гоголю кажется, что здесь осуществится его мечта о той деятельности, которая принесла бы пользу соотечественникам.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ине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Шинель</Template>
  <TotalTime>333</TotalTime>
  <Words>755</Words>
  <Application>Microsoft Office PowerPoint</Application>
  <PresentationFormat>Произвольный</PresentationFormat>
  <Paragraphs>95</Paragraphs>
  <Slides>25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Шинель</vt:lpstr>
      <vt:lpstr>Специальное оформление</vt:lpstr>
      <vt:lpstr> Литература</vt:lpstr>
      <vt:lpstr>Цель</vt:lpstr>
      <vt:lpstr>План</vt:lpstr>
      <vt:lpstr>Впечатления детства </vt:lpstr>
      <vt:lpstr> .</vt:lpstr>
      <vt:lpstr>                                 Годы ученья</vt:lpstr>
      <vt:lpstr>                               Годы ученья</vt:lpstr>
      <vt:lpstr>Слайд 8</vt:lpstr>
      <vt:lpstr>В Петербурге</vt:lpstr>
      <vt:lpstr>Решил издать рукопись идиллии. В начале лета 1829 года книга была отпечатана и поступила в книжные лавки. Книжка вышла в свет под фамилией В.Алов. Отклики были убийственные. Потрясённый неудачей, Гоголь собрал в книжных лавках нераспроданные экземпляры и сжёг их.</vt:lpstr>
      <vt:lpstr>Слайд 11</vt:lpstr>
      <vt:lpstr>На пути к славе</vt:lpstr>
      <vt:lpstr>Поэт жизни действительной</vt:lpstr>
      <vt:lpstr>Слайд 14</vt:lpstr>
      <vt:lpstr>Слайд 15</vt:lpstr>
      <vt:lpstr>К началу 1836 года закончил комедию «Ревизор».Первое представление состоялось в Петербурге 19 апреля 1836 года в Александринском театре. Гоголь читает «Ревизора» перед артистами Малого театра.</vt:lpstr>
      <vt:lpstr>Слайд 17</vt:lpstr>
      <vt:lpstr>Слайд 18</vt:lpstr>
      <vt:lpstr>Слайд 19</vt:lpstr>
      <vt:lpstr>Последние годы</vt:lpstr>
      <vt:lpstr>Слайд 21</vt:lpstr>
      <vt:lpstr>Слайд 22</vt:lpstr>
      <vt:lpstr>Слайд 23</vt:lpstr>
      <vt:lpstr> Заключение</vt:lpstr>
      <vt:lpstr>  Задание для самостоятельного выполнения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Впечатления детства </dc:title>
  <dc:creator>1</dc:creator>
  <cp:lastModifiedBy>LAN_OS</cp:lastModifiedBy>
  <cp:revision>65</cp:revision>
  <dcterms:created xsi:type="dcterms:W3CDTF">2008-10-08T11:50:03Z</dcterms:created>
  <dcterms:modified xsi:type="dcterms:W3CDTF">2020-12-19T17:18:38Z</dcterms:modified>
</cp:coreProperties>
</file>