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80" r:id="rId2"/>
    <p:sldId id="379" r:id="rId3"/>
    <p:sldId id="396" r:id="rId4"/>
    <p:sldId id="410" r:id="rId5"/>
    <p:sldId id="409" r:id="rId6"/>
    <p:sldId id="411" r:id="rId7"/>
    <p:sldId id="412" r:id="rId8"/>
    <p:sldId id="413" r:id="rId9"/>
    <p:sldId id="414" r:id="rId10"/>
    <p:sldId id="415" r:id="rId11"/>
    <p:sldId id="416" r:id="rId12"/>
    <p:sldId id="378" r:id="rId13"/>
    <p:sldId id="417" r:id="rId14"/>
    <p:sldId id="408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 varScale="1">
        <p:scale>
          <a:sx n="62" d="100"/>
          <a:sy n="62" d="100"/>
        </p:scale>
        <p:origin x="834" y="7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предложение;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главные и второстепенные члены предложения;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однородные члены предложения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что такое 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главные и второстепенные члены предложения;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однородные члены предложения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9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1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782340" y="2522809"/>
            <a:ext cx="7389536" cy="4579907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741" b="1" spc="-11" dirty="0">
                <a:solidFill>
                  <a:srgbClr val="2365C7"/>
                </a:solidFill>
                <a:latin typeface="Arial"/>
                <a:cs typeface="Arial"/>
              </a:rPr>
              <a:t>Простое предложение</a:t>
            </a:r>
          </a:p>
          <a:p>
            <a:pPr marL="13684"/>
            <a:r>
              <a:rPr lang="ru-RU" sz="4741" b="1" spc="-11" dirty="0">
                <a:solidFill>
                  <a:srgbClr val="2365C7"/>
                </a:solidFill>
                <a:latin typeface="Arial"/>
                <a:cs typeface="Arial"/>
              </a:rPr>
              <a:t> Повторение</a:t>
            </a:r>
          </a:p>
          <a:p>
            <a:pPr marL="13684">
              <a:lnSpc>
                <a:spcPts val="2942"/>
              </a:lnSpc>
            </a:pPr>
            <a:endParaRPr lang="ru-RU" sz="4310" b="1" spc="-1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3684">
              <a:lnSpc>
                <a:spcPts val="2942"/>
              </a:lnSpc>
            </a:pPr>
            <a:endParaRPr lang="ru-RU" sz="4310" b="1" spc="-1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3684">
              <a:lnSpc>
                <a:spcPts val="2942"/>
              </a:lnSpc>
            </a:pPr>
            <a:endParaRPr lang="ru-RU" sz="4310" b="1" spc="-1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3684">
              <a:lnSpc>
                <a:spcPts val="2942"/>
              </a:lnSpc>
            </a:pPr>
            <a:endParaRPr lang="ru-RU" sz="4310" dirty="0">
              <a:latin typeface="Arial"/>
              <a:cs typeface="Arial"/>
            </a:endParaRPr>
          </a:p>
          <a:p>
            <a:pPr marL="36263" marR="664370">
              <a:lnSpc>
                <a:spcPts val="2112"/>
              </a:lnSpc>
              <a:spcBef>
                <a:spcPts val="1595"/>
              </a:spcBef>
            </a:pPr>
            <a:r>
              <a:rPr lang="ru-RU" sz="431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6263" marR="664370">
              <a:lnSpc>
                <a:spcPts val="2112"/>
              </a:lnSpc>
              <a:spcBef>
                <a:spcPts val="1595"/>
              </a:spcBef>
            </a:pP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310" dirty="0">
              <a:latin typeface="Arial"/>
              <a:cs typeface="Arial"/>
            </a:endParaRPr>
          </a:p>
          <a:p>
            <a:pPr marL="42018">
              <a:spcBef>
                <a:spcPts val="251"/>
              </a:spcBef>
            </a:pP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8192" y="2736354"/>
            <a:ext cx="764148" cy="181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08" y="5216911"/>
            <a:ext cx="764148" cy="12315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1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7671" y="4755065"/>
            <a:ext cx="2109070" cy="2109070"/>
          </a:xfrm>
          <a:prstGeom prst="rect">
            <a:avLst/>
          </a:prstGeom>
          <a:noFill/>
        </p:spPr>
      </p:pic>
      <p:grpSp>
        <p:nvGrpSpPr>
          <p:cNvPr id="29" name="object 10"/>
          <p:cNvGrpSpPr/>
          <p:nvPr/>
        </p:nvGrpSpPr>
        <p:grpSpPr>
          <a:xfrm>
            <a:off x="10557415" y="136604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23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4" y="213579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9826" y="59630"/>
            <a:ext cx="5542153" cy="729559"/>
          </a:xfrm>
        </p:spPr>
        <p:txBody>
          <a:bodyPr/>
          <a:lstStyle/>
          <a:p>
            <a:pPr algn="ctr"/>
            <a:r>
              <a:rPr lang="ru-RU" sz="4741" dirty="0"/>
              <a:t>Упражнение 4</a:t>
            </a:r>
            <a:endParaRPr lang="ru-RU" sz="474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29057" y="1214245"/>
            <a:ext cx="8621127" cy="464294"/>
          </a:xfrm>
        </p:spPr>
        <p:txBody>
          <a:bodyPr/>
          <a:lstStyle/>
          <a:p>
            <a:r>
              <a:rPr lang="ru-RU" sz="3017" dirty="0"/>
              <a:t>Составьте предложения по таблице.</a:t>
            </a:r>
            <a:endParaRPr lang="ru-RU" sz="3017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1615" t="22851" r="14812" b="12695"/>
          <a:stretch>
            <a:fillRect/>
          </a:stretch>
        </p:blipFill>
        <p:spPr bwMode="auto">
          <a:xfrm>
            <a:off x="1243518" y="1706499"/>
            <a:ext cx="10314563" cy="50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166544" y="136605"/>
            <a:ext cx="4050550" cy="729559"/>
          </a:xfrm>
        </p:spPr>
        <p:txBody>
          <a:bodyPr/>
          <a:lstStyle/>
          <a:p>
            <a:r>
              <a:rPr lang="ru-RU" sz="4741" dirty="0"/>
              <a:t>Упражнение 4</a:t>
            </a:r>
            <a:endParaRPr lang="ru-RU" sz="474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81672" y="1522143"/>
            <a:ext cx="11392204" cy="31244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17" u="sng" dirty="0"/>
              <a:t>Защита</a:t>
            </a:r>
            <a:r>
              <a:rPr lang="ru-RU" sz="3017" dirty="0"/>
              <a:t> Республики Узбекистан – </a:t>
            </a:r>
            <a:r>
              <a:rPr lang="ru-RU" sz="3017" u="dbl" dirty="0"/>
              <a:t>долг</a:t>
            </a:r>
            <a:r>
              <a:rPr lang="ru-RU" sz="3017" dirty="0"/>
              <a:t> каждого гражданина Республики Узбекистан. 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Президент</a:t>
            </a:r>
            <a:r>
              <a:rPr lang="ru-RU" sz="3017" dirty="0"/>
              <a:t> Республики Узбекистан – </a:t>
            </a:r>
            <a:r>
              <a:rPr lang="ru-RU" sz="3017" u="dbl" dirty="0"/>
              <a:t>глава</a:t>
            </a:r>
            <a:r>
              <a:rPr lang="ru-RU" sz="3017" dirty="0"/>
              <a:t> государства.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Право</a:t>
            </a:r>
            <a:r>
              <a:rPr lang="ru-RU" sz="3017" dirty="0"/>
              <a:t> на жизнь – неотъемлемое </a:t>
            </a:r>
            <a:r>
              <a:rPr lang="ru-RU" sz="3017" u="dbl" dirty="0"/>
              <a:t>право</a:t>
            </a:r>
            <a:r>
              <a:rPr lang="ru-RU" sz="3017" dirty="0"/>
              <a:t> каждого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244185" y="1214246"/>
            <a:ext cx="6850717" cy="1761121"/>
          </a:xfrm>
          <a:prstGeom prst="wedgeRoundRectCallout">
            <a:avLst>
              <a:gd name="adj1" fmla="val -51729"/>
              <a:gd name="adj2" fmla="val 78415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448" b="1" dirty="0">
                <a:solidFill>
                  <a:srgbClr val="002060"/>
                </a:solidFill>
              </a:rPr>
              <a:t>Упражнение 5. Составьте 5 предложений на тему «Узбекистан – наша Родина».</a:t>
            </a:r>
            <a:endParaRPr lang="ru-RU" sz="3448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1000200" y="310775"/>
            <a:ext cx="10006665" cy="663258"/>
          </a:xfrm>
        </p:spPr>
        <p:txBody>
          <a:bodyPr/>
          <a:lstStyle/>
          <a:p>
            <a:pPr algn="l"/>
            <a:r>
              <a:rPr lang="ru-RU" sz="4310" dirty="0"/>
              <a:t>Домашнее задание</a:t>
            </a:r>
            <a:endParaRPr lang="ru-RU" sz="4310" dirty="0"/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81673" y="3215578"/>
            <a:ext cx="1847384" cy="3633269"/>
          </a:xfrm>
          <a:prstGeom prst="rect">
            <a:avLst/>
          </a:prstGeom>
          <a:noFill/>
        </p:spPr>
      </p:pic>
      <p:pic>
        <p:nvPicPr>
          <p:cNvPr id="7169" name="Picture 1" descr="D:\клипарт\узбекистан\images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8592" y="2983295"/>
            <a:ext cx="6157948" cy="40978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 descr="D:\клипарт\узбекистан\библ наво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908" y="1152476"/>
            <a:ext cx="3161058" cy="20936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9705" y="288082"/>
            <a:ext cx="7620461" cy="663258"/>
          </a:xfrm>
        </p:spPr>
        <p:txBody>
          <a:bodyPr/>
          <a:lstStyle/>
          <a:p>
            <a:r>
              <a:rPr lang="ru-RU" sz="4310" dirty="0"/>
              <a:t>Домашнее задание</a:t>
            </a:r>
            <a:endParaRPr lang="ru-RU" sz="431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1066" t="46289" r="8687" b="11718"/>
          <a:stretch>
            <a:fillRect/>
          </a:stretch>
        </p:blipFill>
        <p:spPr bwMode="auto">
          <a:xfrm>
            <a:off x="473776" y="1291220"/>
            <a:ext cx="11250184" cy="33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3210" y="1983989"/>
            <a:ext cx="1070024" cy="3452850"/>
          </a:xfrm>
          <a:prstGeom prst="rect">
            <a:avLst/>
          </a:prstGeom>
          <a:noFill/>
        </p:spPr>
      </p:pic>
      <p:pic>
        <p:nvPicPr>
          <p:cNvPr id="31748" name="Picture 4" descr="D:\клипарт\узбекистан\uz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8272" y="4064138"/>
            <a:ext cx="4011647" cy="274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967781" y="5681248"/>
            <a:ext cx="10776409" cy="1268715"/>
          </a:xfrm>
          <a:prstGeom prst="cub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8" b="1" dirty="0">
                <a:solidFill>
                  <a:schemeClr val="tx1"/>
                </a:solidFill>
              </a:rPr>
              <a:t>Однородные члены </a:t>
            </a:r>
            <a:r>
              <a:rPr lang="ru-RU" sz="3448" b="1" dirty="0" smtClean="0">
                <a:solidFill>
                  <a:schemeClr val="tx1"/>
                </a:solidFill>
              </a:rPr>
              <a:t>предложения</a:t>
            </a:r>
            <a:r>
              <a:rPr lang="en-US" sz="3448" b="1" dirty="0">
                <a:solidFill>
                  <a:schemeClr val="tx1"/>
                </a:solidFill>
              </a:rPr>
              <a:t> </a:t>
            </a:r>
            <a:r>
              <a:rPr lang="en-US" sz="3448" b="1" dirty="0" smtClean="0">
                <a:solidFill>
                  <a:schemeClr val="tx1"/>
                </a:solidFill>
              </a:rPr>
              <a:t>                       </a:t>
            </a:r>
            <a:r>
              <a:rPr lang="en-US" sz="3448" b="1" dirty="0" err="1" smtClean="0">
                <a:solidFill>
                  <a:srgbClr val="002060"/>
                </a:solidFill>
              </a:rPr>
              <a:t>Gapning</a:t>
            </a:r>
            <a:r>
              <a:rPr lang="en-US" sz="3448" b="1" dirty="0" smtClean="0">
                <a:solidFill>
                  <a:srgbClr val="002060"/>
                </a:solidFill>
              </a:rPr>
              <a:t> </a:t>
            </a:r>
            <a:r>
              <a:rPr lang="en-US" sz="3448" b="1" dirty="0" err="1">
                <a:solidFill>
                  <a:srgbClr val="002060"/>
                </a:solidFill>
              </a:rPr>
              <a:t>uyushiq</a:t>
            </a:r>
            <a:r>
              <a:rPr lang="en-US" sz="3448" b="1" dirty="0">
                <a:solidFill>
                  <a:srgbClr val="002060"/>
                </a:solidFill>
              </a:rPr>
              <a:t> </a:t>
            </a:r>
            <a:r>
              <a:rPr lang="en-US" sz="3448" b="1" dirty="0" err="1" smtClean="0">
                <a:solidFill>
                  <a:srgbClr val="002060"/>
                </a:solidFill>
              </a:rPr>
              <a:t>bo‘laklari</a:t>
            </a:r>
            <a:endParaRPr lang="ru-RU" sz="3448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724" y="213578"/>
            <a:ext cx="4050550" cy="663258"/>
          </a:xfrm>
        </p:spPr>
        <p:txBody>
          <a:bodyPr/>
          <a:lstStyle/>
          <a:p>
            <a:r>
              <a:rPr lang="ru-RU" sz="4310" dirty="0"/>
              <a:t>Итог урока</a:t>
            </a:r>
            <a:endParaRPr lang="ru-RU" sz="4310" dirty="0"/>
          </a:p>
        </p:txBody>
      </p:sp>
      <p:sp>
        <p:nvSpPr>
          <p:cNvPr id="14" name="TextBox 13"/>
          <p:cNvSpPr txBox="1"/>
          <p:nvPr/>
        </p:nvSpPr>
        <p:spPr>
          <a:xfrm>
            <a:off x="663513" y="4374693"/>
            <a:ext cx="4155988" cy="1532822"/>
          </a:xfrm>
          <a:prstGeom prst="cub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>
                <a:latin typeface="Arial" pitchFamily="34" charset="0"/>
                <a:cs typeface="Arial" pitchFamily="34" charset="0"/>
              </a:rPr>
              <a:t>повествовательное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darak</a:t>
            </a:r>
            <a:r>
              <a:rPr lang="en-US" sz="344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6705" y="4349301"/>
            <a:ext cx="3983491" cy="1532822"/>
          </a:xfrm>
          <a:prstGeom prst="cub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вопросительное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448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o‘rok</a:t>
            </a:r>
            <a:r>
              <a:rPr lang="en-US" sz="3448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4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gap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8598" y="4361997"/>
            <a:ext cx="3759397" cy="1532822"/>
          </a:xfrm>
          <a:prstGeom prst="cub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побудительное </a:t>
            </a:r>
          </a:p>
          <a:p>
            <a:pPr algn="ctr"/>
            <a:r>
              <a:rPr lang="en-US" sz="3448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buyruq</a:t>
            </a:r>
            <a:r>
              <a:rPr lang="en-US" sz="3448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4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gap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8947" y="3088345"/>
            <a:ext cx="3079924" cy="1532822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>
                <a:latin typeface="Arial" pitchFamily="34" charset="0"/>
                <a:cs typeface="Arial" pitchFamily="34" charset="0"/>
              </a:rPr>
              <a:t>определение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aniqlovchi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2553" y="3088345"/>
            <a:ext cx="3064821" cy="1532822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дополнение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448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o‘ldiruvchi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2157" y="3100477"/>
            <a:ext cx="3894186" cy="1532822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обстоятельство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xol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D:\клипарт\школьники\деловые\sLQ6173p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30" y="2143713"/>
            <a:ext cx="1941197" cy="241236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70878" y="1756398"/>
            <a:ext cx="3173178" cy="15328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 err="1">
                <a:latin typeface="Arial" pitchFamily="34" charset="0"/>
                <a:cs typeface="Arial" pitchFamily="34" charset="0"/>
              </a:rPr>
              <a:t>подлежащеее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9876" y="1756398"/>
            <a:ext cx="2802563" cy="1532822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сказуемое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kesim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1048" y="1705515"/>
            <a:ext cx="969871" cy="285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повторим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97467" y="1599117"/>
          <a:ext cx="9775742" cy="50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2595" y="136604"/>
            <a:ext cx="10314563" cy="663258"/>
          </a:xfrm>
        </p:spPr>
        <p:txBody>
          <a:bodyPr/>
          <a:lstStyle/>
          <a:p>
            <a:pPr algn="ctr"/>
            <a:r>
              <a:rPr lang="ru-RU" sz="4310" dirty="0"/>
              <a:t>Что такое предложение?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35621" y="1522142"/>
            <a:ext cx="9159948" cy="1267142"/>
          </a:xfrm>
        </p:spPr>
        <p:txBody>
          <a:bodyPr/>
          <a:lstStyle/>
          <a:p>
            <a:r>
              <a:rPr lang="ru-RU" sz="3017" b="1" dirty="0"/>
              <a:t>Предложение</a:t>
            </a:r>
            <a:r>
              <a:rPr lang="ru-RU" sz="3017" dirty="0"/>
              <a:t> (</a:t>
            </a:r>
            <a:r>
              <a:rPr lang="en-US" sz="3017" b="1" dirty="0">
                <a:solidFill>
                  <a:srgbClr val="002060"/>
                </a:solidFill>
              </a:rPr>
              <a:t>gap</a:t>
            </a:r>
            <a:r>
              <a:rPr lang="ru-RU" sz="3017" dirty="0"/>
              <a:t>) </a:t>
            </a:r>
            <a:r>
              <a:rPr lang="en-US" sz="3017" dirty="0"/>
              <a:t>- </a:t>
            </a:r>
            <a:r>
              <a:rPr lang="ru-RU" sz="3017" dirty="0"/>
              <a:t>основная единица синтаксиса.</a:t>
            </a:r>
          </a:p>
          <a:p>
            <a:r>
              <a:rPr lang="ru-RU" dirty="0" smtClean="0"/>
              <a:t>Предложение</a:t>
            </a:r>
            <a:endParaRPr lang="ru-RU" sz="3017" dirty="0"/>
          </a:p>
        </p:txBody>
      </p:sp>
      <p:sp>
        <p:nvSpPr>
          <p:cNvPr id="5" name="TextBox 4"/>
          <p:cNvSpPr txBox="1"/>
          <p:nvPr/>
        </p:nvSpPr>
        <p:spPr>
          <a:xfrm>
            <a:off x="331941" y="5601783"/>
            <a:ext cx="4155988" cy="1532822"/>
          </a:xfrm>
          <a:prstGeom prst="cub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>
                <a:latin typeface="Arial" pitchFamily="34" charset="0"/>
                <a:cs typeface="Arial" pitchFamily="34" charset="0"/>
              </a:rPr>
              <a:t>повествовательное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darak</a:t>
            </a:r>
            <a:r>
              <a:rPr lang="en-US" sz="344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498" t="36523" r="6027" b="10742"/>
          <a:stretch>
            <a:fillRect/>
          </a:stretch>
        </p:blipFill>
        <p:spPr bwMode="auto">
          <a:xfrm>
            <a:off x="396801" y="1368194"/>
            <a:ext cx="9171877" cy="37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83082" y="5601783"/>
            <a:ext cx="3983491" cy="1532822"/>
          </a:xfrm>
          <a:prstGeom prst="cub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вопросительное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so’rok</a:t>
            </a:r>
            <a:r>
              <a:rPr lang="en-US" sz="344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9185" y="5524809"/>
            <a:ext cx="3759397" cy="1532822"/>
          </a:xfrm>
          <a:prstGeom prst="cub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побудительное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buyruk</a:t>
            </a:r>
            <a:r>
              <a:rPr lang="en-US" sz="344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172543" y="2368861"/>
            <a:ext cx="1000667" cy="33632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85006" y="4678092"/>
            <a:ext cx="607859" cy="1186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111" dirty="0">
                <a:solidFill>
                  <a:srgbClr val="C00000"/>
                </a:solidFill>
              </a:rPr>
              <a:t>?</a:t>
            </a:r>
            <a:endParaRPr lang="ru-RU" sz="711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05365" y="153394"/>
            <a:ext cx="8467177" cy="663258"/>
          </a:xfrm>
        </p:spPr>
        <p:txBody>
          <a:bodyPr/>
          <a:lstStyle/>
          <a:p>
            <a:r>
              <a:rPr lang="ru-RU" sz="4310" dirty="0"/>
              <a:t>Упражнение 1</a:t>
            </a:r>
            <a:endParaRPr lang="ru-RU" sz="431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909" t="51172" r="8687" b="13672"/>
          <a:stretch>
            <a:fillRect/>
          </a:stretch>
        </p:blipFill>
        <p:spPr bwMode="auto">
          <a:xfrm>
            <a:off x="781673" y="2214912"/>
            <a:ext cx="10711364" cy="27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20494" y="1368194"/>
            <a:ext cx="9343199" cy="556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17" dirty="0">
                <a:latin typeface="Arial" pitchFamily="34" charset="0"/>
                <a:cs typeface="Arial" pitchFamily="34" charset="0"/>
              </a:rPr>
              <a:t>Прочитайте. Укажите главные члены предложения</a:t>
            </a:r>
            <a:endParaRPr lang="ru-RU" sz="301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9352" y="5601783"/>
            <a:ext cx="3173178" cy="15328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 err="1">
                <a:latin typeface="Arial" pitchFamily="34" charset="0"/>
                <a:cs typeface="Arial" pitchFamily="34" charset="0"/>
              </a:rPr>
              <a:t>подлежащеее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3775" y="5601783"/>
            <a:ext cx="2802563" cy="1532822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сказуемое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kesim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клипарт\школьники\деловые\4CLXd6nqX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5826" y="5370860"/>
            <a:ext cx="1504069" cy="1912458"/>
          </a:xfrm>
          <a:prstGeom prst="rect">
            <a:avLst/>
          </a:prstGeom>
          <a:noFill/>
        </p:spPr>
      </p:pic>
      <p:pic>
        <p:nvPicPr>
          <p:cNvPr id="11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 flipH="1">
            <a:off x="396801" y="5370860"/>
            <a:ext cx="1313686" cy="186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5" y="290553"/>
            <a:ext cx="9005999" cy="663258"/>
          </a:xfrm>
        </p:spPr>
        <p:txBody>
          <a:bodyPr/>
          <a:lstStyle/>
          <a:p>
            <a:pPr algn="ctr"/>
            <a:r>
              <a:rPr lang="ru-RU" sz="4310" dirty="0"/>
              <a:t>Упражнение 1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50750" y="1368195"/>
            <a:ext cx="11931024" cy="45173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17" u="sng" dirty="0"/>
              <a:t>Узбекистан</a:t>
            </a:r>
            <a:r>
              <a:rPr lang="ru-RU" sz="3017" dirty="0"/>
              <a:t> – независимая демократическая </a:t>
            </a:r>
            <a:r>
              <a:rPr lang="ru-RU" sz="3017" u="dbl" dirty="0"/>
              <a:t>республик</a:t>
            </a:r>
            <a:r>
              <a:rPr lang="ru-RU" sz="3017" dirty="0"/>
              <a:t>а. Государственным</a:t>
            </a:r>
            <a:r>
              <a:rPr lang="ru-RU" sz="3017" u="dbl" dirty="0"/>
              <a:t> языком</a:t>
            </a:r>
            <a:r>
              <a:rPr lang="ru-RU" sz="3017" dirty="0"/>
              <a:t> Республики Узбекистан </a:t>
            </a:r>
            <a:r>
              <a:rPr lang="ru-RU" sz="3017" u="dbl" dirty="0"/>
              <a:t>является</a:t>
            </a:r>
            <a:r>
              <a:rPr lang="ru-RU" sz="3017" dirty="0"/>
              <a:t> узбекский </a:t>
            </a:r>
            <a:r>
              <a:rPr lang="ru-RU" sz="3017" u="sng" dirty="0"/>
              <a:t>язык</a:t>
            </a:r>
            <a:r>
              <a:rPr lang="ru-RU" sz="3017" dirty="0"/>
              <a:t>.  </a:t>
            </a:r>
            <a:r>
              <a:rPr lang="ru-RU" sz="3017" u="sng" dirty="0"/>
              <a:t>Граждане</a:t>
            </a:r>
            <a:r>
              <a:rPr lang="ru-RU" sz="3017" dirty="0"/>
              <a:t> Республики Узбекистан </a:t>
            </a:r>
            <a:r>
              <a:rPr lang="ru-RU" sz="3017" u="dbl" dirty="0"/>
              <a:t>уважают</a:t>
            </a:r>
            <a:r>
              <a:rPr lang="ru-RU" sz="3017" dirty="0"/>
              <a:t> </a:t>
            </a:r>
            <a:r>
              <a:rPr lang="ru-RU" sz="3017" u="dash" dirty="0"/>
              <a:t>языки, обычаи и традиции</a:t>
            </a:r>
            <a:r>
              <a:rPr lang="ru-RU" sz="3017" dirty="0"/>
              <a:t> всех наций и народностей. 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Республика Узбекистан</a:t>
            </a:r>
            <a:r>
              <a:rPr lang="ru-RU" sz="3017" dirty="0"/>
              <a:t> </a:t>
            </a:r>
            <a:r>
              <a:rPr lang="ru-RU" sz="3017" u="dbl" dirty="0"/>
              <a:t>имеет</a:t>
            </a:r>
            <a:r>
              <a:rPr lang="ru-RU" sz="3017" dirty="0"/>
              <a:t> свои государственные символы – флаг, герб, гимн. </a:t>
            </a:r>
            <a:r>
              <a:rPr lang="ru-RU" sz="3017" u="sng" dirty="0"/>
              <a:t>Столица</a:t>
            </a:r>
            <a:r>
              <a:rPr lang="ru-RU" sz="3017" dirty="0"/>
              <a:t> Узбекистана – </a:t>
            </a:r>
            <a:r>
              <a:rPr lang="ru-RU" sz="3017" u="dbl" dirty="0"/>
              <a:t>Ташкент</a:t>
            </a:r>
            <a:r>
              <a:rPr lang="ru-RU" sz="3017" dirty="0"/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1365" y="5755732"/>
            <a:ext cx="2802563" cy="1532822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сказуемое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kesim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7813" y="5601783"/>
            <a:ext cx="3173178" cy="15328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 err="1">
                <a:latin typeface="Arial" pitchFamily="34" charset="0"/>
                <a:cs typeface="Arial" pitchFamily="34" charset="0"/>
              </a:rPr>
              <a:t>подлежащеее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9402800" y="5370860"/>
            <a:ext cx="1313686" cy="1866188"/>
          </a:xfrm>
          <a:prstGeom prst="rect">
            <a:avLst/>
          </a:prstGeom>
          <a:noFill/>
        </p:spPr>
      </p:pic>
      <p:pic>
        <p:nvPicPr>
          <p:cNvPr id="10" name="Picture 3" descr="D:\клипарт\школьники\деловые\4CLXd6nqX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7725" y="5524809"/>
            <a:ext cx="1273145" cy="161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4"/>
            <a:ext cx="8390204" cy="663258"/>
          </a:xfrm>
        </p:spPr>
        <p:txBody>
          <a:bodyPr/>
          <a:lstStyle/>
          <a:p>
            <a:r>
              <a:rPr lang="en-US" sz="4310" dirty="0" smtClean="0"/>
              <a:t>     </a:t>
            </a:r>
            <a:r>
              <a:rPr lang="ru-RU" sz="4310" dirty="0" smtClean="0"/>
              <a:t>Упражнение </a:t>
            </a:r>
            <a:r>
              <a:rPr lang="ru-RU" sz="4310" dirty="0"/>
              <a:t>2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782339" y="1522143"/>
            <a:ext cx="8082307" cy="464294"/>
          </a:xfrm>
        </p:spPr>
        <p:txBody>
          <a:bodyPr/>
          <a:lstStyle/>
          <a:p>
            <a:r>
              <a:rPr lang="ru-RU" sz="3017" dirty="0"/>
              <a:t>Прочитайте диалог, дополнив его по смыслу</a:t>
            </a:r>
            <a:endParaRPr lang="ru-RU" sz="3017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5459" t="30664" r="7125" b="28320"/>
          <a:stretch>
            <a:fillRect/>
          </a:stretch>
        </p:blipFill>
        <p:spPr bwMode="auto">
          <a:xfrm>
            <a:off x="704698" y="2291886"/>
            <a:ext cx="10853383" cy="323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35621" y="213578"/>
            <a:ext cx="4050550" cy="663258"/>
          </a:xfrm>
        </p:spPr>
        <p:txBody>
          <a:bodyPr/>
          <a:lstStyle/>
          <a:p>
            <a:r>
              <a:rPr lang="ru-RU" sz="4310" dirty="0"/>
              <a:t>Упражнение  2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3775" y="1291220"/>
            <a:ext cx="11931024" cy="62682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17" dirty="0"/>
              <a:t>В Узбекистане </a:t>
            </a:r>
            <a:r>
              <a:rPr lang="ru-RU" sz="3017" u="dbl" dirty="0"/>
              <a:t>живут</a:t>
            </a:r>
            <a:r>
              <a:rPr lang="ru-RU" sz="3017" dirty="0"/>
              <a:t> </a:t>
            </a:r>
            <a:r>
              <a:rPr lang="ru-RU" sz="3017" u="sng" dirty="0"/>
              <a:t>узбеки</a:t>
            </a:r>
            <a:r>
              <a:rPr lang="ru-RU" sz="3017" dirty="0"/>
              <a:t>, </a:t>
            </a:r>
            <a:r>
              <a:rPr lang="ru-RU" sz="3017" u="sng" dirty="0"/>
              <a:t>каракалпаки</a:t>
            </a:r>
            <a:r>
              <a:rPr lang="ru-RU" sz="3017" dirty="0"/>
              <a:t>, </a:t>
            </a:r>
            <a:r>
              <a:rPr lang="ru-RU" sz="3017" u="sng" dirty="0"/>
              <a:t>таджик</a:t>
            </a:r>
            <a:r>
              <a:rPr lang="ru-RU" sz="3017" dirty="0"/>
              <a:t>и, </a:t>
            </a:r>
            <a:r>
              <a:rPr lang="ru-RU" sz="3017" u="sng" dirty="0"/>
              <a:t>русские</a:t>
            </a:r>
            <a:r>
              <a:rPr lang="ru-RU" sz="3017" dirty="0"/>
              <a:t>, </a:t>
            </a:r>
            <a:r>
              <a:rPr lang="ru-RU" sz="3017" u="sng" dirty="0"/>
              <a:t>корейцы</a:t>
            </a:r>
            <a:r>
              <a:rPr lang="ru-RU" sz="3017" dirty="0"/>
              <a:t>. </a:t>
            </a:r>
          </a:p>
          <a:p>
            <a:pPr>
              <a:lnSpc>
                <a:spcPct val="150000"/>
              </a:lnSpc>
            </a:pPr>
            <a:r>
              <a:rPr lang="ru-RU" sz="3017" u="wavy" dirty="0"/>
              <a:t>Государственный</a:t>
            </a:r>
            <a:r>
              <a:rPr lang="ru-RU" sz="3017" dirty="0"/>
              <a:t> </a:t>
            </a:r>
            <a:r>
              <a:rPr lang="ru-RU" sz="3017" u="sng" dirty="0"/>
              <a:t>язык</a:t>
            </a:r>
            <a:r>
              <a:rPr lang="ru-RU" sz="3017" dirty="0"/>
              <a:t> </a:t>
            </a:r>
            <a:r>
              <a:rPr lang="ru-RU" sz="3017" u="wavy" dirty="0"/>
              <a:t>Республики Узбекистан</a:t>
            </a:r>
            <a:r>
              <a:rPr lang="ru-RU" sz="3017" dirty="0"/>
              <a:t> – </a:t>
            </a:r>
            <a:r>
              <a:rPr lang="ru-RU" sz="3017" u="wavy" dirty="0"/>
              <a:t>узбекский</a:t>
            </a:r>
            <a:r>
              <a:rPr lang="ru-RU" sz="3017" dirty="0"/>
              <a:t> </a:t>
            </a:r>
            <a:r>
              <a:rPr lang="ru-RU" sz="3017" u="dbl" dirty="0"/>
              <a:t>язык</a:t>
            </a:r>
            <a:r>
              <a:rPr lang="ru-RU" sz="3017" dirty="0"/>
              <a:t>.</a:t>
            </a:r>
            <a:r>
              <a:rPr lang="ru-RU" sz="3017" u="sng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Граждане</a:t>
            </a:r>
            <a:r>
              <a:rPr lang="ru-RU" sz="3017" dirty="0"/>
              <a:t> Республики Узбекистан </a:t>
            </a:r>
            <a:r>
              <a:rPr lang="ru-RU" sz="3017" u="dotDash" dirty="0"/>
              <a:t>уважительно</a:t>
            </a:r>
            <a:r>
              <a:rPr lang="ru-RU" sz="3017" dirty="0"/>
              <a:t> </a:t>
            </a:r>
            <a:r>
              <a:rPr lang="ru-RU" sz="3017" u="dbl" dirty="0"/>
              <a:t>относятся</a:t>
            </a:r>
            <a:r>
              <a:rPr lang="ru-RU" sz="3017" dirty="0"/>
              <a:t>  </a:t>
            </a:r>
            <a:r>
              <a:rPr lang="ru-RU" sz="3017" u="dash" dirty="0"/>
              <a:t>к языкам и обычаям</a:t>
            </a:r>
            <a:r>
              <a:rPr lang="ru-RU" sz="3017" dirty="0"/>
              <a:t> других народов.</a:t>
            </a:r>
          </a:p>
          <a:p>
            <a:pPr>
              <a:lnSpc>
                <a:spcPct val="150000"/>
              </a:lnSpc>
            </a:pPr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3017" dirty="0"/>
              <a:t> </a:t>
            </a:r>
          </a:p>
          <a:p>
            <a:pPr>
              <a:lnSpc>
                <a:spcPct val="150000"/>
              </a:lnSpc>
            </a:pPr>
            <a:endParaRPr lang="ru-RU" sz="3017" dirty="0"/>
          </a:p>
          <a:p>
            <a:pPr>
              <a:lnSpc>
                <a:spcPct val="150000"/>
              </a:lnSpc>
            </a:pPr>
            <a:endParaRPr lang="ru-RU" sz="3017" dirty="0"/>
          </a:p>
        </p:txBody>
      </p:sp>
      <p:sp>
        <p:nvSpPr>
          <p:cNvPr id="5" name="TextBox 4"/>
          <p:cNvSpPr txBox="1"/>
          <p:nvPr/>
        </p:nvSpPr>
        <p:spPr>
          <a:xfrm>
            <a:off x="340918" y="5423043"/>
            <a:ext cx="3079924" cy="1532822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017" dirty="0">
                <a:latin typeface="Arial" pitchFamily="34" charset="0"/>
                <a:cs typeface="Arial" pitchFamily="34" charset="0"/>
              </a:rPr>
              <a:t>определение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aniqlovchi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5316" y="5400650"/>
            <a:ext cx="3054455" cy="1532822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дополнение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to’ldiruvchi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4245" y="5423043"/>
            <a:ext cx="3894186" cy="1532822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448" dirty="0">
                <a:latin typeface="Arial" pitchFamily="34" charset="0"/>
                <a:cs typeface="Arial" pitchFamily="34" charset="0"/>
              </a:rPr>
              <a:t>обстоятельство </a:t>
            </a:r>
          </a:p>
          <a:p>
            <a:pPr algn="ctr"/>
            <a:r>
              <a:rPr lang="en-US" sz="3448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xol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50" y="-17345"/>
            <a:ext cx="4050550" cy="663258"/>
          </a:xfrm>
        </p:spPr>
        <p:txBody>
          <a:bodyPr/>
          <a:lstStyle/>
          <a:p>
            <a:r>
              <a:rPr lang="ru-RU" sz="4310" dirty="0"/>
              <a:t>Упражнение 3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432248" y="1260563"/>
            <a:ext cx="11007332" cy="338554"/>
          </a:xfrm>
        </p:spPr>
        <p:txBody>
          <a:bodyPr/>
          <a:lstStyle/>
          <a:p>
            <a:r>
              <a:rPr lang="ru-RU" b="1" dirty="0" smtClean="0"/>
              <a:t>Запишите, дополнив предложения однородными членами. </a:t>
            </a:r>
            <a:endParaRPr lang="ru-RU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1066" t="18945" r="11518" b="21484"/>
          <a:stretch>
            <a:fillRect/>
          </a:stretch>
        </p:blipFill>
        <p:spPr bwMode="auto">
          <a:xfrm>
            <a:off x="1705365" y="1599117"/>
            <a:ext cx="8718294" cy="387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Куб 5"/>
          <p:cNvSpPr/>
          <p:nvPr/>
        </p:nvSpPr>
        <p:spPr>
          <a:xfrm>
            <a:off x="1144216" y="5472658"/>
            <a:ext cx="10776409" cy="1647224"/>
          </a:xfrm>
          <a:prstGeom prst="cub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2" b="1" dirty="0">
                <a:solidFill>
                  <a:schemeClr val="tx1"/>
                </a:solidFill>
              </a:rPr>
              <a:t>Однородные члены предложения</a:t>
            </a:r>
            <a:endParaRPr lang="en-US" sz="4202" b="1" dirty="0">
              <a:solidFill>
                <a:schemeClr val="tx1"/>
              </a:solidFill>
            </a:endParaRPr>
          </a:p>
          <a:p>
            <a:pPr algn="ctr"/>
            <a:r>
              <a:rPr lang="en-US" sz="4202" b="1" dirty="0" err="1">
                <a:solidFill>
                  <a:srgbClr val="002060"/>
                </a:solidFill>
              </a:rPr>
              <a:t>Gapnind</a:t>
            </a:r>
            <a:r>
              <a:rPr lang="en-US" sz="4202" b="1" dirty="0">
                <a:solidFill>
                  <a:srgbClr val="002060"/>
                </a:solidFill>
              </a:rPr>
              <a:t> </a:t>
            </a:r>
            <a:r>
              <a:rPr lang="en-US" sz="4202" b="1" dirty="0" err="1">
                <a:solidFill>
                  <a:srgbClr val="002060"/>
                </a:solidFill>
              </a:rPr>
              <a:t>uyushiq</a:t>
            </a:r>
            <a:r>
              <a:rPr lang="en-US" sz="4202" b="1" dirty="0">
                <a:solidFill>
                  <a:srgbClr val="002060"/>
                </a:solidFill>
              </a:rPr>
              <a:t> </a:t>
            </a:r>
            <a:r>
              <a:rPr lang="en-US" sz="4202" b="1" dirty="0" err="1">
                <a:solidFill>
                  <a:srgbClr val="002060"/>
                </a:solidFill>
              </a:rPr>
              <a:t>bo’laklari</a:t>
            </a:r>
            <a:endParaRPr lang="ru-RU" sz="4202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50" y="136604"/>
            <a:ext cx="4050550" cy="663258"/>
          </a:xfrm>
        </p:spPr>
        <p:txBody>
          <a:bodyPr/>
          <a:lstStyle/>
          <a:p>
            <a:r>
              <a:rPr lang="ru-RU" sz="4310" dirty="0"/>
              <a:t>Упражнение 3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50749" y="1060298"/>
            <a:ext cx="11854050" cy="5910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17" dirty="0"/>
              <a:t>1 сентября 1991 года – </a:t>
            </a:r>
            <a:r>
              <a:rPr lang="ru-RU" sz="3017" u="wavy" dirty="0"/>
              <a:t>самый главный и любимый</a:t>
            </a:r>
            <a:r>
              <a:rPr lang="ru-RU" sz="3017" dirty="0"/>
              <a:t> праздник страны. Вся республика </a:t>
            </a:r>
            <a:r>
              <a:rPr lang="ru-RU" sz="3017" u="dotDash" dirty="0"/>
              <a:t>дружно и весело</a:t>
            </a:r>
            <a:r>
              <a:rPr lang="ru-RU" sz="3017" dirty="0"/>
              <a:t> отмечает день Независимости. 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Каждый национальный центр </a:t>
            </a:r>
            <a:r>
              <a:rPr lang="ru-RU" sz="3017" u="dbl" dirty="0"/>
              <a:t>готовит и показывает</a:t>
            </a:r>
            <a:r>
              <a:rPr lang="ru-RU" sz="3017" dirty="0"/>
              <a:t> свою праздничную программу. В парках </a:t>
            </a:r>
            <a:r>
              <a:rPr lang="ru-RU" sz="3017" u="dbl" dirty="0"/>
              <a:t>поют и танцуют</a:t>
            </a:r>
            <a:r>
              <a:rPr lang="ru-RU" sz="3017" dirty="0"/>
              <a:t> фольклорные коллективы. </a:t>
            </a:r>
            <a:r>
              <a:rPr lang="ru-RU" sz="3017" u="dotDash" dirty="0"/>
              <a:t>На улицах и площадях</a:t>
            </a:r>
            <a:r>
              <a:rPr lang="ru-RU" sz="3017" dirty="0"/>
              <a:t> проходят шумные ярмарки. На стадионах соревнуются </a:t>
            </a:r>
            <a:r>
              <a:rPr lang="ru-RU" sz="3017" u="sng" dirty="0"/>
              <a:t>дети и взрослые</a:t>
            </a:r>
            <a:r>
              <a:rPr lang="ru-RU" sz="3017" dirty="0"/>
              <a:t>. Вечером горожане </a:t>
            </a:r>
            <a:r>
              <a:rPr lang="ru-RU" sz="3017" u="dbl" dirty="0"/>
              <a:t>выходят</a:t>
            </a:r>
            <a:r>
              <a:rPr lang="ru-RU" sz="3017" dirty="0"/>
              <a:t> на улицы и </a:t>
            </a:r>
            <a:r>
              <a:rPr lang="ru-RU" sz="3017" u="dbl" dirty="0"/>
              <a:t>смотрят</a:t>
            </a:r>
            <a:r>
              <a:rPr lang="ru-RU" sz="3017" dirty="0"/>
              <a:t> на праздничный салют.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5538</TotalTime>
  <Words>335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595</cp:revision>
  <dcterms:created xsi:type="dcterms:W3CDTF">2020-04-09T07:32:19Z</dcterms:created>
  <dcterms:modified xsi:type="dcterms:W3CDTF">2020-09-08T05:45:06Z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