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380" r:id="rId2"/>
    <p:sldId id="415" r:id="rId3"/>
    <p:sldId id="379" r:id="rId4"/>
    <p:sldId id="410" r:id="rId5"/>
    <p:sldId id="424" r:id="rId6"/>
    <p:sldId id="425" r:id="rId7"/>
    <p:sldId id="426" r:id="rId8"/>
    <p:sldId id="427" r:id="rId9"/>
    <p:sldId id="428" r:id="rId10"/>
    <p:sldId id="409" r:id="rId11"/>
    <p:sldId id="429" r:id="rId12"/>
    <p:sldId id="417" r:id="rId13"/>
    <p:sldId id="430" r:id="rId14"/>
    <p:sldId id="431" r:id="rId15"/>
    <p:sldId id="432" r:id="rId16"/>
    <p:sldId id="422" r:id="rId17"/>
    <p:sldId id="378" r:id="rId18"/>
    <p:sldId id="408" r:id="rId19"/>
  </p:sldIdLst>
  <p:sldSz cx="12801600" cy="7200900"/>
  <p:notesSz cx="5765800" cy="3244850"/>
  <p:defaultTextStyle>
    <a:defPPr>
      <a:defRPr lang="ru-RU"/>
    </a:defPPr>
    <a:lvl1pPr marL="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3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327" userDrawn="1">
          <p15:clr>
            <a:srgbClr val="A4A3A4"/>
          </p15:clr>
        </p15:guide>
        <p15:guide id="3" orient="horz" pos="6391" userDrawn="1">
          <p15:clr>
            <a:srgbClr val="A4A3A4"/>
          </p15:clr>
        </p15:guide>
        <p15:guide id="4" pos="47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409" autoAdjust="0"/>
  </p:normalViewPr>
  <p:slideViewPr>
    <p:cSldViewPr>
      <p:cViewPr varScale="1">
        <p:scale>
          <a:sx n="62" d="100"/>
          <a:sy n="62" d="100"/>
        </p:scale>
        <p:origin x="834" y="72"/>
      </p:cViewPr>
      <p:guideLst>
        <p:guide orient="horz" pos="2880"/>
        <p:guide pos="2327"/>
        <p:guide orient="horz" pos="6391"/>
        <p:guide pos="47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85395B-3487-4D50-8112-2831CA3DA41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A9843-A0CB-40F1-961E-80BE990839B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B93CC66-7FB4-4CE6-BDD0-38E3C09FED5E}" type="parTrans" cxnId="{0359D3ED-6FEE-481B-9A87-E00398286A70}">
      <dgm:prSet/>
      <dgm:spPr/>
      <dgm:t>
        <a:bodyPr/>
        <a:lstStyle/>
        <a:p>
          <a:endParaRPr lang="ru-RU"/>
        </a:p>
      </dgm:t>
    </dgm:pt>
    <dgm:pt modelId="{35FB800D-9EE2-4D68-B814-40C3015FD3D5}" type="sibTrans" cxnId="{0359D3ED-6FEE-481B-9A87-E00398286A70}">
      <dgm:prSet/>
      <dgm:spPr/>
      <dgm:t>
        <a:bodyPr/>
        <a:lstStyle/>
        <a:p>
          <a:endParaRPr lang="ru-RU"/>
        </a:p>
      </dgm:t>
    </dgm:pt>
    <dgm:pt modelId="{0E6E15E1-B53C-4765-9487-17655BD0C3CB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о противительных союзах;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1CC3E44A-E63E-484B-8E7F-32820B6A0971}" type="parTrans" cxnId="{2C133DD2-E559-4139-B094-4E0565E2816C}">
      <dgm:prSet/>
      <dgm:spPr/>
      <dgm:t>
        <a:bodyPr/>
        <a:lstStyle/>
        <a:p>
          <a:endParaRPr lang="ru-RU"/>
        </a:p>
      </dgm:t>
    </dgm:pt>
    <dgm:pt modelId="{85099008-297F-487E-9203-F3F8E8FEFE5A}" type="sibTrans" cxnId="{2C133DD2-E559-4139-B094-4E0565E2816C}">
      <dgm:prSet/>
      <dgm:spPr/>
      <dgm:t>
        <a:bodyPr/>
        <a:lstStyle/>
        <a:p>
          <a:endParaRPr lang="ru-RU"/>
        </a:p>
      </dgm:t>
    </dgm:pt>
    <dgm:pt modelId="{B7975532-1A88-41F5-875D-4ADAAF4DA0F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0B21249-8C27-4B64-AB4F-866ED505F469}" type="parTrans" cxnId="{9D23C0F0-37C8-4B0C-9F9C-D2880CC35DA5}">
      <dgm:prSet/>
      <dgm:spPr/>
      <dgm:t>
        <a:bodyPr/>
        <a:lstStyle/>
        <a:p>
          <a:endParaRPr lang="ru-RU"/>
        </a:p>
      </dgm:t>
    </dgm:pt>
    <dgm:pt modelId="{BA4EAC60-AB33-48D1-A89B-234276E6F66B}" type="sibTrans" cxnId="{9D23C0F0-37C8-4B0C-9F9C-D2880CC35DA5}">
      <dgm:prSet/>
      <dgm:spPr/>
      <dgm:t>
        <a:bodyPr/>
        <a:lstStyle/>
        <a:p>
          <a:endParaRPr lang="ru-RU"/>
        </a:p>
      </dgm:t>
    </dgm:pt>
    <dgm:pt modelId="{890EEF95-D8F2-4D5F-BA8E-A4EDF0125D41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как устроены сложносочиненные предложения с такими союзами</a:t>
          </a:r>
          <a:r>
            <a:rPr lang="ru-RU" sz="3600" dirty="0" smtClean="0">
              <a:latin typeface="Arial" pitchFamily="34" charset="0"/>
              <a:cs typeface="Arial" pitchFamily="34" charset="0"/>
            </a:rPr>
            <a:t>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D541B06A-460D-4349-8C1A-2544E5CB2709}" type="parTrans" cxnId="{EA72DCB0-0D36-4493-B50A-BFADD444A127}">
      <dgm:prSet/>
      <dgm:spPr/>
      <dgm:t>
        <a:bodyPr/>
        <a:lstStyle/>
        <a:p>
          <a:endParaRPr lang="ru-RU"/>
        </a:p>
      </dgm:t>
    </dgm:pt>
    <dgm:pt modelId="{B304408A-033D-4BE1-8367-6DF5A6A38BF3}" type="sibTrans" cxnId="{EA72DCB0-0D36-4493-B50A-BFADD444A127}">
      <dgm:prSet/>
      <dgm:spPr/>
      <dgm:t>
        <a:bodyPr/>
        <a:lstStyle/>
        <a:p>
          <a:endParaRPr lang="ru-RU"/>
        </a:p>
      </dgm:t>
    </dgm:pt>
    <dgm:pt modelId="{A2CDB74B-31DB-45FF-88FE-5D8AA4D10CA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F764F28-1FC9-41E8-969A-02C48461A401}" type="parTrans" cxnId="{09F493F4-4D70-4A04-A59C-12828383F996}">
      <dgm:prSet/>
      <dgm:spPr/>
      <dgm:t>
        <a:bodyPr/>
        <a:lstStyle/>
        <a:p>
          <a:endParaRPr lang="ru-RU"/>
        </a:p>
      </dgm:t>
    </dgm:pt>
    <dgm:pt modelId="{7E13A4E3-1AD2-4765-9546-F7DF96588B34}" type="sibTrans" cxnId="{09F493F4-4D70-4A04-A59C-12828383F996}">
      <dgm:prSet/>
      <dgm:spPr/>
      <dgm:t>
        <a:bodyPr/>
        <a:lstStyle/>
        <a:p>
          <a:endParaRPr lang="ru-RU"/>
        </a:p>
      </dgm:t>
    </dgm:pt>
    <dgm:pt modelId="{D04ABFA8-7904-45FB-AF2C-7449BD89C99D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как правильно выбрать противительный союз</a:t>
          </a:r>
          <a:r>
            <a:rPr lang="ru-RU" sz="3200" dirty="0" smtClean="0"/>
            <a:t>.</a:t>
          </a:r>
          <a:endParaRPr lang="ru-RU" sz="3200" dirty="0"/>
        </a:p>
      </dgm:t>
    </dgm:pt>
    <dgm:pt modelId="{AD3D046C-BBD4-49D4-AA4B-757DB461E12E}" type="parTrans" cxnId="{1EBF759A-284B-4859-810B-21DA2AF09D45}">
      <dgm:prSet/>
      <dgm:spPr/>
      <dgm:t>
        <a:bodyPr/>
        <a:lstStyle/>
        <a:p>
          <a:endParaRPr lang="ru-RU"/>
        </a:p>
      </dgm:t>
    </dgm:pt>
    <dgm:pt modelId="{DF776949-B618-4A43-B825-017E2644BA79}" type="sibTrans" cxnId="{1EBF759A-284B-4859-810B-21DA2AF09D45}">
      <dgm:prSet/>
      <dgm:spPr/>
      <dgm:t>
        <a:bodyPr/>
        <a:lstStyle/>
        <a:p>
          <a:endParaRPr lang="ru-RU"/>
        </a:p>
      </dgm:t>
    </dgm:pt>
    <dgm:pt modelId="{FB74238E-9E9A-4553-B5DF-CCDF2822CA8F}" type="pres">
      <dgm:prSet presAssocID="{9D85395B-3487-4D50-8112-2831CA3DA4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D3238-7C3F-44FF-9A0A-1574B8F385E7}" type="pres">
      <dgm:prSet presAssocID="{4C9A9843-A0CB-40F1-961E-80BE990839B7}" presName="composite" presStyleCnt="0"/>
      <dgm:spPr/>
    </dgm:pt>
    <dgm:pt modelId="{F0CC10CE-394A-4AAD-9AB1-58B4509C3DB1}" type="pres">
      <dgm:prSet presAssocID="{4C9A9843-A0CB-40F1-961E-80BE990839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BEF8F-D011-4090-8183-E58FDACFE3E8}" type="pres">
      <dgm:prSet presAssocID="{4C9A9843-A0CB-40F1-961E-80BE990839B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3EC52-E8C8-484D-A7D5-FBEA9C27DB74}" type="pres">
      <dgm:prSet presAssocID="{35FB800D-9EE2-4D68-B814-40C3015FD3D5}" presName="sp" presStyleCnt="0"/>
      <dgm:spPr/>
    </dgm:pt>
    <dgm:pt modelId="{1D7E4400-B756-4587-93CB-28F8159EC874}" type="pres">
      <dgm:prSet presAssocID="{B7975532-1A88-41F5-875D-4ADAAF4DA0F4}" presName="composite" presStyleCnt="0"/>
      <dgm:spPr/>
    </dgm:pt>
    <dgm:pt modelId="{7BEE4076-CA6C-490B-BB0E-0487D88FE7DD}" type="pres">
      <dgm:prSet presAssocID="{B7975532-1A88-41F5-875D-4ADAAF4DA0F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E2AA6-F356-4903-8782-4766A94E5C4A}" type="pres">
      <dgm:prSet presAssocID="{B7975532-1A88-41F5-875D-4ADAAF4DA0F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66628-950E-4CE6-A5AD-8FEC55178EDE}" type="pres">
      <dgm:prSet presAssocID="{BA4EAC60-AB33-48D1-A89B-234276E6F66B}" presName="sp" presStyleCnt="0"/>
      <dgm:spPr/>
    </dgm:pt>
    <dgm:pt modelId="{90D56CE2-DD1F-4F3D-92B5-1855DF6A4BAB}" type="pres">
      <dgm:prSet presAssocID="{A2CDB74B-31DB-45FF-88FE-5D8AA4D10CAD}" presName="composite" presStyleCnt="0"/>
      <dgm:spPr/>
    </dgm:pt>
    <dgm:pt modelId="{0EB44FF6-5E89-4996-805E-942CDD35A176}" type="pres">
      <dgm:prSet presAssocID="{A2CDB74B-31DB-45FF-88FE-5D8AA4D10C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F0E25-5A13-41DB-8E41-5BE95C2D578C}" type="pres">
      <dgm:prSet presAssocID="{A2CDB74B-31DB-45FF-88FE-5D8AA4D10CA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07A17E-F684-400A-B61E-E5D1C7247C1D}" type="presOf" srcId="{9D85395B-3487-4D50-8112-2831CA3DA419}" destId="{FB74238E-9E9A-4553-B5DF-CCDF2822CA8F}" srcOrd="0" destOrd="0" presId="urn:microsoft.com/office/officeart/2005/8/layout/chevron2"/>
    <dgm:cxn modelId="{436C174E-FAB5-4B6D-9625-85CA471D6315}" type="presOf" srcId="{A2CDB74B-31DB-45FF-88FE-5D8AA4D10CAD}" destId="{0EB44FF6-5E89-4996-805E-942CDD35A176}" srcOrd="0" destOrd="0" presId="urn:microsoft.com/office/officeart/2005/8/layout/chevron2"/>
    <dgm:cxn modelId="{1EBF759A-284B-4859-810B-21DA2AF09D45}" srcId="{A2CDB74B-31DB-45FF-88FE-5D8AA4D10CAD}" destId="{D04ABFA8-7904-45FB-AF2C-7449BD89C99D}" srcOrd="0" destOrd="0" parTransId="{AD3D046C-BBD4-49D4-AA4B-757DB461E12E}" sibTransId="{DF776949-B618-4A43-B825-017E2644BA79}"/>
    <dgm:cxn modelId="{0359D3ED-6FEE-481B-9A87-E00398286A70}" srcId="{9D85395B-3487-4D50-8112-2831CA3DA419}" destId="{4C9A9843-A0CB-40F1-961E-80BE990839B7}" srcOrd="0" destOrd="0" parTransId="{BB93CC66-7FB4-4CE6-BDD0-38E3C09FED5E}" sibTransId="{35FB800D-9EE2-4D68-B814-40C3015FD3D5}"/>
    <dgm:cxn modelId="{36928CC0-116B-419D-AEC4-474BDBD12A16}" type="presOf" srcId="{0E6E15E1-B53C-4765-9487-17655BD0C3CB}" destId="{2EFBEF8F-D011-4090-8183-E58FDACFE3E8}" srcOrd="0" destOrd="0" presId="urn:microsoft.com/office/officeart/2005/8/layout/chevron2"/>
    <dgm:cxn modelId="{2C133DD2-E559-4139-B094-4E0565E2816C}" srcId="{4C9A9843-A0CB-40F1-961E-80BE990839B7}" destId="{0E6E15E1-B53C-4765-9487-17655BD0C3CB}" srcOrd="0" destOrd="0" parTransId="{1CC3E44A-E63E-484B-8E7F-32820B6A0971}" sibTransId="{85099008-297F-487E-9203-F3F8E8FEFE5A}"/>
    <dgm:cxn modelId="{6D671AC5-605E-4E22-BEA0-921162844672}" type="presOf" srcId="{890EEF95-D8F2-4D5F-BA8E-A4EDF0125D41}" destId="{4A3E2AA6-F356-4903-8782-4766A94E5C4A}" srcOrd="0" destOrd="0" presId="urn:microsoft.com/office/officeart/2005/8/layout/chevron2"/>
    <dgm:cxn modelId="{9D23C0F0-37C8-4B0C-9F9C-D2880CC35DA5}" srcId="{9D85395B-3487-4D50-8112-2831CA3DA419}" destId="{B7975532-1A88-41F5-875D-4ADAAF4DA0F4}" srcOrd="1" destOrd="0" parTransId="{E0B21249-8C27-4B64-AB4F-866ED505F469}" sibTransId="{BA4EAC60-AB33-48D1-A89B-234276E6F66B}"/>
    <dgm:cxn modelId="{3CE11681-5CF1-4F35-B0D3-95461F7716BA}" type="presOf" srcId="{B7975532-1A88-41F5-875D-4ADAAF4DA0F4}" destId="{7BEE4076-CA6C-490B-BB0E-0487D88FE7DD}" srcOrd="0" destOrd="0" presId="urn:microsoft.com/office/officeart/2005/8/layout/chevron2"/>
    <dgm:cxn modelId="{6774BF5B-614D-482B-9FDC-650D28BAE265}" type="presOf" srcId="{4C9A9843-A0CB-40F1-961E-80BE990839B7}" destId="{F0CC10CE-394A-4AAD-9AB1-58B4509C3DB1}" srcOrd="0" destOrd="0" presId="urn:microsoft.com/office/officeart/2005/8/layout/chevron2"/>
    <dgm:cxn modelId="{09F493F4-4D70-4A04-A59C-12828383F996}" srcId="{9D85395B-3487-4D50-8112-2831CA3DA419}" destId="{A2CDB74B-31DB-45FF-88FE-5D8AA4D10CAD}" srcOrd="2" destOrd="0" parTransId="{4F764F28-1FC9-41E8-969A-02C48461A401}" sibTransId="{7E13A4E3-1AD2-4765-9546-F7DF96588B34}"/>
    <dgm:cxn modelId="{5B821DDB-8071-4FEC-831A-EAEE27E020F5}" type="presOf" srcId="{D04ABFA8-7904-45FB-AF2C-7449BD89C99D}" destId="{A5DF0E25-5A13-41DB-8E41-5BE95C2D578C}" srcOrd="0" destOrd="0" presId="urn:microsoft.com/office/officeart/2005/8/layout/chevron2"/>
    <dgm:cxn modelId="{EA72DCB0-0D36-4493-B50A-BFADD444A127}" srcId="{B7975532-1A88-41F5-875D-4ADAAF4DA0F4}" destId="{890EEF95-D8F2-4D5F-BA8E-A4EDF0125D41}" srcOrd="0" destOrd="0" parTransId="{D541B06A-460D-4349-8C1A-2544E5CB2709}" sibTransId="{B304408A-033D-4BE1-8367-6DF5A6A38BF3}"/>
    <dgm:cxn modelId="{DA55CA1F-0FB2-45A3-BE48-3F6EAE756FAB}" type="presParOf" srcId="{FB74238E-9E9A-4553-B5DF-CCDF2822CA8F}" destId="{612D3238-7C3F-44FF-9A0A-1574B8F385E7}" srcOrd="0" destOrd="0" presId="urn:microsoft.com/office/officeart/2005/8/layout/chevron2"/>
    <dgm:cxn modelId="{AFA4C97A-50B9-49A8-A7FD-FA6A214F5BB2}" type="presParOf" srcId="{612D3238-7C3F-44FF-9A0A-1574B8F385E7}" destId="{F0CC10CE-394A-4AAD-9AB1-58B4509C3DB1}" srcOrd="0" destOrd="0" presId="urn:microsoft.com/office/officeart/2005/8/layout/chevron2"/>
    <dgm:cxn modelId="{70417611-00D4-4D02-874A-AA5E1B8B508D}" type="presParOf" srcId="{612D3238-7C3F-44FF-9A0A-1574B8F385E7}" destId="{2EFBEF8F-D011-4090-8183-E58FDACFE3E8}" srcOrd="1" destOrd="0" presId="urn:microsoft.com/office/officeart/2005/8/layout/chevron2"/>
    <dgm:cxn modelId="{BC3EAAB1-91C1-4D58-A0A0-2438012AFE63}" type="presParOf" srcId="{FB74238E-9E9A-4553-B5DF-CCDF2822CA8F}" destId="{B073EC52-E8C8-484D-A7D5-FBEA9C27DB74}" srcOrd="1" destOrd="0" presId="urn:microsoft.com/office/officeart/2005/8/layout/chevron2"/>
    <dgm:cxn modelId="{73E04E36-A034-4A45-A329-56B7ECEBE5B1}" type="presParOf" srcId="{FB74238E-9E9A-4553-B5DF-CCDF2822CA8F}" destId="{1D7E4400-B756-4587-93CB-28F8159EC874}" srcOrd="2" destOrd="0" presId="urn:microsoft.com/office/officeart/2005/8/layout/chevron2"/>
    <dgm:cxn modelId="{D36045C7-AC59-4D7E-B0AA-BAD5B21A39D1}" type="presParOf" srcId="{1D7E4400-B756-4587-93CB-28F8159EC874}" destId="{7BEE4076-CA6C-490B-BB0E-0487D88FE7DD}" srcOrd="0" destOrd="0" presId="urn:microsoft.com/office/officeart/2005/8/layout/chevron2"/>
    <dgm:cxn modelId="{019F5A02-E0DE-43D6-8C5B-264B5F7766FE}" type="presParOf" srcId="{1D7E4400-B756-4587-93CB-28F8159EC874}" destId="{4A3E2AA6-F356-4903-8782-4766A94E5C4A}" srcOrd="1" destOrd="0" presId="urn:microsoft.com/office/officeart/2005/8/layout/chevron2"/>
    <dgm:cxn modelId="{6F10EB5F-F993-472B-9F55-B5B3B62AFB92}" type="presParOf" srcId="{FB74238E-9E9A-4553-B5DF-CCDF2822CA8F}" destId="{53766628-950E-4CE6-A5AD-8FEC55178EDE}" srcOrd="3" destOrd="0" presId="urn:microsoft.com/office/officeart/2005/8/layout/chevron2"/>
    <dgm:cxn modelId="{70BAF3E2-9AF4-4461-8921-1AA34C2595BD}" type="presParOf" srcId="{FB74238E-9E9A-4553-B5DF-CCDF2822CA8F}" destId="{90D56CE2-DD1F-4F3D-92B5-1855DF6A4BAB}" srcOrd="4" destOrd="0" presId="urn:microsoft.com/office/officeart/2005/8/layout/chevron2"/>
    <dgm:cxn modelId="{8D86BBB0-22FB-4874-BEF0-1C512E9BB7AC}" type="presParOf" srcId="{90D56CE2-DD1F-4F3D-92B5-1855DF6A4BAB}" destId="{0EB44FF6-5E89-4996-805E-942CDD35A176}" srcOrd="0" destOrd="0" presId="urn:microsoft.com/office/officeart/2005/8/layout/chevron2"/>
    <dgm:cxn modelId="{35D7FC5E-9374-4EC3-A00F-4B6CA8B7F52B}" type="presParOf" srcId="{90D56CE2-DD1F-4F3D-92B5-1855DF6A4BAB}" destId="{A5DF0E25-5A13-41DB-8E41-5BE95C2D57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85395B-3487-4D50-8112-2831CA3DA41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9A9843-A0CB-40F1-961E-80BE990839B7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BB93CC66-7FB4-4CE6-BDD0-38E3C09FED5E}" type="parTrans" cxnId="{0359D3ED-6FEE-481B-9A87-E00398286A70}">
      <dgm:prSet/>
      <dgm:spPr/>
      <dgm:t>
        <a:bodyPr/>
        <a:lstStyle/>
        <a:p>
          <a:endParaRPr lang="ru-RU"/>
        </a:p>
      </dgm:t>
    </dgm:pt>
    <dgm:pt modelId="{35FB800D-9EE2-4D68-B814-40C3015FD3D5}" type="sibTrans" cxnId="{0359D3ED-6FEE-481B-9A87-E00398286A70}">
      <dgm:prSet/>
      <dgm:spPr/>
      <dgm:t>
        <a:bodyPr/>
        <a:lstStyle/>
        <a:p>
          <a:endParaRPr lang="ru-RU"/>
        </a:p>
      </dgm:t>
    </dgm:pt>
    <dgm:pt modelId="{0E6E15E1-B53C-4765-9487-17655BD0C3CB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о противительных союзах </a:t>
          </a:r>
          <a:r>
            <a: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а, но, зато, однако</a:t>
          </a:r>
          <a:r>
            <a:rPr lang="ru-RU" sz="3200" dirty="0" smtClean="0">
              <a:latin typeface="Arial" pitchFamily="34" charset="0"/>
              <a:cs typeface="Arial" pitchFamily="34" charset="0"/>
            </a:rPr>
            <a:t>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1CC3E44A-E63E-484B-8E7F-32820B6A0971}" type="parTrans" cxnId="{2C133DD2-E559-4139-B094-4E0565E2816C}">
      <dgm:prSet/>
      <dgm:spPr/>
      <dgm:t>
        <a:bodyPr/>
        <a:lstStyle/>
        <a:p>
          <a:endParaRPr lang="ru-RU"/>
        </a:p>
      </dgm:t>
    </dgm:pt>
    <dgm:pt modelId="{85099008-297F-487E-9203-F3F8E8FEFE5A}" type="sibTrans" cxnId="{2C133DD2-E559-4139-B094-4E0565E2816C}">
      <dgm:prSet/>
      <dgm:spPr/>
      <dgm:t>
        <a:bodyPr/>
        <a:lstStyle/>
        <a:p>
          <a:endParaRPr lang="ru-RU"/>
        </a:p>
      </dgm:t>
    </dgm:pt>
    <dgm:pt modelId="{B7975532-1A88-41F5-875D-4ADAAF4DA0F4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E0B21249-8C27-4B64-AB4F-866ED505F469}" type="parTrans" cxnId="{9D23C0F0-37C8-4B0C-9F9C-D2880CC35DA5}">
      <dgm:prSet/>
      <dgm:spPr/>
      <dgm:t>
        <a:bodyPr/>
        <a:lstStyle/>
        <a:p>
          <a:endParaRPr lang="ru-RU"/>
        </a:p>
      </dgm:t>
    </dgm:pt>
    <dgm:pt modelId="{BA4EAC60-AB33-48D1-A89B-234276E6F66B}" type="sibTrans" cxnId="{9D23C0F0-37C8-4B0C-9F9C-D2880CC35DA5}">
      <dgm:prSet/>
      <dgm:spPr/>
      <dgm:t>
        <a:bodyPr/>
        <a:lstStyle/>
        <a:p>
          <a:endParaRPr lang="ru-RU"/>
        </a:p>
      </dgm:t>
    </dgm:pt>
    <dgm:pt modelId="{890EEF95-D8F2-4D5F-BA8E-A4EDF0125D41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как устроены сложносочиненные предложения с такими союзами;</a:t>
          </a:r>
          <a:endParaRPr lang="ru-RU" sz="3200" dirty="0">
            <a:latin typeface="Arial" pitchFamily="34" charset="0"/>
            <a:cs typeface="Arial" pitchFamily="34" charset="0"/>
          </a:endParaRPr>
        </a:p>
      </dgm:t>
    </dgm:pt>
    <dgm:pt modelId="{D541B06A-460D-4349-8C1A-2544E5CB2709}" type="parTrans" cxnId="{EA72DCB0-0D36-4493-B50A-BFADD444A127}">
      <dgm:prSet/>
      <dgm:spPr/>
      <dgm:t>
        <a:bodyPr/>
        <a:lstStyle/>
        <a:p>
          <a:endParaRPr lang="ru-RU"/>
        </a:p>
      </dgm:t>
    </dgm:pt>
    <dgm:pt modelId="{B304408A-033D-4BE1-8367-6DF5A6A38BF3}" type="sibTrans" cxnId="{EA72DCB0-0D36-4493-B50A-BFADD444A127}">
      <dgm:prSet/>
      <dgm:spPr/>
      <dgm:t>
        <a:bodyPr/>
        <a:lstStyle/>
        <a:p>
          <a:endParaRPr lang="ru-RU"/>
        </a:p>
      </dgm:t>
    </dgm:pt>
    <dgm:pt modelId="{A2CDB74B-31DB-45FF-88FE-5D8AA4D10CAD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F764F28-1FC9-41E8-969A-02C48461A401}" type="parTrans" cxnId="{09F493F4-4D70-4A04-A59C-12828383F996}">
      <dgm:prSet/>
      <dgm:spPr/>
      <dgm:t>
        <a:bodyPr/>
        <a:lstStyle/>
        <a:p>
          <a:endParaRPr lang="ru-RU"/>
        </a:p>
      </dgm:t>
    </dgm:pt>
    <dgm:pt modelId="{7E13A4E3-1AD2-4765-9546-F7DF96588B34}" type="sibTrans" cxnId="{09F493F4-4D70-4A04-A59C-12828383F996}">
      <dgm:prSet/>
      <dgm:spPr/>
      <dgm:t>
        <a:bodyPr/>
        <a:lstStyle/>
        <a:p>
          <a:endParaRPr lang="ru-RU"/>
        </a:p>
      </dgm:t>
    </dgm:pt>
    <dgm:pt modelId="{D04ABFA8-7904-45FB-AF2C-7449BD89C99D}">
      <dgm:prSet phldrT="[Текст]" custT="1"/>
      <dgm:spPr/>
      <dgm:t>
        <a:bodyPr/>
        <a:lstStyle/>
        <a:p>
          <a:r>
            <a:rPr lang="ru-RU" sz="3200" dirty="0" smtClean="0">
              <a:latin typeface="Arial" pitchFamily="34" charset="0"/>
              <a:cs typeface="Arial" pitchFamily="34" charset="0"/>
            </a:rPr>
            <a:t>как правильно выбрать противительный союз</a:t>
          </a:r>
          <a:r>
            <a:rPr lang="ru-RU" sz="3200" dirty="0" smtClean="0"/>
            <a:t>.</a:t>
          </a:r>
          <a:endParaRPr lang="ru-RU" sz="3200" dirty="0"/>
        </a:p>
      </dgm:t>
    </dgm:pt>
    <dgm:pt modelId="{AD3D046C-BBD4-49D4-AA4B-757DB461E12E}" type="parTrans" cxnId="{1EBF759A-284B-4859-810B-21DA2AF09D45}">
      <dgm:prSet/>
      <dgm:spPr/>
      <dgm:t>
        <a:bodyPr/>
        <a:lstStyle/>
        <a:p>
          <a:endParaRPr lang="ru-RU"/>
        </a:p>
      </dgm:t>
    </dgm:pt>
    <dgm:pt modelId="{DF776949-B618-4A43-B825-017E2644BA79}" type="sibTrans" cxnId="{1EBF759A-284B-4859-810B-21DA2AF09D45}">
      <dgm:prSet/>
      <dgm:spPr/>
      <dgm:t>
        <a:bodyPr/>
        <a:lstStyle/>
        <a:p>
          <a:endParaRPr lang="ru-RU"/>
        </a:p>
      </dgm:t>
    </dgm:pt>
    <dgm:pt modelId="{FB74238E-9E9A-4553-B5DF-CCDF2822CA8F}" type="pres">
      <dgm:prSet presAssocID="{9D85395B-3487-4D50-8112-2831CA3DA4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2D3238-7C3F-44FF-9A0A-1574B8F385E7}" type="pres">
      <dgm:prSet presAssocID="{4C9A9843-A0CB-40F1-961E-80BE990839B7}" presName="composite" presStyleCnt="0"/>
      <dgm:spPr/>
    </dgm:pt>
    <dgm:pt modelId="{F0CC10CE-394A-4AAD-9AB1-58B4509C3DB1}" type="pres">
      <dgm:prSet presAssocID="{4C9A9843-A0CB-40F1-961E-80BE990839B7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FBEF8F-D011-4090-8183-E58FDACFE3E8}" type="pres">
      <dgm:prSet presAssocID="{4C9A9843-A0CB-40F1-961E-80BE990839B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73EC52-E8C8-484D-A7D5-FBEA9C27DB74}" type="pres">
      <dgm:prSet presAssocID="{35FB800D-9EE2-4D68-B814-40C3015FD3D5}" presName="sp" presStyleCnt="0"/>
      <dgm:spPr/>
    </dgm:pt>
    <dgm:pt modelId="{1D7E4400-B756-4587-93CB-28F8159EC874}" type="pres">
      <dgm:prSet presAssocID="{B7975532-1A88-41F5-875D-4ADAAF4DA0F4}" presName="composite" presStyleCnt="0"/>
      <dgm:spPr/>
    </dgm:pt>
    <dgm:pt modelId="{7BEE4076-CA6C-490B-BB0E-0487D88FE7DD}" type="pres">
      <dgm:prSet presAssocID="{B7975532-1A88-41F5-875D-4ADAAF4DA0F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E2AA6-F356-4903-8782-4766A94E5C4A}" type="pres">
      <dgm:prSet presAssocID="{B7975532-1A88-41F5-875D-4ADAAF4DA0F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766628-950E-4CE6-A5AD-8FEC55178EDE}" type="pres">
      <dgm:prSet presAssocID="{BA4EAC60-AB33-48D1-A89B-234276E6F66B}" presName="sp" presStyleCnt="0"/>
      <dgm:spPr/>
    </dgm:pt>
    <dgm:pt modelId="{90D56CE2-DD1F-4F3D-92B5-1855DF6A4BAB}" type="pres">
      <dgm:prSet presAssocID="{A2CDB74B-31DB-45FF-88FE-5D8AA4D10CAD}" presName="composite" presStyleCnt="0"/>
      <dgm:spPr/>
    </dgm:pt>
    <dgm:pt modelId="{0EB44FF6-5E89-4996-805E-942CDD35A176}" type="pres">
      <dgm:prSet presAssocID="{A2CDB74B-31DB-45FF-88FE-5D8AA4D10CAD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F0E25-5A13-41DB-8E41-5BE95C2D578C}" type="pres">
      <dgm:prSet presAssocID="{A2CDB74B-31DB-45FF-88FE-5D8AA4D10CAD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293FCB-6C62-4E4D-AB8D-E37AF40C3CB7}" type="presOf" srcId="{9D85395B-3487-4D50-8112-2831CA3DA419}" destId="{FB74238E-9E9A-4553-B5DF-CCDF2822CA8F}" srcOrd="0" destOrd="0" presId="urn:microsoft.com/office/officeart/2005/8/layout/chevron2"/>
    <dgm:cxn modelId="{1EBF759A-284B-4859-810B-21DA2AF09D45}" srcId="{A2CDB74B-31DB-45FF-88FE-5D8AA4D10CAD}" destId="{D04ABFA8-7904-45FB-AF2C-7449BD89C99D}" srcOrd="0" destOrd="0" parTransId="{AD3D046C-BBD4-49D4-AA4B-757DB461E12E}" sibTransId="{DF776949-B618-4A43-B825-017E2644BA79}"/>
    <dgm:cxn modelId="{144C8EF4-45D6-4EB8-9052-190C02213DFA}" type="presOf" srcId="{B7975532-1A88-41F5-875D-4ADAAF4DA0F4}" destId="{7BEE4076-CA6C-490B-BB0E-0487D88FE7DD}" srcOrd="0" destOrd="0" presId="urn:microsoft.com/office/officeart/2005/8/layout/chevron2"/>
    <dgm:cxn modelId="{0359D3ED-6FEE-481B-9A87-E00398286A70}" srcId="{9D85395B-3487-4D50-8112-2831CA3DA419}" destId="{4C9A9843-A0CB-40F1-961E-80BE990839B7}" srcOrd="0" destOrd="0" parTransId="{BB93CC66-7FB4-4CE6-BDD0-38E3C09FED5E}" sibTransId="{35FB800D-9EE2-4D68-B814-40C3015FD3D5}"/>
    <dgm:cxn modelId="{78699502-95AF-498A-AD6E-D87581AC9730}" type="presOf" srcId="{4C9A9843-A0CB-40F1-961E-80BE990839B7}" destId="{F0CC10CE-394A-4AAD-9AB1-58B4509C3DB1}" srcOrd="0" destOrd="0" presId="urn:microsoft.com/office/officeart/2005/8/layout/chevron2"/>
    <dgm:cxn modelId="{B167E772-71C3-45F1-BFAE-4126CECA5C30}" type="presOf" srcId="{D04ABFA8-7904-45FB-AF2C-7449BD89C99D}" destId="{A5DF0E25-5A13-41DB-8E41-5BE95C2D578C}" srcOrd="0" destOrd="0" presId="urn:microsoft.com/office/officeart/2005/8/layout/chevron2"/>
    <dgm:cxn modelId="{2C133DD2-E559-4139-B094-4E0565E2816C}" srcId="{4C9A9843-A0CB-40F1-961E-80BE990839B7}" destId="{0E6E15E1-B53C-4765-9487-17655BD0C3CB}" srcOrd="0" destOrd="0" parTransId="{1CC3E44A-E63E-484B-8E7F-32820B6A0971}" sibTransId="{85099008-297F-487E-9203-F3F8E8FEFE5A}"/>
    <dgm:cxn modelId="{9D23C0F0-37C8-4B0C-9F9C-D2880CC35DA5}" srcId="{9D85395B-3487-4D50-8112-2831CA3DA419}" destId="{B7975532-1A88-41F5-875D-4ADAAF4DA0F4}" srcOrd="1" destOrd="0" parTransId="{E0B21249-8C27-4B64-AB4F-866ED505F469}" sibTransId="{BA4EAC60-AB33-48D1-A89B-234276E6F66B}"/>
    <dgm:cxn modelId="{E64D79AB-D701-4717-852E-B0AE29885906}" type="presOf" srcId="{A2CDB74B-31DB-45FF-88FE-5D8AA4D10CAD}" destId="{0EB44FF6-5E89-4996-805E-942CDD35A176}" srcOrd="0" destOrd="0" presId="urn:microsoft.com/office/officeart/2005/8/layout/chevron2"/>
    <dgm:cxn modelId="{842FF0B3-487B-4B4A-9B3D-B4DE6415DDE3}" type="presOf" srcId="{0E6E15E1-B53C-4765-9487-17655BD0C3CB}" destId="{2EFBEF8F-D011-4090-8183-E58FDACFE3E8}" srcOrd="0" destOrd="0" presId="urn:microsoft.com/office/officeart/2005/8/layout/chevron2"/>
    <dgm:cxn modelId="{09F493F4-4D70-4A04-A59C-12828383F996}" srcId="{9D85395B-3487-4D50-8112-2831CA3DA419}" destId="{A2CDB74B-31DB-45FF-88FE-5D8AA4D10CAD}" srcOrd="2" destOrd="0" parTransId="{4F764F28-1FC9-41E8-969A-02C48461A401}" sibTransId="{7E13A4E3-1AD2-4765-9546-F7DF96588B34}"/>
    <dgm:cxn modelId="{976BF3E7-9FF7-47AA-9135-B80C4686C1D6}" type="presOf" srcId="{890EEF95-D8F2-4D5F-BA8E-A4EDF0125D41}" destId="{4A3E2AA6-F356-4903-8782-4766A94E5C4A}" srcOrd="0" destOrd="0" presId="urn:microsoft.com/office/officeart/2005/8/layout/chevron2"/>
    <dgm:cxn modelId="{EA72DCB0-0D36-4493-B50A-BFADD444A127}" srcId="{B7975532-1A88-41F5-875D-4ADAAF4DA0F4}" destId="{890EEF95-D8F2-4D5F-BA8E-A4EDF0125D41}" srcOrd="0" destOrd="0" parTransId="{D541B06A-460D-4349-8C1A-2544E5CB2709}" sibTransId="{B304408A-033D-4BE1-8367-6DF5A6A38BF3}"/>
    <dgm:cxn modelId="{35D3BB6D-AA64-4A55-A60A-D183D7613736}" type="presParOf" srcId="{FB74238E-9E9A-4553-B5DF-CCDF2822CA8F}" destId="{612D3238-7C3F-44FF-9A0A-1574B8F385E7}" srcOrd="0" destOrd="0" presId="urn:microsoft.com/office/officeart/2005/8/layout/chevron2"/>
    <dgm:cxn modelId="{EF9CB80F-29BC-46F4-B781-31858E8E4A73}" type="presParOf" srcId="{612D3238-7C3F-44FF-9A0A-1574B8F385E7}" destId="{F0CC10CE-394A-4AAD-9AB1-58B4509C3DB1}" srcOrd="0" destOrd="0" presId="urn:microsoft.com/office/officeart/2005/8/layout/chevron2"/>
    <dgm:cxn modelId="{5E78BD70-DE93-4796-B410-C9608030C9CD}" type="presParOf" srcId="{612D3238-7C3F-44FF-9A0A-1574B8F385E7}" destId="{2EFBEF8F-D011-4090-8183-E58FDACFE3E8}" srcOrd="1" destOrd="0" presId="urn:microsoft.com/office/officeart/2005/8/layout/chevron2"/>
    <dgm:cxn modelId="{E3B3FE74-BBA7-47F0-BEB4-6D3DBB3E6A91}" type="presParOf" srcId="{FB74238E-9E9A-4553-B5DF-CCDF2822CA8F}" destId="{B073EC52-E8C8-484D-A7D5-FBEA9C27DB74}" srcOrd="1" destOrd="0" presId="urn:microsoft.com/office/officeart/2005/8/layout/chevron2"/>
    <dgm:cxn modelId="{1B3018E0-BB99-4792-AA38-42B75AD7496C}" type="presParOf" srcId="{FB74238E-9E9A-4553-B5DF-CCDF2822CA8F}" destId="{1D7E4400-B756-4587-93CB-28F8159EC874}" srcOrd="2" destOrd="0" presId="urn:microsoft.com/office/officeart/2005/8/layout/chevron2"/>
    <dgm:cxn modelId="{893E578A-C5BB-44FE-B304-59882D5582D9}" type="presParOf" srcId="{1D7E4400-B756-4587-93CB-28F8159EC874}" destId="{7BEE4076-CA6C-490B-BB0E-0487D88FE7DD}" srcOrd="0" destOrd="0" presId="urn:microsoft.com/office/officeart/2005/8/layout/chevron2"/>
    <dgm:cxn modelId="{675A7A02-7326-45E8-9E7A-E21EB7F3E726}" type="presParOf" srcId="{1D7E4400-B756-4587-93CB-28F8159EC874}" destId="{4A3E2AA6-F356-4903-8782-4766A94E5C4A}" srcOrd="1" destOrd="0" presId="urn:microsoft.com/office/officeart/2005/8/layout/chevron2"/>
    <dgm:cxn modelId="{ADF7008D-088C-4112-87AB-7B7E3AFFA875}" type="presParOf" srcId="{FB74238E-9E9A-4553-B5DF-CCDF2822CA8F}" destId="{53766628-950E-4CE6-A5AD-8FEC55178EDE}" srcOrd="3" destOrd="0" presId="urn:microsoft.com/office/officeart/2005/8/layout/chevron2"/>
    <dgm:cxn modelId="{D172A206-9FC9-4B14-BB86-7D754E9FDDFD}" type="presParOf" srcId="{FB74238E-9E9A-4553-B5DF-CCDF2822CA8F}" destId="{90D56CE2-DD1F-4F3D-92B5-1855DF6A4BAB}" srcOrd="4" destOrd="0" presId="urn:microsoft.com/office/officeart/2005/8/layout/chevron2"/>
    <dgm:cxn modelId="{0654DA7D-F8F1-4F49-B662-925454D24016}" type="presParOf" srcId="{90D56CE2-DD1F-4F3D-92B5-1855DF6A4BAB}" destId="{0EB44FF6-5E89-4996-805E-942CDD35A176}" srcOrd="0" destOrd="0" presId="urn:microsoft.com/office/officeart/2005/8/layout/chevron2"/>
    <dgm:cxn modelId="{D0079F81-F12A-47D0-89D2-2F374B2B5006}" type="presParOf" srcId="{90D56CE2-DD1F-4F3D-92B5-1855DF6A4BAB}" destId="{A5DF0E25-5A13-41DB-8E41-5BE95C2D57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C10CE-394A-4AAD-9AB1-58B4509C3DB1}">
      <dsp:nvSpPr>
        <dsp:cNvPr id="0" name=""/>
        <dsp:cNvSpPr/>
      </dsp:nvSpPr>
      <dsp:spPr>
        <a:xfrm rot="5400000">
          <a:off x="-269344" y="269814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1</a:t>
          </a:r>
          <a:endParaRPr lang="ru-RU" sz="3500" kern="1200" dirty="0"/>
        </a:p>
      </dsp:txBody>
      <dsp:txXfrm rot="-5400000">
        <a:off x="1" y="628939"/>
        <a:ext cx="1256940" cy="538689"/>
      </dsp:txXfrm>
    </dsp:sp>
    <dsp:sp modelId="{2EFBEF8F-D011-4090-8183-E58FDACFE3E8}">
      <dsp:nvSpPr>
        <dsp:cNvPr id="0" name=""/>
        <dsp:cNvSpPr/>
      </dsp:nvSpPr>
      <dsp:spPr>
        <a:xfrm rot="5400000">
          <a:off x="4932761" y="-3675350"/>
          <a:ext cx="1167159" cy="851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о противительных союзах;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1256940" y="57447"/>
        <a:ext cx="8461825" cy="1053207"/>
      </dsp:txXfrm>
    </dsp:sp>
    <dsp:sp modelId="{7BEE4076-CA6C-490B-BB0E-0487D88FE7DD}">
      <dsp:nvSpPr>
        <dsp:cNvPr id="0" name=""/>
        <dsp:cNvSpPr/>
      </dsp:nvSpPr>
      <dsp:spPr>
        <a:xfrm rot="5400000">
          <a:off x="-269344" y="1873196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2</a:t>
          </a:r>
          <a:endParaRPr lang="ru-RU" sz="3500" kern="1200" dirty="0"/>
        </a:p>
      </dsp:txBody>
      <dsp:txXfrm rot="-5400000">
        <a:off x="1" y="2232321"/>
        <a:ext cx="1256940" cy="538689"/>
      </dsp:txXfrm>
    </dsp:sp>
    <dsp:sp modelId="{4A3E2AA6-F356-4903-8782-4766A94E5C4A}">
      <dsp:nvSpPr>
        <dsp:cNvPr id="0" name=""/>
        <dsp:cNvSpPr/>
      </dsp:nvSpPr>
      <dsp:spPr>
        <a:xfrm rot="5400000">
          <a:off x="4932761" y="-2071969"/>
          <a:ext cx="1167159" cy="851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как устроены сложносочиненные предложения с такими союзами</a:t>
          </a:r>
          <a:r>
            <a:rPr lang="ru-RU" sz="3600" kern="1200" dirty="0" smtClean="0">
              <a:latin typeface="Arial" pitchFamily="34" charset="0"/>
              <a:cs typeface="Arial" pitchFamily="34" charset="0"/>
            </a:rPr>
            <a:t>;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1256940" y="1660828"/>
        <a:ext cx="8461825" cy="1053207"/>
      </dsp:txXfrm>
    </dsp:sp>
    <dsp:sp modelId="{0EB44FF6-5E89-4996-805E-942CDD35A176}">
      <dsp:nvSpPr>
        <dsp:cNvPr id="0" name=""/>
        <dsp:cNvSpPr/>
      </dsp:nvSpPr>
      <dsp:spPr>
        <a:xfrm rot="5400000">
          <a:off x="-269344" y="3476577"/>
          <a:ext cx="1795629" cy="125694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dirty="0" smtClean="0"/>
            <a:t>3</a:t>
          </a:r>
          <a:endParaRPr lang="ru-RU" sz="3500" kern="1200" dirty="0"/>
        </a:p>
      </dsp:txBody>
      <dsp:txXfrm rot="-5400000">
        <a:off x="1" y="3835702"/>
        <a:ext cx="1256940" cy="538689"/>
      </dsp:txXfrm>
    </dsp:sp>
    <dsp:sp modelId="{A5DF0E25-5A13-41DB-8E41-5BE95C2D578C}">
      <dsp:nvSpPr>
        <dsp:cNvPr id="0" name=""/>
        <dsp:cNvSpPr/>
      </dsp:nvSpPr>
      <dsp:spPr>
        <a:xfrm rot="5400000">
          <a:off x="4932761" y="-468587"/>
          <a:ext cx="1167159" cy="85188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как правильно выбрать противительный союз</a:t>
          </a:r>
          <a:r>
            <a:rPr lang="ru-RU" sz="3200" kern="1200" dirty="0" smtClean="0"/>
            <a:t>.</a:t>
          </a:r>
          <a:endParaRPr lang="ru-RU" sz="3200" kern="1200" dirty="0"/>
        </a:p>
      </dsp:txBody>
      <dsp:txXfrm rot="-5400000">
        <a:off x="1256940" y="3264210"/>
        <a:ext cx="8461825" cy="10532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C10CE-394A-4AAD-9AB1-58B4509C3DB1}">
      <dsp:nvSpPr>
        <dsp:cNvPr id="0" name=""/>
        <dsp:cNvSpPr/>
      </dsp:nvSpPr>
      <dsp:spPr>
        <a:xfrm rot="5400000">
          <a:off x="-223013" y="225671"/>
          <a:ext cx="1486754" cy="10407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0" y="523022"/>
        <a:ext cx="1040728" cy="446026"/>
      </dsp:txXfrm>
    </dsp:sp>
    <dsp:sp modelId="{2EFBEF8F-D011-4090-8183-E58FDACFE3E8}">
      <dsp:nvSpPr>
        <dsp:cNvPr id="0" name=""/>
        <dsp:cNvSpPr/>
      </dsp:nvSpPr>
      <dsp:spPr>
        <a:xfrm rot="5400000">
          <a:off x="5194450" y="-4151063"/>
          <a:ext cx="966390" cy="9273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о противительных союзах </a:t>
          </a:r>
          <a:r>
            <a:rPr lang="ru-RU" sz="3200" kern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rPr>
            <a:t>а, но, зато, однако</a:t>
          </a:r>
          <a:r>
            <a:rPr lang="ru-RU" sz="3200" kern="1200" dirty="0" smtClean="0">
              <a:latin typeface="Arial" pitchFamily="34" charset="0"/>
              <a:cs typeface="Arial" pitchFamily="34" charset="0"/>
            </a:rPr>
            <a:t>;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1040729" y="49833"/>
        <a:ext cx="9226659" cy="872040"/>
      </dsp:txXfrm>
    </dsp:sp>
    <dsp:sp modelId="{7BEE4076-CA6C-490B-BB0E-0487D88FE7DD}">
      <dsp:nvSpPr>
        <dsp:cNvPr id="0" name=""/>
        <dsp:cNvSpPr/>
      </dsp:nvSpPr>
      <dsp:spPr>
        <a:xfrm rot="5400000">
          <a:off x="-223013" y="1516968"/>
          <a:ext cx="1486754" cy="10407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0" y="1814319"/>
        <a:ext cx="1040728" cy="446026"/>
      </dsp:txXfrm>
    </dsp:sp>
    <dsp:sp modelId="{4A3E2AA6-F356-4903-8782-4766A94E5C4A}">
      <dsp:nvSpPr>
        <dsp:cNvPr id="0" name=""/>
        <dsp:cNvSpPr/>
      </dsp:nvSpPr>
      <dsp:spPr>
        <a:xfrm rot="5400000">
          <a:off x="5194450" y="-2859766"/>
          <a:ext cx="966390" cy="9273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как устроены сложносочиненные предложения с такими союзами;</a:t>
          </a:r>
          <a:endParaRPr lang="ru-RU" sz="3200" kern="1200" dirty="0">
            <a:latin typeface="Arial" pitchFamily="34" charset="0"/>
            <a:cs typeface="Arial" pitchFamily="34" charset="0"/>
          </a:endParaRPr>
        </a:p>
      </dsp:txBody>
      <dsp:txXfrm rot="-5400000">
        <a:off x="1040729" y="1341130"/>
        <a:ext cx="9226659" cy="872040"/>
      </dsp:txXfrm>
    </dsp:sp>
    <dsp:sp modelId="{0EB44FF6-5E89-4996-805E-942CDD35A176}">
      <dsp:nvSpPr>
        <dsp:cNvPr id="0" name=""/>
        <dsp:cNvSpPr/>
      </dsp:nvSpPr>
      <dsp:spPr>
        <a:xfrm rot="5400000">
          <a:off x="-223013" y="2808265"/>
          <a:ext cx="1486754" cy="104072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0" y="3105616"/>
        <a:ext cx="1040728" cy="446026"/>
      </dsp:txXfrm>
    </dsp:sp>
    <dsp:sp modelId="{A5DF0E25-5A13-41DB-8E41-5BE95C2D578C}">
      <dsp:nvSpPr>
        <dsp:cNvPr id="0" name=""/>
        <dsp:cNvSpPr/>
      </dsp:nvSpPr>
      <dsp:spPr>
        <a:xfrm rot="5400000">
          <a:off x="5194450" y="-1568470"/>
          <a:ext cx="966390" cy="92738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200" kern="1200" dirty="0" smtClean="0">
              <a:latin typeface="Arial" pitchFamily="34" charset="0"/>
              <a:cs typeface="Arial" pitchFamily="34" charset="0"/>
            </a:rPr>
            <a:t>как правильно выбрать противительный союз</a:t>
          </a:r>
          <a:r>
            <a:rPr lang="ru-RU" sz="3200" kern="1200" dirty="0" smtClean="0"/>
            <a:t>.</a:t>
          </a:r>
          <a:endParaRPr lang="ru-RU" sz="3200" kern="1200" dirty="0"/>
        </a:p>
      </dsp:txBody>
      <dsp:txXfrm rot="-5400000">
        <a:off x="1040729" y="2632426"/>
        <a:ext cx="9226659" cy="872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A8DF-93A1-4ECC-BA4E-0737B913F34E}" type="datetimeFigureOut">
              <a:rPr lang="ru-RU" smtClean="0"/>
              <a:pPr/>
              <a:t>12.09.2020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7469A8-E2B7-4836-9D06-19E90F64EF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74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968152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93630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290445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3872609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4840763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5808915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6777067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7745220" algn="l" defTabSz="1936305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60121" y="2232277"/>
            <a:ext cx="1088136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20241" y="4032504"/>
            <a:ext cx="896112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6"/>
            <a:ext cx="8834039" cy="779316"/>
          </a:xfrm>
        </p:spPr>
        <p:txBody>
          <a:bodyPr lIns="0" tIns="0" rIns="0" bIns="0"/>
          <a:lstStyle>
            <a:lvl1pPr>
              <a:defRPr sz="5064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17" name="bg object 17"/>
          <p:cNvSpPr/>
          <p:nvPr/>
        </p:nvSpPr>
        <p:spPr>
          <a:xfrm>
            <a:off x="148421" y="157913"/>
            <a:ext cx="12546414" cy="95260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50873" y="1599501"/>
            <a:ext cx="4050550" cy="480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25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592825" y="1656207"/>
            <a:ext cx="5568696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3511390" y="2344141"/>
            <a:ext cx="5821344" cy="2295551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1"/>
            <a:ext cx="3577002" cy="928588"/>
          </a:xfrm>
        </p:spPr>
        <p:txBody>
          <a:bodyPr lIns="0" tIns="0" rIns="0" bIns="0"/>
          <a:lstStyle>
            <a:lvl1pPr>
              <a:defRPr sz="6034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9851" y="288036"/>
            <a:ext cx="10497312" cy="407804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80E5C6-665C-4DA8-A2A3-0CA8014EDDD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8404" y="1189854"/>
            <a:ext cx="12546414" cy="587909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612299" y="2978580"/>
            <a:ext cx="3577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983781" y="2180055"/>
            <a:ext cx="8834039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352544" y="6696836"/>
            <a:ext cx="4096512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40079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217152" y="6696836"/>
            <a:ext cx="2944369" cy="6001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043184">
        <a:defRPr>
          <a:latin typeface="+mn-lt"/>
          <a:ea typeface="+mn-ea"/>
          <a:cs typeface="+mn-cs"/>
        </a:defRPr>
      </a:lvl2pPr>
      <a:lvl3pPr marL="2086369">
        <a:defRPr>
          <a:latin typeface="+mn-lt"/>
          <a:ea typeface="+mn-ea"/>
          <a:cs typeface="+mn-cs"/>
        </a:defRPr>
      </a:lvl3pPr>
      <a:lvl4pPr marL="3129552">
        <a:defRPr>
          <a:latin typeface="+mn-lt"/>
          <a:ea typeface="+mn-ea"/>
          <a:cs typeface="+mn-cs"/>
        </a:defRPr>
      </a:lvl4pPr>
      <a:lvl5pPr marL="4172736">
        <a:defRPr>
          <a:latin typeface="+mn-lt"/>
          <a:ea typeface="+mn-ea"/>
          <a:cs typeface="+mn-cs"/>
        </a:defRPr>
      </a:lvl5pPr>
      <a:lvl6pPr marL="5215922">
        <a:defRPr>
          <a:latin typeface="+mn-lt"/>
          <a:ea typeface="+mn-ea"/>
          <a:cs typeface="+mn-cs"/>
        </a:defRPr>
      </a:lvl6pPr>
      <a:lvl7pPr marL="6259106">
        <a:defRPr>
          <a:latin typeface="+mn-lt"/>
          <a:ea typeface="+mn-ea"/>
          <a:cs typeface="+mn-cs"/>
        </a:defRPr>
      </a:lvl7pPr>
      <a:lvl8pPr marL="7302290">
        <a:defRPr>
          <a:latin typeface="+mn-lt"/>
          <a:ea typeface="+mn-ea"/>
          <a:cs typeface="+mn-cs"/>
        </a:defRPr>
      </a:lvl8pPr>
      <a:lvl9pPr marL="834547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-275359"/>
            <a:ext cx="12788911" cy="244156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148811" y="254033"/>
            <a:ext cx="8716502" cy="1227500"/>
          </a:xfrm>
          <a:prstGeom prst="rect">
            <a:avLst/>
          </a:prstGeom>
        </p:spPr>
        <p:txBody>
          <a:bodyPr vert="horz" wrap="square" lIns="0" tIns="33322" rIns="0" bIns="0" rtlCol="0">
            <a:spAutoFit/>
          </a:bodyPr>
          <a:lstStyle/>
          <a:p>
            <a:pPr marL="28978" algn="ctr">
              <a:spcBef>
                <a:spcPts val="260"/>
              </a:spcBef>
            </a:pPr>
            <a:r>
              <a:rPr lang="ru-RU" sz="7758" spc="-12" dirty="0"/>
              <a:t>Русский язык</a:t>
            </a:r>
            <a:endParaRPr sz="7758" dirty="0"/>
          </a:p>
        </p:txBody>
      </p:sp>
      <p:sp>
        <p:nvSpPr>
          <p:cNvPr id="4" name="object 4"/>
          <p:cNvSpPr txBox="1"/>
          <p:nvPr/>
        </p:nvSpPr>
        <p:spPr>
          <a:xfrm>
            <a:off x="1900206" y="2457442"/>
            <a:ext cx="9390871" cy="4452436"/>
          </a:xfrm>
          <a:prstGeom prst="rect">
            <a:avLst/>
          </a:prstGeom>
        </p:spPr>
        <p:txBody>
          <a:bodyPr vert="horz" wrap="square" lIns="0" tIns="31876" rIns="0" bIns="0" rtlCol="0">
            <a:spAutoFit/>
          </a:bodyPr>
          <a:lstStyle/>
          <a:p>
            <a:pPr marL="13684"/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Как сказать о явлениях, </a:t>
            </a:r>
          </a:p>
          <a:p>
            <a:pPr marL="13684"/>
            <a:r>
              <a:rPr lang="ru-RU" sz="4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которые противопоставляются или противоречат друг другу?</a:t>
            </a:r>
            <a:endParaRPr lang="ru-RU" sz="431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36263" marR="664370">
              <a:spcBef>
                <a:spcPts val="1595"/>
              </a:spcBef>
            </a:pPr>
            <a:r>
              <a:rPr lang="ru-RU" sz="4310" b="1" spc="5" dirty="0" err="1">
                <a:solidFill>
                  <a:srgbClr val="231F20"/>
                </a:solidFill>
                <a:latin typeface="Arial"/>
                <a:cs typeface="Arial"/>
              </a:rPr>
              <a:t>Мусурманова</a:t>
            </a:r>
            <a:r>
              <a:rPr lang="ru-RU" sz="4310" b="1" spc="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36263" marR="664370">
              <a:spcBef>
                <a:spcPts val="1595"/>
              </a:spcBef>
            </a:pPr>
            <a:r>
              <a:rPr lang="ru-RU" sz="4310" b="1" spc="5" dirty="0">
                <a:solidFill>
                  <a:srgbClr val="231F20"/>
                </a:solidFill>
                <a:latin typeface="Arial"/>
                <a:cs typeface="Arial"/>
              </a:rPr>
              <a:t>Юлия Юрьевна</a:t>
            </a:r>
            <a:endParaRPr lang="ru-RU" sz="4310" dirty="0">
              <a:latin typeface="Arial"/>
              <a:cs typeface="Arial"/>
            </a:endParaRPr>
          </a:p>
          <a:p>
            <a:pPr marL="42018">
              <a:spcBef>
                <a:spcPts val="251"/>
              </a:spcBef>
            </a:pPr>
            <a:endParaRPr sz="3987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2008" y="2522809"/>
            <a:ext cx="764148" cy="2001333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sp>
        <p:nvSpPr>
          <p:cNvPr id="6" name="object 6"/>
          <p:cNvSpPr/>
          <p:nvPr/>
        </p:nvSpPr>
        <p:spPr>
          <a:xfrm>
            <a:off x="972008" y="4909014"/>
            <a:ext cx="764148" cy="153948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 sz="4202"/>
          </a:p>
        </p:txBody>
      </p:sp>
      <p:grpSp>
        <p:nvGrpSpPr>
          <p:cNvPr id="7" name="object 15"/>
          <p:cNvGrpSpPr/>
          <p:nvPr/>
        </p:nvGrpSpPr>
        <p:grpSpPr>
          <a:xfrm>
            <a:off x="769395" y="412041"/>
            <a:ext cx="1037660" cy="1116015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</p:grpSp>
      <p:pic>
        <p:nvPicPr>
          <p:cNvPr id="27" name="Picture 1" descr="D:\клипарт\инфографика человечки для презентаций\unnamed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87671" y="4755065"/>
            <a:ext cx="2109070" cy="2109070"/>
          </a:xfrm>
          <a:prstGeom prst="rect">
            <a:avLst/>
          </a:prstGeom>
          <a:noFill/>
        </p:spPr>
      </p:pic>
      <p:grpSp>
        <p:nvGrpSpPr>
          <p:cNvPr id="29" name="object 10"/>
          <p:cNvGrpSpPr/>
          <p:nvPr/>
        </p:nvGrpSpPr>
        <p:grpSpPr>
          <a:xfrm>
            <a:off x="10557415" y="136604"/>
            <a:ext cx="2001333" cy="1616461"/>
            <a:chOff x="4686759" y="212868"/>
            <a:chExt cx="634365" cy="634365"/>
          </a:xfrm>
        </p:grpSpPr>
        <p:sp>
          <p:nvSpPr>
            <p:cNvPr id="30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4202"/>
            </a:p>
          </p:txBody>
        </p:sp>
        <p:sp>
          <p:nvSpPr>
            <p:cNvPr id="31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4202"/>
            </a:p>
          </p:txBody>
        </p:sp>
      </p:grpSp>
      <p:sp>
        <p:nvSpPr>
          <p:cNvPr id="32" name="object 14"/>
          <p:cNvSpPr txBox="1"/>
          <p:nvPr/>
        </p:nvSpPr>
        <p:spPr>
          <a:xfrm>
            <a:off x="10942287" y="983323"/>
            <a:ext cx="1230642" cy="543721"/>
          </a:xfrm>
          <a:prstGeom prst="rect">
            <a:avLst/>
          </a:prstGeom>
        </p:spPr>
        <p:txBody>
          <a:bodyPr vert="horz" wrap="square" lIns="0" tIns="13000" rIns="0" bIns="0" rtlCol="0">
            <a:spAutoFit/>
          </a:bodyPr>
          <a:lstStyle/>
          <a:p>
            <a:pPr algn="ctr">
              <a:spcBef>
                <a:spcPts val="102"/>
              </a:spcBef>
            </a:pPr>
            <a:r>
              <a:rPr sz="3448" spc="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sz="3448" spc="-5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ласс</a:t>
            </a:r>
            <a:endParaRPr sz="3448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bject 13"/>
          <p:cNvSpPr txBox="1"/>
          <p:nvPr/>
        </p:nvSpPr>
        <p:spPr>
          <a:xfrm>
            <a:off x="10711364" y="213579"/>
            <a:ext cx="1539487" cy="746831"/>
          </a:xfrm>
          <a:prstGeom prst="rect">
            <a:avLst/>
          </a:prstGeom>
        </p:spPr>
        <p:txBody>
          <a:bodyPr vert="horz" wrap="square" lIns="0" tIns="17105" rIns="0" bIns="0" rtlCol="0">
            <a:spAutoFit/>
          </a:bodyPr>
          <a:lstStyle/>
          <a:p>
            <a:pPr algn="ctr">
              <a:spcBef>
                <a:spcPts val="135"/>
              </a:spcBef>
            </a:pPr>
            <a:r>
              <a:rPr lang="ru-RU" sz="4741" b="1" spc="11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4741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73774" y="136605"/>
            <a:ext cx="4855455" cy="1459117"/>
          </a:xfrm>
        </p:spPr>
        <p:txBody>
          <a:bodyPr/>
          <a:lstStyle/>
          <a:p>
            <a:r>
              <a:rPr lang="ru-RU" sz="4741" dirty="0"/>
              <a:t>Упражнение </a:t>
            </a:r>
            <a:r>
              <a:rPr lang="ru-RU" sz="4741" dirty="0" smtClean="0"/>
              <a:t>18</a:t>
            </a:r>
            <a:endParaRPr lang="ru-RU" sz="474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14322" y="1242996"/>
            <a:ext cx="11858708" cy="4280724"/>
          </a:xfrm>
        </p:spPr>
        <p:txBody>
          <a:bodyPr/>
          <a:lstStyle/>
          <a:p>
            <a:r>
              <a:rPr lang="en-US" sz="3017" dirty="0"/>
              <a:t>    </a:t>
            </a:r>
            <a:r>
              <a:rPr lang="ru-RU" sz="2600" dirty="0" smtClean="0"/>
              <a:t>Допишите сложные предложения с противительным союзом </a:t>
            </a:r>
            <a:r>
              <a:rPr lang="ru-RU" sz="2600" b="1" i="1" dirty="0" smtClean="0"/>
              <a:t>но</a:t>
            </a:r>
            <a:r>
              <a:rPr lang="ru-RU" sz="2600" dirty="0" smtClean="0"/>
              <a:t> по образцу.</a:t>
            </a:r>
          </a:p>
          <a:p>
            <a:r>
              <a:rPr lang="ru-RU" sz="2600" dirty="0" smtClean="0"/>
              <a:t>Образец: Брат хотел поехать в Коканд, но в кассе не было билетов.</a:t>
            </a:r>
          </a:p>
          <a:p>
            <a:endParaRPr lang="ru-RU" sz="2800" dirty="0" smtClean="0"/>
          </a:p>
          <a:p>
            <a:r>
              <a:rPr lang="ru-RU" sz="2800" dirty="0" smtClean="0"/>
              <a:t>Мы собирались посмотреть кинофильм, но … .</a:t>
            </a:r>
          </a:p>
          <a:p>
            <a:r>
              <a:rPr lang="ru-RU" sz="2800" dirty="0" smtClean="0"/>
              <a:t>Сестра мечтала поступить в педагогический университет, но … . </a:t>
            </a:r>
          </a:p>
          <a:p>
            <a:r>
              <a:rPr lang="ru-RU" sz="2800" dirty="0" smtClean="0"/>
              <a:t>Все знают свои права, но … .</a:t>
            </a:r>
          </a:p>
          <a:p>
            <a:r>
              <a:rPr lang="ru-RU" sz="2800" dirty="0" smtClean="0"/>
              <a:t>Я бы еще остался с вами, но … .</a:t>
            </a:r>
          </a:p>
          <a:p>
            <a:r>
              <a:rPr lang="en-US" sz="2800" dirty="0" smtClean="0"/>
              <a:t> </a:t>
            </a:r>
            <a:r>
              <a:rPr lang="ru-RU" sz="2800" dirty="0" smtClean="0"/>
              <a:t>Ребята выучили бы слова, но … .</a:t>
            </a:r>
          </a:p>
          <a:p>
            <a:r>
              <a:rPr lang="ru-RU" sz="2800" dirty="0" smtClean="0"/>
              <a:t>Учитель поставил бы пятёрку, но … .</a:t>
            </a:r>
            <a:endParaRPr lang="ru-RU" sz="2800" dirty="0"/>
          </a:p>
        </p:txBody>
      </p:sp>
      <p:pic>
        <p:nvPicPr>
          <p:cNvPr id="7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29890" y="4314830"/>
            <a:ext cx="1500198" cy="215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61" t="56836" r="55490" b="28515"/>
          <a:stretch>
            <a:fillRect/>
          </a:stretch>
        </p:blipFill>
        <p:spPr bwMode="auto">
          <a:xfrm>
            <a:off x="6686552" y="5600714"/>
            <a:ext cx="385765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/>
          <a:stretch>
            <a:fillRect/>
          </a:stretch>
        </p:blipFill>
        <p:spPr bwMode="auto">
          <a:xfrm>
            <a:off x="8758254" y="3814764"/>
            <a:ext cx="872700" cy="179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73774" y="136605"/>
            <a:ext cx="4855455" cy="1459117"/>
          </a:xfrm>
        </p:spPr>
        <p:txBody>
          <a:bodyPr/>
          <a:lstStyle/>
          <a:p>
            <a:r>
              <a:rPr lang="ru-RU" sz="4741" dirty="0"/>
              <a:t>Упражнение </a:t>
            </a:r>
            <a:r>
              <a:rPr lang="ru-RU" sz="4741" dirty="0" smtClean="0"/>
              <a:t>18</a:t>
            </a:r>
            <a:endParaRPr lang="ru-RU" sz="474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71446" y="1457310"/>
            <a:ext cx="12001584" cy="521497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2800" dirty="0" smtClean="0"/>
              <a:t>Мы собирались посмотреть кинофильм, но бабушка смотрела концерт </a:t>
            </a:r>
            <a:r>
              <a:rPr lang="ru-RU" sz="2800" dirty="0" err="1" smtClean="0"/>
              <a:t>Женисбека</a:t>
            </a:r>
            <a:r>
              <a:rPr lang="ru-RU" sz="2800" dirty="0" smtClean="0"/>
              <a:t> </a:t>
            </a:r>
            <a:r>
              <a:rPr lang="ru-RU" sz="2800" dirty="0" err="1" smtClean="0"/>
              <a:t>Пиязова</a:t>
            </a:r>
            <a:r>
              <a:rPr lang="ru-RU" sz="28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Сестра мечтала поступить в педагогический университет, но мама советовала стать врачом.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Все знают свои права, но не все выполняют свои обязанности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Я бы еще остался с вами, но уже поздно.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 </a:t>
            </a:r>
            <a:r>
              <a:rPr lang="ru-RU" sz="2800" dirty="0" smtClean="0"/>
              <a:t>Ребята выучили бы слова, но они забыли записать домашнее задание.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Учитель поставил бы пятёрку, но я не ответил на последний вопрос.</a:t>
            </a:r>
            <a:endParaRPr lang="ru-RU" sz="2800" dirty="0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/>
          <a:stretch>
            <a:fillRect/>
          </a:stretch>
        </p:blipFill>
        <p:spPr bwMode="auto">
          <a:xfrm>
            <a:off x="11615774" y="2957508"/>
            <a:ext cx="872700" cy="179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96144" y="288082"/>
            <a:ext cx="9005999" cy="663258"/>
          </a:xfrm>
        </p:spPr>
        <p:txBody>
          <a:bodyPr/>
          <a:lstStyle/>
          <a:p>
            <a:r>
              <a:rPr lang="ru-RU" sz="4310" dirty="0"/>
              <a:t>Упражнение </a:t>
            </a:r>
            <a:r>
              <a:rPr lang="ru-RU" sz="4310" dirty="0" smtClean="0"/>
              <a:t>19</a:t>
            </a:r>
            <a:endParaRPr lang="ru-RU" sz="431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42884" y="1385872"/>
            <a:ext cx="11161281" cy="5542608"/>
          </a:xfrm>
        </p:spPr>
        <p:txBody>
          <a:bodyPr/>
          <a:lstStyle/>
          <a:p>
            <a:r>
              <a:rPr lang="ru-RU" sz="2600" dirty="0"/>
              <a:t>Спишите</a:t>
            </a:r>
            <a:r>
              <a:rPr lang="ru-RU" sz="2600" dirty="0" smtClean="0"/>
              <a:t>. Дополните предложения союзами а или но. В каких предложениях возможны варианты? </a:t>
            </a:r>
          </a:p>
          <a:p>
            <a:endParaRPr lang="ru-RU" sz="26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1. Друг обещай приехать, … дела задержали его.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2. Он давно уже послал письмо, … ответ ещё не пришёл.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3. Мы собирались на футбол, … пошёл сильный дождь.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4. Было совсем темно, … свет ещё не зажигали. 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5. Мы договорились встретиться, … Рустам почему-то не пришёл.</a:t>
            </a:r>
          </a:p>
          <a:p>
            <a:pPr>
              <a:lnSpc>
                <a:spcPct val="150000"/>
              </a:lnSpc>
            </a:pPr>
            <a:r>
              <a:rPr lang="ru-RU" sz="2800" dirty="0" smtClean="0"/>
              <a:t>6. У неё есть слух, … совсем нет голоса.</a:t>
            </a:r>
            <a:endParaRPr lang="ru-RU" sz="3017" dirty="0"/>
          </a:p>
          <a:p>
            <a:endParaRPr lang="ru-RU" sz="3017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29957" y="1378438"/>
            <a:ext cx="1500198" cy="215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72700" y="2171690"/>
            <a:ext cx="1426580" cy="22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/>
          <a:stretch>
            <a:fillRect/>
          </a:stretch>
        </p:blipFill>
        <p:spPr bwMode="auto">
          <a:xfrm>
            <a:off x="11687212" y="4743458"/>
            <a:ext cx="872700" cy="179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96144" y="288082"/>
            <a:ext cx="9005999" cy="663258"/>
          </a:xfrm>
        </p:spPr>
        <p:txBody>
          <a:bodyPr/>
          <a:lstStyle/>
          <a:p>
            <a:r>
              <a:rPr lang="ru-RU" sz="4310" dirty="0"/>
              <a:t>Упражнение </a:t>
            </a:r>
            <a:r>
              <a:rPr lang="ru-RU" sz="4310" dirty="0" smtClean="0"/>
              <a:t>19</a:t>
            </a:r>
            <a:endParaRPr lang="ru-RU" sz="431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42884" y="1385872"/>
            <a:ext cx="11161281" cy="5170646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sz="2800" dirty="0" smtClean="0"/>
              <a:t>1. Друг обещай приехать, </a:t>
            </a:r>
            <a:r>
              <a:rPr lang="ru-RU" sz="2800" b="1" dirty="0" smtClean="0"/>
              <a:t>но</a:t>
            </a:r>
            <a:r>
              <a:rPr lang="ru-RU" sz="2800" dirty="0" smtClean="0"/>
              <a:t> дела задержали его.</a:t>
            </a:r>
          </a:p>
          <a:p>
            <a:pPr>
              <a:lnSpc>
                <a:spcPct val="200000"/>
              </a:lnSpc>
            </a:pPr>
            <a:r>
              <a:rPr lang="ru-RU" sz="2800" dirty="0" smtClean="0"/>
              <a:t>2. Он давно уже послал письмо,</a:t>
            </a:r>
            <a:r>
              <a:rPr lang="ru-RU" sz="2800" b="1" dirty="0" smtClean="0"/>
              <a:t> но </a:t>
            </a:r>
            <a:r>
              <a:rPr lang="ru-RU" sz="2800" dirty="0" smtClean="0"/>
              <a:t>ответ ещё не пришёл.</a:t>
            </a:r>
          </a:p>
          <a:p>
            <a:pPr>
              <a:lnSpc>
                <a:spcPct val="200000"/>
              </a:lnSpc>
            </a:pPr>
            <a:r>
              <a:rPr lang="ru-RU" sz="2800" dirty="0" smtClean="0"/>
              <a:t>3. Мы собирались на футбол, но пошёл сильный дождь.</a:t>
            </a:r>
          </a:p>
          <a:p>
            <a:pPr>
              <a:lnSpc>
                <a:spcPct val="200000"/>
              </a:lnSpc>
            </a:pPr>
            <a:r>
              <a:rPr lang="ru-RU" sz="2800" dirty="0" smtClean="0"/>
              <a:t>4. Было совсем темно, </a:t>
            </a:r>
            <a:r>
              <a:rPr lang="ru-RU" sz="2800" b="1" dirty="0" smtClean="0"/>
              <a:t>но</a:t>
            </a:r>
            <a:r>
              <a:rPr lang="ru-RU" sz="2800" dirty="0" smtClean="0"/>
              <a:t> свет ещё не зажигали. </a:t>
            </a:r>
          </a:p>
          <a:p>
            <a:pPr>
              <a:lnSpc>
                <a:spcPct val="200000"/>
              </a:lnSpc>
            </a:pPr>
            <a:r>
              <a:rPr lang="ru-RU" sz="2800" dirty="0" smtClean="0"/>
              <a:t>5. Мы договорились встретиться, </a:t>
            </a:r>
            <a:r>
              <a:rPr lang="ru-RU" sz="2800" b="1" dirty="0" smtClean="0">
                <a:solidFill>
                  <a:schemeClr val="tx1"/>
                </a:solidFill>
              </a:rPr>
              <a:t>но</a:t>
            </a:r>
            <a:r>
              <a:rPr lang="ru-RU" sz="2800" dirty="0" smtClean="0"/>
              <a:t> Рустам почему-то не пришёл.</a:t>
            </a:r>
          </a:p>
          <a:p>
            <a:pPr>
              <a:lnSpc>
                <a:spcPct val="200000"/>
              </a:lnSpc>
            </a:pPr>
            <a:r>
              <a:rPr lang="ru-RU" sz="2800" dirty="0" smtClean="0"/>
              <a:t>6. У неё есть слух, </a:t>
            </a:r>
            <a:r>
              <a:rPr lang="ru-RU" sz="2800" b="1" dirty="0" smtClean="0"/>
              <a:t>но</a:t>
            </a:r>
            <a:r>
              <a:rPr lang="ru-RU" sz="2800" dirty="0" smtClean="0"/>
              <a:t> совсем нет голоса.</a:t>
            </a:r>
            <a:endParaRPr lang="ru-RU" sz="3017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829957" y="1378438"/>
            <a:ext cx="1500198" cy="2150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115576" y="2386004"/>
            <a:ext cx="1426580" cy="22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6329362" y="460058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9098" y="3814764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72172" y="21002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/>
          <a:stretch>
            <a:fillRect/>
          </a:stretch>
        </p:blipFill>
        <p:spPr bwMode="auto">
          <a:xfrm>
            <a:off x="11687212" y="4529144"/>
            <a:ext cx="872700" cy="179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42884" y="242864"/>
            <a:ext cx="4050550" cy="962860"/>
          </a:xfrm>
        </p:spPr>
        <p:txBody>
          <a:bodyPr/>
          <a:lstStyle/>
          <a:p>
            <a:r>
              <a:rPr lang="ru-RU" sz="4400" dirty="0" smtClean="0"/>
              <a:t>Упражнение 20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00008" y="1385872"/>
            <a:ext cx="11787270" cy="3785652"/>
          </a:xfrm>
        </p:spPr>
        <p:txBody>
          <a:bodyPr/>
          <a:lstStyle/>
          <a:p>
            <a:r>
              <a:rPr lang="ru-RU" sz="2800" dirty="0" smtClean="0"/>
              <a:t>Закончите сложные предложения, подобрав антонимы.</a:t>
            </a:r>
          </a:p>
          <a:p>
            <a:endParaRPr lang="ru-RU" sz="2800" dirty="0" smtClean="0"/>
          </a:p>
          <a:p>
            <a:r>
              <a:rPr lang="ru-RU" sz="2800" dirty="0" smtClean="0"/>
              <a:t>1. Днём было жарко, а вечером – … .</a:t>
            </a:r>
          </a:p>
          <a:p>
            <a:r>
              <a:rPr lang="ru-RU" sz="2800" dirty="0" smtClean="0"/>
              <a:t>2. Мои друзья поехали на машине, а я … .</a:t>
            </a:r>
          </a:p>
          <a:p>
            <a:r>
              <a:rPr lang="ru-RU" sz="2800" dirty="0" smtClean="0"/>
              <a:t>3. Взрослые были на работе, а дети … .</a:t>
            </a:r>
          </a:p>
          <a:p>
            <a:r>
              <a:rPr lang="ru-RU" sz="2800" dirty="0" smtClean="0"/>
              <a:t>4. Брат очень похож на мать, а … .</a:t>
            </a:r>
          </a:p>
          <a:p>
            <a:r>
              <a:rPr lang="ru-RU" sz="2800" dirty="0" smtClean="0"/>
              <a:t>5. </a:t>
            </a:r>
            <a:r>
              <a:rPr lang="ru-RU" sz="2800" dirty="0" err="1" smtClean="0"/>
              <a:t>Мансур</a:t>
            </a:r>
            <a:r>
              <a:rPr lang="ru-RU" sz="2800" dirty="0" smtClean="0"/>
              <a:t> любит детективы, а его друг … .</a:t>
            </a:r>
          </a:p>
          <a:p>
            <a:r>
              <a:rPr lang="ru-RU" sz="2800" dirty="0" smtClean="0"/>
              <a:t>6. Мне нравится слушать современную музыку, а сестра любит …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42884" y="242864"/>
            <a:ext cx="4050550" cy="962860"/>
          </a:xfrm>
        </p:spPr>
        <p:txBody>
          <a:bodyPr/>
          <a:lstStyle/>
          <a:p>
            <a:r>
              <a:rPr lang="ru-RU" sz="4400" dirty="0" smtClean="0"/>
              <a:t>Упражнение 20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00008" y="1385872"/>
            <a:ext cx="9501254" cy="5940088"/>
          </a:xfrm>
        </p:spPr>
        <p:txBody>
          <a:bodyPr/>
          <a:lstStyle/>
          <a:p>
            <a:r>
              <a:rPr lang="ru-RU" sz="2800" dirty="0" smtClean="0"/>
              <a:t>Закончите сложные предложения, подобрав противоположные по значению слова.</a:t>
            </a:r>
          </a:p>
          <a:p>
            <a:endParaRPr lang="ru-RU" sz="2800" dirty="0" smtClean="0"/>
          </a:p>
          <a:p>
            <a:pPr marL="514350" indent="-514350">
              <a:buAutoNum type="arabicPeriod"/>
            </a:pPr>
            <a:r>
              <a:rPr lang="ru-RU" sz="2800" dirty="0" smtClean="0"/>
              <a:t>Днём было жарко, а вечером – холодно.    </a:t>
            </a:r>
          </a:p>
          <a:p>
            <a:pPr marL="514350" indent="-514350"/>
            <a:r>
              <a:rPr lang="ru-RU" sz="2800" dirty="0" smtClean="0"/>
              <a:t>                                                        (</a:t>
            </a:r>
            <a:r>
              <a:rPr lang="ru-RU" sz="2800" dirty="0" smtClean="0">
                <a:solidFill>
                  <a:srgbClr val="002060"/>
                </a:solidFill>
              </a:rPr>
              <a:t>прохладно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2. Мои друзья поехали на машине, а я пошёл пешком. </a:t>
            </a:r>
          </a:p>
          <a:p>
            <a:r>
              <a:rPr lang="ru-RU" sz="2800" dirty="0" smtClean="0"/>
              <a:t>                                                       (</a:t>
            </a:r>
            <a:r>
              <a:rPr lang="ru-RU" sz="2800" dirty="0" smtClean="0">
                <a:solidFill>
                  <a:srgbClr val="002060"/>
                </a:solidFill>
              </a:rPr>
              <a:t>остался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3. Взрослые были на работе, а дети в школе.   (</a:t>
            </a:r>
            <a:r>
              <a:rPr lang="ru-RU" sz="2800" dirty="0" smtClean="0">
                <a:solidFill>
                  <a:srgbClr val="002060"/>
                </a:solidFill>
              </a:rPr>
              <a:t>дома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4. Брат очень похож на мать, а сестра  - на отца.</a:t>
            </a:r>
          </a:p>
          <a:p>
            <a:r>
              <a:rPr lang="ru-RU" sz="2800" dirty="0" smtClean="0"/>
              <a:t>5. </a:t>
            </a:r>
            <a:r>
              <a:rPr lang="ru-RU" sz="2800" dirty="0" err="1" smtClean="0"/>
              <a:t>Мансур</a:t>
            </a:r>
            <a:r>
              <a:rPr lang="ru-RU" sz="2800" dirty="0" smtClean="0"/>
              <a:t> любит детективы, а его друг не любит их. </a:t>
            </a:r>
          </a:p>
          <a:p>
            <a:r>
              <a:rPr lang="ru-RU" sz="2800" dirty="0" smtClean="0"/>
              <a:t>                                                        (</a:t>
            </a:r>
            <a:r>
              <a:rPr lang="ru-RU" sz="2800" dirty="0" smtClean="0">
                <a:solidFill>
                  <a:srgbClr val="002060"/>
                </a:solidFill>
              </a:rPr>
              <a:t>любит </a:t>
            </a:r>
            <a:r>
              <a:rPr lang="ru-RU" sz="2800" dirty="0" err="1" smtClean="0">
                <a:solidFill>
                  <a:srgbClr val="002060"/>
                </a:solidFill>
              </a:rPr>
              <a:t>фэнтези</a:t>
            </a:r>
            <a:r>
              <a:rPr lang="ru-RU" sz="2800" dirty="0" smtClean="0"/>
              <a:t>)</a:t>
            </a:r>
          </a:p>
          <a:p>
            <a:r>
              <a:rPr lang="ru-RU" sz="2800" dirty="0" smtClean="0"/>
              <a:t>6. Мне нравится слушать современную музыку, а сестра любит оперу. .</a:t>
            </a:r>
          </a:p>
          <a:p>
            <a:endParaRPr lang="ru-RU" dirty="0"/>
          </a:p>
        </p:txBody>
      </p:sp>
      <p:pic>
        <p:nvPicPr>
          <p:cNvPr id="35844" name="Picture 4" descr="100+ лучших изображений доски «harry potter» в 2020 г | гарри поттер,  хогвартс, гарри поттер персонаж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8758254" y="314302"/>
            <a:ext cx="2000264" cy="1649988"/>
          </a:xfrm>
          <a:prstGeom prst="rect">
            <a:avLst/>
          </a:prstGeom>
          <a:noFill/>
        </p:spPr>
      </p:pic>
      <p:pic>
        <p:nvPicPr>
          <p:cNvPr id="35848" name="Picture 8" descr="Хроники Нарнии – Книжный интернет-магазин Kniga.lv Polar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58452" y="3671888"/>
            <a:ext cx="1989850" cy="3014623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5850" name="Picture 10" descr="sauron_render___lord_of_the_rings_conquest_by_angelus23-d5wdt9e.png  (952×839) | Statue, Lord, Lot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72700" y="1452432"/>
            <a:ext cx="2428892" cy="2140589"/>
          </a:xfrm>
          <a:prstGeom prst="rect">
            <a:avLst/>
          </a:prstGeom>
          <a:noFill/>
        </p:spPr>
      </p:pic>
      <p:pic>
        <p:nvPicPr>
          <p:cNvPr id="35852" name="Picture 12" descr="Download Dwarf Png File HQ PNG Image | FreePNGIm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58188" y="1814500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50749" y="136605"/>
            <a:ext cx="11392204" cy="729559"/>
          </a:xfrm>
        </p:spPr>
        <p:txBody>
          <a:bodyPr/>
          <a:lstStyle/>
          <a:p>
            <a:pPr algn="l"/>
            <a:r>
              <a:rPr lang="ru-RU" sz="4741" b="1" dirty="0"/>
              <a:t>Сегодня на уроке мы  узнали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71171580"/>
              </p:ext>
            </p:extLst>
          </p:nvPr>
        </p:nvGraphicFramePr>
        <p:xfrm>
          <a:off x="550749" y="1296195"/>
          <a:ext cx="10314563" cy="4074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642"/>
          <a:stretch>
            <a:fillRect/>
          </a:stretch>
        </p:blipFill>
        <p:spPr bwMode="auto">
          <a:xfrm>
            <a:off x="11250184" y="2753733"/>
            <a:ext cx="846718" cy="176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80971" y="5081473"/>
            <a:ext cx="1296635" cy="185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25929" y="5112618"/>
            <a:ext cx="1183791" cy="1906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244185" y="1291220"/>
            <a:ext cx="6850717" cy="1761121"/>
          </a:xfrm>
          <a:prstGeom prst="wedgeRoundRectCallout">
            <a:avLst>
              <a:gd name="adj1" fmla="val -51729"/>
              <a:gd name="adj2" fmla="val 78415"/>
              <a:gd name="adj3" fmla="val 16667"/>
            </a:avLst>
          </a:prstGeo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3448" b="1" dirty="0" smtClean="0">
                <a:solidFill>
                  <a:srgbClr val="002060"/>
                </a:solidFill>
              </a:rPr>
              <a:t>Упражнения 23 или 24. Составьте мини-текст «Конституция в моей жизни».</a:t>
            </a:r>
            <a:endParaRPr lang="ru-RU" sz="3448" dirty="0"/>
          </a:p>
        </p:txBody>
      </p:sp>
      <p:sp>
        <p:nvSpPr>
          <p:cNvPr id="6" name="Содержимое 2"/>
          <p:cNvSpPr>
            <a:spLocks noGrp="1"/>
          </p:cNvSpPr>
          <p:nvPr>
            <p:ph sz="half" idx="2"/>
          </p:nvPr>
        </p:nvSpPr>
        <p:spPr>
          <a:xfrm>
            <a:off x="856184" y="263952"/>
            <a:ext cx="10006665" cy="663258"/>
          </a:xfrm>
        </p:spPr>
        <p:txBody>
          <a:bodyPr/>
          <a:lstStyle/>
          <a:p>
            <a:pPr algn="l"/>
            <a:r>
              <a:rPr lang="ru-RU" sz="4310" dirty="0"/>
              <a:t>Домашнее задание</a:t>
            </a:r>
          </a:p>
        </p:txBody>
      </p:sp>
      <p:pic>
        <p:nvPicPr>
          <p:cNvPr id="3073" name="Picture 1" descr="D:\клипарт\школьники\деловые\0FZHMl7gO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42884" y="2171690"/>
            <a:ext cx="1847384" cy="3633269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00536" y="3457574"/>
            <a:ext cx="5572164" cy="325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627724" y="213578"/>
            <a:ext cx="4050550" cy="663258"/>
          </a:xfrm>
        </p:spPr>
        <p:txBody>
          <a:bodyPr/>
          <a:lstStyle/>
          <a:p>
            <a:r>
              <a:rPr lang="ru-RU" sz="4310" dirty="0"/>
              <a:t>Итог урока</a:t>
            </a:r>
          </a:p>
        </p:txBody>
      </p:sp>
      <p:sp>
        <p:nvSpPr>
          <p:cNvPr id="14" name="Содержимое 3"/>
          <p:cNvSpPr>
            <a:spLocks noGrp="1"/>
          </p:cNvSpPr>
          <p:nvPr>
            <p:ph sz="half" idx="3"/>
          </p:nvPr>
        </p:nvSpPr>
        <p:spPr>
          <a:xfrm>
            <a:off x="1328702" y="5815028"/>
            <a:ext cx="8715436" cy="1022449"/>
          </a:xfrm>
          <a:prstGeom prst="cub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2800" b="1" i="1" dirty="0" err="1" smtClean="0"/>
              <a:t>zidlov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bog‘lovchili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bog‘langan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qo‘shma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gaplar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5829296" y="5100648"/>
            <a:ext cx="4537631" cy="827759"/>
          </a:xfrm>
          <a:prstGeom prst="cub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448" dirty="0" smtClean="0"/>
              <a:t>возлагать </a:t>
            </a:r>
            <a:r>
              <a:rPr lang="ru-RU" sz="3448" dirty="0"/>
              <a:t>–</a:t>
            </a:r>
            <a:r>
              <a:rPr lang="en-US" sz="3448" dirty="0"/>
              <a:t> </a:t>
            </a:r>
            <a:r>
              <a:rPr lang="en-US" sz="3448" dirty="0" err="1" smtClean="0">
                <a:solidFill>
                  <a:srgbClr val="002060"/>
                </a:solidFill>
              </a:rPr>
              <a:t>yuklamoq</a:t>
            </a:r>
            <a:r>
              <a:rPr lang="ru-RU" sz="3448" dirty="0" smtClean="0">
                <a:solidFill>
                  <a:srgbClr val="002060"/>
                </a:solidFill>
              </a:rPr>
              <a:t>  </a:t>
            </a:r>
            <a:endParaRPr lang="ru-RU" sz="3448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900734" y="4386268"/>
            <a:ext cx="4942097" cy="827759"/>
          </a:xfrm>
          <a:prstGeom prst="cub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448" dirty="0" smtClean="0"/>
              <a:t>возместить </a:t>
            </a:r>
            <a:r>
              <a:rPr lang="ru-RU" sz="3448" dirty="0"/>
              <a:t>–</a:t>
            </a:r>
            <a:r>
              <a:rPr lang="en-US" sz="3448" dirty="0"/>
              <a:t> </a:t>
            </a:r>
            <a:r>
              <a:rPr lang="en-US" sz="3448" dirty="0" err="1">
                <a:solidFill>
                  <a:srgbClr val="002060"/>
                </a:solidFill>
              </a:rPr>
              <a:t>qoplamoq</a:t>
            </a:r>
            <a:r>
              <a:rPr lang="ru-RU" sz="3448" dirty="0" smtClean="0">
                <a:solidFill>
                  <a:srgbClr val="002060"/>
                </a:solidFill>
              </a:rPr>
              <a:t>  </a:t>
            </a:r>
            <a:endParaRPr lang="ru-RU" sz="3448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4388" y="5100648"/>
            <a:ext cx="4743760" cy="827759"/>
          </a:xfrm>
          <a:prstGeom prst="cub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448" dirty="0" smtClean="0"/>
              <a:t>исполнять </a:t>
            </a:r>
            <a:r>
              <a:rPr lang="ru-RU" sz="3448" dirty="0"/>
              <a:t>–</a:t>
            </a:r>
            <a:r>
              <a:rPr lang="en-US" sz="3448" dirty="0"/>
              <a:t> </a:t>
            </a:r>
            <a:r>
              <a:rPr lang="en-US" sz="3448" dirty="0" smtClean="0">
                <a:solidFill>
                  <a:srgbClr val="002060"/>
                </a:solidFill>
              </a:rPr>
              <a:t> </a:t>
            </a:r>
            <a:r>
              <a:rPr lang="en-US" sz="3448" dirty="0" err="1" smtClean="0">
                <a:solidFill>
                  <a:srgbClr val="002060"/>
                </a:solidFill>
              </a:rPr>
              <a:t>bajarmoq</a:t>
            </a:r>
            <a:r>
              <a:rPr lang="ru-RU" sz="3448" dirty="0" smtClean="0">
                <a:solidFill>
                  <a:srgbClr val="002060"/>
                </a:solidFill>
              </a:rPr>
              <a:t>  </a:t>
            </a:r>
            <a:endParaRPr lang="ru-RU" sz="3448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00140" y="4457706"/>
            <a:ext cx="4429156" cy="827759"/>
          </a:xfrm>
          <a:prstGeom prst="cub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448" dirty="0" smtClean="0"/>
              <a:t>обязанность –</a:t>
            </a:r>
            <a:r>
              <a:rPr lang="en-US" sz="3448" dirty="0" smtClean="0"/>
              <a:t> </a:t>
            </a:r>
            <a:r>
              <a:rPr lang="en-US" sz="3448" dirty="0" err="1" smtClean="0">
                <a:solidFill>
                  <a:srgbClr val="002060"/>
                </a:solidFill>
              </a:rPr>
              <a:t>burch</a:t>
            </a:r>
            <a:endParaRPr lang="ru-RU" sz="3448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971776" y="3743326"/>
            <a:ext cx="5214974" cy="827759"/>
          </a:xfrm>
          <a:prstGeom prst="cub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448" dirty="0" smtClean="0"/>
              <a:t>обязательный –</a:t>
            </a:r>
            <a:r>
              <a:rPr lang="en-US" sz="3448" dirty="0" smtClean="0"/>
              <a:t> </a:t>
            </a:r>
            <a:r>
              <a:rPr lang="en-US" sz="3448" dirty="0" err="1" smtClean="0">
                <a:solidFill>
                  <a:srgbClr val="002060"/>
                </a:solidFill>
              </a:rPr>
              <a:t>majburiy</a:t>
            </a:r>
            <a:endParaRPr lang="ru-RU" sz="3448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86090" y="3028946"/>
            <a:ext cx="3833127" cy="827759"/>
          </a:xfrm>
          <a:prstGeom prst="cub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448" dirty="0" smtClean="0"/>
              <a:t>оговорка </a:t>
            </a:r>
            <a:r>
              <a:rPr lang="ru-RU" sz="3448" dirty="0" smtClean="0"/>
              <a:t>–</a:t>
            </a:r>
            <a:r>
              <a:rPr lang="en-US" sz="3448" dirty="0" err="1" smtClean="0">
                <a:solidFill>
                  <a:srgbClr val="002060"/>
                </a:solidFill>
              </a:rPr>
              <a:t>yanglish</a:t>
            </a:r>
            <a:endParaRPr lang="ru-RU" sz="3448" dirty="0">
              <a:solidFill>
                <a:srgbClr val="002060"/>
              </a:solidFill>
            </a:endParaRPr>
          </a:p>
        </p:txBody>
      </p:sp>
      <p:pic>
        <p:nvPicPr>
          <p:cNvPr id="3074" name="Picture 2" descr="D:\клипарт\школьники\деловые\9Tq8b66T5r.png"/>
          <p:cNvPicPr>
            <a:picLocks noChangeAspect="1" noChangeArrowheads="1"/>
          </p:cNvPicPr>
          <p:nvPr/>
        </p:nvPicPr>
        <p:blipFill>
          <a:blip r:embed="rId2" cstate="print"/>
          <a:srcRect l="50000"/>
          <a:stretch>
            <a:fillRect/>
          </a:stretch>
        </p:blipFill>
        <p:spPr bwMode="auto">
          <a:xfrm>
            <a:off x="7714939" y="2728443"/>
            <a:ext cx="1313686" cy="1866188"/>
          </a:xfrm>
          <a:prstGeom prst="rect">
            <a:avLst/>
          </a:prstGeom>
          <a:noFill/>
        </p:spPr>
      </p:pic>
      <p:pic>
        <p:nvPicPr>
          <p:cNvPr id="3076" name="Picture 4" descr="D:\клипарт\школьники\деловые\4CLXd6nqXq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674647" y="2729484"/>
            <a:ext cx="1511443" cy="19218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1012596" y="182357"/>
            <a:ext cx="9929691" cy="663258"/>
          </a:xfrm>
        </p:spPr>
        <p:txBody>
          <a:bodyPr/>
          <a:lstStyle/>
          <a:p>
            <a:pPr algn="ctr"/>
            <a:r>
              <a:rPr lang="ru-RU" sz="4310" dirty="0"/>
              <a:t>На прошлом занятии вы </a:t>
            </a:r>
            <a:r>
              <a:rPr lang="ru-RU" sz="4310" dirty="0" smtClean="0"/>
              <a:t>узнали</a:t>
            </a:r>
            <a:endParaRPr lang="ru-RU" sz="431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20400" t="28711" r="8687" b="23437"/>
          <a:stretch>
            <a:fillRect/>
          </a:stretch>
        </p:blipFill>
        <p:spPr bwMode="auto">
          <a:xfrm>
            <a:off x="1166545" y="1291220"/>
            <a:ext cx="9941620" cy="377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319826" y="5832707"/>
            <a:ext cx="3002000" cy="102092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017" dirty="0">
                <a:latin typeface="Arial" pitchFamily="34" charset="0"/>
                <a:cs typeface="Arial" pitchFamily="34" charset="0"/>
              </a:rPr>
              <a:t>одновременно</a:t>
            </a:r>
            <a:r>
              <a:rPr lang="en-US" sz="3017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17" dirty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3017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01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017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bir</a:t>
            </a:r>
            <a:r>
              <a:rPr lang="en-US" sz="301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017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vaqtda</a:t>
            </a:r>
            <a:r>
              <a:rPr lang="en-US" sz="301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017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706698" y="5832707"/>
            <a:ext cx="3386871" cy="10209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sz="3017" dirty="0">
                <a:latin typeface="Arial" pitchFamily="34" charset="0"/>
                <a:cs typeface="Arial" pitchFamily="34" charset="0"/>
              </a:rPr>
              <a:t>последовательно</a:t>
            </a:r>
          </a:p>
          <a:p>
            <a:r>
              <a:rPr lang="en-US" sz="3017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3017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01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017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ketma-ket</a:t>
            </a:r>
            <a:r>
              <a:rPr lang="en-US" sz="3017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3017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2013262" y="5062963"/>
            <a:ext cx="846718" cy="6927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16200000" flipH="1">
            <a:off x="3629723" y="5062963"/>
            <a:ext cx="846718" cy="6927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7813"/>
          <a:stretch>
            <a:fillRect/>
          </a:stretch>
        </p:blipFill>
        <p:spPr bwMode="auto">
          <a:xfrm>
            <a:off x="7329494" y="5029210"/>
            <a:ext cx="903954" cy="18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 rot="288910">
            <a:off x="7341588" y="5849423"/>
            <a:ext cx="833071" cy="32315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002060"/>
                </a:solidFill>
              </a:rPr>
              <a:t>тоже</a:t>
            </a:r>
          </a:p>
        </p:txBody>
      </p:sp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187" t="13569"/>
          <a:stretch>
            <a:fillRect/>
          </a:stretch>
        </p:blipFill>
        <p:spPr bwMode="auto">
          <a:xfrm>
            <a:off x="3043214" y="4886334"/>
            <a:ext cx="1024615" cy="2100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Прямоугольник 15"/>
          <p:cNvSpPr/>
          <p:nvPr/>
        </p:nvSpPr>
        <p:spPr>
          <a:xfrm>
            <a:off x="1114388" y="2671756"/>
            <a:ext cx="3643338" cy="235745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32" y="3171822"/>
            <a:ext cx="1223289" cy="2049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87080" y="2100252"/>
            <a:ext cx="1616461" cy="231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972832" y="3457574"/>
            <a:ext cx="1426580" cy="22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550749" y="136605"/>
            <a:ext cx="11392204" cy="729559"/>
          </a:xfrm>
        </p:spPr>
        <p:txBody>
          <a:bodyPr/>
          <a:lstStyle/>
          <a:p>
            <a:pPr algn="ctr"/>
            <a:r>
              <a:rPr lang="ru-RU" sz="4741" b="1" dirty="0"/>
              <a:t>Сегодня на уроке мы  узнаем</a:t>
            </a:r>
          </a:p>
        </p:txBody>
      </p:sp>
      <p:graphicFrame>
        <p:nvGraphicFramePr>
          <p:cNvPr id="7" name="Схема 6"/>
          <p:cNvGraphicFramePr/>
          <p:nvPr/>
        </p:nvGraphicFramePr>
        <p:xfrm>
          <a:off x="858647" y="1599117"/>
          <a:ext cx="9775742" cy="5003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/>
          <a:stretch>
            <a:fillRect/>
          </a:stretch>
        </p:blipFill>
        <p:spPr bwMode="auto">
          <a:xfrm>
            <a:off x="11044270" y="2528880"/>
            <a:ext cx="872700" cy="179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73774" y="136605"/>
            <a:ext cx="4712579" cy="1459117"/>
          </a:xfrm>
        </p:spPr>
        <p:txBody>
          <a:bodyPr/>
          <a:lstStyle/>
          <a:p>
            <a:r>
              <a:rPr lang="ru-RU" sz="4741" dirty="0"/>
              <a:t>Упражнение </a:t>
            </a:r>
            <a:r>
              <a:rPr lang="ru-RU" sz="4741" dirty="0" smtClean="0"/>
              <a:t>16</a:t>
            </a:r>
            <a:endParaRPr lang="ru-RU" sz="474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71446" y="1314434"/>
            <a:ext cx="10776409" cy="5634941"/>
          </a:xfrm>
        </p:spPr>
        <p:txBody>
          <a:bodyPr/>
          <a:lstStyle/>
          <a:p>
            <a:r>
              <a:rPr lang="ru-RU" sz="2800" dirty="0"/>
              <a:t>Прочитайте предложения. </a:t>
            </a:r>
            <a:r>
              <a:rPr lang="ru-RU" sz="2800" dirty="0" smtClean="0"/>
              <a:t>Как происходят действия в простых предложениях, соединённых в сложные: одновременно или последовательно</a:t>
            </a:r>
            <a:r>
              <a:rPr lang="ru-RU" sz="3017" dirty="0" smtClean="0"/>
              <a:t>?</a:t>
            </a:r>
          </a:p>
          <a:p>
            <a:pPr lvl="0">
              <a:lnSpc>
                <a:spcPct val="150000"/>
              </a:lnSpc>
            </a:pPr>
            <a:r>
              <a:rPr lang="ru-RU" sz="2800" dirty="0" smtClean="0"/>
              <a:t>1. По телевизору </a:t>
            </a:r>
            <a:r>
              <a:rPr lang="ru-RU" sz="2800" u="dbl" dirty="0" smtClean="0"/>
              <a:t>показывали</a:t>
            </a:r>
            <a:r>
              <a:rPr lang="ru-RU" sz="2800" dirty="0" smtClean="0"/>
              <a:t> передачу «Человек и закон», </a:t>
            </a:r>
            <a:r>
              <a:rPr lang="ru-RU" sz="2800" b="1" dirty="0" smtClean="0">
                <a:solidFill>
                  <a:srgbClr val="C00000"/>
                </a:solidFill>
              </a:rPr>
              <a:t>и</a:t>
            </a:r>
            <a:r>
              <a:rPr lang="ru-RU" sz="2800" dirty="0" smtClean="0"/>
              <a:t> </a:t>
            </a:r>
            <a:r>
              <a:rPr lang="ru-RU" sz="2800" u="sng" dirty="0" smtClean="0"/>
              <a:t>мы</a:t>
            </a:r>
            <a:r>
              <a:rPr lang="ru-RU" sz="2800" dirty="0" smtClean="0"/>
              <a:t> </a:t>
            </a:r>
            <a:r>
              <a:rPr lang="ru-RU" sz="2800" u="dbl" dirty="0" smtClean="0"/>
              <a:t>стали смотреть</a:t>
            </a:r>
            <a:r>
              <a:rPr lang="ru-RU" sz="2800" dirty="0" smtClean="0"/>
              <a:t> её.</a:t>
            </a:r>
          </a:p>
          <a:p>
            <a:pPr lvl="0">
              <a:lnSpc>
                <a:spcPct val="150000"/>
              </a:lnSpc>
            </a:pPr>
            <a:r>
              <a:rPr lang="ru-RU" sz="2800" dirty="0" smtClean="0"/>
              <a:t>2. </a:t>
            </a:r>
            <a:r>
              <a:rPr lang="ru-RU" sz="2800" u="sng" dirty="0" smtClean="0"/>
              <a:t>Саида</a:t>
            </a:r>
            <a:r>
              <a:rPr lang="ru-RU" sz="2800" dirty="0" smtClean="0"/>
              <a:t> </a:t>
            </a:r>
            <a:r>
              <a:rPr lang="ru-RU" sz="2800" u="dbl" dirty="0" smtClean="0"/>
              <a:t>смотрела</a:t>
            </a:r>
            <a:r>
              <a:rPr lang="ru-RU" sz="2800" dirty="0" smtClean="0"/>
              <a:t> по телевизору передачу «Человек и закон», </a:t>
            </a:r>
            <a:r>
              <a:rPr lang="ru-RU" sz="2800" u="sng" dirty="0" err="1" smtClean="0"/>
              <a:t>Севара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тоже</a:t>
            </a:r>
            <a:r>
              <a:rPr lang="ru-RU" sz="2800" dirty="0" smtClean="0"/>
              <a:t> </a:t>
            </a:r>
            <a:r>
              <a:rPr lang="ru-RU" sz="2800" u="dbl" dirty="0" smtClean="0"/>
              <a:t>присоединилась</a:t>
            </a:r>
            <a:r>
              <a:rPr lang="ru-RU" sz="2800" dirty="0" smtClean="0"/>
              <a:t> к ней.</a:t>
            </a:r>
          </a:p>
          <a:p>
            <a:pPr lvl="0">
              <a:lnSpc>
                <a:spcPct val="150000"/>
              </a:lnSpc>
            </a:pPr>
            <a:r>
              <a:rPr lang="ru-RU" sz="2800" dirty="0" smtClean="0"/>
              <a:t>3. </a:t>
            </a:r>
            <a:r>
              <a:rPr lang="ru-RU" sz="2800" b="1" dirty="0" smtClean="0">
                <a:solidFill>
                  <a:srgbClr val="C00000"/>
                </a:solidFill>
              </a:rPr>
              <a:t>Ни</a:t>
            </a:r>
            <a:r>
              <a:rPr lang="ru-RU" sz="2800" dirty="0" smtClean="0"/>
              <a:t> </a:t>
            </a:r>
            <a:r>
              <a:rPr lang="ru-RU" sz="2800" u="sng" dirty="0" smtClean="0"/>
              <a:t>она</a:t>
            </a:r>
            <a:r>
              <a:rPr lang="ru-RU" sz="2800" dirty="0" smtClean="0"/>
              <a:t> никого </a:t>
            </a:r>
            <a:r>
              <a:rPr lang="ru-RU" sz="2800" b="1" u="dbl" dirty="0" smtClean="0"/>
              <a:t>не</a:t>
            </a:r>
            <a:r>
              <a:rPr lang="ru-RU" sz="2800" u="dbl" dirty="0" smtClean="0"/>
              <a:t> трогает</a:t>
            </a:r>
            <a:r>
              <a:rPr lang="ru-RU" sz="2800" dirty="0" smtClean="0"/>
              <a:t>, </a:t>
            </a:r>
            <a:r>
              <a:rPr lang="ru-RU" sz="2800" b="1" dirty="0" smtClean="0">
                <a:solidFill>
                  <a:srgbClr val="C00000"/>
                </a:solidFill>
              </a:rPr>
              <a:t>ни</a:t>
            </a:r>
            <a:r>
              <a:rPr lang="ru-RU" sz="2800" dirty="0" smtClean="0"/>
              <a:t> её </a:t>
            </a:r>
            <a:r>
              <a:rPr lang="ru-RU" sz="2800" u="sng" dirty="0" smtClean="0"/>
              <a:t>никто</a:t>
            </a:r>
            <a:r>
              <a:rPr lang="ru-RU" sz="2800" dirty="0" smtClean="0"/>
              <a:t> </a:t>
            </a:r>
            <a:r>
              <a:rPr lang="ru-RU" sz="2800" b="1" u="dbl" dirty="0" smtClean="0"/>
              <a:t>не</a:t>
            </a:r>
            <a:r>
              <a:rPr lang="ru-RU" sz="2800" u="dbl" dirty="0" smtClean="0"/>
              <a:t> тронет</a:t>
            </a:r>
            <a:r>
              <a:rPr lang="ru-RU" sz="2800" dirty="0" smtClean="0"/>
              <a:t>. </a:t>
            </a:r>
          </a:p>
          <a:p>
            <a:pPr lvl="0">
              <a:lnSpc>
                <a:spcPct val="150000"/>
              </a:lnSpc>
            </a:pPr>
            <a:r>
              <a:rPr lang="ru-RU" sz="2800" dirty="0" smtClean="0"/>
              <a:t>                                                                        (Салтыков-Щедрин) </a:t>
            </a:r>
          </a:p>
          <a:p>
            <a:pPr marL="514350" indent="-514350">
              <a:buAutoNum type="arabicPeriod"/>
            </a:pPr>
            <a:endParaRPr lang="ru-RU" sz="2800" dirty="0"/>
          </a:p>
        </p:txBody>
      </p:sp>
      <p:pic>
        <p:nvPicPr>
          <p:cNvPr id="1026" name="Picture 2" descr="D:\клипарт\школа\0_9fd20_50a9932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6222" y="3314698"/>
            <a:ext cx="566740" cy="620612"/>
          </a:xfrm>
          <a:prstGeom prst="rect">
            <a:avLst/>
          </a:prstGeom>
          <a:noFill/>
        </p:spPr>
      </p:pic>
      <p:pic>
        <p:nvPicPr>
          <p:cNvPr id="9" name="Picture 2" descr="D:\клипарт\школа\0_9fd20_50a9932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85958" y="5886466"/>
            <a:ext cx="566740" cy="620612"/>
          </a:xfrm>
          <a:prstGeom prst="rect">
            <a:avLst/>
          </a:prstGeom>
          <a:noFill/>
        </p:spPr>
      </p:pic>
      <p:pic>
        <p:nvPicPr>
          <p:cNvPr id="1027" name="Picture 3" descr="D:\клипарт\школа\0_791fc_aae8b63e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990" y="4457706"/>
            <a:ext cx="642942" cy="746522"/>
          </a:xfrm>
          <a:prstGeom prst="rect">
            <a:avLst/>
          </a:prstGeom>
          <a:noFill/>
        </p:spPr>
      </p:pic>
      <p:pic>
        <p:nvPicPr>
          <p:cNvPr id="1028" name="Picture 4" descr="D:\клипарт\школа\0_b4105_46f059ee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15312" y="4410887"/>
            <a:ext cx="857256" cy="875495"/>
          </a:xfrm>
          <a:prstGeom prst="rect">
            <a:avLst/>
          </a:prstGeom>
          <a:noFill/>
        </p:spPr>
      </p:pic>
      <p:pic>
        <p:nvPicPr>
          <p:cNvPr id="12" name="Picture 2" descr="D:\клипарт\школа\0_9fd20_50a9932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87080" y="3314698"/>
            <a:ext cx="566740" cy="620612"/>
          </a:xfrm>
          <a:prstGeom prst="rect">
            <a:avLst/>
          </a:prstGeom>
          <a:noFill/>
        </p:spPr>
      </p:pic>
      <p:pic>
        <p:nvPicPr>
          <p:cNvPr id="13" name="Picture 2" descr="D:\клипарт\школа\0_9fd20_50a9932_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72106" y="5886466"/>
            <a:ext cx="566740" cy="620612"/>
          </a:xfrm>
          <a:prstGeom prst="rect">
            <a:avLst/>
          </a:prstGeom>
          <a:noFill/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/>
          <a:stretch>
            <a:fillRect/>
          </a:stretch>
        </p:blipFill>
        <p:spPr bwMode="auto">
          <a:xfrm>
            <a:off x="11472898" y="1171558"/>
            <a:ext cx="872700" cy="179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471446" y="1528748"/>
            <a:ext cx="9572692" cy="5139869"/>
          </a:xfrm>
        </p:spPr>
        <p:txBody>
          <a:bodyPr/>
          <a:lstStyle/>
          <a:p>
            <a:pPr indent="630238"/>
            <a:r>
              <a:rPr lang="ru-RU" sz="2800" dirty="0" smtClean="0"/>
              <a:t>В каждом независимом государстве конституция является главным защитником людей. </a:t>
            </a:r>
            <a:r>
              <a:rPr lang="ru-RU" sz="2800" u="sng" dirty="0" smtClean="0"/>
              <a:t>Конституция</a:t>
            </a:r>
            <a:r>
              <a:rPr lang="ru-RU" sz="2800" dirty="0" smtClean="0"/>
              <a:t> –  это основной </a:t>
            </a:r>
            <a:r>
              <a:rPr lang="ru-RU" sz="2800" u="dbl" dirty="0" smtClean="0"/>
              <a:t>закон </a:t>
            </a:r>
            <a:r>
              <a:rPr lang="ru-RU" sz="2800" dirty="0" smtClean="0"/>
              <a:t>государства, </a:t>
            </a:r>
            <a:r>
              <a:rPr lang="ru-RU" sz="3200" b="1" dirty="0" smtClean="0">
                <a:solidFill>
                  <a:srgbClr val="C00000"/>
                </a:solidFill>
              </a:rPr>
              <a:t>а</a:t>
            </a:r>
            <a:r>
              <a:rPr lang="ru-RU" sz="2800" dirty="0" smtClean="0"/>
              <a:t> </a:t>
            </a:r>
            <a:r>
              <a:rPr lang="ru-RU" sz="2800" u="sng" dirty="0" smtClean="0"/>
              <a:t>закон</a:t>
            </a:r>
            <a:r>
              <a:rPr lang="ru-RU" sz="2800" dirty="0" smtClean="0"/>
              <a:t> </a:t>
            </a:r>
            <a:r>
              <a:rPr lang="ru-RU" sz="2800" u="dbl" dirty="0" smtClean="0"/>
              <a:t>служит основой</a:t>
            </a:r>
            <a:r>
              <a:rPr lang="ru-RU" sz="2800" dirty="0" smtClean="0"/>
              <a:t> для спокойной и благополучной жизни.</a:t>
            </a:r>
          </a:p>
          <a:p>
            <a:pPr indent="630238"/>
            <a:r>
              <a:rPr lang="ru-RU" sz="2800" dirty="0" smtClean="0"/>
              <a:t> </a:t>
            </a:r>
          </a:p>
          <a:p>
            <a:pPr indent="630238"/>
            <a:r>
              <a:rPr lang="ru-RU" sz="2800" dirty="0" smtClean="0"/>
              <a:t>8 декабря 1992 года Верховный Совет Республики Узбекистан утвердил новую конституцию. Это самая демократичная конституция, которую имел народ Узбекистана в своей истории. Она является справедливым законодательным документом, так как защищает интересы людей. </a:t>
            </a:r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3774" y="136605"/>
            <a:ext cx="4712579" cy="729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41" b="0" i="0" u="none" strike="noStrike" kern="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Упражнение 16</a:t>
            </a:r>
            <a:endParaRPr kumimoji="0" lang="ru-RU" sz="4741" b="0" i="0" u="none" strike="noStrike" kern="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2052" name="Picture 4" descr="O'zbekiston Respublikasi Konstitusiyasi (kirill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01328" y="1743062"/>
            <a:ext cx="1857988" cy="280509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050" name="Picture 2" descr="КОНСТИТУЦИОННОЕ ПРАВО НА ОБРАЗОВАНИЕ - Газета Голос узбекистан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44138" y="3957640"/>
            <a:ext cx="1714512" cy="262166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614322" y="1457310"/>
            <a:ext cx="11715832" cy="3785652"/>
          </a:xfrm>
        </p:spPr>
        <p:txBody>
          <a:bodyPr/>
          <a:lstStyle/>
          <a:p>
            <a:pPr indent="536575"/>
            <a:r>
              <a:rPr lang="ru-RU" sz="2800" u="sng" dirty="0" smtClean="0"/>
              <a:t>Конституция</a:t>
            </a:r>
            <a:r>
              <a:rPr lang="ru-RU" sz="2800" dirty="0" smtClean="0"/>
              <a:t> </a:t>
            </a:r>
            <a:r>
              <a:rPr lang="ru-RU" sz="2800" u="dbl" dirty="0" smtClean="0"/>
              <a:t>даёт</a:t>
            </a:r>
            <a:r>
              <a:rPr lang="ru-RU" sz="2800" dirty="0" smtClean="0"/>
              <a:t> нам права и свободы, но в то же время и </a:t>
            </a:r>
            <a:r>
              <a:rPr lang="ru-RU" sz="2800" u="dbl" dirty="0" smtClean="0">
                <a:solidFill>
                  <a:srgbClr val="0070C0"/>
                </a:solidFill>
              </a:rPr>
              <a:t>возлагае</a:t>
            </a:r>
            <a:r>
              <a:rPr lang="ru-RU" sz="2800" u="dbl" dirty="0" smtClean="0"/>
              <a:t>т</a:t>
            </a:r>
            <a:r>
              <a:rPr lang="ru-RU" sz="2800" dirty="0" smtClean="0"/>
              <a:t> на нас </a:t>
            </a:r>
            <a:r>
              <a:rPr lang="ru-RU" sz="2800" dirty="0" smtClean="0">
                <a:solidFill>
                  <a:srgbClr val="0070C0"/>
                </a:solidFill>
              </a:rPr>
              <a:t>обязанности</a:t>
            </a:r>
            <a:r>
              <a:rPr lang="ru-RU" sz="2800" dirty="0" smtClean="0"/>
              <a:t>, а </a:t>
            </a:r>
            <a:r>
              <a:rPr lang="ru-RU" sz="2800" u="sng" dirty="0" smtClean="0"/>
              <a:t>мы</a:t>
            </a:r>
            <a:r>
              <a:rPr lang="ru-RU" sz="2800" dirty="0" smtClean="0"/>
              <a:t> их </a:t>
            </a:r>
            <a:r>
              <a:rPr lang="ru-RU" sz="2800" u="dbl" dirty="0" smtClean="0"/>
              <a:t>должны </a:t>
            </a:r>
            <a:r>
              <a:rPr lang="ru-RU" sz="2800" u="dbl" dirty="0" smtClean="0">
                <a:solidFill>
                  <a:srgbClr val="0070C0"/>
                </a:solidFill>
              </a:rPr>
              <a:t>исполнят</a:t>
            </a:r>
            <a:r>
              <a:rPr lang="ru-RU" sz="2800" u="dbl" dirty="0" smtClean="0"/>
              <a:t>ь</a:t>
            </a:r>
            <a:r>
              <a:rPr lang="ru-RU" sz="2800" dirty="0" smtClean="0"/>
              <a:t>. </a:t>
            </a:r>
          </a:p>
          <a:p>
            <a:pPr indent="536575"/>
            <a:r>
              <a:rPr lang="ru-RU" sz="2800" dirty="0" smtClean="0"/>
              <a:t>Обязанности начинаются прежде всего с её глубокого изучения. Поэтому с 2001 года изучение Конституции Узбекистана становится </a:t>
            </a:r>
            <a:r>
              <a:rPr lang="ru-RU" sz="2800" dirty="0" smtClean="0">
                <a:solidFill>
                  <a:srgbClr val="0070C0"/>
                </a:solidFill>
              </a:rPr>
              <a:t>обязательным</a:t>
            </a:r>
            <a:r>
              <a:rPr lang="ru-RU" sz="2800" dirty="0" smtClean="0"/>
              <a:t> предметом в детских садах, школах, лицеях, колледжах и высших учебных заведениях. </a:t>
            </a:r>
          </a:p>
          <a:p>
            <a:pPr indent="536575"/>
            <a:r>
              <a:rPr lang="ru-RU" sz="2800" dirty="0" smtClean="0"/>
              <a:t>У нашего народа есть пословица: «Дорогу осилит идущий». </a:t>
            </a:r>
          </a:p>
          <a:p>
            <a:pPr indent="536575"/>
            <a:r>
              <a:rPr lang="ru-RU" sz="2800" dirty="0" smtClean="0"/>
              <a:t>Путь, который мы выбрали, освещает свет нашей Конституции!</a:t>
            </a:r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3774" y="136605"/>
            <a:ext cx="4712579" cy="7295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741" b="0" i="0" u="none" strike="noStrike" kern="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Упражнение 16</a:t>
            </a:r>
            <a:endParaRPr kumimoji="0" lang="ru-RU" sz="4741" b="0" i="0" u="none" strike="noStrike" kern="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6184" y="6048722"/>
            <a:ext cx="4743760" cy="827759"/>
          </a:xfrm>
          <a:prstGeom prst="cub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448" dirty="0" smtClean="0"/>
              <a:t>исполнять </a:t>
            </a:r>
            <a:r>
              <a:rPr lang="ru-RU" sz="3448" dirty="0"/>
              <a:t>–</a:t>
            </a:r>
            <a:r>
              <a:rPr lang="en-US" sz="3448" dirty="0"/>
              <a:t> </a:t>
            </a:r>
            <a:r>
              <a:rPr lang="en-US" sz="3448" dirty="0" smtClean="0">
                <a:solidFill>
                  <a:srgbClr val="002060"/>
                </a:solidFill>
              </a:rPr>
              <a:t> </a:t>
            </a:r>
            <a:r>
              <a:rPr lang="en-US" sz="3448" dirty="0" err="1" smtClean="0">
                <a:solidFill>
                  <a:srgbClr val="002060"/>
                </a:solidFill>
              </a:rPr>
              <a:t>bajarmoq</a:t>
            </a:r>
            <a:r>
              <a:rPr lang="ru-RU" sz="3448" dirty="0" smtClean="0">
                <a:solidFill>
                  <a:srgbClr val="002060"/>
                </a:solidFill>
              </a:rPr>
              <a:t>  </a:t>
            </a:r>
            <a:endParaRPr lang="ru-RU" sz="3448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15048" y="6029342"/>
            <a:ext cx="4537631" cy="827759"/>
          </a:xfrm>
          <a:prstGeom prst="cub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448" dirty="0" smtClean="0"/>
              <a:t>возлагать </a:t>
            </a:r>
            <a:r>
              <a:rPr lang="ru-RU" sz="3448" dirty="0"/>
              <a:t>–</a:t>
            </a:r>
            <a:r>
              <a:rPr lang="en-US" sz="3448" dirty="0"/>
              <a:t> </a:t>
            </a:r>
            <a:r>
              <a:rPr lang="en-US" sz="3448" dirty="0" err="1" smtClean="0">
                <a:solidFill>
                  <a:srgbClr val="002060"/>
                </a:solidFill>
              </a:rPr>
              <a:t>yuklamoq</a:t>
            </a:r>
            <a:r>
              <a:rPr lang="ru-RU" sz="3448" dirty="0" smtClean="0">
                <a:solidFill>
                  <a:srgbClr val="002060"/>
                </a:solidFill>
              </a:rPr>
              <a:t>  </a:t>
            </a:r>
            <a:endParaRPr lang="ru-RU" sz="3448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00140" y="5386400"/>
            <a:ext cx="4429156" cy="827759"/>
          </a:xfrm>
          <a:prstGeom prst="cub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448" dirty="0" smtClean="0"/>
              <a:t>обязанность –</a:t>
            </a:r>
            <a:r>
              <a:rPr lang="en-US" sz="3448" dirty="0" smtClean="0"/>
              <a:t> </a:t>
            </a:r>
            <a:r>
              <a:rPr lang="en-US" sz="3448" dirty="0" err="1" smtClean="0">
                <a:solidFill>
                  <a:srgbClr val="002060"/>
                </a:solidFill>
              </a:rPr>
              <a:t>burch</a:t>
            </a:r>
            <a:endParaRPr lang="ru-RU" sz="3448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6420" y="5386400"/>
            <a:ext cx="5214974" cy="827759"/>
          </a:xfrm>
          <a:prstGeom prst="cub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448" dirty="0" smtClean="0"/>
              <a:t>обязательный –</a:t>
            </a:r>
            <a:r>
              <a:rPr lang="en-US" sz="3448" dirty="0" smtClean="0"/>
              <a:t> </a:t>
            </a:r>
            <a:r>
              <a:rPr lang="en-US" sz="3448" dirty="0" err="1" smtClean="0">
                <a:solidFill>
                  <a:srgbClr val="002060"/>
                </a:solidFill>
              </a:rPr>
              <a:t>majburiy</a:t>
            </a:r>
            <a:endParaRPr lang="ru-RU" sz="3448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71446" y="314302"/>
            <a:ext cx="11215766" cy="677108"/>
          </a:xfrm>
        </p:spPr>
        <p:txBody>
          <a:bodyPr/>
          <a:lstStyle/>
          <a:p>
            <a:pPr algn="ctr"/>
            <a:r>
              <a:rPr lang="ru-RU" sz="4400" dirty="0" smtClean="0"/>
              <a:t>ССП с противительными союзами</a:t>
            </a:r>
            <a:endParaRPr lang="ru-RU" sz="4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1328702" y="5815028"/>
            <a:ext cx="8715436" cy="1022449"/>
          </a:xfrm>
          <a:prstGeom prst="cube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2800" b="1" i="1" dirty="0" err="1" smtClean="0"/>
              <a:t>zidlov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bog‘lovchili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bog‘langan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qo‘shma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gaplar</a:t>
            </a:r>
            <a:endParaRPr lang="ru-RU" sz="2800" dirty="0" smtClean="0"/>
          </a:p>
          <a:p>
            <a:endParaRPr lang="ru-RU" dirty="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570" y="2957508"/>
            <a:ext cx="1616461" cy="2317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61" t="34375" r="13213" b="28515"/>
          <a:stretch>
            <a:fillRect/>
          </a:stretch>
        </p:blipFill>
        <p:spPr bwMode="auto">
          <a:xfrm>
            <a:off x="1685892" y="1457310"/>
            <a:ext cx="93583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4982" y="2886070"/>
            <a:ext cx="1426580" cy="229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/>
          <a:stretch>
            <a:fillRect/>
          </a:stretch>
        </p:blipFill>
        <p:spPr bwMode="auto">
          <a:xfrm>
            <a:off x="3829032" y="4243392"/>
            <a:ext cx="872700" cy="179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257132" y="4243392"/>
            <a:ext cx="5786478" cy="3354765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800" dirty="0" err="1" smtClean="0"/>
              <a:t>Севара</a:t>
            </a:r>
            <a:r>
              <a:rPr lang="ru-RU" sz="2800" dirty="0" smtClean="0"/>
              <a:t> рассказала о правах гражданина, </a:t>
            </a:r>
            <a:r>
              <a:rPr lang="ru-RU" sz="2800" b="1" dirty="0" smtClean="0"/>
              <a:t>а</a:t>
            </a:r>
            <a:r>
              <a:rPr lang="ru-RU" sz="2800" dirty="0" smtClean="0"/>
              <a:t> </a:t>
            </a:r>
            <a:r>
              <a:rPr lang="ru-RU" sz="2800" dirty="0" err="1" smtClean="0"/>
              <a:t>Мансур</a:t>
            </a: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rgbClr val="C00000"/>
                </a:solidFill>
              </a:rPr>
              <a:t>не </a:t>
            </a:r>
            <a:r>
              <a:rPr lang="ru-RU" sz="2800" dirty="0" smtClean="0"/>
              <a:t>смог рассказать. [</a:t>
            </a:r>
            <a:r>
              <a:rPr lang="en-US" sz="2800" dirty="0" smtClean="0"/>
              <a:t> ], </a:t>
            </a:r>
            <a:r>
              <a:rPr lang="ru-RU" sz="2800" dirty="0" smtClean="0"/>
              <a:t>а </a:t>
            </a:r>
            <a:r>
              <a:rPr lang="en-US" sz="2800" dirty="0" smtClean="0"/>
              <a:t>[ ].</a:t>
            </a:r>
            <a:r>
              <a:rPr lang="ru-RU" sz="2800" i="1" dirty="0" smtClean="0"/>
              <a:t> </a:t>
            </a:r>
          </a:p>
          <a:p>
            <a:pPr algn="l"/>
            <a:r>
              <a:rPr lang="ru-RU" sz="2800" u="sng" dirty="0" smtClean="0"/>
              <a:t>Конституция</a:t>
            </a:r>
            <a:r>
              <a:rPr lang="ru-RU" sz="2800" dirty="0" smtClean="0"/>
              <a:t> </a:t>
            </a:r>
            <a:r>
              <a:rPr lang="ru-RU" sz="2800" u="dbl" dirty="0" smtClean="0"/>
              <a:t>дает</a:t>
            </a:r>
            <a:r>
              <a:rPr lang="ru-RU" sz="2800" dirty="0" smtClean="0"/>
              <a:t> нам права, </a:t>
            </a:r>
            <a:r>
              <a:rPr lang="ru-RU" sz="2800" b="1" dirty="0" smtClean="0"/>
              <a:t>но</a:t>
            </a:r>
            <a:r>
              <a:rPr lang="ru-RU" sz="2800" dirty="0" smtClean="0"/>
              <a:t> </a:t>
            </a:r>
            <a:r>
              <a:rPr lang="ru-RU" sz="2800" u="sng" dirty="0" smtClean="0"/>
              <a:t>она</a:t>
            </a:r>
            <a:r>
              <a:rPr lang="ru-RU" sz="2800" dirty="0" smtClean="0"/>
              <a:t>  </a:t>
            </a:r>
            <a:r>
              <a:rPr lang="ru-RU" sz="2800" u="dbl" dirty="0" smtClean="0"/>
              <a:t>налагает</a:t>
            </a:r>
            <a:r>
              <a:rPr lang="ru-RU" sz="2800" dirty="0" smtClean="0"/>
              <a:t> и обязанности. </a:t>
            </a:r>
          </a:p>
          <a:p>
            <a:pPr algn="l"/>
            <a:r>
              <a:rPr lang="ru-RU" sz="2800" dirty="0" smtClean="0"/>
              <a:t>                 [</a:t>
            </a:r>
            <a:r>
              <a:rPr lang="en-US" sz="2800" dirty="0" smtClean="0"/>
              <a:t> ], </a:t>
            </a:r>
            <a:r>
              <a:rPr lang="ru-RU" sz="2800" dirty="0" smtClean="0"/>
              <a:t>но </a:t>
            </a:r>
            <a:r>
              <a:rPr lang="en-US" sz="2800" dirty="0" smtClean="0"/>
              <a:t>[ ].</a:t>
            </a:r>
            <a:endParaRPr lang="ru-RU" sz="2800" dirty="0" smtClean="0"/>
          </a:p>
          <a:p>
            <a:pPr algn="l"/>
            <a:endParaRPr lang="ru-RU" sz="2800" dirty="0" smtClean="0"/>
          </a:p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861" t="34375" r="13213" b="28515"/>
          <a:stretch>
            <a:fillRect/>
          </a:stretch>
        </p:blipFill>
        <p:spPr bwMode="auto">
          <a:xfrm>
            <a:off x="1900206" y="1242996"/>
            <a:ext cx="935837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6757990" y="4243392"/>
            <a:ext cx="5100718" cy="172354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 lIns="0" tIns="0" rIns="0" bIns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u="none" strike="noStrike" kern="0" cap="none" spc="0" normalizeH="0" baseline="0" noProof="0" dirty="0" err="1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Севара</a:t>
            </a:r>
            <a:r>
              <a:rPr kumimoji="0" lang="ru-RU" sz="2800" b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рассказала о правах граждан, </a:t>
            </a:r>
            <a:r>
              <a:rPr kumimoji="0" lang="ru-RU" sz="2800" b="1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</a:t>
            </a:r>
            <a:r>
              <a:rPr kumimoji="0" lang="ru-RU" sz="2800" b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</a:t>
            </a:r>
            <a:r>
              <a:rPr kumimoji="0" lang="ru-RU" sz="2800" b="0" u="none" strike="noStrike" kern="0" cap="none" spc="0" normalizeH="0" baseline="0" noProof="0" dirty="0" err="1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Мансур</a:t>
            </a:r>
            <a:r>
              <a:rPr kumimoji="0" lang="ru-RU" sz="2800" b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добавил об их обязанностях .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</a:t>
            </a: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], </a:t>
            </a:r>
            <a:r>
              <a:rPr kumimoji="0" lang="ru-RU" sz="2800" b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а </a:t>
            </a:r>
            <a:r>
              <a:rPr kumimoji="0" lang="en-US" sz="2800" b="0" u="none" strike="noStrike" kern="0" cap="none" spc="0" normalizeH="0" baseline="0" noProof="0" dirty="0" smtClean="0">
                <a:ln>
                  <a:noFill/>
                </a:ln>
                <a:solidFill>
                  <a:srgbClr val="373435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[ ].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373435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8" name="Picture 2" descr="D:\клипарт\школьники\0_13abab_71b014c3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0206" y="1100120"/>
            <a:ext cx="1285884" cy="1949130"/>
          </a:xfrm>
          <a:prstGeom prst="rect">
            <a:avLst/>
          </a:prstGeom>
          <a:noFill/>
        </p:spPr>
      </p:pic>
      <p:pic>
        <p:nvPicPr>
          <p:cNvPr id="9" name="Picture 2" descr="D:\клипарт\школьники\0_13abab_71b014c3_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58386" y="1171558"/>
            <a:ext cx="1214446" cy="1840845"/>
          </a:xfrm>
          <a:prstGeom prst="rect">
            <a:avLst/>
          </a:prstGeom>
          <a:noFill/>
        </p:spPr>
      </p:pic>
      <p:pic>
        <p:nvPicPr>
          <p:cNvPr id="31747" name="Picture 3" descr="D:\клипарт\школьники\0_13abd5_382af237_S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328570" y="1671624"/>
            <a:ext cx="1143008" cy="1808715"/>
          </a:xfrm>
          <a:prstGeom prst="rect">
            <a:avLst/>
          </a:prstGeom>
          <a:noFill/>
        </p:spPr>
      </p:pic>
      <p:pic>
        <p:nvPicPr>
          <p:cNvPr id="31748" name="Picture 4" descr="D:\клипарт\школьники\0_13abac_3412ad97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901394" y="1364439"/>
            <a:ext cx="1214446" cy="1821669"/>
          </a:xfrm>
          <a:prstGeom prst="rect">
            <a:avLst/>
          </a:prstGeom>
          <a:noFill/>
        </p:spPr>
      </p:pic>
      <p:sp>
        <p:nvSpPr>
          <p:cNvPr id="13" name="Содержимое 2"/>
          <p:cNvSpPr>
            <a:spLocks noGrp="1"/>
          </p:cNvSpPr>
          <p:nvPr>
            <p:ph sz="half" idx="2"/>
          </p:nvPr>
        </p:nvSpPr>
        <p:spPr>
          <a:xfrm>
            <a:off x="471446" y="314302"/>
            <a:ext cx="11215766" cy="677108"/>
          </a:xfrm>
        </p:spPr>
        <p:txBody>
          <a:bodyPr/>
          <a:lstStyle/>
          <a:p>
            <a:pPr algn="ctr"/>
            <a:r>
              <a:rPr lang="ru-RU" sz="4400" dirty="0" smtClean="0"/>
              <a:t>ССП с противительными союзами</a:t>
            </a:r>
            <a:endParaRPr lang="ru-RU" sz="4400" dirty="0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/>
          <a:stretch>
            <a:fillRect/>
          </a:stretch>
        </p:blipFill>
        <p:spPr bwMode="auto">
          <a:xfrm>
            <a:off x="6329362" y="2100252"/>
            <a:ext cx="872700" cy="179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 descr="Пин от пользователя Toni Aikman на доске Clip Art | Наглядные учебные  пособия, Детские картинки, Начальная школа"/>
          <p:cNvPicPr>
            <a:picLocks noChangeAspect="1" noChangeArrowheads="1"/>
          </p:cNvPicPr>
          <p:nvPr/>
        </p:nvPicPr>
        <p:blipFill>
          <a:blip r:embed="rId2"/>
          <a:srcRect r="66625"/>
          <a:stretch>
            <a:fillRect/>
          </a:stretch>
        </p:blipFill>
        <p:spPr bwMode="auto">
          <a:xfrm>
            <a:off x="11223968" y="1171558"/>
            <a:ext cx="1220441" cy="2500330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3"/>
          </p:nvPr>
        </p:nvSpPr>
        <p:spPr>
          <a:xfrm>
            <a:off x="542884" y="1385872"/>
            <a:ext cx="11144328" cy="4216539"/>
          </a:xfrm>
        </p:spPr>
        <p:txBody>
          <a:bodyPr/>
          <a:lstStyle/>
          <a:p>
            <a:r>
              <a:rPr lang="ru-RU" sz="2800" dirty="0" smtClean="0"/>
              <a:t>С помощью союза </a:t>
            </a:r>
            <a:r>
              <a:rPr lang="ru-RU" sz="2800" b="1" i="1" dirty="0" smtClean="0"/>
              <a:t>однако </a:t>
            </a:r>
            <a:r>
              <a:rPr lang="ru-RU" sz="2800" dirty="0" smtClean="0"/>
              <a:t>передаётся оговорка к ранее сказанному.</a:t>
            </a:r>
          </a:p>
          <a:p>
            <a:r>
              <a:rPr lang="ru-RU" sz="2800" u="sng" dirty="0" smtClean="0"/>
              <a:t>Закон</a:t>
            </a:r>
            <a:r>
              <a:rPr lang="ru-RU" sz="2800" dirty="0" smtClean="0"/>
              <a:t> </a:t>
            </a:r>
            <a:r>
              <a:rPr lang="ru-RU" sz="2800" u="dbl" dirty="0" smtClean="0"/>
              <a:t>строг</a:t>
            </a:r>
            <a:r>
              <a:rPr lang="ru-RU" sz="2800" dirty="0" smtClean="0"/>
              <a:t>, </a:t>
            </a:r>
            <a:r>
              <a:rPr lang="ru-RU" sz="2800" b="1" dirty="0" smtClean="0"/>
              <a:t>однако</a:t>
            </a:r>
            <a:r>
              <a:rPr lang="ru-RU" sz="2800" dirty="0" smtClean="0"/>
              <a:t> </a:t>
            </a:r>
            <a:r>
              <a:rPr lang="ru-RU" sz="2800" u="sng" dirty="0" smtClean="0"/>
              <a:t>он</a:t>
            </a:r>
            <a:r>
              <a:rPr lang="ru-RU" sz="2800" dirty="0" smtClean="0"/>
              <a:t> </a:t>
            </a:r>
            <a:r>
              <a:rPr lang="ru-RU" sz="2800" u="dbl" dirty="0" smtClean="0"/>
              <a:t>справедлив</a:t>
            </a:r>
            <a:r>
              <a:rPr lang="ru-RU" sz="2800" dirty="0" smtClean="0"/>
              <a:t>.     [ ], однако [ ].</a:t>
            </a:r>
          </a:p>
          <a:p>
            <a:r>
              <a:rPr lang="ru-RU" sz="2800" dirty="0" smtClean="0"/>
              <a:t> </a:t>
            </a:r>
          </a:p>
          <a:p>
            <a:r>
              <a:rPr lang="ru-RU" sz="2800" i="1" dirty="0" smtClean="0"/>
              <a:t> </a:t>
            </a:r>
            <a:endParaRPr lang="ru-RU" sz="2800" dirty="0" smtClean="0"/>
          </a:p>
          <a:p>
            <a:r>
              <a:rPr lang="ru-RU" sz="2800" dirty="0" smtClean="0"/>
              <a:t>Союзы </a:t>
            </a:r>
            <a:r>
              <a:rPr lang="ru-RU" sz="2800" b="1" i="1" dirty="0" smtClean="0"/>
              <a:t>зато, но зато </a:t>
            </a:r>
            <a:r>
              <a:rPr lang="ru-RU" sz="2800" dirty="0" smtClean="0"/>
              <a:t>указывают на возмещение того, о чём говорилось в первом предложении.</a:t>
            </a:r>
          </a:p>
          <a:p>
            <a:r>
              <a:rPr lang="ru-RU" sz="2800" u="sng" dirty="0" smtClean="0"/>
              <a:t>Я</a:t>
            </a:r>
            <a:r>
              <a:rPr lang="ru-RU" sz="2800" dirty="0" smtClean="0"/>
              <a:t> </a:t>
            </a:r>
            <a:r>
              <a:rPr lang="ru-RU" sz="2800" u="dbl" dirty="0" smtClean="0"/>
              <a:t>не могу</a:t>
            </a:r>
            <a:r>
              <a:rPr lang="ru-RU" sz="2800" dirty="0" smtClean="0"/>
              <a:t> никого ничему </a:t>
            </a:r>
            <a:r>
              <a:rPr lang="ru-RU" sz="2800" u="dbl" dirty="0" smtClean="0"/>
              <a:t>научить</a:t>
            </a:r>
            <a:r>
              <a:rPr lang="ru-RU" sz="2800" dirty="0" smtClean="0"/>
              <a:t>, </a:t>
            </a:r>
            <a:r>
              <a:rPr lang="ru-RU" sz="2800" b="1" dirty="0" smtClean="0"/>
              <a:t>зато</a:t>
            </a:r>
            <a:r>
              <a:rPr lang="ru-RU" sz="2800" dirty="0" smtClean="0"/>
              <a:t> </a:t>
            </a:r>
            <a:r>
              <a:rPr lang="ru-RU" sz="2800" u="sng" dirty="0" smtClean="0"/>
              <a:t>я</a:t>
            </a:r>
            <a:r>
              <a:rPr lang="ru-RU" sz="2800" dirty="0" smtClean="0"/>
              <a:t> </a:t>
            </a:r>
            <a:r>
              <a:rPr lang="ru-RU" sz="2800" u="dbl" dirty="0" smtClean="0"/>
              <a:t>могу заставить</a:t>
            </a:r>
            <a:r>
              <a:rPr lang="ru-RU" sz="2800" dirty="0" smtClean="0"/>
              <a:t> думать. </a:t>
            </a:r>
          </a:p>
          <a:p>
            <a:r>
              <a:rPr lang="ru-RU" sz="2800" dirty="0" smtClean="0"/>
              <a:t>                  (Сократ)</a:t>
            </a:r>
            <a:r>
              <a:rPr lang="ru-RU" sz="2800" i="1" dirty="0" smtClean="0"/>
              <a:t>                                  </a:t>
            </a:r>
            <a:r>
              <a:rPr lang="ru-RU" sz="2800" dirty="0" smtClean="0"/>
              <a:t>[ ], зато [ ].</a:t>
            </a:r>
          </a:p>
          <a:p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471446" y="314302"/>
            <a:ext cx="11215766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smtClean="0">
                <a:ln>
                  <a:noFill/>
                </a:ln>
                <a:solidFill>
                  <a:srgbClr val="FEFEFE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ССП с противительными союзами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rgbClr val="FEFEFE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446" y="5957904"/>
            <a:ext cx="5214974" cy="827759"/>
          </a:xfrm>
          <a:prstGeom prst="cub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sz="3448" dirty="0" smtClean="0"/>
              <a:t>оговорка –</a:t>
            </a:r>
            <a:r>
              <a:rPr lang="en-US" sz="3448" dirty="0" err="1">
                <a:solidFill>
                  <a:srgbClr val="002060"/>
                </a:solidFill>
              </a:rPr>
              <a:t>ogohlantirish</a:t>
            </a:r>
            <a:endParaRPr lang="ru-RU" sz="3448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9362" y="5957904"/>
            <a:ext cx="4942097" cy="827759"/>
          </a:xfrm>
          <a:prstGeom prst="cube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ru-RU" sz="3448" dirty="0" smtClean="0"/>
              <a:t>возместить </a:t>
            </a:r>
            <a:r>
              <a:rPr lang="ru-RU" sz="3448" dirty="0"/>
              <a:t>–</a:t>
            </a:r>
            <a:r>
              <a:rPr lang="en-US" sz="3448" dirty="0"/>
              <a:t> </a:t>
            </a:r>
            <a:r>
              <a:rPr lang="en-US" sz="3448" dirty="0" err="1" smtClean="0">
                <a:solidFill>
                  <a:srgbClr val="002060"/>
                </a:solidFill>
              </a:rPr>
              <a:t>qoplamoq</a:t>
            </a:r>
            <a:r>
              <a:rPr lang="ru-RU" sz="3448" dirty="0" smtClean="0">
                <a:solidFill>
                  <a:srgbClr val="002060"/>
                </a:solidFill>
              </a:rPr>
              <a:t>  </a:t>
            </a:r>
            <a:endParaRPr lang="ru-RU" sz="3448" dirty="0">
              <a:solidFill>
                <a:srgbClr val="002060"/>
              </a:solidFill>
            </a:endParaRPr>
          </a:p>
        </p:txBody>
      </p:sp>
      <p:pic>
        <p:nvPicPr>
          <p:cNvPr id="32772" name="Picture 4" descr="Пояснительная записк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87146" y="4243392"/>
            <a:ext cx="1261097" cy="2666972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1187146" y="2100252"/>
            <a:ext cx="1350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однако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187146" y="5314962"/>
            <a:ext cx="1214446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зато</a:t>
            </a:r>
            <a:endParaRPr lang="ru-RU" dirty="0"/>
          </a:p>
        </p:txBody>
      </p:sp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142"/>
          <a:stretch>
            <a:fillRect/>
          </a:stretch>
        </p:blipFill>
        <p:spPr bwMode="auto">
          <a:xfrm>
            <a:off x="5686420" y="4957772"/>
            <a:ext cx="872700" cy="1798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6037</TotalTime>
  <Words>972</Words>
  <Application>Microsoft Office PowerPoint</Application>
  <PresentationFormat>Произвольный</PresentationFormat>
  <Paragraphs>133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Русский язык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Учетная запись Майкрософт</cp:lastModifiedBy>
  <cp:revision>683</cp:revision>
  <dcterms:created xsi:type="dcterms:W3CDTF">2020-04-09T07:32:19Z</dcterms:created>
  <dcterms:modified xsi:type="dcterms:W3CDTF">2020-09-12T04:19:26Z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