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80" r:id="rId2"/>
    <p:sldId id="379" r:id="rId3"/>
    <p:sldId id="426" r:id="rId4"/>
    <p:sldId id="427" r:id="rId5"/>
    <p:sldId id="428" r:id="rId6"/>
    <p:sldId id="429" r:id="rId7"/>
    <p:sldId id="423" r:id="rId8"/>
    <p:sldId id="424" r:id="rId9"/>
    <p:sldId id="425" r:id="rId10"/>
    <p:sldId id="431" r:id="rId11"/>
    <p:sldId id="432" r:id="rId12"/>
    <p:sldId id="433" r:id="rId13"/>
    <p:sldId id="430" r:id="rId14"/>
    <p:sldId id="435" r:id="rId15"/>
    <p:sldId id="440" r:id="rId16"/>
    <p:sldId id="437" r:id="rId17"/>
    <p:sldId id="438" r:id="rId18"/>
    <p:sldId id="439" r:id="rId19"/>
    <p:sldId id="436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9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 Пушкине – авторе исторической повести «Капитанская дочка» 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 детстве главного героя повести;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чему учили молодого дворянина в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XVIII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 веке 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5740992" y="-4483581"/>
          <a:ext cx="1167159" cy="10135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 Пушкине – авторе исторической повести «Капитанская дочка» 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10078287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5740992" y="-2880200"/>
          <a:ext cx="1167159" cy="10135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 детстве главного героя повести;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10078287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5740992" y="-1276818"/>
          <a:ext cx="1167159" cy="10135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чему учили молодого дворянина в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XVIII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 веке 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10078287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9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1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36288" y="2522809"/>
            <a:ext cx="9390871" cy="4624022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74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А.С.Пушкин</a:t>
            </a:r>
          </a:p>
          <a:p>
            <a:pPr marL="13684"/>
            <a:r>
              <a:rPr lang="ru-RU" sz="474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«Капитанская дочка» </a:t>
            </a:r>
          </a:p>
          <a:p>
            <a:pPr marL="13684">
              <a:lnSpc>
                <a:spcPts val="2942"/>
              </a:lnSpc>
            </a:pPr>
            <a:endParaRPr lang="ru-RU" sz="4310" b="1" spc="-1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3684">
              <a:lnSpc>
                <a:spcPts val="2942"/>
              </a:lnSpc>
            </a:pPr>
            <a:endParaRPr lang="ru-RU" sz="4310" dirty="0"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31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6263" marR="664370">
              <a:spcBef>
                <a:spcPts val="1595"/>
              </a:spcBef>
            </a:pP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310" dirty="0">
              <a:latin typeface="Arial"/>
              <a:cs typeface="Arial"/>
            </a:endParaRPr>
          </a:p>
          <a:p>
            <a:pPr marL="42018">
              <a:spcBef>
                <a:spcPts val="251"/>
              </a:spcBef>
            </a:pP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08" y="2712809"/>
            <a:ext cx="764148" cy="181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08" y="4909014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1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7671" y="4755065"/>
            <a:ext cx="2109070" cy="2109070"/>
          </a:xfrm>
          <a:prstGeom prst="rect">
            <a:avLst/>
          </a:prstGeom>
          <a:noFill/>
        </p:spPr>
      </p:pic>
      <p:grpSp>
        <p:nvGrpSpPr>
          <p:cNvPr id="29" name="object 10"/>
          <p:cNvGrpSpPr/>
          <p:nvPr/>
        </p:nvGrpSpPr>
        <p:grpSpPr>
          <a:xfrm>
            <a:off x="10557415" y="136604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23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4" y="213579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30826" y="216074"/>
            <a:ext cx="10853383" cy="729559"/>
          </a:xfrm>
        </p:spPr>
        <p:txBody>
          <a:bodyPr/>
          <a:lstStyle/>
          <a:p>
            <a:pPr algn="ctr"/>
            <a:r>
              <a:rPr lang="ru-RU" sz="4741" dirty="0"/>
              <a:t>Семья героя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3775" y="1599117"/>
            <a:ext cx="8852050" cy="3714350"/>
          </a:xfrm>
        </p:spPr>
        <p:txBody>
          <a:bodyPr/>
          <a:lstStyle/>
          <a:p>
            <a:r>
              <a:rPr lang="ru-RU" sz="3017" dirty="0"/>
              <a:t>Отец мой Андрей Петрович Гринев в молодости своей служил при графе Минихе и вышел в отставку </a:t>
            </a:r>
            <a:r>
              <a:rPr lang="ru-RU" sz="3017" dirty="0" err="1"/>
              <a:t>премьер-майором</a:t>
            </a:r>
            <a:r>
              <a:rPr lang="ru-RU" sz="3017" dirty="0"/>
              <a:t> в 17.. году. С тех пор жил он в своей </a:t>
            </a:r>
            <a:r>
              <a:rPr lang="ru-RU" sz="3017" dirty="0" err="1"/>
              <a:t>Симбирской</a:t>
            </a:r>
            <a:r>
              <a:rPr lang="ru-RU" sz="3017" dirty="0"/>
              <a:t> деревне, где и женился на девице </a:t>
            </a:r>
            <a:r>
              <a:rPr lang="ru-RU" sz="3017" dirty="0" err="1"/>
              <a:t>Авдотье</a:t>
            </a:r>
            <a:r>
              <a:rPr lang="ru-RU" sz="3017" dirty="0"/>
              <a:t> Васильевне Ю., дочери бедного тамошнего дворянина. Нас было девять человек детей. Все мои братья и сестры умерли во младенчестве.</a:t>
            </a:r>
          </a:p>
        </p:txBody>
      </p:sp>
      <p:pic>
        <p:nvPicPr>
          <p:cNvPr id="36866" name="Picture 2" descr="Д.Г. Левицкий. Портрет Е.И. Пальменбаха. 1775. Изображен в драгунском мундире в звании секунд-майо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3724" y="1368194"/>
            <a:ext cx="2900971" cy="4394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40160" y="288082"/>
            <a:ext cx="10391537" cy="663258"/>
          </a:xfrm>
        </p:spPr>
        <p:txBody>
          <a:bodyPr/>
          <a:lstStyle/>
          <a:p>
            <a:pPr algn="ctr"/>
            <a:r>
              <a:rPr lang="ru-RU" sz="4310" dirty="0"/>
              <a:t>Образование героя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3775" y="1214246"/>
            <a:ext cx="11931024" cy="5634941"/>
          </a:xfrm>
        </p:spPr>
        <p:txBody>
          <a:bodyPr/>
          <a:lstStyle/>
          <a:p>
            <a:pPr algn="just"/>
            <a:r>
              <a:rPr lang="ru-RU" sz="3017" dirty="0"/>
              <a:t>   </a:t>
            </a:r>
            <a:r>
              <a:rPr lang="ru-RU" sz="2800" dirty="0"/>
              <a:t>Я был записан в Семеновский полк сержантом, по милости майора гвардии князя В., близкого нашего родственника. </a:t>
            </a:r>
          </a:p>
          <a:p>
            <a:pPr algn="just"/>
            <a:r>
              <a:rPr lang="ru-RU" sz="2800" dirty="0"/>
              <a:t>   Я считался в отпуску до окончания наук. </a:t>
            </a:r>
          </a:p>
          <a:p>
            <a:pPr algn="just"/>
            <a:r>
              <a:rPr lang="ru-RU" sz="2800" dirty="0"/>
              <a:t>   С пятилетнего возраста отдан я был на руки стремянному Савельичу, за трезвое поведение пожалованному мне в дядьки. Под его надзором на двенадцатом году выучился я русской грамоте и мог очень здраво судить о свойствах борзого кобеля. </a:t>
            </a:r>
          </a:p>
          <a:p>
            <a:pPr algn="just"/>
            <a:r>
              <a:rPr lang="ru-RU" sz="2800" dirty="0"/>
              <a:t>   В это время батюшка нанял для меня француза, мосье </a:t>
            </a:r>
            <a:r>
              <a:rPr lang="ru-RU" sz="2800" dirty="0" err="1"/>
              <a:t>Бопре</a:t>
            </a:r>
            <a:r>
              <a:rPr lang="ru-RU" sz="2800" dirty="0"/>
              <a:t>, которого выписали из Москвы вместе с годовым запасом вина и прованского масла. Приезд его сильно не понравился Савельичу. «Слава Богу, — ворчал он про себя, — кажется, дитя умыт, причесан, накормлен. Куда как нужно тратить лишние деньги и нанимать </a:t>
            </a:r>
            <a:r>
              <a:rPr lang="ru-RU" sz="2800" dirty="0" err="1"/>
              <a:t>мусье</a:t>
            </a:r>
            <a:r>
              <a:rPr lang="ru-RU" sz="2800" dirty="0"/>
              <a:t>, как будто и своих людей не стало!»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04698" y="136606"/>
            <a:ext cx="5619128" cy="729559"/>
          </a:xfrm>
        </p:spPr>
        <p:txBody>
          <a:bodyPr/>
          <a:lstStyle/>
          <a:p>
            <a:r>
              <a:rPr lang="ru-RU" sz="4741" dirty="0"/>
              <a:t>Мозговой штурм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58647" y="1522142"/>
            <a:ext cx="9852717" cy="34823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dirty="0"/>
              <a:t>Какие качества хочет воспитать в Петруше отец?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О чем заботится дядька Петруши Савельич?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Чему научил мальчика француз-гувернёр </a:t>
            </a:r>
            <a:r>
              <a:rPr lang="ru-RU" sz="3017" dirty="0" err="1"/>
              <a:t>Бопре</a:t>
            </a:r>
            <a:r>
              <a:rPr lang="ru-RU" sz="3017" dirty="0"/>
              <a:t>?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Чего желает для Петруши мать?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Как живёт сам Петруша?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50" y="213579"/>
            <a:ext cx="10391537" cy="729559"/>
          </a:xfrm>
        </p:spPr>
        <p:txBody>
          <a:bodyPr/>
          <a:lstStyle/>
          <a:p>
            <a:pPr algn="l"/>
            <a:r>
              <a:rPr lang="ru-RU" sz="4741" dirty="0"/>
              <a:t>Неожиданный поворот судьбы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553416" y="1505530"/>
            <a:ext cx="7928358" cy="3588611"/>
          </a:xfrm>
        </p:spPr>
        <p:txBody>
          <a:bodyPr/>
          <a:lstStyle/>
          <a:p>
            <a:r>
              <a:rPr lang="ru-RU" sz="3017" dirty="0"/>
              <a:t>Какое событие резко изменило жизнь «недоросля»? </a:t>
            </a:r>
          </a:p>
          <a:p>
            <a:r>
              <a:rPr lang="ru-RU" sz="3017" dirty="0"/>
              <a:t>Почему отец не захотел для сына престижной службы в Семеновском полку?</a:t>
            </a:r>
          </a:p>
          <a:p>
            <a:r>
              <a:rPr lang="ru-RU" sz="3017" dirty="0"/>
              <a:t> Какие наставления дали Петруше отец и мать? </a:t>
            </a:r>
          </a:p>
          <a:p>
            <a:r>
              <a:rPr lang="ru-RU" sz="3017" dirty="0"/>
              <a:t>Чем снабдили его в дорогу?</a:t>
            </a:r>
          </a:p>
          <a:p>
            <a:endParaRPr lang="ru-RU" dirty="0"/>
          </a:p>
        </p:txBody>
      </p:sp>
      <p:pic>
        <p:nvPicPr>
          <p:cNvPr id="5" name="Picture 2" descr="https://videouroki.net/videouroki/conspekty/ruslit8/11-a-s-pushkin-kapitanskaya-dochka-istoriya-sozdaniya-proizvedeniya-geroi-i-ih-istoricheskie-prototipy-pugachyov-i-grinyov.files/image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673" y="1599117"/>
            <a:ext cx="3308946" cy="481494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1672" y="1445168"/>
            <a:ext cx="10468512" cy="5107232"/>
          </a:xfrm>
        </p:spPr>
        <p:txBody>
          <a:bodyPr/>
          <a:lstStyle/>
          <a:p>
            <a:r>
              <a:rPr lang="ru-RU" sz="3017" dirty="0"/>
              <a:t>Нет, пускай послужит он в армии, да потянет лямку, да понюхает пороху, да будет солдат, а не шаматон.</a:t>
            </a:r>
          </a:p>
          <a:p>
            <a:endParaRPr lang="ru-RU" sz="3017" dirty="0"/>
          </a:p>
          <a:p>
            <a:r>
              <a:rPr lang="ru-RU" sz="3017" dirty="0"/>
              <a:t>Батюшка сказал мне: «Прощай, Петр. Служи верно, кому присягнешь; слушайся начальников; за их лаской не гоняйся; на службу не напрашивайся; от службы не отговаривайся; и помни пословицу: береги платье </a:t>
            </a:r>
            <a:r>
              <a:rPr lang="ru-RU" sz="3017" dirty="0" err="1"/>
              <a:t>снову</a:t>
            </a:r>
            <a:r>
              <a:rPr lang="ru-RU" sz="3017" dirty="0"/>
              <a:t>, а честь смолоду». </a:t>
            </a:r>
          </a:p>
          <a:p>
            <a:endParaRPr lang="ru-RU" sz="3017" dirty="0"/>
          </a:p>
          <a:p>
            <a:r>
              <a:rPr lang="ru-RU" sz="3017" dirty="0"/>
              <a:t>Матушка в слезах наказывала мне беречь мое здоровье, а Савельичу смотреть за дитятей. 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631057" y="1676092"/>
            <a:ext cx="6376516" cy="1857175"/>
          </a:xfrm>
        </p:spPr>
        <p:txBody>
          <a:bodyPr/>
          <a:lstStyle/>
          <a:p>
            <a:r>
              <a:rPr lang="ru-RU" sz="3017" dirty="0"/>
              <a:t>Как вы думаете, каким должен быть  офицер?</a:t>
            </a:r>
          </a:p>
          <a:p>
            <a:r>
              <a:rPr lang="ru-RU" sz="3017" dirty="0"/>
              <a:t>Сможет ли Петруша выполнить наказ отца? </a:t>
            </a:r>
          </a:p>
        </p:txBody>
      </p:sp>
      <p:pic>
        <p:nvPicPr>
          <p:cNvPr id="47106" name="Picture 2" descr="Петр Гринев - характер, история, любовь, Маша Миронова, личность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698" y="1368202"/>
            <a:ext cx="4387538" cy="554210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2852" y="213578"/>
            <a:ext cx="10545486" cy="663258"/>
          </a:xfrm>
        </p:spPr>
        <p:txBody>
          <a:bodyPr/>
          <a:lstStyle/>
          <a:p>
            <a:pPr algn="ctr"/>
            <a:r>
              <a:rPr lang="ru-RU" sz="4310" dirty="0"/>
              <a:t>Словарная работа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 l="14861" t="28516" r="7723" b="22656"/>
          <a:stretch>
            <a:fillRect/>
          </a:stretch>
        </p:blipFill>
        <p:spPr bwMode="auto">
          <a:xfrm>
            <a:off x="496144" y="1584226"/>
            <a:ext cx="12155789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0930358" cy="729559"/>
          </a:xfrm>
        </p:spPr>
        <p:txBody>
          <a:bodyPr/>
          <a:lstStyle/>
          <a:p>
            <a:pPr algn="ctr"/>
            <a:r>
              <a:rPr lang="ru-RU" sz="4741" dirty="0"/>
              <a:t>Словарная работа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705365" y="5447835"/>
            <a:ext cx="2232256" cy="530594"/>
          </a:xfrm>
        </p:spPr>
        <p:txBody>
          <a:bodyPr/>
          <a:lstStyle/>
          <a:p>
            <a:r>
              <a:rPr lang="ru-RU" sz="3448" dirty="0"/>
              <a:t>кибитка</a:t>
            </a:r>
          </a:p>
        </p:txBody>
      </p:sp>
      <p:pic>
        <p:nvPicPr>
          <p:cNvPr id="39938" name="Picture 2" descr="Кибитка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8031" y="1445168"/>
            <a:ext cx="6773743" cy="4687430"/>
          </a:xfrm>
          <a:prstGeom prst="rect">
            <a:avLst/>
          </a:prstGeom>
          <a:noFill/>
        </p:spPr>
      </p:pic>
      <p:pic>
        <p:nvPicPr>
          <p:cNvPr id="39940" name="Picture 4" descr="Кибитка | Что непонятно у классиков? Wiki | Fand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724" y="1368194"/>
            <a:ext cx="4564756" cy="34638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782339" y="6525475"/>
            <a:ext cx="2232256" cy="464294"/>
          </a:xfrm>
        </p:spPr>
        <p:txBody>
          <a:bodyPr/>
          <a:lstStyle/>
          <a:p>
            <a:r>
              <a:rPr lang="ru-RU" sz="3017" dirty="0"/>
              <a:t>погребец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0930358" cy="729559"/>
          </a:xfrm>
        </p:spPr>
        <p:txBody>
          <a:bodyPr/>
          <a:lstStyle/>
          <a:p>
            <a:pPr algn="ctr"/>
            <a:r>
              <a:rPr lang="ru-RU" sz="4741" dirty="0"/>
              <a:t>Словарная работа</a:t>
            </a:r>
          </a:p>
        </p:txBody>
      </p:sp>
      <p:pic>
        <p:nvPicPr>
          <p:cNvPr id="46086" name="Picture 6" descr="Погребец | 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699" y="1445169"/>
            <a:ext cx="5182903" cy="47107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088" name="Picture 8" descr="Дорожный погребец. Конец XIX — начало XX ве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4492" y="1522143"/>
            <a:ext cx="3232923" cy="53696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724" y="59630"/>
            <a:ext cx="10083640" cy="729559"/>
          </a:xfrm>
        </p:spPr>
        <p:txBody>
          <a:bodyPr/>
          <a:lstStyle/>
          <a:p>
            <a:pPr algn="ctr"/>
            <a:r>
              <a:rPr lang="ru-RU" sz="4741" dirty="0"/>
              <a:t>Домашнее задание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44852" y="1291220"/>
            <a:ext cx="6850717" cy="928588"/>
          </a:xfrm>
        </p:spPr>
        <p:txBody>
          <a:bodyPr/>
          <a:lstStyle/>
          <a:p>
            <a:r>
              <a:rPr lang="ru-RU" sz="3017" dirty="0"/>
              <a:t>Прочитать первую главу повести.</a:t>
            </a:r>
          </a:p>
          <a:p>
            <a:r>
              <a:rPr lang="ru-RU" sz="3017" dirty="0"/>
              <a:t>Ответить на вопросы учебника</a:t>
            </a:r>
            <a:r>
              <a:rPr lang="ru-RU" sz="2586" dirty="0"/>
              <a:t>.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14909" t="29687" r="6576" b="11719"/>
          <a:stretch>
            <a:fillRect/>
          </a:stretch>
        </p:blipFill>
        <p:spPr bwMode="auto">
          <a:xfrm>
            <a:off x="704698" y="2368860"/>
            <a:ext cx="11007332" cy="461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144" y="288082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узнаем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858647" y="1599117"/>
          <a:ext cx="11392204" cy="500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50" y="269261"/>
            <a:ext cx="9852717" cy="729559"/>
          </a:xfrm>
        </p:spPr>
        <p:txBody>
          <a:bodyPr/>
          <a:lstStyle/>
          <a:p>
            <a:pPr algn="ctr"/>
            <a:r>
              <a:rPr lang="ru-RU" sz="4741" dirty="0"/>
              <a:t>Что вы знаете о Пушкине?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50750" y="1522142"/>
            <a:ext cx="7081640" cy="5107232"/>
          </a:xfrm>
        </p:spPr>
        <p:txBody>
          <a:bodyPr/>
          <a:lstStyle/>
          <a:p>
            <a:r>
              <a:rPr lang="ru-RU" sz="3017" dirty="0"/>
              <a:t>Когда родился А.С.Пушкин?</a:t>
            </a:r>
          </a:p>
          <a:p>
            <a:r>
              <a:rPr lang="ru-RU" sz="3017" dirty="0"/>
              <a:t>В каком городе он родился?</a:t>
            </a:r>
          </a:p>
          <a:p>
            <a:r>
              <a:rPr lang="ru-RU" sz="3017" dirty="0"/>
              <a:t>Какие стихотворения Пушкина вам знакомы?  </a:t>
            </a:r>
          </a:p>
          <a:p>
            <a:r>
              <a:rPr lang="ru-RU" sz="3017" dirty="0"/>
              <a:t>Какое стихотворение Пушкина посвящено декабристам? </a:t>
            </a:r>
          </a:p>
          <a:p>
            <a:r>
              <a:rPr lang="ru-RU" sz="3017" dirty="0"/>
              <a:t>Какие произведения Пушкина написаны прозой?</a:t>
            </a:r>
          </a:p>
          <a:p>
            <a:r>
              <a:rPr lang="ru-RU" sz="3017" dirty="0"/>
              <a:t>Кто занимался переводами произведений Пушкина на узбекский язык?</a:t>
            </a:r>
          </a:p>
        </p:txBody>
      </p:sp>
      <p:pic>
        <p:nvPicPr>
          <p:cNvPr id="30722" name="Picture 2" descr="Orest Kiprensky - Портрет поэта А.С.Пушкина - Google Art Proj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3313" y="983322"/>
            <a:ext cx="4328144" cy="5003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35288" y="349132"/>
            <a:ext cx="8852050" cy="729559"/>
          </a:xfrm>
        </p:spPr>
        <p:txBody>
          <a:bodyPr/>
          <a:lstStyle/>
          <a:p>
            <a:pPr algn="ctr"/>
            <a:r>
              <a:rPr lang="ru-RU" sz="4741" dirty="0"/>
              <a:t>Переводчики Пушкина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1672" y="5909681"/>
            <a:ext cx="3463846" cy="928588"/>
          </a:xfrm>
        </p:spPr>
        <p:txBody>
          <a:bodyPr/>
          <a:lstStyle/>
          <a:p>
            <a:pPr algn="ctr"/>
            <a:r>
              <a:rPr lang="ru-RU" sz="3017" dirty="0" err="1"/>
              <a:t>Айбек</a:t>
            </a:r>
            <a:endParaRPr lang="ru-RU" sz="3017" dirty="0"/>
          </a:p>
          <a:p>
            <a:pPr algn="ctr"/>
            <a:r>
              <a:rPr lang="ru-RU" sz="3017" dirty="0"/>
              <a:t>«Евгений Онегин»</a:t>
            </a:r>
          </a:p>
        </p:txBody>
      </p:sp>
      <p:pic>
        <p:nvPicPr>
          <p:cNvPr id="32770" name="Picture 2" descr="Ташмухамедов, Муса — Википедия"/>
          <p:cNvPicPr>
            <a:picLocks noChangeAspect="1" noChangeArrowheads="1"/>
          </p:cNvPicPr>
          <p:nvPr/>
        </p:nvPicPr>
        <p:blipFill>
          <a:blip r:embed="rId2"/>
          <a:srcRect l="4143" t="12346" r="5231" b="15121"/>
          <a:stretch>
            <a:fillRect/>
          </a:stretch>
        </p:blipFill>
        <p:spPr bwMode="auto">
          <a:xfrm>
            <a:off x="704698" y="1214245"/>
            <a:ext cx="3848717" cy="42910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772" name="Picture 4" descr="Ziyo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5262" y="1291220"/>
            <a:ext cx="3155948" cy="31559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3"/>
          <p:cNvSpPr txBox="1">
            <a:spLocks/>
          </p:cNvSpPr>
          <p:nvPr/>
        </p:nvSpPr>
        <p:spPr>
          <a:xfrm>
            <a:off x="4861313" y="5447835"/>
            <a:ext cx="3463846" cy="1392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85266">
              <a:defRPr/>
            </a:pPr>
            <a:r>
              <a:rPr lang="ru-RU" sz="3017" kern="0" dirty="0">
                <a:solidFill>
                  <a:srgbClr val="373435"/>
                </a:solidFill>
                <a:latin typeface="Arial"/>
                <a:cs typeface="Arial"/>
              </a:rPr>
              <a:t>Абдулла </a:t>
            </a:r>
            <a:r>
              <a:rPr lang="ru-RU" sz="3017" kern="0" dirty="0" err="1">
                <a:solidFill>
                  <a:srgbClr val="373435"/>
                </a:solidFill>
                <a:latin typeface="Arial"/>
                <a:cs typeface="Arial"/>
              </a:rPr>
              <a:t>Каххар</a:t>
            </a:r>
            <a:endParaRPr lang="ru-RU" sz="3017" kern="0" dirty="0">
              <a:solidFill>
                <a:srgbClr val="373435"/>
              </a:solidFill>
              <a:latin typeface="Arial"/>
              <a:cs typeface="Arial"/>
            </a:endParaRPr>
          </a:p>
          <a:p>
            <a:pPr algn="ctr" defTabSz="985266">
              <a:defRPr/>
            </a:pPr>
            <a:r>
              <a:rPr lang="ru-RU" sz="3017" kern="0" dirty="0">
                <a:solidFill>
                  <a:srgbClr val="373435"/>
                </a:solidFill>
                <a:latin typeface="Arial"/>
                <a:cs typeface="Arial"/>
              </a:rPr>
              <a:t>«Капитанская дочка»</a:t>
            </a:r>
          </a:p>
        </p:txBody>
      </p:sp>
      <p:pic>
        <p:nvPicPr>
          <p:cNvPr id="32774" name="Picture 6" descr="Гафур Гулям в кратком изложен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63980" y="1214247"/>
            <a:ext cx="3290652" cy="43875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Содержимое 3"/>
          <p:cNvSpPr txBox="1">
            <a:spLocks/>
          </p:cNvSpPr>
          <p:nvPr/>
        </p:nvSpPr>
        <p:spPr>
          <a:xfrm>
            <a:off x="8479108" y="5986655"/>
            <a:ext cx="4002666" cy="9285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85266">
              <a:defRPr/>
            </a:pPr>
            <a:r>
              <a:rPr lang="ru-RU" sz="3017" kern="0" dirty="0" err="1">
                <a:solidFill>
                  <a:srgbClr val="373435"/>
                </a:solidFill>
                <a:latin typeface="Arial"/>
                <a:cs typeface="Arial"/>
              </a:rPr>
              <a:t>Гафур</a:t>
            </a:r>
            <a:r>
              <a:rPr lang="ru-RU" sz="3017" kern="0" dirty="0">
                <a:solidFill>
                  <a:srgbClr val="373435"/>
                </a:solidFill>
                <a:latin typeface="Arial"/>
                <a:cs typeface="Arial"/>
              </a:rPr>
              <a:t> Гулям</a:t>
            </a:r>
          </a:p>
          <a:p>
            <a:pPr algn="ctr" defTabSz="985266">
              <a:defRPr/>
            </a:pPr>
            <a:r>
              <a:rPr lang="ru-RU" sz="3017" kern="0" dirty="0">
                <a:solidFill>
                  <a:srgbClr val="373435"/>
                </a:solidFill>
                <a:latin typeface="Arial"/>
                <a:cs typeface="Arial"/>
              </a:rPr>
              <a:t>«Руслан и Людмила»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videouroki.net/videouroki/conspekty/ruslit8/11-a-s-pushkin-kapitanskaya-dochka-istoriya-sozdaniya-proizvedeniya-geroi-i-ih-istoricheskie-prototipy-pugachyov-i-grinyov.files/image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2848" y="1368202"/>
            <a:ext cx="5644786" cy="423358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58647" y="136605"/>
            <a:ext cx="10006665" cy="729559"/>
          </a:xfrm>
        </p:spPr>
        <p:txBody>
          <a:bodyPr/>
          <a:lstStyle/>
          <a:p>
            <a:pPr algn="ctr"/>
            <a:r>
              <a:rPr lang="ru-RU" sz="4741" dirty="0"/>
              <a:t>«Капитанская дочка»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017261" y="5832706"/>
            <a:ext cx="4784339" cy="928588"/>
          </a:xfrm>
        </p:spPr>
        <p:txBody>
          <a:bodyPr/>
          <a:lstStyle/>
          <a:p>
            <a:r>
              <a:rPr lang="ru-RU" sz="3017" dirty="0"/>
              <a:t>1833 год.</a:t>
            </a:r>
          </a:p>
          <a:p>
            <a:r>
              <a:rPr lang="ru-RU" sz="3017" dirty="0"/>
              <a:t>Поездка в Оренбург.</a:t>
            </a:r>
          </a:p>
        </p:txBody>
      </p:sp>
      <p:pic>
        <p:nvPicPr>
          <p:cNvPr id="8" name="Picture 2" descr="https://videouroki.net/videouroki/conspekty/ruslit8/11-a-s-pushkin-kapitanskaya-dochka-istoriya-sozdaniya-proizvedeniya-geroi-i-ih-istoricheskie-prototipy-pugachyov-i-grinyov.files/image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066" y="3000494"/>
            <a:ext cx="7042806" cy="398682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C:\Users\Владимир\Desktop\audiokniga-kapitanskaya-dochka-pushkin-2947-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357">
            <a:off x="577669" y="1371815"/>
            <a:ext cx="2510057" cy="33336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videouroki.net/videouroki/conspekty/ruslit8/11-a-s-pushkin-kapitanskaya-dochka-istoriya-sozdaniya-proizvedeniya-geroi-i-ih-istoricheskie-prototipy-pugachyov-i-grinyov.files/image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724" y="1291221"/>
            <a:ext cx="2540154" cy="277107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5708031" y="1291220"/>
            <a:ext cx="6773743" cy="58393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46317" indent="-246317" defTabSz="985266">
              <a:lnSpc>
                <a:spcPct val="90000"/>
              </a:lnSpc>
              <a:spcBef>
                <a:spcPts val="1078"/>
              </a:spcBef>
              <a:buFont typeface="Arial" panose="020B0604020202020204" pitchFamily="34" charset="0"/>
              <a:buChar char="•"/>
              <a:defRPr/>
            </a:pPr>
            <a:r>
              <a:rPr lang="ru-RU" sz="3017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3017" b="1" i="1" dirty="0">
                <a:latin typeface="Arial" pitchFamily="34" charset="0"/>
                <a:cs typeface="Arial" pitchFamily="34" charset="0"/>
              </a:rPr>
              <a:t>Историю Пугачёва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» Пушкин написал в Болдине осенью 1833 года. Этот труд Пушкина вышел в 1834 году под названием «</a:t>
            </a:r>
            <a:r>
              <a:rPr lang="ru-RU" sz="3017" b="1" i="1" dirty="0">
                <a:latin typeface="Arial" pitchFamily="34" charset="0"/>
                <a:cs typeface="Arial" pitchFamily="34" charset="0"/>
              </a:rPr>
              <a:t>История Пугачёвского бунта</a:t>
            </a:r>
            <a:r>
              <a:rPr lang="ru-RU" sz="3017" i="1" dirty="0">
                <a:latin typeface="Arial" pitchFamily="34" charset="0"/>
                <a:cs typeface="Arial" pitchFamily="34" charset="0"/>
              </a:rPr>
              <a:t>». </a:t>
            </a:r>
          </a:p>
          <a:p>
            <a:pPr marL="246317" indent="-246317" defTabSz="985266">
              <a:lnSpc>
                <a:spcPct val="90000"/>
              </a:lnSpc>
              <a:spcBef>
                <a:spcPts val="1078"/>
              </a:spcBef>
              <a:buFont typeface="Arial" panose="020B0604020202020204" pitchFamily="34" charset="0"/>
              <a:buChar char="•"/>
              <a:defRPr/>
            </a:pPr>
            <a:r>
              <a:rPr lang="ru-RU" sz="3017" dirty="0">
                <a:latin typeface="Arial" pitchFamily="34" charset="0"/>
                <a:cs typeface="Arial" pitchFamily="34" charset="0"/>
              </a:rPr>
              <a:t>Название произведению присвоил сам император. Но сам </a:t>
            </a:r>
            <a:r>
              <a:rPr lang="ru-RU" sz="3017" b="1" dirty="0">
                <a:latin typeface="Arial" pitchFamily="34" charset="0"/>
                <a:cs typeface="Arial" pitchFamily="34" charset="0"/>
              </a:rPr>
              <a:t>Пушкин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 задумал написать историческую повесть о пугачёвском бунте.</a:t>
            </a:r>
          </a:p>
        </p:txBody>
      </p:sp>
      <p:pic>
        <p:nvPicPr>
          <p:cNvPr id="7" name="Picture 2" descr="https://videouroki.net/videouroki/conspekty/ruslit8/11-a-s-pushkin-kapitanskaya-dochka-istoriya-sozdaniya-proizvedeniya-geroi-i-ih-istoricheskie-prototipy-pugachyov-i-grinyov.files/image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3519" y="4062297"/>
            <a:ext cx="4238745" cy="285052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18338" y="279911"/>
            <a:ext cx="11700101" cy="729559"/>
          </a:xfrm>
        </p:spPr>
        <p:txBody>
          <a:bodyPr/>
          <a:lstStyle/>
          <a:p>
            <a:pPr algn="ctr"/>
            <a:r>
              <a:rPr lang="ru-RU" sz="4741" dirty="0"/>
              <a:t>Пушкин-прозаик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96801" y="1599117"/>
            <a:ext cx="9159948" cy="5107232"/>
          </a:xfrm>
        </p:spPr>
        <p:txBody>
          <a:bodyPr/>
          <a:lstStyle/>
          <a:p>
            <a:r>
              <a:rPr lang="ru-RU" dirty="0" smtClean="0"/>
              <a:t>   «</a:t>
            </a:r>
            <a:r>
              <a:rPr lang="ru-RU" sz="3017" dirty="0"/>
              <a:t>Мысль о романе, который бы поведал простую, безыскусственную повесть прямо-русской жизни, занимала Пушкина в последнее время неотступно. Он бросил стихи ... и написал «Капитанскую дочку», решительно лучшее русское произведение в повествовательном роде... В первый раз выступили истинно русские характеры… всё не только самая правда, но еще как бы лучше её. Так оно и быть должно: на то и призвание поэта…» </a:t>
            </a:r>
          </a:p>
          <a:p>
            <a:r>
              <a:rPr lang="ru-RU" sz="3017" dirty="0"/>
              <a:t>                                                     Н.В.Гоголь</a:t>
            </a:r>
          </a:p>
        </p:txBody>
      </p:sp>
      <p:pic>
        <p:nvPicPr>
          <p:cNvPr id="1026" name="Picture 2" descr="N.Gogol by A.Ivanov (1841, Russian museum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9775" y="2017857"/>
            <a:ext cx="2738664" cy="3122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27724" y="1505531"/>
            <a:ext cx="7774409" cy="4981492"/>
          </a:xfrm>
        </p:spPr>
        <p:txBody>
          <a:bodyPr/>
          <a:lstStyle/>
          <a:p>
            <a:r>
              <a:rPr lang="ru-RU" sz="3017" dirty="0"/>
              <a:t>«Пушкин был историком там, где не думал быть им и где часто не удается стать им настоящему историку. «Капитанская дочка» была написана между делом, среди работ над пугачевщиной, но в ней больше истории, чем в «Истории пугачевского бунта», которая кажется длинным объяснительным примечанием к роману». </a:t>
            </a:r>
          </a:p>
          <a:p>
            <a:r>
              <a:rPr lang="ru-RU" sz="3017" dirty="0"/>
              <a:t>                                 В.О.Ключевский.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96144" y="216074"/>
            <a:ext cx="11700101" cy="729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85266">
              <a:defRPr/>
            </a:pPr>
            <a:r>
              <a:rPr lang="ru-RU" sz="4741" kern="0" dirty="0">
                <a:solidFill>
                  <a:srgbClr val="FEFEFE"/>
                </a:solidFill>
                <a:latin typeface="Arial"/>
                <a:cs typeface="Arial"/>
              </a:rPr>
              <a:t>Пушкин-прозаик</a:t>
            </a:r>
          </a:p>
        </p:txBody>
      </p:sp>
      <p:pic>
        <p:nvPicPr>
          <p:cNvPr id="29698" name="Picture 2" descr="Vasily Klyuchevsky 18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1877" y="1725331"/>
            <a:ext cx="2694102" cy="381485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4" y="136605"/>
            <a:ext cx="11975697" cy="729559"/>
          </a:xfrm>
        </p:spPr>
        <p:txBody>
          <a:bodyPr/>
          <a:lstStyle/>
          <a:p>
            <a:pPr algn="ctr"/>
            <a:r>
              <a:rPr lang="ru-RU" sz="4741" dirty="0" smtClean="0"/>
              <a:t>    Знакомство </a:t>
            </a:r>
            <a:r>
              <a:rPr lang="ru-RU" sz="4741" dirty="0"/>
              <a:t>с главным героем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631057" y="1505531"/>
            <a:ext cx="6530465" cy="1399742"/>
          </a:xfrm>
        </p:spPr>
        <p:txBody>
          <a:bodyPr/>
          <a:lstStyle/>
          <a:p>
            <a:pPr algn="r"/>
            <a:r>
              <a:rPr lang="ru-RU" sz="3448" dirty="0"/>
              <a:t>Береги честь </a:t>
            </a:r>
            <a:r>
              <a:rPr lang="ru-RU" sz="3448" dirty="0" smtClean="0"/>
              <a:t>смолоду</a:t>
            </a:r>
            <a:endParaRPr lang="ru-RU" sz="3448" dirty="0"/>
          </a:p>
          <a:p>
            <a:pPr algn="r"/>
            <a:r>
              <a:rPr lang="ru-RU" sz="3448" i="1" dirty="0"/>
              <a:t>Пословица</a:t>
            </a:r>
            <a:endParaRPr lang="ru-RU" sz="3448" dirty="0"/>
          </a:p>
          <a:p>
            <a:endParaRPr lang="ru-RU" dirty="0"/>
          </a:p>
        </p:txBody>
      </p:sp>
      <p:pic>
        <p:nvPicPr>
          <p:cNvPr id="6" name="Picture 2" descr="https://videouroki.net/videouroki/conspekty/ruslit8/11-a-s-pushkin-kapitanskaya-dochka-istoriya-sozdaniya-proizvedeniya-geroi-i-ih-istoricheskie-prototipy-pugachyov-i-grinyov.files/image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647" y="1368194"/>
            <a:ext cx="3694769" cy="524195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746" name="Picture 2" descr="Иллюстрации С.В.Герасимова к повести &quot;Капитанская дочк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0133" y="3215579"/>
            <a:ext cx="6377144" cy="33458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5796</TotalTime>
  <Words>689</Words>
  <Application>Microsoft Office PowerPoint</Application>
  <PresentationFormat>Произвольный</PresentationFormat>
  <Paragraphs>77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659</cp:revision>
  <dcterms:created xsi:type="dcterms:W3CDTF">2020-04-09T07:32:19Z</dcterms:created>
  <dcterms:modified xsi:type="dcterms:W3CDTF">2020-09-10T05:22:58Z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