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380" r:id="rId2"/>
    <p:sldId id="379" r:id="rId3"/>
    <p:sldId id="426" r:id="rId4"/>
    <p:sldId id="427" r:id="rId5"/>
    <p:sldId id="428" r:id="rId6"/>
    <p:sldId id="429" r:id="rId7"/>
    <p:sldId id="423" r:id="rId8"/>
    <p:sldId id="424" r:id="rId9"/>
    <p:sldId id="425" r:id="rId10"/>
    <p:sldId id="431" r:id="rId11"/>
    <p:sldId id="432" r:id="rId12"/>
    <p:sldId id="433" r:id="rId13"/>
    <p:sldId id="430" r:id="rId14"/>
    <p:sldId id="435" r:id="rId15"/>
    <p:sldId id="440" r:id="rId16"/>
    <p:sldId id="437" r:id="rId17"/>
    <p:sldId id="438" r:id="rId18"/>
    <p:sldId id="439" r:id="rId19"/>
    <p:sldId id="436" r:id="rId20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09" autoAdjust="0"/>
  </p:normalViewPr>
  <p:slideViewPr>
    <p:cSldViewPr>
      <p:cViewPr varScale="1">
        <p:scale>
          <a:sx n="62" d="100"/>
          <a:sy n="62" d="100"/>
        </p:scale>
        <p:origin x="834" y="90"/>
      </p:cViewPr>
      <p:guideLst>
        <p:guide orient="horz" pos="2880"/>
        <p:guide pos="2327"/>
        <p:guide orient="horz" pos="6391"/>
        <p:guide pos="47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85395B-3487-4D50-8112-2831CA3DA41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9A9843-A0CB-40F1-961E-80BE990839B7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BB93CC66-7FB4-4CE6-BDD0-38E3C09FED5E}" type="parTrans" cxnId="{0359D3ED-6FEE-481B-9A87-E00398286A70}">
      <dgm:prSet/>
      <dgm:spPr/>
      <dgm:t>
        <a:bodyPr/>
        <a:lstStyle/>
        <a:p>
          <a:endParaRPr lang="ru-RU"/>
        </a:p>
      </dgm:t>
    </dgm:pt>
    <dgm:pt modelId="{35FB800D-9EE2-4D68-B814-40C3015FD3D5}" type="sibTrans" cxnId="{0359D3ED-6FEE-481B-9A87-E00398286A70}">
      <dgm:prSet/>
      <dgm:spPr/>
      <dgm:t>
        <a:bodyPr/>
        <a:lstStyle/>
        <a:p>
          <a:endParaRPr lang="ru-RU"/>
        </a:p>
      </dgm:t>
    </dgm:pt>
    <dgm:pt modelId="{0E6E15E1-B53C-4765-9487-17655BD0C3CB}">
      <dgm:prSet phldrT="[Текст]" custT="1"/>
      <dgm:spPr/>
      <dgm:t>
        <a:bodyPr/>
        <a:lstStyle/>
        <a:p>
          <a:r>
            <a:rPr lang="ru-RU" sz="3200" dirty="0" smtClean="0">
              <a:latin typeface="Arial" pitchFamily="34" charset="0"/>
              <a:cs typeface="Arial" pitchFamily="34" charset="0"/>
            </a:rPr>
            <a:t>о Пушкине – авторе исторической повести «Капитанская дочка» ;</a:t>
          </a:r>
          <a:endParaRPr lang="ru-RU" sz="3200" dirty="0">
            <a:latin typeface="Arial" pitchFamily="34" charset="0"/>
            <a:cs typeface="Arial" pitchFamily="34" charset="0"/>
          </a:endParaRPr>
        </a:p>
      </dgm:t>
    </dgm:pt>
    <dgm:pt modelId="{1CC3E44A-E63E-484B-8E7F-32820B6A0971}" type="parTrans" cxnId="{2C133DD2-E559-4139-B094-4E0565E2816C}">
      <dgm:prSet/>
      <dgm:spPr/>
      <dgm:t>
        <a:bodyPr/>
        <a:lstStyle/>
        <a:p>
          <a:endParaRPr lang="ru-RU"/>
        </a:p>
      </dgm:t>
    </dgm:pt>
    <dgm:pt modelId="{85099008-297F-487E-9203-F3F8E8FEFE5A}" type="sibTrans" cxnId="{2C133DD2-E559-4139-B094-4E0565E2816C}">
      <dgm:prSet/>
      <dgm:spPr/>
      <dgm:t>
        <a:bodyPr/>
        <a:lstStyle/>
        <a:p>
          <a:endParaRPr lang="ru-RU"/>
        </a:p>
      </dgm:t>
    </dgm:pt>
    <dgm:pt modelId="{B7975532-1A88-41F5-875D-4ADAAF4DA0F4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E0B21249-8C27-4B64-AB4F-866ED505F469}" type="parTrans" cxnId="{9D23C0F0-37C8-4B0C-9F9C-D2880CC35DA5}">
      <dgm:prSet/>
      <dgm:spPr/>
      <dgm:t>
        <a:bodyPr/>
        <a:lstStyle/>
        <a:p>
          <a:endParaRPr lang="ru-RU"/>
        </a:p>
      </dgm:t>
    </dgm:pt>
    <dgm:pt modelId="{BA4EAC60-AB33-48D1-A89B-234276E6F66B}" type="sibTrans" cxnId="{9D23C0F0-37C8-4B0C-9F9C-D2880CC35DA5}">
      <dgm:prSet/>
      <dgm:spPr/>
      <dgm:t>
        <a:bodyPr/>
        <a:lstStyle/>
        <a:p>
          <a:endParaRPr lang="ru-RU"/>
        </a:p>
      </dgm:t>
    </dgm:pt>
    <dgm:pt modelId="{890EEF95-D8F2-4D5F-BA8E-A4EDF0125D41}">
      <dgm:prSet phldrT="[Текст]" custT="1"/>
      <dgm:spPr/>
      <dgm:t>
        <a:bodyPr/>
        <a:lstStyle/>
        <a:p>
          <a:r>
            <a:rPr lang="ru-RU" sz="3200" dirty="0" smtClean="0">
              <a:latin typeface="Arial" pitchFamily="34" charset="0"/>
              <a:cs typeface="Arial" pitchFamily="34" charset="0"/>
            </a:rPr>
            <a:t>о детстве главного героя повести;</a:t>
          </a:r>
          <a:endParaRPr lang="ru-RU" sz="3200" dirty="0">
            <a:latin typeface="Arial" pitchFamily="34" charset="0"/>
            <a:cs typeface="Arial" pitchFamily="34" charset="0"/>
          </a:endParaRPr>
        </a:p>
      </dgm:t>
    </dgm:pt>
    <dgm:pt modelId="{D541B06A-460D-4349-8C1A-2544E5CB2709}" type="parTrans" cxnId="{EA72DCB0-0D36-4493-B50A-BFADD444A127}">
      <dgm:prSet/>
      <dgm:spPr/>
      <dgm:t>
        <a:bodyPr/>
        <a:lstStyle/>
        <a:p>
          <a:endParaRPr lang="ru-RU"/>
        </a:p>
      </dgm:t>
    </dgm:pt>
    <dgm:pt modelId="{B304408A-033D-4BE1-8367-6DF5A6A38BF3}" type="sibTrans" cxnId="{EA72DCB0-0D36-4493-B50A-BFADD444A127}">
      <dgm:prSet/>
      <dgm:spPr/>
      <dgm:t>
        <a:bodyPr/>
        <a:lstStyle/>
        <a:p>
          <a:endParaRPr lang="ru-RU"/>
        </a:p>
      </dgm:t>
    </dgm:pt>
    <dgm:pt modelId="{A2CDB74B-31DB-45FF-88FE-5D8AA4D10CAD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4F764F28-1FC9-41E8-969A-02C48461A401}" type="parTrans" cxnId="{09F493F4-4D70-4A04-A59C-12828383F996}">
      <dgm:prSet/>
      <dgm:spPr/>
      <dgm:t>
        <a:bodyPr/>
        <a:lstStyle/>
        <a:p>
          <a:endParaRPr lang="ru-RU"/>
        </a:p>
      </dgm:t>
    </dgm:pt>
    <dgm:pt modelId="{7E13A4E3-1AD2-4765-9546-F7DF96588B34}" type="sibTrans" cxnId="{09F493F4-4D70-4A04-A59C-12828383F996}">
      <dgm:prSet/>
      <dgm:spPr/>
      <dgm:t>
        <a:bodyPr/>
        <a:lstStyle/>
        <a:p>
          <a:endParaRPr lang="ru-RU"/>
        </a:p>
      </dgm:t>
    </dgm:pt>
    <dgm:pt modelId="{D04ABFA8-7904-45FB-AF2C-7449BD89C99D}">
      <dgm:prSet phldrT="[Текст]" custT="1"/>
      <dgm:spPr/>
      <dgm:t>
        <a:bodyPr/>
        <a:lstStyle/>
        <a:p>
          <a:r>
            <a:rPr lang="ru-RU" sz="3200" dirty="0" smtClean="0">
              <a:latin typeface="Arial" pitchFamily="34" charset="0"/>
              <a:cs typeface="Arial" pitchFamily="34" charset="0"/>
            </a:rPr>
            <a:t>чему учили молодого дворянина в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XVIII</a:t>
          </a:r>
          <a:r>
            <a:rPr lang="ru-RU" sz="3200" dirty="0" smtClean="0">
              <a:latin typeface="Arial" pitchFamily="34" charset="0"/>
              <a:cs typeface="Arial" pitchFamily="34" charset="0"/>
            </a:rPr>
            <a:t> веке </a:t>
          </a:r>
          <a:r>
            <a:rPr lang="ru-RU" sz="3200" dirty="0" smtClean="0"/>
            <a:t>.</a:t>
          </a:r>
          <a:endParaRPr lang="ru-RU" sz="3200" dirty="0"/>
        </a:p>
      </dgm:t>
    </dgm:pt>
    <dgm:pt modelId="{AD3D046C-BBD4-49D4-AA4B-757DB461E12E}" type="parTrans" cxnId="{1EBF759A-284B-4859-810B-21DA2AF09D45}">
      <dgm:prSet/>
      <dgm:spPr/>
      <dgm:t>
        <a:bodyPr/>
        <a:lstStyle/>
        <a:p>
          <a:endParaRPr lang="ru-RU"/>
        </a:p>
      </dgm:t>
    </dgm:pt>
    <dgm:pt modelId="{DF776949-B618-4A43-B825-017E2644BA79}" type="sibTrans" cxnId="{1EBF759A-284B-4859-810B-21DA2AF09D45}">
      <dgm:prSet/>
      <dgm:spPr/>
      <dgm:t>
        <a:bodyPr/>
        <a:lstStyle/>
        <a:p>
          <a:endParaRPr lang="ru-RU"/>
        </a:p>
      </dgm:t>
    </dgm:pt>
    <dgm:pt modelId="{FB74238E-9E9A-4553-B5DF-CCDF2822CA8F}" type="pres">
      <dgm:prSet presAssocID="{9D85395B-3487-4D50-8112-2831CA3DA41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2D3238-7C3F-44FF-9A0A-1574B8F385E7}" type="pres">
      <dgm:prSet presAssocID="{4C9A9843-A0CB-40F1-961E-80BE990839B7}" presName="composite" presStyleCnt="0"/>
      <dgm:spPr/>
    </dgm:pt>
    <dgm:pt modelId="{F0CC10CE-394A-4AAD-9AB1-58B4509C3DB1}" type="pres">
      <dgm:prSet presAssocID="{4C9A9843-A0CB-40F1-961E-80BE990839B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BEF8F-D011-4090-8183-E58FDACFE3E8}" type="pres">
      <dgm:prSet presAssocID="{4C9A9843-A0CB-40F1-961E-80BE990839B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3EC52-E8C8-484D-A7D5-FBEA9C27DB74}" type="pres">
      <dgm:prSet presAssocID="{35FB800D-9EE2-4D68-B814-40C3015FD3D5}" presName="sp" presStyleCnt="0"/>
      <dgm:spPr/>
    </dgm:pt>
    <dgm:pt modelId="{1D7E4400-B756-4587-93CB-28F8159EC874}" type="pres">
      <dgm:prSet presAssocID="{B7975532-1A88-41F5-875D-4ADAAF4DA0F4}" presName="composite" presStyleCnt="0"/>
      <dgm:spPr/>
    </dgm:pt>
    <dgm:pt modelId="{7BEE4076-CA6C-490B-BB0E-0487D88FE7DD}" type="pres">
      <dgm:prSet presAssocID="{B7975532-1A88-41F5-875D-4ADAAF4DA0F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E2AA6-F356-4903-8782-4766A94E5C4A}" type="pres">
      <dgm:prSet presAssocID="{B7975532-1A88-41F5-875D-4ADAAF4DA0F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766628-950E-4CE6-A5AD-8FEC55178EDE}" type="pres">
      <dgm:prSet presAssocID="{BA4EAC60-AB33-48D1-A89B-234276E6F66B}" presName="sp" presStyleCnt="0"/>
      <dgm:spPr/>
    </dgm:pt>
    <dgm:pt modelId="{90D56CE2-DD1F-4F3D-92B5-1855DF6A4BAB}" type="pres">
      <dgm:prSet presAssocID="{A2CDB74B-31DB-45FF-88FE-5D8AA4D10CAD}" presName="composite" presStyleCnt="0"/>
      <dgm:spPr/>
    </dgm:pt>
    <dgm:pt modelId="{0EB44FF6-5E89-4996-805E-942CDD35A176}" type="pres">
      <dgm:prSet presAssocID="{A2CDB74B-31DB-45FF-88FE-5D8AA4D10CA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DF0E25-5A13-41DB-8E41-5BE95C2D578C}" type="pres">
      <dgm:prSet presAssocID="{A2CDB74B-31DB-45FF-88FE-5D8AA4D10CA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07A17E-F684-400A-B61E-E5D1C7247C1D}" type="presOf" srcId="{9D85395B-3487-4D50-8112-2831CA3DA419}" destId="{FB74238E-9E9A-4553-B5DF-CCDF2822CA8F}" srcOrd="0" destOrd="0" presId="urn:microsoft.com/office/officeart/2005/8/layout/chevron2"/>
    <dgm:cxn modelId="{436C174E-FAB5-4B6D-9625-85CA471D6315}" type="presOf" srcId="{A2CDB74B-31DB-45FF-88FE-5D8AA4D10CAD}" destId="{0EB44FF6-5E89-4996-805E-942CDD35A176}" srcOrd="0" destOrd="0" presId="urn:microsoft.com/office/officeart/2005/8/layout/chevron2"/>
    <dgm:cxn modelId="{1EBF759A-284B-4859-810B-21DA2AF09D45}" srcId="{A2CDB74B-31DB-45FF-88FE-5D8AA4D10CAD}" destId="{D04ABFA8-7904-45FB-AF2C-7449BD89C99D}" srcOrd="0" destOrd="0" parTransId="{AD3D046C-BBD4-49D4-AA4B-757DB461E12E}" sibTransId="{DF776949-B618-4A43-B825-017E2644BA79}"/>
    <dgm:cxn modelId="{0359D3ED-6FEE-481B-9A87-E00398286A70}" srcId="{9D85395B-3487-4D50-8112-2831CA3DA419}" destId="{4C9A9843-A0CB-40F1-961E-80BE990839B7}" srcOrd="0" destOrd="0" parTransId="{BB93CC66-7FB4-4CE6-BDD0-38E3C09FED5E}" sibTransId="{35FB800D-9EE2-4D68-B814-40C3015FD3D5}"/>
    <dgm:cxn modelId="{36928CC0-116B-419D-AEC4-474BDBD12A16}" type="presOf" srcId="{0E6E15E1-B53C-4765-9487-17655BD0C3CB}" destId="{2EFBEF8F-D011-4090-8183-E58FDACFE3E8}" srcOrd="0" destOrd="0" presId="urn:microsoft.com/office/officeart/2005/8/layout/chevron2"/>
    <dgm:cxn modelId="{2C133DD2-E559-4139-B094-4E0565E2816C}" srcId="{4C9A9843-A0CB-40F1-961E-80BE990839B7}" destId="{0E6E15E1-B53C-4765-9487-17655BD0C3CB}" srcOrd="0" destOrd="0" parTransId="{1CC3E44A-E63E-484B-8E7F-32820B6A0971}" sibTransId="{85099008-297F-487E-9203-F3F8E8FEFE5A}"/>
    <dgm:cxn modelId="{6D671AC5-605E-4E22-BEA0-921162844672}" type="presOf" srcId="{890EEF95-D8F2-4D5F-BA8E-A4EDF0125D41}" destId="{4A3E2AA6-F356-4903-8782-4766A94E5C4A}" srcOrd="0" destOrd="0" presId="urn:microsoft.com/office/officeart/2005/8/layout/chevron2"/>
    <dgm:cxn modelId="{9D23C0F0-37C8-4B0C-9F9C-D2880CC35DA5}" srcId="{9D85395B-3487-4D50-8112-2831CA3DA419}" destId="{B7975532-1A88-41F5-875D-4ADAAF4DA0F4}" srcOrd="1" destOrd="0" parTransId="{E0B21249-8C27-4B64-AB4F-866ED505F469}" sibTransId="{BA4EAC60-AB33-48D1-A89B-234276E6F66B}"/>
    <dgm:cxn modelId="{3CE11681-5CF1-4F35-B0D3-95461F7716BA}" type="presOf" srcId="{B7975532-1A88-41F5-875D-4ADAAF4DA0F4}" destId="{7BEE4076-CA6C-490B-BB0E-0487D88FE7DD}" srcOrd="0" destOrd="0" presId="urn:microsoft.com/office/officeart/2005/8/layout/chevron2"/>
    <dgm:cxn modelId="{6774BF5B-614D-482B-9FDC-650D28BAE265}" type="presOf" srcId="{4C9A9843-A0CB-40F1-961E-80BE990839B7}" destId="{F0CC10CE-394A-4AAD-9AB1-58B4509C3DB1}" srcOrd="0" destOrd="0" presId="urn:microsoft.com/office/officeart/2005/8/layout/chevron2"/>
    <dgm:cxn modelId="{09F493F4-4D70-4A04-A59C-12828383F996}" srcId="{9D85395B-3487-4D50-8112-2831CA3DA419}" destId="{A2CDB74B-31DB-45FF-88FE-5D8AA4D10CAD}" srcOrd="2" destOrd="0" parTransId="{4F764F28-1FC9-41E8-969A-02C48461A401}" sibTransId="{7E13A4E3-1AD2-4765-9546-F7DF96588B34}"/>
    <dgm:cxn modelId="{5B821DDB-8071-4FEC-831A-EAEE27E020F5}" type="presOf" srcId="{D04ABFA8-7904-45FB-AF2C-7449BD89C99D}" destId="{A5DF0E25-5A13-41DB-8E41-5BE95C2D578C}" srcOrd="0" destOrd="0" presId="urn:microsoft.com/office/officeart/2005/8/layout/chevron2"/>
    <dgm:cxn modelId="{EA72DCB0-0D36-4493-B50A-BFADD444A127}" srcId="{B7975532-1A88-41F5-875D-4ADAAF4DA0F4}" destId="{890EEF95-D8F2-4D5F-BA8E-A4EDF0125D41}" srcOrd="0" destOrd="0" parTransId="{D541B06A-460D-4349-8C1A-2544E5CB2709}" sibTransId="{B304408A-033D-4BE1-8367-6DF5A6A38BF3}"/>
    <dgm:cxn modelId="{DA55CA1F-0FB2-45A3-BE48-3F6EAE756FAB}" type="presParOf" srcId="{FB74238E-9E9A-4553-B5DF-CCDF2822CA8F}" destId="{612D3238-7C3F-44FF-9A0A-1574B8F385E7}" srcOrd="0" destOrd="0" presId="urn:microsoft.com/office/officeart/2005/8/layout/chevron2"/>
    <dgm:cxn modelId="{AFA4C97A-50B9-49A8-A7FD-FA6A214F5BB2}" type="presParOf" srcId="{612D3238-7C3F-44FF-9A0A-1574B8F385E7}" destId="{F0CC10CE-394A-4AAD-9AB1-58B4509C3DB1}" srcOrd="0" destOrd="0" presId="urn:microsoft.com/office/officeart/2005/8/layout/chevron2"/>
    <dgm:cxn modelId="{70417611-00D4-4D02-874A-AA5E1B8B508D}" type="presParOf" srcId="{612D3238-7C3F-44FF-9A0A-1574B8F385E7}" destId="{2EFBEF8F-D011-4090-8183-E58FDACFE3E8}" srcOrd="1" destOrd="0" presId="urn:microsoft.com/office/officeart/2005/8/layout/chevron2"/>
    <dgm:cxn modelId="{BC3EAAB1-91C1-4D58-A0A0-2438012AFE63}" type="presParOf" srcId="{FB74238E-9E9A-4553-B5DF-CCDF2822CA8F}" destId="{B073EC52-E8C8-484D-A7D5-FBEA9C27DB74}" srcOrd="1" destOrd="0" presId="urn:microsoft.com/office/officeart/2005/8/layout/chevron2"/>
    <dgm:cxn modelId="{73E04E36-A034-4A45-A329-56B7ECEBE5B1}" type="presParOf" srcId="{FB74238E-9E9A-4553-B5DF-CCDF2822CA8F}" destId="{1D7E4400-B756-4587-93CB-28F8159EC874}" srcOrd="2" destOrd="0" presId="urn:microsoft.com/office/officeart/2005/8/layout/chevron2"/>
    <dgm:cxn modelId="{D36045C7-AC59-4D7E-B0AA-BAD5B21A39D1}" type="presParOf" srcId="{1D7E4400-B756-4587-93CB-28F8159EC874}" destId="{7BEE4076-CA6C-490B-BB0E-0487D88FE7DD}" srcOrd="0" destOrd="0" presId="urn:microsoft.com/office/officeart/2005/8/layout/chevron2"/>
    <dgm:cxn modelId="{019F5A02-E0DE-43D6-8C5B-264B5F7766FE}" type="presParOf" srcId="{1D7E4400-B756-4587-93CB-28F8159EC874}" destId="{4A3E2AA6-F356-4903-8782-4766A94E5C4A}" srcOrd="1" destOrd="0" presId="urn:microsoft.com/office/officeart/2005/8/layout/chevron2"/>
    <dgm:cxn modelId="{6F10EB5F-F993-472B-9F55-B5B3B62AFB92}" type="presParOf" srcId="{FB74238E-9E9A-4553-B5DF-CCDF2822CA8F}" destId="{53766628-950E-4CE6-A5AD-8FEC55178EDE}" srcOrd="3" destOrd="0" presId="urn:microsoft.com/office/officeart/2005/8/layout/chevron2"/>
    <dgm:cxn modelId="{70BAF3E2-9AF4-4461-8921-1AA34C2595BD}" type="presParOf" srcId="{FB74238E-9E9A-4553-B5DF-CCDF2822CA8F}" destId="{90D56CE2-DD1F-4F3D-92B5-1855DF6A4BAB}" srcOrd="4" destOrd="0" presId="urn:microsoft.com/office/officeart/2005/8/layout/chevron2"/>
    <dgm:cxn modelId="{8D86BBB0-22FB-4874-BEF0-1C512E9BB7AC}" type="presParOf" srcId="{90D56CE2-DD1F-4F3D-92B5-1855DF6A4BAB}" destId="{0EB44FF6-5E89-4996-805E-942CDD35A176}" srcOrd="0" destOrd="0" presId="urn:microsoft.com/office/officeart/2005/8/layout/chevron2"/>
    <dgm:cxn modelId="{35D7FC5E-9374-4EC3-A00F-4B6CA8B7F52B}" type="presParOf" srcId="{90D56CE2-DD1F-4F3D-92B5-1855DF6A4BAB}" destId="{A5DF0E25-5A13-41DB-8E41-5BE95C2D578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C10CE-394A-4AAD-9AB1-58B4509C3DB1}">
      <dsp:nvSpPr>
        <dsp:cNvPr id="0" name=""/>
        <dsp:cNvSpPr/>
      </dsp:nvSpPr>
      <dsp:spPr>
        <a:xfrm rot="5400000">
          <a:off x="-269344" y="269814"/>
          <a:ext cx="1795629" cy="12569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1</a:t>
          </a:r>
          <a:endParaRPr lang="ru-RU" sz="3500" kern="1200" dirty="0"/>
        </a:p>
      </dsp:txBody>
      <dsp:txXfrm rot="-5400000">
        <a:off x="1" y="628939"/>
        <a:ext cx="1256940" cy="538689"/>
      </dsp:txXfrm>
    </dsp:sp>
    <dsp:sp modelId="{2EFBEF8F-D011-4090-8183-E58FDACFE3E8}">
      <dsp:nvSpPr>
        <dsp:cNvPr id="0" name=""/>
        <dsp:cNvSpPr/>
      </dsp:nvSpPr>
      <dsp:spPr>
        <a:xfrm rot="5400000">
          <a:off x="5740992" y="-4483581"/>
          <a:ext cx="1167159" cy="101352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Arial" pitchFamily="34" charset="0"/>
              <a:cs typeface="Arial" pitchFamily="34" charset="0"/>
            </a:rPr>
            <a:t>о Пушкине – авторе исторической повести «Капитанская дочка» ;</a:t>
          </a:r>
          <a:endParaRPr lang="ru-RU" sz="3200" kern="1200" dirty="0">
            <a:latin typeface="Arial" pitchFamily="34" charset="0"/>
            <a:cs typeface="Arial" pitchFamily="34" charset="0"/>
          </a:endParaRPr>
        </a:p>
      </dsp:txBody>
      <dsp:txXfrm rot="-5400000">
        <a:off x="1256940" y="57447"/>
        <a:ext cx="10078287" cy="1053207"/>
      </dsp:txXfrm>
    </dsp:sp>
    <dsp:sp modelId="{7BEE4076-CA6C-490B-BB0E-0487D88FE7DD}">
      <dsp:nvSpPr>
        <dsp:cNvPr id="0" name=""/>
        <dsp:cNvSpPr/>
      </dsp:nvSpPr>
      <dsp:spPr>
        <a:xfrm rot="5400000">
          <a:off x="-269344" y="1873196"/>
          <a:ext cx="1795629" cy="12569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2</a:t>
          </a:r>
          <a:endParaRPr lang="ru-RU" sz="3500" kern="1200" dirty="0"/>
        </a:p>
      </dsp:txBody>
      <dsp:txXfrm rot="-5400000">
        <a:off x="1" y="2232321"/>
        <a:ext cx="1256940" cy="538689"/>
      </dsp:txXfrm>
    </dsp:sp>
    <dsp:sp modelId="{4A3E2AA6-F356-4903-8782-4766A94E5C4A}">
      <dsp:nvSpPr>
        <dsp:cNvPr id="0" name=""/>
        <dsp:cNvSpPr/>
      </dsp:nvSpPr>
      <dsp:spPr>
        <a:xfrm rot="5400000">
          <a:off x="5740992" y="-2880200"/>
          <a:ext cx="1167159" cy="101352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Arial" pitchFamily="34" charset="0"/>
              <a:cs typeface="Arial" pitchFamily="34" charset="0"/>
            </a:rPr>
            <a:t>о детстве главного героя повести;</a:t>
          </a:r>
          <a:endParaRPr lang="ru-RU" sz="3200" kern="1200" dirty="0">
            <a:latin typeface="Arial" pitchFamily="34" charset="0"/>
            <a:cs typeface="Arial" pitchFamily="34" charset="0"/>
          </a:endParaRPr>
        </a:p>
      </dsp:txBody>
      <dsp:txXfrm rot="-5400000">
        <a:off x="1256940" y="1660828"/>
        <a:ext cx="10078287" cy="1053207"/>
      </dsp:txXfrm>
    </dsp:sp>
    <dsp:sp modelId="{0EB44FF6-5E89-4996-805E-942CDD35A176}">
      <dsp:nvSpPr>
        <dsp:cNvPr id="0" name=""/>
        <dsp:cNvSpPr/>
      </dsp:nvSpPr>
      <dsp:spPr>
        <a:xfrm rot="5400000">
          <a:off x="-269344" y="3476577"/>
          <a:ext cx="1795629" cy="12569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3</a:t>
          </a:r>
          <a:endParaRPr lang="ru-RU" sz="3500" kern="1200" dirty="0"/>
        </a:p>
      </dsp:txBody>
      <dsp:txXfrm rot="-5400000">
        <a:off x="1" y="3835702"/>
        <a:ext cx="1256940" cy="538689"/>
      </dsp:txXfrm>
    </dsp:sp>
    <dsp:sp modelId="{A5DF0E25-5A13-41DB-8E41-5BE95C2D578C}">
      <dsp:nvSpPr>
        <dsp:cNvPr id="0" name=""/>
        <dsp:cNvSpPr/>
      </dsp:nvSpPr>
      <dsp:spPr>
        <a:xfrm rot="5400000">
          <a:off x="5740992" y="-1276818"/>
          <a:ext cx="1167159" cy="101352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Arial" pitchFamily="34" charset="0"/>
              <a:cs typeface="Arial" pitchFamily="34" charset="0"/>
            </a:rPr>
            <a:t>чему учили молодого дворянина в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XVIII</a:t>
          </a:r>
          <a:r>
            <a:rPr lang="ru-RU" sz="3200" kern="1200" dirty="0" smtClean="0">
              <a:latin typeface="Arial" pitchFamily="34" charset="0"/>
              <a:cs typeface="Arial" pitchFamily="34" charset="0"/>
            </a:rPr>
            <a:t> веке </a:t>
          </a:r>
          <a:r>
            <a:rPr lang="ru-RU" sz="3200" kern="1200" dirty="0" smtClean="0"/>
            <a:t>.</a:t>
          </a:r>
          <a:endParaRPr lang="ru-RU" sz="3200" kern="1200" dirty="0"/>
        </a:p>
      </dsp:txBody>
      <dsp:txXfrm rot="-5400000">
        <a:off x="1256940" y="3264210"/>
        <a:ext cx="10078287" cy="10532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0A8DF-93A1-4ECC-BA4E-0737B913F34E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469A8-E2B7-4836-9D06-19E90F64E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774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9851" y="288036"/>
            <a:ext cx="10497312" cy="407804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D80E5C6-665C-4DA8-A2A3-0CA8014EDD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-275359"/>
            <a:ext cx="12788911" cy="244156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48811" y="254033"/>
            <a:ext cx="8716502" cy="1227500"/>
          </a:xfrm>
          <a:prstGeom prst="rect">
            <a:avLst/>
          </a:prstGeom>
        </p:spPr>
        <p:txBody>
          <a:bodyPr vert="horz" wrap="square" lIns="0" tIns="33322" rIns="0" bIns="0" rtlCol="0">
            <a:spAutoFit/>
          </a:bodyPr>
          <a:lstStyle/>
          <a:p>
            <a:pPr marL="28978" algn="ctr">
              <a:spcBef>
                <a:spcPts val="260"/>
              </a:spcBef>
            </a:pPr>
            <a:r>
              <a:rPr lang="ru-RU" sz="7758" spc="-12" dirty="0"/>
              <a:t>Русский язык</a:t>
            </a:r>
            <a:endParaRPr sz="7758" dirty="0"/>
          </a:p>
        </p:txBody>
      </p:sp>
      <p:sp>
        <p:nvSpPr>
          <p:cNvPr id="4" name="object 4"/>
          <p:cNvSpPr txBox="1"/>
          <p:nvPr/>
        </p:nvSpPr>
        <p:spPr>
          <a:xfrm>
            <a:off x="1936288" y="2522809"/>
            <a:ext cx="9390871" cy="4624022"/>
          </a:xfrm>
          <a:prstGeom prst="rect">
            <a:avLst/>
          </a:prstGeom>
        </p:spPr>
        <p:txBody>
          <a:bodyPr vert="horz" wrap="square" lIns="0" tIns="31876" rIns="0" bIns="0" rtlCol="0">
            <a:spAutoFit/>
          </a:bodyPr>
          <a:lstStyle/>
          <a:p>
            <a:pPr marL="13684"/>
            <a:r>
              <a:rPr lang="ru-RU" sz="4741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А.С.Пушкин</a:t>
            </a:r>
          </a:p>
          <a:p>
            <a:pPr marL="13684"/>
            <a:r>
              <a:rPr lang="ru-RU" sz="4741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«Капитанская дочка» </a:t>
            </a:r>
          </a:p>
          <a:p>
            <a:pPr marL="13684">
              <a:lnSpc>
                <a:spcPts val="2942"/>
              </a:lnSpc>
            </a:pPr>
            <a:endParaRPr lang="ru-RU" sz="4310" b="1" spc="-11" dirty="0">
              <a:solidFill>
                <a:srgbClr val="2365C7"/>
              </a:solidFill>
              <a:latin typeface="Arial"/>
              <a:cs typeface="Arial"/>
            </a:endParaRPr>
          </a:p>
          <a:p>
            <a:pPr marL="13684">
              <a:lnSpc>
                <a:spcPts val="2942"/>
              </a:lnSpc>
            </a:pPr>
            <a:endParaRPr lang="ru-RU" sz="4310" dirty="0">
              <a:latin typeface="Arial"/>
              <a:cs typeface="Arial"/>
            </a:endParaRPr>
          </a:p>
          <a:p>
            <a:pPr marL="36263" marR="664370">
              <a:spcBef>
                <a:spcPts val="1595"/>
              </a:spcBef>
            </a:pPr>
            <a:r>
              <a:rPr lang="ru-RU" sz="4310" b="1" spc="5" dirty="0" err="1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31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6263" marR="664370">
              <a:spcBef>
                <a:spcPts val="1595"/>
              </a:spcBef>
            </a:pPr>
            <a:r>
              <a:rPr lang="ru-RU" sz="4310" b="1" spc="5" dirty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lang="ru-RU" sz="4310" dirty="0">
              <a:latin typeface="Arial"/>
              <a:cs typeface="Arial"/>
            </a:endParaRPr>
          </a:p>
          <a:p>
            <a:pPr marL="42018">
              <a:spcBef>
                <a:spcPts val="251"/>
              </a:spcBef>
            </a:pPr>
            <a:endParaRPr sz="3987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72008" y="2712809"/>
            <a:ext cx="764148" cy="1811333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6" name="object 6"/>
          <p:cNvSpPr/>
          <p:nvPr/>
        </p:nvSpPr>
        <p:spPr>
          <a:xfrm>
            <a:off x="972008" y="4909014"/>
            <a:ext cx="764148" cy="15394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grpSp>
        <p:nvGrpSpPr>
          <p:cNvPr id="7" name="object 15"/>
          <p:cNvGrpSpPr/>
          <p:nvPr/>
        </p:nvGrpSpPr>
        <p:grpSpPr>
          <a:xfrm>
            <a:off x="769395" y="412041"/>
            <a:ext cx="1037660" cy="111601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202"/>
            </a:p>
          </p:txBody>
        </p:sp>
      </p:grpSp>
      <p:pic>
        <p:nvPicPr>
          <p:cNvPr id="27" name="Picture 1" descr="D:\клипарт\инфографика человечки для презентаций\unna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87671" y="4755065"/>
            <a:ext cx="2109070" cy="2109070"/>
          </a:xfrm>
          <a:prstGeom prst="rect">
            <a:avLst/>
          </a:prstGeom>
          <a:noFill/>
        </p:spPr>
      </p:pic>
      <p:grpSp>
        <p:nvGrpSpPr>
          <p:cNvPr id="29" name="object 10"/>
          <p:cNvGrpSpPr/>
          <p:nvPr/>
        </p:nvGrpSpPr>
        <p:grpSpPr>
          <a:xfrm>
            <a:off x="10557415" y="136604"/>
            <a:ext cx="2001333" cy="1616461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202"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942287" y="983323"/>
            <a:ext cx="1230642" cy="543721"/>
          </a:xfrm>
          <a:prstGeom prst="rect">
            <a:avLst/>
          </a:prstGeom>
        </p:spPr>
        <p:txBody>
          <a:bodyPr vert="horz" wrap="square" lIns="0" tIns="13000" rIns="0" bIns="0" rtlCol="0">
            <a:spAutoFit/>
          </a:bodyPr>
          <a:lstStyle/>
          <a:p>
            <a:pPr algn="ctr">
              <a:spcBef>
                <a:spcPts val="102"/>
              </a:spcBef>
            </a:pPr>
            <a:r>
              <a:rPr sz="3448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448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448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711364" y="213579"/>
            <a:ext cx="1539487" cy="746831"/>
          </a:xfrm>
          <a:prstGeom prst="rect">
            <a:avLst/>
          </a:prstGeom>
        </p:spPr>
        <p:txBody>
          <a:bodyPr vert="horz" wrap="square" lIns="0" tIns="17105" rIns="0" bIns="0" rtlCol="0">
            <a:spAutoFit/>
          </a:bodyPr>
          <a:lstStyle/>
          <a:p>
            <a:pPr algn="ctr">
              <a:spcBef>
                <a:spcPts val="135"/>
              </a:spcBef>
            </a:pPr>
            <a:r>
              <a:rPr lang="ru-RU" sz="4741" b="1" spc="11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4741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30826" y="216074"/>
            <a:ext cx="10853383" cy="729559"/>
          </a:xfrm>
        </p:spPr>
        <p:txBody>
          <a:bodyPr/>
          <a:lstStyle/>
          <a:p>
            <a:pPr algn="ctr"/>
            <a:r>
              <a:rPr lang="ru-RU" sz="4741" dirty="0"/>
              <a:t>Семья героя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473775" y="1599117"/>
            <a:ext cx="8852050" cy="3714350"/>
          </a:xfrm>
        </p:spPr>
        <p:txBody>
          <a:bodyPr/>
          <a:lstStyle/>
          <a:p>
            <a:r>
              <a:rPr lang="ru-RU" sz="3017" dirty="0"/>
              <a:t>Отец мой Андрей Петрович Гринев в молодости своей служил при графе Минихе и вышел в отставку </a:t>
            </a:r>
            <a:r>
              <a:rPr lang="ru-RU" sz="3017" dirty="0" err="1"/>
              <a:t>премьер-майором</a:t>
            </a:r>
            <a:r>
              <a:rPr lang="ru-RU" sz="3017" dirty="0"/>
              <a:t> в 17.. году. С тех пор жил он в своей </a:t>
            </a:r>
            <a:r>
              <a:rPr lang="ru-RU" sz="3017" dirty="0" err="1"/>
              <a:t>Симбирской</a:t>
            </a:r>
            <a:r>
              <a:rPr lang="ru-RU" sz="3017" dirty="0"/>
              <a:t> деревне, где и женился на девице </a:t>
            </a:r>
            <a:r>
              <a:rPr lang="ru-RU" sz="3017" dirty="0" err="1"/>
              <a:t>Авдотье</a:t>
            </a:r>
            <a:r>
              <a:rPr lang="ru-RU" sz="3017" dirty="0"/>
              <a:t> Васильевне Ю., дочери бедного тамошнего дворянина. Нас было девять человек детей. Все мои братья и сестры умерли во младенчестве.</a:t>
            </a:r>
          </a:p>
        </p:txBody>
      </p:sp>
      <p:pic>
        <p:nvPicPr>
          <p:cNvPr id="36866" name="Picture 2" descr="Д.Г. Левицкий. Портрет Е.И. Пальменбаха. 1775. Изображен в драгунском мундире в звании секунд-майо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33724" y="1368194"/>
            <a:ext cx="2900971" cy="43943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640160" y="288082"/>
            <a:ext cx="10391537" cy="663258"/>
          </a:xfrm>
        </p:spPr>
        <p:txBody>
          <a:bodyPr/>
          <a:lstStyle/>
          <a:p>
            <a:pPr algn="ctr"/>
            <a:r>
              <a:rPr lang="ru-RU" sz="4310" dirty="0"/>
              <a:t>Образование героя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473775" y="1214246"/>
            <a:ext cx="11931024" cy="5634941"/>
          </a:xfrm>
        </p:spPr>
        <p:txBody>
          <a:bodyPr/>
          <a:lstStyle/>
          <a:p>
            <a:pPr algn="just"/>
            <a:r>
              <a:rPr lang="ru-RU" sz="3017" dirty="0"/>
              <a:t>   </a:t>
            </a:r>
            <a:r>
              <a:rPr lang="ru-RU" sz="2800" dirty="0"/>
              <a:t>Я был записан в Семеновский полк сержантом, по милости майора гвардии князя В., близкого нашего родственника. </a:t>
            </a:r>
          </a:p>
          <a:p>
            <a:pPr algn="just"/>
            <a:r>
              <a:rPr lang="ru-RU" sz="2800" dirty="0"/>
              <a:t>   Я считался в отпуску до окончания наук. </a:t>
            </a:r>
          </a:p>
          <a:p>
            <a:pPr algn="just"/>
            <a:r>
              <a:rPr lang="ru-RU" sz="2800" dirty="0"/>
              <a:t>   С пятилетнего возраста отдан я был на руки стремянному Савельичу, за трезвое поведение пожалованному мне в дядьки. Под его надзором на двенадцатом году выучился я русской грамоте и мог очень здраво судить о свойствах борзого кобеля. </a:t>
            </a:r>
          </a:p>
          <a:p>
            <a:pPr algn="just"/>
            <a:r>
              <a:rPr lang="ru-RU" sz="2800" dirty="0"/>
              <a:t>   В это время батюшка нанял для меня француза, мосье </a:t>
            </a:r>
            <a:r>
              <a:rPr lang="ru-RU" sz="2800" dirty="0" err="1"/>
              <a:t>Бопре</a:t>
            </a:r>
            <a:r>
              <a:rPr lang="ru-RU" sz="2800" dirty="0"/>
              <a:t>, которого выписали из Москвы вместе с годовым запасом вина и прованского масла. Приезд его сильно не понравился Савельичу. «Слава Богу, — ворчал он про себя, — кажется, дитя умыт, причесан, накормлен. Куда как нужно тратить лишние деньги и нанимать </a:t>
            </a:r>
            <a:r>
              <a:rPr lang="ru-RU" sz="2800" dirty="0" err="1"/>
              <a:t>мусье</a:t>
            </a:r>
            <a:r>
              <a:rPr lang="ru-RU" sz="2800" dirty="0"/>
              <a:t>, как будто и своих людей не стало!»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704698" y="136606"/>
            <a:ext cx="5619128" cy="729559"/>
          </a:xfrm>
        </p:spPr>
        <p:txBody>
          <a:bodyPr/>
          <a:lstStyle/>
          <a:p>
            <a:r>
              <a:rPr lang="ru-RU" sz="4741" dirty="0"/>
              <a:t>Мозговой штурм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858647" y="1522142"/>
            <a:ext cx="9852717" cy="348236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017" dirty="0"/>
              <a:t>Какие качества хочет воспитать в Петруше отец?</a:t>
            </a:r>
          </a:p>
          <a:p>
            <a:pPr>
              <a:lnSpc>
                <a:spcPct val="150000"/>
              </a:lnSpc>
            </a:pPr>
            <a:r>
              <a:rPr lang="ru-RU" sz="3017" dirty="0"/>
              <a:t>О чем заботится дядька Петруши Савельич?</a:t>
            </a:r>
          </a:p>
          <a:p>
            <a:pPr>
              <a:lnSpc>
                <a:spcPct val="150000"/>
              </a:lnSpc>
            </a:pPr>
            <a:r>
              <a:rPr lang="ru-RU" sz="3017" dirty="0"/>
              <a:t>Чему научил мальчика француз-гувернёр </a:t>
            </a:r>
            <a:r>
              <a:rPr lang="ru-RU" sz="3017" dirty="0" err="1"/>
              <a:t>Бопре</a:t>
            </a:r>
            <a:r>
              <a:rPr lang="ru-RU" sz="3017" dirty="0"/>
              <a:t>?</a:t>
            </a:r>
          </a:p>
          <a:p>
            <a:pPr>
              <a:lnSpc>
                <a:spcPct val="150000"/>
              </a:lnSpc>
            </a:pPr>
            <a:r>
              <a:rPr lang="ru-RU" sz="3017" dirty="0"/>
              <a:t>Чего желает для Петруши мать?</a:t>
            </a:r>
          </a:p>
          <a:p>
            <a:pPr>
              <a:lnSpc>
                <a:spcPct val="150000"/>
              </a:lnSpc>
            </a:pPr>
            <a:r>
              <a:rPr lang="ru-RU" sz="3017" dirty="0"/>
              <a:t>Как живёт сам Петруша?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50750" y="213579"/>
            <a:ext cx="10391537" cy="729559"/>
          </a:xfrm>
        </p:spPr>
        <p:txBody>
          <a:bodyPr/>
          <a:lstStyle/>
          <a:p>
            <a:pPr algn="l"/>
            <a:r>
              <a:rPr lang="ru-RU" sz="4741" dirty="0"/>
              <a:t>Неожиданный поворот судьбы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4553416" y="1505530"/>
            <a:ext cx="7928358" cy="3588611"/>
          </a:xfrm>
        </p:spPr>
        <p:txBody>
          <a:bodyPr/>
          <a:lstStyle/>
          <a:p>
            <a:r>
              <a:rPr lang="ru-RU" sz="3017" dirty="0"/>
              <a:t>Какое событие резко изменило жизнь «недоросля»? </a:t>
            </a:r>
          </a:p>
          <a:p>
            <a:r>
              <a:rPr lang="ru-RU" sz="3017" dirty="0"/>
              <a:t>Почему отец не захотел для сына престижной службы в Семеновском полку?</a:t>
            </a:r>
          </a:p>
          <a:p>
            <a:r>
              <a:rPr lang="ru-RU" sz="3017" dirty="0"/>
              <a:t> Какие наставления дали Петруше отец и мать? </a:t>
            </a:r>
          </a:p>
          <a:p>
            <a:r>
              <a:rPr lang="ru-RU" sz="3017" dirty="0"/>
              <a:t>Чем снабдили его в дорогу?</a:t>
            </a:r>
          </a:p>
          <a:p>
            <a:endParaRPr lang="ru-RU" dirty="0"/>
          </a:p>
        </p:txBody>
      </p:sp>
      <p:pic>
        <p:nvPicPr>
          <p:cNvPr id="5" name="Picture 2" descr="https://videouroki.net/videouroki/conspekty/ruslit8/11-a-s-pushkin-kapitanskaya-dochka-istoriya-sozdaniya-proizvedeniya-geroi-i-ih-istoricheskie-prototipy-pugachyov-i-grinyov.files/image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673" y="1599117"/>
            <a:ext cx="3308946" cy="481494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781672" y="1445168"/>
            <a:ext cx="10468512" cy="5107232"/>
          </a:xfrm>
        </p:spPr>
        <p:txBody>
          <a:bodyPr/>
          <a:lstStyle/>
          <a:p>
            <a:r>
              <a:rPr lang="ru-RU" sz="3017" dirty="0"/>
              <a:t>Нет, пускай послужит он в армии, да потянет лямку, да понюхает пороху, да будет солдат, а не шаматон.</a:t>
            </a:r>
          </a:p>
          <a:p>
            <a:endParaRPr lang="ru-RU" sz="3017" dirty="0"/>
          </a:p>
          <a:p>
            <a:r>
              <a:rPr lang="ru-RU" sz="3017" dirty="0"/>
              <a:t>Батюшка сказал мне: «Прощай, Петр. Служи верно, кому присягнешь; слушайся начальников; за их лаской не гоняйся; на службу не напрашивайся; от службы не отговаривайся; и помни пословицу: береги платье </a:t>
            </a:r>
            <a:r>
              <a:rPr lang="ru-RU" sz="3017" dirty="0" err="1"/>
              <a:t>снову</a:t>
            </a:r>
            <a:r>
              <a:rPr lang="ru-RU" sz="3017" dirty="0"/>
              <a:t>, а честь смолоду». </a:t>
            </a:r>
          </a:p>
          <a:p>
            <a:endParaRPr lang="ru-RU" sz="3017" dirty="0"/>
          </a:p>
          <a:p>
            <a:r>
              <a:rPr lang="ru-RU" sz="3017" dirty="0"/>
              <a:t>Матушка в слезах наказывала мне беречь мое здоровье, а Савельичу смотреть за дитятей.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5631057" y="1676092"/>
            <a:ext cx="6376516" cy="1857175"/>
          </a:xfrm>
        </p:spPr>
        <p:txBody>
          <a:bodyPr/>
          <a:lstStyle/>
          <a:p>
            <a:r>
              <a:rPr lang="ru-RU" sz="3017" dirty="0"/>
              <a:t>Как вы думаете, каким должен быть  офицер?</a:t>
            </a:r>
          </a:p>
          <a:p>
            <a:r>
              <a:rPr lang="ru-RU" sz="3017" dirty="0"/>
              <a:t>Сможет ли Петруша выполнить наказ отца? </a:t>
            </a:r>
          </a:p>
        </p:txBody>
      </p:sp>
      <p:pic>
        <p:nvPicPr>
          <p:cNvPr id="47106" name="Picture 2" descr="Петр Гринев - характер, история, любовь, Маша Миронова, личность - 24С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698" y="1368202"/>
            <a:ext cx="4387538" cy="554210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2852" y="213578"/>
            <a:ext cx="10545486" cy="663258"/>
          </a:xfrm>
        </p:spPr>
        <p:txBody>
          <a:bodyPr/>
          <a:lstStyle/>
          <a:p>
            <a:pPr algn="ctr"/>
            <a:r>
              <a:rPr lang="ru-RU" sz="4310" dirty="0"/>
              <a:t>Словарная работа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/>
          <a:srcRect l="14861" t="28516" r="7723" b="22656"/>
          <a:stretch>
            <a:fillRect/>
          </a:stretch>
        </p:blipFill>
        <p:spPr bwMode="auto">
          <a:xfrm>
            <a:off x="496144" y="1584226"/>
            <a:ext cx="12155789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50749" y="136606"/>
            <a:ext cx="10930358" cy="729559"/>
          </a:xfrm>
        </p:spPr>
        <p:txBody>
          <a:bodyPr/>
          <a:lstStyle/>
          <a:p>
            <a:pPr algn="ctr"/>
            <a:r>
              <a:rPr lang="ru-RU" sz="4741" dirty="0"/>
              <a:t>Словарная работа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1705365" y="5447835"/>
            <a:ext cx="2232256" cy="530594"/>
          </a:xfrm>
        </p:spPr>
        <p:txBody>
          <a:bodyPr/>
          <a:lstStyle/>
          <a:p>
            <a:r>
              <a:rPr lang="ru-RU" sz="3448" dirty="0"/>
              <a:t>кибитка</a:t>
            </a:r>
          </a:p>
        </p:txBody>
      </p:sp>
      <p:pic>
        <p:nvPicPr>
          <p:cNvPr id="39938" name="Picture 2" descr="Кибитка — Википед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8031" y="1445168"/>
            <a:ext cx="6773743" cy="4687430"/>
          </a:xfrm>
          <a:prstGeom prst="rect">
            <a:avLst/>
          </a:prstGeom>
          <a:noFill/>
        </p:spPr>
      </p:pic>
      <p:pic>
        <p:nvPicPr>
          <p:cNvPr id="39940" name="Picture 4" descr="Кибитка | Что непонятно у классиков? Wiki | Fand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724" y="1368194"/>
            <a:ext cx="4564756" cy="346384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1782339" y="6525475"/>
            <a:ext cx="2232256" cy="464294"/>
          </a:xfrm>
        </p:spPr>
        <p:txBody>
          <a:bodyPr/>
          <a:lstStyle/>
          <a:p>
            <a:r>
              <a:rPr lang="ru-RU" sz="3017" dirty="0"/>
              <a:t>погребец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sz="half" idx="2"/>
          </p:nvPr>
        </p:nvSpPr>
        <p:spPr>
          <a:xfrm>
            <a:off x="550749" y="136606"/>
            <a:ext cx="10930358" cy="729559"/>
          </a:xfrm>
        </p:spPr>
        <p:txBody>
          <a:bodyPr/>
          <a:lstStyle/>
          <a:p>
            <a:pPr algn="ctr"/>
            <a:r>
              <a:rPr lang="ru-RU" sz="4741" dirty="0"/>
              <a:t>Словарная работа</a:t>
            </a:r>
          </a:p>
        </p:txBody>
      </p:sp>
      <p:pic>
        <p:nvPicPr>
          <p:cNvPr id="46086" name="Picture 6" descr="Погребец | 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699" y="1445169"/>
            <a:ext cx="5182903" cy="471079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6088" name="Picture 8" descr="Дорожный погребец. Конец XIX — начало XX ве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4492" y="1522143"/>
            <a:ext cx="3232923" cy="536962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627724" y="59630"/>
            <a:ext cx="10083640" cy="729559"/>
          </a:xfrm>
        </p:spPr>
        <p:txBody>
          <a:bodyPr/>
          <a:lstStyle/>
          <a:p>
            <a:pPr algn="ctr"/>
            <a:r>
              <a:rPr lang="ru-RU" sz="4741" dirty="0"/>
              <a:t>Домашнее задание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3244852" y="1291220"/>
            <a:ext cx="6850717" cy="928588"/>
          </a:xfrm>
        </p:spPr>
        <p:txBody>
          <a:bodyPr/>
          <a:lstStyle/>
          <a:p>
            <a:r>
              <a:rPr lang="ru-RU" sz="3017" dirty="0"/>
              <a:t>Прочитать первую главу повести.</a:t>
            </a:r>
          </a:p>
          <a:p>
            <a:r>
              <a:rPr lang="ru-RU" sz="3017" dirty="0"/>
              <a:t>Ответить на вопросы учебника</a:t>
            </a:r>
            <a:r>
              <a:rPr lang="ru-RU" sz="2586" dirty="0"/>
              <a:t>.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 l="14909" t="29687" r="6576" b="11719"/>
          <a:stretch>
            <a:fillRect/>
          </a:stretch>
        </p:blipFill>
        <p:spPr bwMode="auto">
          <a:xfrm>
            <a:off x="704698" y="2368860"/>
            <a:ext cx="11007332" cy="461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96144" y="288082"/>
            <a:ext cx="11392204" cy="729559"/>
          </a:xfrm>
        </p:spPr>
        <p:txBody>
          <a:bodyPr/>
          <a:lstStyle/>
          <a:p>
            <a:pPr algn="ctr"/>
            <a:r>
              <a:rPr lang="ru-RU" sz="4741" b="1" dirty="0"/>
              <a:t>Сегодня на уроке мы  узнаем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858647" y="1599117"/>
          <a:ext cx="11392204" cy="5003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50750" y="269261"/>
            <a:ext cx="9852717" cy="729559"/>
          </a:xfrm>
        </p:spPr>
        <p:txBody>
          <a:bodyPr/>
          <a:lstStyle/>
          <a:p>
            <a:pPr algn="ctr"/>
            <a:r>
              <a:rPr lang="ru-RU" sz="4741" dirty="0"/>
              <a:t>Что вы знаете о Пушкине?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550750" y="1522142"/>
            <a:ext cx="7081640" cy="5107232"/>
          </a:xfrm>
        </p:spPr>
        <p:txBody>
          <a:bodyPr/>
          <a:lstStyle/>
          <a:p>
            <a:r>
              <a:rPr lang="ru-RU" sz="3017" dirty="0"/>
              <a:t>Когда родился А.С.Пушкин?</a:t>
            </a:r>
          </a:p>
          <a:p>
            <a:r>
              <a:rPr lang="ru-RU" sz="3017" dirty="0"/>
              <a:t>В каком городе он родился?</a:t>
            </a:r>
          </a:p>
          <a:p>
            <a:r>
              <a:rPr lang="ru-RU" sz="3017" dirty="0"/>
              <a:t>Какие стихотворения Пушкина вам знакомы?  </a:t>
            </a:r>
          </a:p>
          <a:p>
            <a:r>
              <a:rPr lang="ru-RU" sz="3017" dirty="0"/>
              <a:t>Какое стихотворение Пушкина посвящено декабристам? </a:t>
            </a:r>
          </a:p>
          <a:p>
            <a:r>
              <a:rPr lang="ru-RU" sz="3017" dirty="0"/>
              <a:t>Какие произведения Пушкина написаны прозой?</a:t>
            </a:r>
          </a:p>
          <a:p>
            <a:r>
              <a:rPr lang="ru-RU" sz="3017" dirty="0"/>
              <a:t>Кто занимался переводами произведений Пушкина на узбекский язык?</a:t>
            </a:r>
          </a:p>
        </p:txBody>
      </p:sp>
      <p:pic>
        <p:nvPicPr>
          <p:cNvPr id="30722" name="Picture 2" descr="Orest Kiprensky - Портрет поэта А.С.Пушкина - Google Art Proje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3313" y="983322"/>
            <a:ext cx="4328144" cy="50033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35288" y="349132"/>
            <a:ext cx="8852050" cy="729559"/>
          </a:xfrm>
        </p:spPr>
        <p:txBody>
          <a:bodyPr/>
          <a:lstStyle/>
          <a:p>
            <a:pPr algn="ctr"/>
            <a:r>
              <a:rPr lang="ru-RU" sz="4741" dirty="0"/>
              <a:t>Переводчики Пушкина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781672" y="5909681"/>
            <a:ext cx="3463846" cy="928588"/>
          </a:xfrm>
        </p:spPr>
        <p:txBody>
          <a:bodyPr/>
          <a:lstStyle/>
          <a:p>
            <a:pPr algn="ctr"/>
            <a:r>
              <a:rPr lang="ru-RU" sz="3017" dirty="0" err="1"/>
              <a:t>Айбек</a:t>
            </a:r>
            <a:endParaRPr lang="ru-RU" sz="3017" dirty="0"/>
          </a:p>
          <a:p>
            <a:pPr algn="ctr"/>
            <a:r>
              <a:rPr lang="ru-RU" sz="3017" dirty="0"/>
              <a:t>«Евгений Онегин»</a:t>
            </a:r>
          </a:p>
        </p:txBody>
      </p:sp>
      <p:pic>
        <p:nvPicPr>
          <p:cNvPr id="32770" name="Picture 2" descr="Ташмухамедов, Муса — Википедия"/>
          <p:cNvPicPr>
            <a:picLocks noChangeAspect="1" noChangeArrowheads="1"/>
          </p:cNvPicPr>
          <p:nvPr/>
        </p:nvPicPr>
        <p:blipFill>
          <a:blip r:embed="rId2"/>
          <a:srcRect l="4143" t="12346" r="5231" b="15121"/>
          <a:stretch>
            <a:fillRect/>
          </a:stretch>
        </p:blipFill>
        <p:spPr bwMode="auto">
          <a:xfrm>
            <a:off x="704698" y="1214245"/>
            <a:ext cx="3848717" cy="429109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2772" name="Picture 4" descr="ZiyoN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5262" y="1291220"/>
            <a:ext cx="3155948" cy="315594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4861313" y="5447835"/>
            <a:ext cx="3463846" cy="1392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85266">
              <a:defRPr/>
            </a:pPr>
            <a:r>
              <a:rPr lang="ru-RU" sz="3017" kern="0" dirty="0">
                <a:solidFill>
                  <a:srgbClr val="373435"/>
                </a:solidFill>
                <a:latin typeface="Arial"/>
                <a:cs typeface="Arial"/>
              </a:rPr>
              <a:t>Абдулла </a:t>
            </a:r>
            <a:r>
              <a:rPr lang="ru-RU" sz="3017" kern="0" dirty="0" err="1">
                <a:solidFill>
                  <a:srgbClr val="373435"/>
                </a:solidFill>
                <a:latin typeface="Arial"/>
                <a:cs typeface="Arial"/>
              </a:rPr>
              <a:t>Каххар</a:t>
            </a:r>
            <a:endParaRPr lang="ru-RU" sz="3017" kern="0" dirty="0">
              <a:solidFill>
                <a:srgbClr val="373435"/>
              </a:solidFill>
              <a:latin typeface="Arial"/>
              <a:cs typeface="Arial"/>
            </a:endParaRPr>
          </a:p>
          <a:p>
            <a:pPr algn="ctr" defTabSz="985266">
              <a:defRPr/>
            </a:pPr>
            <a:r>
              <a:rPr lang="ru-RU" sz="3017" kern="0" dirty="0">
                <a:solidFill>
                  <a:srgbClr val="373435"/>
                </a:solidFill>
                <a:latin typeface="Arial"/>
                <a:cs typeface="Arial"/>
              </a:rPr>
              <a:t>«Капитанская дочка»</a:t>
            </a:r>
          </a:p>
        </p:txBody>
      </p:sp>
      <p:pic>
        <p:nvPicPr>
          <p:cNvPr id="32774" name="Picture 6" descr="Гафур Гулям в кратком изложени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63980" y="1214247"/>
            <a:ext cx="3290652" cy="438753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Содержимое 3"/>
          <p:cNvSpPr txBox="1">
            <a:spLocks/>
          </p:cNvSpPr>
          <p:nvPr/>
        </p:nvSpPr>
        <p:spPr>
          <a:xfrm>
            <a:off x="8479108" y="5986655"/>
            <a:ext cx="4002666" cy="9285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85266">
              <a:defRPr/>
            </a:pPr>
            <a:r>
              <a:rPr lang="ru-RU" sz="3017" kern="0" dirty="0" err="1">
                <a:solidFill>
                  <a:srgbClr val="373435"/>
                </a:solidFill>
                <a:latin typeface="Arial"/>
                <a:cs typeface="Arial"/>
              </a:rPr>
              <a:t>Гафур</a:t>
            </a:r>
            <a:r>
              <a:rPr lang="ru-RU" sz="3017" kern="0" dirty="0">
                <a:solidFill>
                  <a:srgbClr val="373435"/>
                </a:solidFill>
                <a:latin typeface="Arial"/>
                <a:cs typeface="Arial"/>
              </a:rPr>
              <a:t> Гулям</a:t>
            </a:r>
          </a:p>
          <a:p>
            <a:pPr algn="ctr" defTabSz="985266">
              <a:defRPr/>
            </a:pPr>
            <a:r>
              <a:rPr lang="ru-RU" sz="3017" kern="0" dirty="0">
                <a:solidFill>
                  <a:srgbClr val="373435"/>
                </a:solidFill>
                <a:latin typeface="Arial"/>
                <a:cs typeface="Arial"/>
              </a:rPr>
              <a:t>«Руслан и Людмила»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videouroki.net/videouroki/conspekty/ruslit8/11-a-s-pushkin-kapitanskaya-dochka-istoriya-sozdaniya-proizvedeniya-geroi-i-ih-istoricheskie-prototipy-pugachyov-i-grinyov.files/image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2848" y="1368202"/>
            <a:ext cx="5644786" cy="4233589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858647" y="136605"/>
            <a:ext cx="10006665" cy="729559"/>
          </a:xfrm>
        </p:spPr>
        <p:txBody>
          <a:bodyPr/>
          <a:lstStyle/>
          <a:p>
            <a:pPr algn="ctr"/>
            <a:r>
              <a:rPr lang="ru-RU" sz="4741" dirty="0"/>
              <a:t>«Капитанская дочка»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8017261" y="5832706"/>
            <a:ext cx="4784339" cy="928588"/>
          </a:xfrm>
        </p:spPr>
        <p:txBody>
          <a:bodyPr/>
          <a:lstStyle/>
          <a:p>
            <a:r>
              <a:rPr lang="ru-RU" sz="3017" dirty="0"/>
              <a:t>1833 год.</a:t>
            </a:r>
          </a:p>
          <a:p>
            <a:r>
              <a:rPr lang="ru-RU" sz="3017" dirty="0"/>
              <a:t>Поездка в Оренбург.</a:t>
            </a:r>
          </a:p>
        </p:txBody>
      </p:sp>
      <p:pic>
        <p:nvPicPr>
          <p:cNvPr id="8" name="Picture 2" descr="https://videouroki.net/videouroki/conspekty/ruslit8/11-a-s-pushkin-kapitanskaya-dochka-istoriya-sozdaniya-proizvedeniya-geroi-i-ih-istoricheskie-prototipy-pugachyov-i-grinyov.files/image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066" y="3000494"/>
            <a:ext cx="7042806" cy="3986828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3" descr="C:\Users\Владимир\Desktop\audiokniga-kapitanskaya-dochka-pushkin-2947-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0357">
            <a:off x="577669" y="1371815"/>
            <a:ext cx="2510057" cy="333366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videouroki.net/videouroki/conspekty/ruslit8/11-a-s-pushkin-kapitanskaya-dochka-istoriya-sozdaniya-proizvedeniya-geroi-i-ih-istoricheskie-prototipy-pugachyov-i-grinyov.files/image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724" y="1291221"/>
            <a:ext cx="2540154" cy="2771076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5708031" y="1291220"/>
            <a:ext cx="6773743" cy="58393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46317" indent="-246317" defTabSz="985266">
              <a:lnSpc>
                <a:spcPct val="90000"/>
              </a:lnSpc>
              <a:spcBef>
                <a:spcPts val="1078"/>
              </a:spcBef>
              <a:buFont typeface="Arial" panose="020B0604020202020204" pitchFamily="34" charset="0"/>
              <a:buChar char="•"/>
              <a:defRPr/>
            </a:pPr>
            <a:r>
              <a:rPr lang="ru-RU" sz="3017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3017" b="1" i="1" dirty="0">
                <a:latin typeface="Arial" pitchFamily="34" charset="0"/>
                <a:cs typeface="Arial" pitchFamily="34" charset="0"/>
              </a:rPr>
              <a:t>Историю Пугачёва</a:t>
            </a:r>
            <a:r>
              <a:rPr lang="ru-RU" sz="3017" dirty="0">
                <a:latin typeface="Arial" pitchFamily="34" charset="0"/>
                <a:cs typeface="Arial" pitchFamily="34" charset="0"/>
              </a:rPr>
              <a:t>» Пушкин написал в Болдине осенью 1833 года. Этот труд Пушкина вышел в 1834 году под названием «</a:t>
            </a:r>
            <a:r>
              <a:rPr lang="ru-RU" sz="3017" b="1" i="1" dirty="0">
                <a:latin typeface="Arial" pitchFamily="34" charset="0"/>
                <a:cs typeface="Arial" pitchFamily="34" charset="0"/>
              </a:rPr>
              <a:t>История Пугачёвского бунта</a:t>
            </a:r>
            <a:r>
              <a:rPr lang="ru-RU" sz="3017" i="1" dirty="0">
                <a:latin typeface="Arial" pitchFamily="34" charset="0"/>
                <a:cs typeface="Arial" pitchFamily="34" charset="0"/>
              </a:rPr>
              <a:t>». </a:t>
            </a:r>
          </a:p>
          <a:p>
            <a:pPr marL="246317" indent="-246317" defTabSz="985266">
              <a:lnSpc>
                <a:spcPct val="90000"/>
              </a:lnSpc>
              <a:spcBef>
                <a:spcPts val="1078"/>
              </a:spcBef>
              <a:buFont typeface="Arial" panose="020B0604020202020204" pitchFamily="34" charset="0"/>
              <a:buChar char="•"/>
              <a:defRPr/>
            </a:pPr>
            <a:r>
              <a:rPr lang="ru-RU" sz="3017" dirty="0">
                <a:latin typeface="Arial" pitchFamily="34" charset="0"/>
                <a:cs typeface="Arial" pitchFamily="34" charset="0"/>
              </a:rPr>
              <a:t>Название произведению присвоил сам император. Но сам </a:t>
            </a:r>
            <a:r>
              <a:rPr lang="ru-RU" sz="3017" b="1" dirty="0">
                <a:latin typeface="Arial" pitchFamily="34" charset="0"/>
                <a:cs typeface="Arial" pitchFamily="34" charset="0"/>
              </a:rPr>
              <a:t>Пушкин</a:t>
            </a:r>
            <a:r>
              <a:rPr lang="ru-RU" sz="3017" dirty="0">
                <a:latin typeface="Arial" pitchFamily="34" charset="0"/>
                <a:cs typeface="Arial" pitchFamily="34" charset="0"/>
              </a:rPr>
              <a:t> задумал написать историческую повесть о пугачёвском бунте.</a:t>
            </a:r>
          </a:p>
        </p:txBody>
      </p:sp>
      <p:pic>
        <p:nvPicPr>
          <p:cNvPr id="7" name="Picture 2" descr="https://videouroki.net/videouroki/conspekty/ruslit8/11-a-s-pushkin-kapitanskaya-dochka-istoriya-sozdaniya-proizvedeniya-geroi-i-ih-istoricheskie-prototipy-pugachyov-i-grinyov.files/image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3519" y="4062297"/>
            <a:ext cx="4238745" cy="285052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18338" y="279911"/>
            <a:ext cx="11700101" cy="729559"/>
          </a:xfrm>
        </p:spPr>
        <p:txBody>
          <a:bodyPr/>
          <a:lstStyle/>
          <a:p>
            <a:pPr algn="ctr"/>
            <a:r>
              <a:rPr lang="ru-RU" sz="4741" dirty="0"/>
              <a:t>Пушкин-прозаик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396801" y="1599117"/>
            <a:ext cx="9159948" cy="5107232"/>
          </a:xfrm>
        </p:spPr>
        <p:txBody>
          <a:bodyPr/>
          <a:lstStyle/>
          <a:p>
            <a:r>
              <a:rPr lang="ru-RU" dirty="0" smtClean="0"/>
              <a:t>   «</a:t>
            </a:r>
            <a:r>
              <a:rPr lang="ru-RU" sz="3017" dirty="0"/>
              <a:t>Мысль о романе, который бы поведал простую, безыскусственную повесть прямо-русской жизни, занимала Пушкина в последнее время неотступно. Он бросил стихи ... и написал «Капитанскую дочку», решительно лучшее русское произведение в повествовательном роде... В первый раз выступили истинно русские характеры… всё не только самая правда, но еще как бы лучше её. Так оно и быть должно: на то и призвание поэта…» </a:t>
            </a:r>
          </a:p>
          <a:p>
            <a:r>
              <a:rPr lang="ru-RU" sz="3017" dirty="0"/>
              <a:t>                                                     Н.В.Гоголь</a:t>
            </a:r>
          </a:p>
        </p:txBody>
      </p:sp>
      <p:pic>
        <p:nvPicPr>
          <p:cNvPr id="1026" name="Picture 2" descr="N.Gogol by A.Ivanov (1841, Russian museum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79775" y="2017857"/>
            <a:ext cx="2738664" cy="3122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627724" y="1505531"/>
            <a:ext cx="7774409" cy="4981492"/>
          </a:xfrm>
        </p:spPr>
        <p:txBody>
          <a:bodyPr/>
          <a:lstStyle/>
          <a:p>
            <a:r>
              <a:rPr lang="ru-RU" sz="3017" dirty="0"/>
              <a:t>«Пушкин был историком там, где не думал быть им и где часто не удается стать им настоящему историку. «Капитанская дочка» была написана между делом, среди работ над пугачевщиной, но в ней больше истории, чем в «Истории пугачевского бунта», которая кажется длинным объяснительным примечанием к роману». </a:t>
            </a:r>
          </a:p>
          <a:p>
            <a:r>
              <a:rPr lang="ru-RU" sz="3017" dirty="0"/>
              <a:t>                                 В.О.Ключевский.</a:t>
            </a:r>
          </a:p>
          <a:p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96144" y="216074"/>
            <a:ext cx="11700101" cy="7295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85266">
              <a:defRPr/>
            </a:pPr>
            <a:r>
              <a:rPr lang="ru-RU" sz="4741" kern="0" dirty="0">
                <a:solidFill>
                  <a:srgbClr val="FEFEFE"/>
                </a:solidFill>
                <a:latin typeface="Arial"/>
                <a:cs typeface="Arial"/>
              </a:rPr>
              <a:t>Пушкин-прозаик</a:t>
            </a:r>
          </a:p>
        </p:txBody>
      </p:sp>
      <p:pic>
        <p:nvPicPr>
          <p:cNvPr id="29698" name="Picture 2" descr="Vasily Klyuchevsky 18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71877" y="1725331"/>
            <a:ext cx="2694102" cy="381485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73774" y="136605"/>
            <a:ext cx="11975697" cy="729559"/>
          </a:xfrm>
        </p:spPr>
        <p:txBody>
          <a:bodyPr/>
          <a:lstStyle/>
          <a:p>
            <a:pPr algn="ctr"/>
            <a:r>
              <a:rPr lang="ru-RU" sz="4741" dirty="0" smtClean="0"/>
              <a:t>    Знакомство </a:t>
            </a:r>
            <a:r>
              <a:rPr lang="ru-RU" sz="4741" dirty="0"/>
              <a:t>с главным героем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5631057" y="1505531"/>
            <a:ext cx="6530465" cy="1399742"/>
          </a:xfrm>
        </p:spPr>
        <p:txBody>
          <a:bodyPr/>
          <a:lstStyle/>
          <a:p>
            <a:pPr algn="r"/>
            <a:r>
              <a:rPr lang="ru-RU" sz="3448" dirty="0"/>
              <a:t>Береги честь </a:t>
            </a:r>
            <a:r>
              <a:rPr lang="ru-RU" sz="3448" dirty="0" smtClean="0"/>
              <a:t>смолоду</a:t>
            </a:r>
            <a:endParaRPr lang="ru-RU" sz="3448" dirty="0"/>
          </a:p>
          <a:p>
            <a:pPr algn="r"/>
            <a:r>
              <a:rPr lang="ru-RU" sz="3448" i="1" dirty="0"/>
              <a:t>Пословица</a:t>
            </a:r>
            <a:endParaRPr lang="ru-RU" sz="3448" dirty="0"/>
          </a:p>
          <a:p>
            <a:endParaRPr lang="ru-RU" dirty="0"/>
          </a:p>
        </p:txBody>
      </p:sp>
      <p:pic>
        <p:nvPicPr>
          <p:cNvPr id="6" name="Picture 2" descr="https://videouroki.net/videouroki/conspekty/ruslit8/11-a-s-pushkin-kapitanskaya-dochka-istoriya-sozdaniya-proizvedeniya-geroi-i-ih-istoricheskie-prototipy-pugachyov-i-grinyov.files/image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647" y="1368194"/>
            <a:ext cx="3694769" cy="5241956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746" name="Picture 2" descr="Иллюстрации С.В.Герасимова к повести &quot;Капитанская дочка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0133" y="3215579"/>
            <a:ext cx="6377144" cy="33458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5796</TotalTime>
  <Words>689</Words>
  <Application>Microsoft Office PowerPoint</Application>
  <PresentationFormat>Произвольный</PresentationFormat>
  <Paragraphs>77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Русский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Учетная запись Майкрософт</cp:lastModifiedBy>
  <cp:revision>659</cp:revision>
  <dcterms:created xsi:type="dcterms:W3CDTF">2020-04-09T07:32:19Z</dcterms:created>
  <dcterms:modified xsi:type="dcterms:W3CDTF">2020-09-10T05:22:58Z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