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80" r:id="rId2"/>
    <p:sldId id="415" r:id="rId3"/>
    <p:sldId id="379" r:id="rId4"/>
    <p:sldId id="410" r:id="rId5"/>
    <p:sldId id="409" r:id="rId6"/>
    <p:sldId id="396" r:id="rId7"/>
    <p:sldId id="411" r:id="rId8"/>
    <p:sldId id="412" r:id="rId9"/>
    <p:sldId id="414" r:id="rId10"/>
    <p:sldId id="413" r:id="rId11"/>
    <p:sldId id="417" r:id="rId12"/>
    <p:sldId id="416" r:id="rId13"/>
    <p:sldId id="418" r:id="rId14"/>
    <p:sldId id="419" r:id="rId15"/>
    <p:sldId id="420" r:id="rId16"/>
    <p:sldId id="421" r:id="rId17"/>
    <p:sldId id="422" r:id="rId18"/>
    <p:sldId id="378" r:id="rId19"/>
    <p:sldId id="408" r:id="rId20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09" autoAdjust="0"/>
  </p:normalViewPr>
  <p:slideViewPr>
    <p:cSldViewPr>
      <p:cViewPr varScale="1">
        <p:scale>
          <a:sx n="62" d="100"/>
          <a:sy n="62" d="100"/>
        </p:scale>
        <p:origin x="834" y="72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5395B-3487-4D50-8112-2831CA3DA4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A9843-A0CB-40F1-961E-80BE990839B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B93CC66-7FB4-4CE6-BDD0-38E3C09FED5E}" type="parTrans" cxnId="{0359D3ED-6FEE-481B-9A87-E00398286A70}">
      <dgm:prSet/>
      <dgm:spPr/>
      <dgm:t>
        <a:bodyPr/>
        <a:lstStyle/>
        <a:p>
          <a:endParaRPr lang="ru-RU"/>
        </a:p>
      </dgm:t>
    </dgm:pt>
    <dgm:pt modelId="{35FB800D-9EE2-4D68-B814-40C3015FD3D5}" type="sibTrans" cxnId="{0359D3ED-6FEE-481B-9A87-E00398286A70}">
      <dgm:prSet/>
      <dgm:spPr/>
      <dgm:t>
        <a:bodyPr/>
        <a:lstStyle/>
        <a:p>
          <a:endParaRPr lang="ru-RU"/>
        </a:p>
      </dgm:t>
    </dgm:pt>
    <dgm:pt modelId="{0E6E15E1-B53C-4765-9487-17655BD0C3CB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как устроено сложное предложение;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1CC3E44A-E63E-484B-8E7F-32820B6A0971}" type="parTrans" cxnId="{2C133DD2-E559-4139-B094-4E0565E2816C}">
      <dgm:prSet/>
      <dgm:spPr/>
      <dgm:t>
        <a:bodyPr/>
        <a:lstStyle/>
        <a:p>
          <a:endParaRPr lang="ru-RU"/>
        </a:p>
      </dgm:t>
    </dgm:pt>
    <dgm:pt modelId="{85099008-297F-487E-9203-F3F8E8FEFE5A}" type="sibTrans" cxnId="{2C133DD2-E559-4139-B094-4E0565E2816C}">
      <dgm:prSet/>
      <dgm:spPr/>
      <dgm:t>
        <a:bodyPr/>
        <a:lstStyle/>
        <a:p>
          <a:endParaRPr lang="ru-RU"/>
        </a:p>
      </dgm:t>
    </dgm:pt>
    <dgm:pt modelId="{B7975532-1A88-41F5-875D-4ADAAF4DA0F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0B21249-8C27-4B64-AB4F-866ED505F469}" type="parTrans" cxnId="{9D23C0F0-37C8-4B0C-9F9C-D2880CC35DA5}">
      <dgm:prSet/>
      <dgm:spPr/>
      <dgm:t>
        <a:bodyPr/>
        <a:lstStyle/>
        <a:p>
          <a:endParaRPr lang="ru-RU"/>
        </a:p>
      </dgm:t>
    </dgm:pt>
    <dgm:pt modelId="{BA4EAC60-AB33-48D1-A89B-234276E6F66B}" type="sibTrans" cxnId="{9D23C0F0-37C8-4B0C-9F9C-D2880CC35DA5}">
      <dgm:prSet/>
      <dgm:spPr/>
      <dgm:t>
        <a:bodyPr/>
        <a:lstStyle/>
        <a:p>
          <a:endParaRPr lang="ru-RU"/>
        </a:p>
      </dgm:t>
    </dgm:pt>
    <dgm:pt modelId="{890EEF95-D8F2-4D5F-BA8E-A4EDF0125D41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как </a:t>
          </a:r>
          <a:r>
            <a:rPr lang="ru-RU" sz="3200" smtClean="0">
              <a:latin typeface="Arial" pitchFamily="34" charset="0"/>
              <a:cs typeface="Arial" pitchFamily="34" charset="0"/>
            </a:rPr>
            <a:t>устроено сложносочиненное </a:t>
          </a:r>
          <a:r>
            <a:rPr lang="ru-RU" sz="3200" dirty="0" smtClean="0">
              <a:latin typeface="Arial" pitchFamily="34" charset="0"/>
              <a:cs typeface="Arial" pitchFamily="34" charset="0"/>
            </a:rPr>
            <a:t>предложение;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D541B06A-460D-4349-8C1A-2544E5CB2709}" type="parTrans" cxnId="{EA72DCB0-0D36-4493-B50A-BFADD444A127}">
      <dgm:prSet/>
      <dgm:spPr/>
      <dgm:t>
        <a:bodyPr/>
        <a:lstStyle/>
        <a:p>
          <a:endParaRPr lang="ru-RU"/>
        </a:p>
      </dgm:t>
    </dgm:pt>
    <dgm:pt modelId="{B304408A-033D-4BE1-8367-6DF5A6A38BF3}" type="sibTrans" cxnId="{EA72DCB0-0D36-4493-B50A-BFADD444A127}">
      <dgm:prSet/>
      <dgm:spPr/>
      <dgm:t>
        <a:bodyPr/>
        <a:lstStyle/>
        <a:p>
          <a:endParaRPr lang="ru-RU"/>
        </a:p>
      </dgm:t>
    </dgm:pt>
    <dgm:pt modelId="{A2CDB74B-31DB-45FF-88FE-5D8AA4D10CA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F764F28-1FC9-41E8-969A-02C48461A401}" type="parTrans" cxnId="{09F493F4-4D70-4A04-A59C-12828383F996}">
      <dgm:prSet/>
      <dgm:spPr/>
      <dgm:t>
        <a:bodyPr/>
        <a:lstStyle/>
        <a:p>
          <a:endParaRPr lang="ru-RU"/>
        </a:p>
      </dgm:t>
    </dgm:pt>
    <dgm:pt modelId="{7E13A4E3-1AD2-4765-9546-F7DF96588B34}" type="sibTrans" cxnId="{09F493F4-4D70-4A04-A59C-12828383F996}">
      <dgm:prSet/>
      <dgm:spPr/>
      <dgm:t>
        <a:bodyPr/>
        <a:lstStyle/>
        <a:p>
          <a:endParaRPr lang="ru-RU"/>
        </a:p>
      </dgm:t>
    </dgm:pt>
    <dgm:pt modelId="{D04ABFA8-7904-45FB-AF2C-7449BD89C99D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как связаны между собой части сложносочиненного предложения</a:t>
          </a:r>
          <a:r>
            <a:rPr lang="ru-RU" sz="3200" dirty="0" smtClean="0"/>
            <a:t>.</a:t>
          </a:r>
          <a:endParaRPr lang="ru-RU" sz="3200" dirty="0"/>
        </a:p>
      </dgm:t>
    </dgm:pt>
    <dgm:pt modelId="{AD3D046C-BBD4-49D4-AA4B-757DB461E12E}" type="parTrans" cxnId="{1EBF759A-284B-4859-810B-21DA2AF09D45}">
      <dgm:prSet/>
      <dgm:spPr/>
      <dgm:t>
        <a:bodyPr/>
        <a:lstStyle/>
        <a:p>
          <a:endParaRPr lang="ru-RU"/>
        </a:p>
      </dgm:t>
    </dgm:pt>
    <dgm:pt modelId="{DF776949-B618-4A43-B825-017E2644BA79}" type="sibTrans" cxnId="{1EBF759A-284B-4859-810B-21DA2AF09D45}">
      <dgm:prSet/>
      <dgm:spPr/>
      <dgm:t>
        <a:bodyPr/>
        <a:lstStyle/>
        <a:p>
          <a:endParaRPr lang="ru-RU"/>
        </a:p>
      </dgm:t>
    </dgm:pt>
    <dgm:pt modelId="{FB74238E-9E9A-4553-B5DF-CCDF2822CA8F}" type="pres">
      <dgm:prSet presAssocID="{9D85395B-3487-4D50-8112-2831CA3DA4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D3238-7C3F-44FF-9A0A-1574B8F385E7}" type="pres">
      <dgm:prSet presAssocID="{4C9A9843-A0CB-40F1-961E-80BE990839B7}" presName="composite" presStyleCnt="0"/>
      <dgm:spPr/>
    </dgm:pt>
    <dgm:pt modelId="{F0CC10CE-394A-4AAD-9AB1-58B4509C3DB1}" type="pres">
      <dgm:prSet presAssocID="{4C9A9843-A0CB-40F1-961E-80BE990839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BEF8F-D011-4090-8183-E58FDACFE3E8}" type="pres">
      <dgm:prSet presAssocID="{4C9A9843-A0CB-40F1-961E-80BE990839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3EC52-E8C8-484D-A7D5-FBEA9C27DB74}" type="pres">
      <dgm:prSet presAssocID="{35FB800D-9EE2-4D68-B814-40C3015FD3D5}" presName="sp" presStyleCnt="0"/>
      <dgm:spPr/>
    </dgm:pt>
    <dgm:pt modelId="{1D7E4400-B756-4587-93CB-28F8159EC874}" type="pres">
      <dgm:prSet presAssocID="{B7975532-1A88-41F5-875D-4ADAAF4DA0F4}" presName="composite" presStyleCnt="0"/>
      <dgm:spPr/>
    </dgm:pt>
    <dgm:pt modelId="{7BEE4076-CA6C-490B-BB0E-0487D88FE7DD}" type="pres">
      <dgm:prSet presAssocID="{B7975532-1A88-41F5-875D-4ADAAF4DA0F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E2AA6-F356-4903-8782-4766A94E5C4A}" type="pres">
      <dgm:prSet presAssocID="{B7975532-1A88-41F5-875D-4ADAAF4DA0F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66628-950E-4CE6-A5AD-8FEC55178EDE}" type="pres">
      <dgm:prSet presAssocID="{BA4EAC60-AB33-48D1-A89B-234276E6F66B}" presName="sp" presStyleCnt="0"/>
      <dgm:spPr/>
    </dgm:pt>
    <dgm:pt modelId="{90D56CE2-DD1F-4F3D-92B5-1855DF6A4BAB}" type="pres">
      <dgm:prSet presAssocID="{A2CDB74B-31DB-45FF-88FE-5D8AA4D10CAD}" presName="composite" presStyleCnt="0"/>
      <dgm:spPr/>
    </dgm:pt>
    <dgm:pt modelId="{0EB44FF6-5E89-4996-805E-942CDD35A176}" type="pres">
      <dgm:prSet presAssocID="{A2CDB74B-31DB-45FF-88FE-5D8AA4D10C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F0E25-5A13-41DB-8E41-5BE95C2D578C}" type="pres">
      <dgm:prSet presAssocID="{A2CDB74B-31DB-45FF-88FE-5D8AA4D10C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7A17E-F684-400A-B61E-E5D1C7247C1D}" type="presOf" srcId="{9D85395B-3487-4D50-8112-2831CA3DA419}" destId="{FB74238E-9E9A-4553-B5DF-CCDF2822CA8F}" srcOrd="0" destOrd="0" presId="urn:microsoft.com/office/officeart/2005/8/layout/chevron2"/>
    <dgm:cxn modelId="{436C174E-FAB5-4B6D-9625-85CA471D6315}" type="presOf" srcId="{A2CDB74B-31DB-45FF-88FE-5D8AA4D10CAD}" destId="{0EB44FF6-5E89-4996-805E-942CDD35A176}" srcOrd="0" destOrd="0" presId="urn:microsoft.com/office/officeart/2005/8/layout/chevron2"/>
    <dgm:cxn modelId="{1EBF759A-284B-4859-810B-21DA2AF09D45}" srcId="{A2CDB74B-31DB-45FF-88FE-5D8AA4D10CAD}" destId="{D04ABFA8-7904-45FB-AF2C-7449BD89C99D}" srcOrd="0" destOrd="0" parTransId="{AD3D046C-BBD4-49D4-AA4B-757DB461E12E}" sibTransId="{DF776949-B618-4A43-B825-017E2644BA79}"/>
    <dgm:cxn modelId="{0359D3ED-6FEE-481B-9A87-E00398286A70}" srcId="{9D85395B-3487-4D50-8112-2831CA3DA419}" destId="{4C9A9843-A0CB-40F1-961E-80BE990839B7}" srcOrd="0" destOrd="0" parTransId="{BB93CC66-7FB4-4CE6-BDD0-38E3C09FED5E}" sibTransId="{35FB800D-9EE2-4D68-B814-40C3015FD3D5}"/>
    <dgm:cxn modelId="{36928CC0-116B-419D-AEC4-474BDBD12A16}" type="presOf" srcId="{0E6E15E1-B53C-4765-9487-17655BD0C3CB}" destId="{2EFBEF8F-D011-4090-8183-E58FDACFE3E8}" srcOrd="0" destOrd="0" presId="urn:microsoft.com/office/officeart/2005/8/layout/chevron2"/>
    <dgm:cxn modelId="{2C133DD2-E559-4139-B094-4E0565E2816C}" srcId="{4C9A9843-A0CB-40F1-961E-80BE990839B7}" destId="{0E6E15E1-B53C-4765-9487-17655BD0C3CB}" srcOrd="0" destOrd="0" parTransId="{1CC3E44A-E63E-484B-8E7F-32820B6A0971}" sibTransId="{85099008-297F-487E-9203-F3F8E8FEFE5A}"/>
    <dgm:cxn modelId="{6D671AC5-605E-4E22-BEA0-921162844672}" type="presOf" srcId="{890EEF95-D8F2-4D5F-BA8E-A4EDF0125D41}" destId="{4A3E2AA6-F356-4903-8782-4766A94E5C4A}" srcOrd="0" destOrd="0" presId="urn:microsoft.com/office/officeart/2005/8/layout/chevron2"/>
    <dgm:cxn modelId="{9D23C0F0-37C8-4B0C-9F9C-D2880CC35DA5}" srcId="{9D85395B-3487-4D50-8112-2831CA3DA419}" destId="{B7975532-1A88-41F5-875D-4ADAAF4DA0F4}" srcOrd="1" destOrd="0" parTransId="{E0B21249-8C27-4B64-AB4F-866ED505F469}" sibTransId="{BA4EAC60-AB33-48D1-A89B-234276E6F66B}"/>
    <dgm:cxn modelId="{3CE11681-5CF1-4F35-B0D3-95461F7716BA}" type="presOf" srcId="{B7975532-1A88-41F5-875D-4ADAAF4DA0F4}" destId="{7BEE4076-CA6C-490B-BB0E-0487D88FE7DD}" srcOrd="0" destOrd="0" presId="urn:microsoft.com/office/officeart/2005/8/layout/chevron2"/>
    <dgm:cxn modelId="{6774BF5B-614D-482B-9FDC-650D28BAE265}" type="presOf" srcId="{4C9A9843-A0CB-40F1-961E-80BE990839B7}" destId="{F0CC10CE-394A-4AAD-9AB1-58B4509C3DB1}" srcOrd="0" destOrd="0" presId="urn:microsoft.com/office/officeart/2005/8/layout/chevron2"/>
    <dgm:cxn modelId="{09F493F4-4D70-4A04-A59C-12828383F996}" srcId="{9D85395B-3487-4D50-8112-2831CA3DA419}" destId="{A2CDB74B-31DB-45FF-88FE-5D8AA4D10CAD}" srcOrd="2" destOrd="0" parTransId="{4F764F28-1FC9-41E8-969A-02C48461A401}" sibTransId="{7E13A4E3-1AD2-4765-9546-F7DF96588B34}"/>
    <dgm:cxn modelId="{5B821DDB-8071-4FEC-831A-EAEE27E020F5}" type="presOf" srcId="{D04ABFA8-7904-45FB-AF2C-7449BD89C99D}" destId="{A5DF0E25-5A13-41DB-8E41-5BE95C2D578C}" srcOrd="0" destOrd="0" presId="urn:microsoft.com/office/officeart/2005/8/layout/chevron2"/>
    <dgm:cxn modelId="{EA72DCB0-0D36-4493-B50A-BFADD444A127}" srcId="{B7975532-1A88-41F5-875D-4ADAAF4DA0F4}" destId="{890EEF95-D8F2-4D5F-BA8E-A4EDF0125D41}" srcOrd="0" destOrd="0" parTransId="{D541B06A-460D-4349-8C1A-2544E5CB2709}" sibTransId="{B304408A-033D-4BE1-8367-6DF5A6A38BF3}"/>
    <dgm:cxn modelId="{DA55CA1F-0FB2-45A3-BE48-3F6EAE756FAB}" type="presParOf" srcId="{FB74238E-9E9A-4553-B5DF-CCDF2822CA8F}" destId="{612D3238-7C3F-44FF-9A0A-1574B8F385E7}" srcOrd="0" destOrd="0" presId="urn:microsoft.com/office/officeart/2005/8/layout/chevron2"/>
    <dgm:cxn modelId="{AFA4C97A-50B9-49A8-A7FD-FA6A214F5BB2}" type="presParOf" srcId="{612D3238-7C3F-44FF-9A0A-1574B8F385E7}" destId="{F0CC10CE-394A-4AAD-9AB1-58B4509C3DB1}" srcOrd="0" destOrd="0" presId="urn:microsoft.com/office/officeart/2005/8/layout/chevron2"/>
    <dgm:cxn modelId="{70417611-00D4-4D02-874A-AA5E1B8B508D}" type="presParOf" srcId="{612D3238-7C3F-44FF-9A0A-1574B8F385E7}" destId="{2EFBEF8F-D011-4090-8183-E58FDACFE3E8}" srcOrd="1" destOrd="0" presId="urn:microsoft.com/office/officeart/2005/8/layout/chevron2"/>
    <dgm:cxn modelId="{BC3EAAB1-91C1-4D58-A0A0-2438012AFE63}" type="presParOf" srcId="{FB74238E-9E9A-4553-B5DF-CCDF2822CA8F}" destId="{B073EC52-E8C8-484D-A7D5-FBEA9C27DB74}" srcOrd="1" destOrd="0" presId="urn:microsoft.com/office/officeart/2005/8/layout/chevron2"/>
    <dgm:cxn modelId="{73E04E36-A034-4A45-A329-56B7ECEBE5B1}" type="presParOf" srcId="{FB74238E-9E9A-4553-B5DF-CCDF2822CA8F}" destId="{1D7E4400-B756-4587-93CB-28F8159EC874}" srcOrd="2" destOrd="0" presId="urn:microsoft.com/office/officeart/2005/8/layout/chevron2"/>
    <dgm:cxn modelId="{D36045C7-AC59-4D7E-B0AA-BAD5B21A39D1}" type="presParOf" srcId="{1D7E4400-B756-4587-93CB-28F8159EC874}" destId="{7BEE4076-CA6C-490B-BB0E-0487D88FE7DD}" srcOrd="0" destOrd="0" presId="urn:microsoft.com/office/officeart/2005/8/layout/chevron2"/>
    <dgm:cxn modelId="{019F5A02-E0DE-43D6-8C5B-264B5F7766FE}" type="presParOf" srcId="{1D7E4400-B756-4587-93CB-28F8159EC874}" destId="{4A3E2AA6-F356-4903-8782-4766A94E5C4A}" srcOrd="1" destOrd="0" presId="urn:microsoft.com/office/officeart/2005/8/layout/chevron2"/>
    <dgm:cxn modelId="{6F10EB5F-F993-472B-9F55-B5B3B62AFB92}" type="presParOf" srcId="{FB74238E-9E9A-4553-B5DF-CCDF2822CA8F}" destId="{53766628-950E-4CE6-A5AD-8FEC55178EDE}" srcOrd="3" destOrd="0" presId="urn:microsoft.com/office/officeart/2005/8/layout/chevron2"/>
    <dgm:cxn modelId="{70BAF3E2-9AF4-4461-8921-1AA34C2595BD}" type="presParOf" srcId="{FB74238E-9E9A-4553-B5DF-CCDF2822CA8F}" destId="{90D56CE2-DD1F-4F3D-92B5-1855DF6A4BAB}" srcOrd="4" destOrd="0" presId="urn:microsoft.com/office/officeart/2005/8/layout/chevron2"/>
    <dgm:cxn modelId="{8D86BBB0-22FB-4874-BEF0-1C512E9BB7AC}" type="presParOf" srcId="{90D56CE2-DD1F-4F3D-92B5-1855DF6A4BAB}" destId="{0EB44FF6-5E89-4996-805E-942CDD35A176}" srcOrd="0" destOrd="0" presId="urn:microsoft.com/office/officeart/2005/8/layout/chevron2"/>
    <dgm:cxn modelId="{35D7FC5E-9374-4EC3-A00F-4B6CA8B7F52B}" type="presParOf" srcId="{90D56CE2-DD1F-4F3D-92B5-1855DF6A4BAB}" destId="{A5DF0E25-5A13-41DB-8E41-5BE95C2D57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85395B-3487-4D50-8112-2831CA3DA4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A9843-A0CB-40F1-961E-80BE990839B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B93CC66-7FB4-4CE6-BDD0-38E3C09FED5E}" type="parTrans" cxnId="{0359D3ED-6FEE-481B-9A87-E00398286A70}">
      <dgm:prSet/>
      <dgm:spPr/>
      <dgm:t>
        <a:bodyPr/>
        <a:lstStyle/>
        <a:p>
          <a:endParaRPr lang="ru-RU"/>
        </a:p>
      </dgm:t>
    </dgm:pt>
    <dgm:pt modelId="{35FB800D-9EE2-4D68-B814-40C3015FD3D5}" type="sibTrans" cxnId="{0359D3ED-6FEE-481B-9A87-E00398286A70}">
      <dgm:prSet/>
      <dgm:spPr/>
      <dgm:t>
        <a:bodyPr/>
        <a:lstStyle/>
        <a:p>
          <a:endParaRPr lang="ru-RU"/>
        </a:p>
      </dgm:t>
    </dgm:pt>
    <dgm:pt modelId="{0E6E15E1-B53C-4765-9487-17655BD0C3CB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сложное предложение состоит из двух или более частей;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1CC3E44A-E63E-484B-8E7F-32820B6A0971}" type="parTrans" cxnId="{2C133DD2-E559-4139-B094-4E0565E2816C}">
      <dgm:prSet/>
      <dgm:spPr/>
      <dgm:t>
        <a:bodyPr/>
        <a:lstStyle/>
        <a:p>
          <a:endParaRPr lang="ru-RU"/>
        </a:p>
      </dgm:t>
    </dgm:pt>
    <dgm:pt modelId="{85099008-297F-487E-9203-F3F8E8FEFE5A}" type="sibTrans" cxnId="{2C133DD2-E559-4139-B094-4E0565E2816C}">
      <dgm:prSet/>
      <dgm:spPr/>
      <dgm:t>
        <a:bodyPr/>
        <a:lstStyle/>
        <a:p>
          <a:endParaRPr lang="ru-RU"/>
        </a:p>
      </dgm:t>
    </dgm:pt>
    <dgm:pt modelId="{B7975532-1A88-41F5-875D-4ADAAF4DA0F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0B21249-8C27-4B64-AB4F-866ED505F469}" type="parTrans" cxnId="{9D23C0F0-37C8-4B0C-9F9C-D2880CC35DA5}">
      <dgm:prSet/>
      <dgm:spPr/>
      <dgm:t>
        <a:bodyPr/>
        <a:lstStyle/>
        <a:p>
          <a:endParaRPr lang="ru-RU"/>
        </a:p>
      </dgm:t>
    </dgm:pt>
    <dgm:pt modelId="{BA4EAC60-AB33-48D1-A89B-234276E6F66B}" type="sibTrans" cxnId="{9D23C0F0-37C8-4B0C-9F9C-D2880CC35DA5}">
      <dgm:prSet/>
      <dgm:spPr/>
      <dgm:t>
        <a:bodyPr/>
        <a:lstStyle/>
        <a:p>
          <a:endParaRPr lang="ru-RU"/>
        </a:p>
      </dgm:t>
    </dgm:pt>
    <dgm:pt modelId="{890EEF95-D8F2-4D5F-BA8E-A4EDF0125D41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между частями сложного предложения ставится запятая;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D541B06A-460D-4349-8C1A-2544E5CB2709}" type="parTrans" cxnId="{EA72DCB0-0D36-4493-B50A-BFADD444A127}">
      <dgm:prSet/>
      <dgm:spPr/>
      <dgm:t>
        <a:bodyPr/>
        <a:lstStyle/>
        <a:p>
          <a:endParaRPr lang="ru-RU"/>
        </a:p>
      </dgm:t>
    </dgm:pt>
    <dgm:pt modelId="{B304408A-033D-4BE1-8367-6DF5A6A38BF3}" type="sibTrans" cxnId="{EA72DCB0-0D36-4493-B50A-BFADD444A127}">
      <dgm:prSet/>
      <dgm:spPr/>
      <dgm:t>
        <a:bodyPr/>
        <a:lstStyle/>
        <a:p>
          <a:endParaRPr lang="ru-RU"/>
        </a:p>
      </dgm:t>
    </dgm:pt>
    <dgm:pt modelId="{A2CDB74B-31DB-45FF-88FE-5D8AA4D10CA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F764F28-1FC9-41E8-969A-02C48461A401}" type="parTrans" cxnId="{09F493F4-4D70-4A04-A59C-12828383F996}">
      <dgm:prSet/>
      <dgm:spPr/>
      <dgm:t>
        <a:bodyPr/>
        <a:lstStyle/>
        <a:p>
          <a:endParaRPr lang="ru-RU"/>
        </a:p>
      </dgm:t>
    </dgm:pt>
    <dgm:pt modelId="{7E13A4E3-1AD2-4765-9546-F7DF96588B34}" type="sibTrans" cxnId="{09F493F4-4D70-4A04-A59C-12828383F996}">
      <dgm:prSet/>
      <dgm:spPr/>
      <dgm:t>
        <a:bodyPr/>
        <a:lstStyle/>
        <a:p>
          <a:endParaRPr lang="ru-RU"/>
        </a:p>
      </dgm:t>
    </dgm:pt>
    <dgm:pt modelId="{D04ABFA8-7904-45FB-AF2C-7449BD89C99D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части сложносочиненного предложения помогают связать союзы</a:t>
          </a:r>
          <a:r>
            <a:rPr lang="ru-RU" sz="3200" dirty="0" smtClean="0"/>
            <a:t>.</a:t>
          </a:r>
          <a:endParaRPr lang="ru-RU" sz="3200" dirty="0"/>
        </a:p>
      </dgm:t>
    </dgm:pt>
    <dgm:pt modelId="{AD3D046C-BBD4-49D4-AA4B-757DB461E12E}" type="parTrans" cxnId="{1EBF759A-284B-4859-810B-21DA2AF09D45}">
      <dgm:prSet/>
      <dgm:spPr/>
      <dgm:t>
        <a:bodyPr/>
        <a:lstStyle/>
        <a:p>
          <a:endParaRPr lang="ru-RU"/>
        </a:p>
      </dgm:t>
    </dgm:pt>
    <dgm:pt modelId="{DF776949-B618-4A43-B825-017E2644BA79}" type="sibTrans" cxnId="{1EBF759A-284B-4859-810B-21DA2AF09D45}">
      <dgm:prSet/>
      <dgm:spPr/>
      <dgm:t>
        <a:bodyPr/>
        <a:lstStyle/>
        <a:p>
          <a:endParaRPr lang="ru-RU"/>
        </a:p>
      </dgm:t>
    </dgm:pt>
    <dgm:pt modelId="{FB74238E-9E9A-4553-B5DF-CCDF2822CA8F}" type="pres">
      <dgm:prSet presAssocID="{9D85395B-3487-4D50-8112-2831CA3DA4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D3238-7C3F-44FF-9A0A-1574B8F385E7}" type="pres">
      <dgm:prSet presAssocID="{4C9A9843-A0CB-40F1-961E-80BE990839B7}" presName="composite" presStyleCnt="0"/>
      <dgm:spPr/>
    </dgm:pt>
    <dgm:pt modelId="{F0CC10CE-394A-4AAD-9AB1-58B4509C3DB1}" type="pres">
      <dgm:prSet presAssocID="{4C9A9843-A0CB-40F1-961E-80BE990839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BEF8F-D011-4090-8183-E58FDACFE3E8}" type="pres">
      <dgm:prSet presAssocID="{4C9A9843-A0CB-40F1-961E-80BE990839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3EC52-E8C8-484D-A7D5-FBEA9C27DB74}" type="pres">
      <dgm:prSet presAssocID="{35FB800D-9EE2-4D68-B814-40C3015FD3D5}" presName="sp" presStyleCnt="0"/>
      <dgm:spPr/>
    </dgm:pt>
    <dgm:pt modelId="{1D7E4400-B756-4587-93CB-28F8159EC874}" type="pres">
      <dgm:prSet presAssocID="{B7975532-1A88-41F5-875D-4ADAAF4DA0F4}" presName="composite" presStyleCnt="0"/>
      <dgm:spPr/>
    </dgm:pt>
    <dgm:pt modelId="{7BEE4076-CA6C-490B-BB0E-0487D88FE7DD}" type="pres">
      <dgm:prSet presAssocID="{B7975532-1A88-41F5-875D-4ADAAF4DA0F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E2AA6-F356-4903-8782-4766A94E5C4A}" type="pres">
      <dgm:prSet presAssocID="{B7975532-1A88-41F5-875D-4ADAAF4DA0F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66628-950E-4CE6-A5AD-8FEC55178EDE}" type="pres">
      <dgm:prSet presAssocID="{BA4EAC60-AB33-48D1-A89B-234276E6F66B}" presName="sp" presStyleCnt="0"/>
      <dgm:spPr/>
    </dgm:pt>
    <dgm:pt modelId="{90D56CE2-DD1F-4F3D-92B5-1855DF6A4BAB}" type="pres">
      <dgm:prSet presAssocID="{A2CDB74B-31DB-45FF-88FE-5D8AA4D10CAD}" presName="composite" presStyleCnt="0"/>
      <dgm:spPr/>
    </dgm:pt>
    <dgm:pt modelId="{0EB44FF6-5E89-4996-805E-942CDD35A176}" type="pres">
      <dgm:prSet presAssocID="{A2CDB74B-31DB-45FF-88FE-5D8AA4D10C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F0E25-5A13-41DB-8E41-5BE95C2D578C}" type="pres">
      <dgm:prSet presAssocID="{A2CDB74B-31DB-45FF-88FE-5D8AA4D10C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293FCB-6C62-4E4D-AB8D-E37AF40C3CB7}" type="presOf" srcId="{9D85395B-3487-4D50-8112-2831CA3DA419}" destId="{FB74238E-9E9A-4553-B5DF-CCDF2822CA8F}" srcOrd="0" destOrd="0" presId="urn:microsoft.com/office/officeart/2005/8/layout/chevron2"/>
    <dgm:cxn modelId="{1EBF759A-284B-4859-810B-21DA2AF09D45}" srcId="{A2CDB74B-31DB-45FF-88FE-5D8AA4D10CAD}" destId="{D04ABFA8-7904-45FB-AF2C-7449BD89C99D}" srcOrd="0" destOrd="0" parTransId="{AD3D046C-BBD4-49D4-AA4B-757DB461E12E}" sibTransId="{DF776949-B618-4A43-B825-017E2644BA79}"/>
    <dgm:cxn modelId="{144C8EF4-45D6-4EB8-9052-190C02213DFA}" type="presOf" srcId="{B7975532-1A88-41F5-875D-4ADAAF4DA0F4}" destId="{7BEE4076-CA6C-490B-BB0E-0487D88FE7DD}" srcOrd="0" destOrd="0" presId="urn:microsoft.com/office/officeart/2005/8/layout/chevron2"/>
    <dgm:cxn modelId="{0359D3ED-6FEE-481B-9A87-E00398286A70}" srcId="{9D85395B-3487-4D50-8112-2831CA3DA419}" destId="{4C9A9843-A0CB-40F1-961E-80BE990839B7}" srcOrd="0" destOrd="0" parTransId="{BB93CC66-7FB4-4CE6-BDD0-38E3C09FED5E}" sibTransId="{35FB800D-9EE2-4D68-B814-40C3015FD3D5}"/>
    <dgm:cxn modelId="{78699502-95AF-498A-AD6E-D87581AC9730}" type="presOf" srcId="{4C9A9843-A0CB-40F1-961E-80BE990839B7}" destId="{F0CC10CE-394A-4AAD-9AB1-58B4509C3DB1}" srcOrd="0" destOrd="0" presId="urn:microsoft.com/office/officeart/2005/8/layout/chevron2"/>
    <dgm:cxn modelId="{B167E772-71C3-45F1-BFAE-4126CECA5C30}" type="presOf" srcId="{D04ABFA8-7904-45FB-AF2C-7449BD89C99D}" destId="{A5DF0E25-5A13-41DB-8E41-5BE95C2D578C}" srcOrd="0" destOrd="0" presId="urn:microsoft.com/office/officeart/2005/8/layout/chevron2"/>
    <dgm:cxn modelId="{2C133DD2-E559-4139-B094-4E0565E2816C}" srcId="{4C9A9843-A0CB-40F1-961E-80BE990839B7}" destId="{0E6E15E1-B53C-4765-9487-17655BD0C3CB}" srcOrd="0" destOrd="0" parTransId="{1CC3E44A-E63E-484B-8E7F-32820B6A0971}" sibTransId="{85099008-297F-487E-9203-F3F8E8FEFE5A}"/>
    <dgm:cxn modelId="{9D23C0F0-37C8-4B0C-9F9C-D2880CC35DA5}" srcId="{9D85395B-3487-4D50-8112-2831CA3DA419}" destId="{B7975532-1A88-41F5-875D-4ADAAF4DA0F4}" srcOrd="1" destOrd="0" parTransId="{E0B21249-8C27-4B64-AB4F-866ED505F469}" sibTransId="{BA4EAC60-AB33-48D1-A89B-234276E6F66B}"/>
    <dgm:cxn modelId="{E64D79AB-D701-4717-852E-B0AE29885906}" type="presOf" srcId="{A2CDB74B-31DB-45FF-88FE-5D8AA4D10CAD}" destId="{0EB44FF6-5E89-4996-805E-942CDD35A176}" srcOrd="0" destOrd="0" presId="urn:microsoft.com/office/officeart/2005/8/layout/chevron2"/>
    <dgm:cxn modelId="{842FF0B3-487B-4B4A-9B3D-B4DE6415DDE3}" type="presOf" srcId="{0E6E15E1-B53C-4765-9487-17655BD0C3CB}" destId="{2EFBEF8F-D011-4090-8183-E58FDACFE3E8}" srcOrd="0" destOrd="0" presId="urn:microsoft.com/office/officeart/2005/8/layout/chevron2"/>
    <dgm:cxn modelId="{09F493F4-4D70-4A04-A59C-12828383F996}" srcId="{9D85395B-3487-4D50-8112-2831CA3DA419}" destId="{A2CDB74B-31DB-45FF-88FE-5D8AA4D10CAD}" srcOrd="2" destOrd="0" parTransId="{4F764F28-1FC9-41E8-969A-02C48461A401}" sibTransId="{7E13A4E3-1AD2-4765-9546-F7DF96588B34}"/>
    <dgm:cxn modelId="{976BF3E7-9FF7-47AA-9135-B80C4686C1D6}" type="presOf" srcId="{890EEF95-D8F2-4D5F-BA8E-A4EDF0125D41}" destId="{4A3E2AA6-F356-4903-8782-4766A94E5C4A}" srcOrd="0" destOrd="0" presId="urn:microsoft.com/office/officeart/2005/8/layout/chevron2"/>
    <dgm:cxn modelId="{EA72DCB0-0D36-4493-B50A-BFADD444A127}" srcId="{B7975532-1A88-41F5-875D-4ADAAF4DA0F4}" destId="{890EEF95-D8F2-4D5F-BA8E-A4EDF0125D41}" srcOrd="0" destOrd="0" parTransId="{D541B06A-460D-4349-8C1A-2544E5CB2709}" sibTransId="{B304408A-033D-4BE1-8367-6DF5A6A38BF3}"/>
    <dgm:cxn modelId="{35D3BB6D-AA64-4A55-A60A-D183D7613736}" type="presParOf" srcId="{FB74238E-9E9A-4553-B5DF-CCDF2822CA8F}" destId="{612D3238-7C3F-44FF-9A0A-1574B8F385E7}" srcOrd="0" destOrd="0" presId="urn:microsoft.com/office/officeart/2005/8/layout/chevron2"/>
    <dgm:cxn modelId="{EF9CB80F-29BC-46F4-B781-31858E8E4A73}" type="presParOf" srcId="{612D3238-7C3F-44FF-9A0A-1574B8F385E7}" destId="{F0CC10CE-394A-4AAD-9AB1-58B4509C3DB1}" srcOrd="0" destOrd="0" presId="urn:microsoft.com/office/officeart/2005/8/layout/chevron2"/>
    <dgm:cxn modelId="{5E78BD70-DE93-4796-B410-C9608030C9CD}" type="presParOf" srcId="{612D3238-7C3F-44FF-9A0A-1574B8F385E7}" destId="{2EFBEF8F-D011-4090-8183-E58FDACFE3E8}" srcOrd="1" destOrd="0" presId="urn:microsoft.com/office/officeart/2005/8/layout/chevron2"/>
    <dgm:cxn modelId="{E3B3FE74-BBA7-47F0-BEB4-6D3DBB3E6A91}" type="presParOf" srcId="{FB74238E-9E9A-4553-B5DF-CCDF2822CA8F}" destId="{B073EC52-E8C8-484D-A7D5-FBEA9C27DB74}" srcOrd="1" destOrd="0" presId="urn:microsoft.com/office/officeart/2005/8/layout/chevron2"/>
    <dgm:cxn modelId="{1B3018E0-BB99-4792-AA38-42B75AD7496C}" type="presParOf" srcId="{FB74238E-9E9A-4553-B5DF-CCDF2822CA8F}" destId="{1D7E4400-B756-4587-93CB-28F8159EC874}" srcOrd="2" destOrd="0" presId="urn:microsoft.com/office/officeart/2005/8/layout/chevron2"/>
    <dgm:cxn modelId="{893E578A-C5BB-44FE-B304-59882D5582D9}" type="presParOf" srcId="{1D7E4400-B756-4587-93CB-28F8159EC874}" destId="{7BEE4076-CA6C-490B-BB0E-0487D88FE7DD}" srcOrd="0" destOrd="0" presId="urn:microsoft.com/office/officeart/2005/8/layout/chevron2"/>
    <dgm:cxn modelId="{675A7A02-7326-45E8-9E7A-E21EB7F3E726}" type="presParOf" srcId="{1D7E4400-B756-4587-93CB-28F8159EC874}" destId="{4A3E2AA6-F356-4903-8782-4766A94E5C4A}" srcOrd="1" destOrd="0" presId="urn:microsoft.com/office/officeart/2005/8/layout/chevron2"/>
    <dgm:cxn modelId="{ADF7008D-088C-4112-87AB-7B7E3AFFA875}" type="presParOf" srcId="{FB74238E-9E9A-4553-B5DF-CCDF2822CA8F}" destId="{53766628-950E-4CE6-A5AD-8FEC55178EDE}" srcOrd="3" destOrd="0" presId="urn:microsoft.com/office/officeart/2005/8/layout/chevron2"/>
    <dgm:cxn modelId="{D172A206-9FC9-4B14-BB86-7D754E9FDDFD}" type="presParOf" srcId="{FB74238E-9E9A-4553-B5DF-CCDF2822CA8F}" destId="{90D56CE2-DD1F-4F3D-92B5-1855DF6A4BAB}" srcOrd="4" destOrd="0" presId="urn:microsoft.com/office/officeart/2005/8/layout/chevron2"/>
    <dgm:cxn modelId="{0654DA7D-F8F1-4F49-B662-925454D24016}" type="presParOf" srcId="{90D56CE2-DD1F-4F3D-92B5-1855DF6A4BAB}" destId="{0EB44FF6-5E89-4996-805E-942CDD35A176}" srcOrd="0" destOrd="0" presId="urn:microsoft.com/office/officeart/2005/8/layout/chevron2"/>
    <dgm:cxn modelId="{D0079F81-F12A-47D0-89D2-2F374B2B5006}" type="presParOf" srcId="{90D56CE2-DD1F-4F3D-92B5-1855DF6A4BAB}" destId="{A5DF0E25-5A13-41DB-8E41-5BE95C2D57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C10CE-394A-4AAD-9AB1-58B4509C3DB1}">
      <dsp:nvSpPr>
        <dsp:cNvPr id="0" name=""/>
        <dsp:cNvSpPr/>
      </dsp:nvSpPr>
      <dsp:spPr>
        <a:xfrm rot="5400000">
          <a:off x="-269344" y="269814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1</a:t>
          </a:r>
          <a:endParaRPr lang="ru-RU" sz="3500" kern="1200" dirty="0"/>
        </a:p>
      </dsp:txBody>
      <dsp:txXfrm rot="-5400000">
        <a:off x="1" y="628939"/>
        <a:ext cx="1256940" cy="538689"/>
      </dsp:txXfrm>
    </dsp:sp>
    <dsp:sp modelId="{2EFBEF8F-D011-4090-8183-E58FDACFE3E8}">
      <dsp:nvSpPr>
        <dsp:cNvPr id="0" name=""/>
        <dsp:cNvSpPr/>
      </dsp:nvSpPr>
      <dsp:spPr>
        <a:xfrm rot="5400000">
          <a:off x="4932761" y="-3675350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как устроено сложное предложение;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256940" y="57447"/>
        <a:ext cx="8461825" cy="1053207"/>
      </dsp:txXfrm>
    </dsp:sp>
    <dsp:sp modelId="{7BEE4076-CA6C-490B-BB0E-0487D88FE7DD}">
      <dsp:nvSpPr>
        <dsp:cNvPr id="0" name=""/>
        <dsp:cNvSpPr/>
      </dsp:nvSpPr>
      <dsp:spPr>
        <a:xfrm rot="5400000">
          <a:off x="-269344" y="1873196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</a:t>
          </a:r>
          <a:endParaRPr lang="ru-RU" sz="3500" kern="1200" dirty="0"/>
        </a:p>
      </dsp:txBody>
      <dsp:txXfrm rot="-5400000">
        <a:off x="1" y="2232321"/>
        <a:ext cx="1256940" cy="538689"/>
      </dsp:txXfrm>
    </dsp:sp>
    <dsp:sp modelId="{4A3E2AA6-F356-4903-8782-4766A94E5C4A}">
      <dsp:nvSpPr>
        <dsp:cNvPr id="0" name=""/>
        <dsp:cNvSpPr/>
      </dsp:nvSpPr>
      <dsp:spPr>
        <a:xfrm rot="5400000">
          <a:off x="4932761" y="-2071969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как </a:t>
          </a:r>
          <a:r>
            <a:rPr lang="ru-RU" sz="3200" kern="1200" smtClean="0">
              <a:latin typeface="Arial" pitchFamily="34" charset="0"/>
              <a:cs typeface="Arial" pitchFamily="34" charset="0"/>
            </a:rPr>
            <a:t>устроено сложносочиненное </a:t>
          </a:r>
          <a:r>
            <a:rPr lang="ru-RU" sz="3200" kern="1200" dirty="0" smtClean="0">
              <a:latin typeface="Arial" pitchFamily="34" charset="0"/>
              <a:cs typeface="Arial" pitchFamily="34" charset="0"/>
            </a:rPr>
            <a:t>предложение;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256940" y="1660828"/>
        <a:ext cx="8461825" cy="1053207"/>
      </dsp:txXfrm>
    </dsp:sp>
    <dsp:sp modelId="{0EB44FF6-5E89-4996-805E-942CDD35A176}">
      <dsp:nvSpPr>
        <dsp:cNvPr id="0" name=""/>
        <dsp:cNvSpPr/>
      </dsp:nvSpPr>
      <dsp:spPr>
        <a:xfrm rot="5400000">
          <a:off x="-269344" y="3476577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3</a:t>
          </a:r>
          <a:endParaRPr lang="ru-RU" sz="3500" kern="1200" dirty="0"/>
        </a:p>
      </dsp:txBody>
      <dsp:txXfrm rot="-5400000">
        <a:off x="1" y="3835702"/>
        <a:ext cx="1256940" cy="538689"/>
      </dsp:txXfrm>
    </dsp:sp>
    <dsp:sp modelId="{A5DF0E25-5A13-41DB-8E41-5BE95C2D578C}">
      <dsp:nvSpPr>
        <dsp:cNvPr id="0" name=""/>
        <dsp:cNvSpPr/>
      </dsp:nvSpPr>
      <dsp:spPr>
        <a:xfrm rot="5400000">
          <a:off x="4932761" y="-468587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как связаны между собой части сложносочиненного предложения</a:t>
          </a:r>
          <a:r>
            <a:rPr lang="ru-RU" sz="3200" kern="1200" dirty="0" smtClean="0"/>
            <a:t>.</a:t>
          </a:r>
          <a:endParaRPr lang="ru-RU" sz="3200" kern="1200" dirty="0"/>
        </a:p>
      </dsp:txBody>
      <dsp:txXfrm rot="-5400000">
        <a:off x="1256940" y="3264210"/>
        <a:ext cx="8461825" cy="1053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C10CE-394A-4AAD-9AB1-58B4509C3DB1}">
      <dsp:nvSpPr>
        <dsp:cNvPr id="0" name=""/>
        <dsp:cNvSpPr/>
      </dsp:nvSpPr>
      <dsp:spPr>
        <a:xfrm rot="5400000">
          <a:off x="-223013" y="225671"/>
          <a:ext cx="1486754" cy="10407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0" y="523022"/>
        <a:ext cx="1040728" cy="446026"/>
      </dsp:txXfrm>
    </dsp:sp>
    <dsp:sp modelId="{2EFBEF8F-D011-4090-8183-E58FDACFE3E8}">
      <dsp:nvSpPr>
        <dsp:cNvPr id="0" name=""/>
        <dsp:cNvSpPr/>
      </dsp:nvSpPr>
      <dsp:spPr>
        <a:xfrm rot="5400000">
          <a:off x="5194450" y="-4151063"/>
          <a:ext cx="966390" cy="9273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сложное предложение состоит из двух или более частей;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040729" y="49833"/>
        <a:ext cx="9226659" cy="872040"/>
      </dsp:txXfrm>
    </dsp:sp>
    <dsp:sp modelId="{7BEE4076-CA6C-490B-BB0E-0487D88FE7DD}">
      <dsp:nvSpPr>
        <dsp:cNvPr id="0" name=""/>
        <dsp:cNvSpPr/>
      </dsp:nvSpPr>
      <dsp:spPr>
        <a:xfrm rot="5400000">
          <a:off x="-223013" y="1516968"/>
          <a:ext cx="1486754" cy="10407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0" y="1814319"/>
        <a:ext cx="1040728" cy="446026"/>
      </dsp:txXfrm>
    </dsp:sp>
    <dsp:sp modelId="{4A3E2AA6-F356-4903-8782-4766A94E5C4A}">
      <dsp:nvSpPr>
        <dsp:cNvPr id="0" name=""/>
        <dsp:cNvSpPr/>
      </dsp:nvSpPr>
      <dsp:spPr>
        <a:xfrm rot="5400000">
          <a:off x="5194450" y="-2859766"/>
          <a:ext cx="966390" cy="9273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между частями сложного предложения ставится запятая;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040729" y="1341130"/>
        <a:ext cx="9226659" cy="872040"/>
      </dsp:txXfrm>
    </dsp:sp>
    <dsp:sp modelId="{0EB44FF6-5E89-4996-805E-942CDD35A176}">
      <dsp:nvSpPr>
        <dsp:cNvPr id="0" name=""/>
        <dsp:cNvSpPr/>
      </dsp:nvSpPr>
      <dsp:spPr>
        <a:xfrm rot="5400000">
          <a:off x="-223013" y="2808265"/>
          <a:ext cx="1486754" cy="10407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0" y="3105616"/>
        <a:ext cx="1040728" cy="446026"/>
      </dsp:txXfrm>
    </dsp:sp>
    <dsp:sp modelId="{A5DF0E25-5A13-41DB-8E41-5BE95C2D578C}">
      <dsp:nvSpPr>
        <dsp:cNvPr id="0" name=""/>
        <dsp:cNvSpPr/>
      </dsp:nvSpPr>
      <dsp:spPr>
        <a:xfrm rot="5400000">
          <a:off x="5194450" y="-1568470"/>
          <a:ext cx="966390" cy="9273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части сложносочиненного предложения помогают связать союзы</a:t>
          </a:r>
          <a:r>
            <a:rPr lang="ru-RU" sz="3200" kern="1200" dirty="0" smtClean="0"/>
            <a:t>.</a:t>
          </a:r>
          <a:endParaRPr lang="ru-RU" sz="3200" kern="1200" dirty="0"/>
        </a:p>
      </dsp:txBody>
      <dsp:txXfrm rot="-5400000">
        <a:off x="1040729" y="2632426"/>
        <a:ext cx="9226659" cy="872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83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851" y="288036"/>
            <a:ext cx="10497312" cy="407804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80E5C6-665C-4DA8-A2A3-0CA8014EDD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75359"/>
            <a:ext cx="12788911" cy="24415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8811" y="254033"/>
            <a:ext cx="8716502" cy="1227500"/>
          </a:xfrm>
          <a:prstGeom prst="rect">
            <a:avLst/>
          </a:prstGeom>
        </p:spPr>
        <p:txBody>
          <a:bodyPr vert="horz" wrap="square" lIns="0" tIns="33322" rIns="0" bIns="0" rtlCol="0">
            <a:spAutoFit/>
          </a:bodyPr>
          <a:lstStyle/>
          <a:p>
            <a:pPr marL="28978" algn="ctr">
              <a:spcBef>
                <a:spcPts val="260"/>
              </a:spcBef>
            </a:pPr>
            <a:r>
              <a:rPr lang="ru-RU" sz="7758" spc="-12" dirty="0"/>
              <a:t>Русский язык</a:t>
            </a:r>
            <a:endParaRPr sz="7758" dirty="0"/>
          </a:p>
        </p:txBody>
      </p:sp>
      <p:sp>
        <p:nvSpPr>
          <p:cNvPr id="4" name="object 4"/>
          <p:cNvSpPr txBox="1"/>
          <p:nvPr/>
        </p:nvSpPr>
        <p:spPr>
          <a:xfrm>
            <a:off x="1705365" y="2503710"/>
            <a:ext cx="9390871" cy="4609787"/>
          </a:xfrm>
          <a:prstGeom prst="rect">
            <a:avLst/>
          </a:prstGeom>
        </p:spPr>
        <p:txBody>
          <a:bodyPr vert="horz" wrap="square" lIns="0" tIns="31876" rIns="0" bIns="0" rtlCol="0">
            <a:spAutoFit/>
          </a:bodyPr>
          <a:lstStyle/>
          <a:p>
            <a:pPr marL="13684"/>
            <a:r>
              <a:rPr lang="ru-RU" sz="4741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сказать об одновременно</a:t>
            </a:r>
          </a:p>
          <a:p>
            <a:pPr marL="13684"/>
            <a:r>
              <a:rPr lang="ru-RU" sz="4741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последовательно</a:t>
            </a:r>
          </a:p>
          <a:p>
            <a:pPr marL="13684"/>
            <a:r>
              <a:rPr lang="ru-RU" sz="4741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совершающихся событиях?</a:t>
            </a:r>
            <a:endParaRPr lang="ru-RU" sz="4310" dirty="0">
              <a:latin typeface="Arial"/>
              <a:cs typeface="Arial"/>
            </a:endParaRPr>
          </a:p>
          <a:p>
            <a:pPr marL="36263" marR="664370">
              <a:spcBef>
                <a:spcPts val="1595"/>
              </a:spcBef>
            </a:pPr>
            <a:r>
              <a:rPr lang="ru-RU" sz="431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31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6263" marR="664370">
              <a:spcBef>
                <a:spcPts val="1595"/>
              </a:spcBef>
            </a:pPr>
            <a:r>
              <a:rPr lang="ru-RU" sz="431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310" dirty="0">
              <a:latin typeface="Arial"/>
              <a:cs typeface="Arial"/>
            </a:endParaRPr>
          </a:p>
          <a:p>
            <a:pPr marL="42018">
              <a:spcBef>
                <a:spcPts val="251"/>
              </a:spcBef>
            </a:pPr>
            <a:endParaRPr sz="3987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2008" y="2522809"/>
            <a:ext cx="764148" cy="2001333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6" name="object 6"/>
          <p:cNvSpPr/>
          <p:nvPr/>
        </p:nvSpPr>
        <p:spPr>
          <a:xfrm>
            <a:off x="972008" y="4909014"/>
            <a:ext cx="764148" cy="15394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grpSp>
        <p:nvGrpSpPr>
          <p:cNvPr id="7" name="object 15"/>
          <p:cNvGrpSpPr/>
          <p:nvPr/>
        </p:nvGrpSpPr>
        <p:grpSpPr>
          <a:xfrm>
            <a:off x="769395" y="412041"/>
            <a:ext cx="1037660" cy="111601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</p:grpSp>
      <p:pic>
        <p:nvPicPr>
          <p:cNvPr id="27" name="Picture 1" descr="D:\клипарт\инфографика человечки для презентаций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7671" y="4755065"/>
            <a:ext cx="2109070" cy="2109070"/>
          </a:xfrm>
          <a:prstGeom prst="rect">
            <a:avLst/>
          </a:prstGeom>
          <a:noFill/>
        </p:spPr>
      </p:pic>
      <p:grpSp>
        <p:nvGrpSpPr>
          <p:cNvPr id="29" name="object 10"/>
          <p:cNvGrpSpPr/>
          <p:nvPr/>
        </p:nvGrpSpPr>
        <p:grpSpPr>
          <a:xfrm>
            <a:off x="10557415" y="136604"/>
            <a:ext cx="2001333" cy="1616461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942287" y="983323"/>
            <a:ext cx="1230642" cy="543721"/>
          </a:xfrm>
          <a:prstGeom prst="rect">
            <a:avLst/>
          </a:prstGeom>
        </p:spPr>
        <p:txBody>
          <a:bodyPr vert="horz" wrap="square" lIns="0" tIns="13000" rIns="0" bIns="0" rtlCol="0">
            <a:spAutoFit/>
          </a:bodyPr>
          <a:lstStyle/>
          <a:p>
            <a:pPr algn="ctr">
              <a:spcBef>
                <a:spcPts val="102"/>
              </a:spcBef>
            </a:pPr>
            <a:r>
              <a:rPr sz="3448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448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448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711364" y="213579"/>
            <a:ext cx="1539487" cy="746831"/>
          </a:xfrm>
          <a:prstGeom prst="rect">
            <a:avLst/>
          </a:prstGeom>
        </p:spPr>
        <p:txBody>
          <a:bodyPr vert="horz" wrap="square" lIns="0" tIns="17105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lang="ru-RU" sz="4741" b="1" spc="1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741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 txBox="1">
            <a:spLocks/>
          </p:cNvSpPr>
          <p:nvPr/>
        </p:nvSpPr>
        <p:spPr>
          <a:xfrm>
            <a:off x="280120" y="1983989"/>
            <a:ext cx="11970731" cy="46431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85266">
              <a:lnSpc>
                <a:spcPct val="150000"/>
              </a:lnSpc>
            </a:pPr>
            <a:r>
              <a:rPr lang="ru-RU" sz="3017" u="sng" kern="0" dirty="0" err="1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Ма</a:t>
            </a:r>
            <a:r>
              <a:rPr lang="ru-RU" sz="3017" u="sng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лика</a:t>
            </a:r>
            <a:r>
              <a:rPr lang="ru-RU" sz="3017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17" u="dbl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читает</a:t>
            </a:r>
            <a:r>
              <a:rPr lang="ru-RU" sz="3017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 текст,  </a:t>
            </a:r>
            <a:r>
              <a:rPr lang="ru-RU" sz="3017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017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17" u="sng" kern="0" dirty="0" err="1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Санжар</a:t>
            </a:r>
            <a:r>
              <a:rPr lang="ru-RU" sz="3017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17" u="dbl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начал </a:t>
            </a:r>
            <a:r>
              <a:rPr lang="ru-RU" sz="3017" u="dbl" kern="0" dirty="0" err="1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3017" u="dbl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тать</a:t>
            </a:r>
            <a:r>
              <a:rPr lang="ru-RU" sz="3017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.   [ ], </a:t>
            </a:r>
            <a:r>
              <a:rPr lang="ru-RU" sz="3017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017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 [  ].</a:t>
            </a:r>
            <a:endParaRPr lang="en-US" sz="3017" kern="0" dirty="0">
              <a:solidFill>
                <a:srgbClr val="373435"/>
              </a:solidFill>
              <a:latin typeface="Arial" pitchFamily="34" charset="0"/>
              <a:cs typeface="Arial" pitchFamily="34" charset="0"/>
            </a:endParaRPr>
          </a:p>
          <a:p>
            <a:pPr defTabSz="985266">
              <a:lnSpc>
                <a:spcPct val="150000"/>
              </a:lnSpc>
            </a:pPr>
            <a:r>
              <a:rPr lang="ru-RU" sz="3017" u="sng" kern="0" dirty="0" err="1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Мансур</a:t>
            </a:r>
            <a:r>
              <a:rPr lang="ru-RU" sz="3017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17" u="dbl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учит</a:t>
            </a:r>
            <a:r>
              <a:rPr lang="ru-RU" sz="3017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 новые слова,  </a:t>
            </a:r>
            <a:r>
              <a:rPr lang="ru-RU" sz="3017" u="sng" kern="0" dirty="0" err="1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Азиза</a:t>
            </a:r>
            <a:r>
              <a:rPr lang="ru-RU" sz="3017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17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тоже</a:t>
            </a:r>
            <a:r>
              <a:rPr lang="ru-RU" sz="3017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17" u="dbl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открыла</a:t>
            </a:r>
            <a:r>
              <a:rPr lang="ru-RU" sz="3017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 словарь. </a:t>
            </a:r>
          </a:p>
          <a:p>
            <a:pPr defTabSz="985266">
              <a:lnSpc>
                <a:spcPct val="150000"/>
              </a:lnSpc>
            </a:pPr>
            <a:r>
              <a:rPr lang="ru-RU" sz="3017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[ ], [ </a:t>
            </a:r>
            <a:r>
              <a:rPr lang="ru-RU" sz="3017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тоже</a:t>
            </a:r>
            <a:r>
              <a:rPr lang="ru-RU" sz="3017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].</a:t>
            </a:r>
          </a:p>
          <a:p>
            <a:pPr defTabSz="985266">
              <a:lnSpc>
                <a:spcPct val="150000"/>
              </a:lnSpc>
            </a:pPr>
            <a:r>
              <a:rPr lang="ru-RU" sz="3017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 </a:t>
            </a:r>
            <a:r>
              <a:rPr lang="ru-RU" sz="3017" u="sng" dirty="0" err="1">
                <a:latin typeface="Arial" pitchFamily="34" charset="0"/>
                <a:cs typeface="Arial" pitchFamily="34" charset="0"/>
              </a:rPr>
              <a:t>Фарход</a:t>
            </a:r>
            <a:r>
              <a:rPr lang="ru-RU" sz="3017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17" u="db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3017" u="dbl" dirty="0">
                <a:latin typeface="Arial" pitchFamily="34" charset="0"/>
                <a:cs typeface="Arial" pitchFamily="34" charset="0"/>
              </a:rPr>
              <a:t> выучил</a:t>
            </a:r>
            <a:r>
              <a:rPr lang="ru-RU" sz="3017" dirty="0">
                <a:latin typeface="Arial" pitchFamily="34" charset="0"/>
                <a:cs typeface="Arial" pitchFamily="34" charset="0"/>
              </a:rPr>
              <a:t> стихи,  </a:t>
            </a:r>
            <a:r>
              <a:rPr lang="ru-RU" sz="3017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</a:t>
            </a:r>
            <a:r>
              <a:rPr lang="ru-RU" sz="3017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17" u="sng" dirty="0" err="1">
                <a:latin typeface="Arial" pitchFamily="34" charset="0"/>
                <a:cs typeface="Arial" pitchFamily="34" charset="0"/>
              </a:rPr>
              <a:t>Феруза</a:t>
            </a:r>
            <a:r>
              <a:rPr lang="ru-RU" sz="3017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17" u="db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3017" u="dbl" dirty="0">
                <a:latin typeface="Arial" pitchFamily="34" charset="0"/>
                <a:cs typeface="Arial" pitchFamily="34" charset="0"/>
              </a:rPr>
              <a:t> спела</a:t>
            </a:r>
            <a:r>
              <a:rPr lang="ru-RU" sz="3017" dirty="0">
                <a:latin typeface="Arial" pitchFamily="34" charset="0"/>
                <a:cs typeface="Arial" pitchFamily="34" charset="0"/>
              </a:rPr>
              <a:t> песню. </a:t>
            </a:r>
          </a:p>
          <a:p>
            <a:pPr defTabSz="985266">
              <a:lnSpc>
                <a:spcPct val="150000"/>
              </a:lnSpc>
            </a:pPr>
            <a:r>
              <a:rPr lang="ru-RU" sz="3017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Ни</a:t>
            </a:r>
            <a:r>
              <a:rPr lang="ru-RU" sz="3017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17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[ не … ], </a:t>
            </a:r>
            <a:r>
              <a:rPr lang="ru-RU" sz="3017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</a:t>
            </a:r>
            <a:r>
              <a:rPr lang="ru-RU" sz="3017" kern="0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 [ не …  ].</a:t>
            </a:r>
            <a:endParaRPr lang="ru-RU" sz="3017" dirty="0">
              <a:latin typeface="Arial" pitchFamily="34" charset="0"/>
              <a:cs typeface="Arial" pitchFamily="34" charset="0"/>
            </a:endParaRPr>
          </a:p>
          <a:p>
            <a:pPr defTabSz="985266">
              <a:lnSpc>
                <a:spcPct val="150000"/>
              </a:lnSpc>
            </a:pPr>
            <a:endParaRPr lang="ru-RU" sz="3017" kern="0" dirty="0">
              <a:solidFill>
                <a:srgbClr val="373435"/>
              </a:solidFill>
              <a:latin typeface="Arial"/>
              <a:cs typeface="Arial"/>
            </a:endParaRPr>
          </a:p>
          <a:p>
            <a:pPr defTabSz="985266">
              <a:defRPr/>
            </a:pPr>
            <a:endParaRPr lang="ru-RU" sz="3017" kern="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50748" y="226456"/>
            <a:ext cx="11623127" cy="1144159"/>
          </a:xfrm>
        </p:spPr>
        <p:txBody>
          <a:bodyPr/>
          <a:lstStyle/>
          <a:p>
            <a:pPr algn="ctr"/>
            <a:r>
              <a:rPr lang="ru-RU" sz="4310" dirty="0"/>
              <a:t>ССП с соединительными союзами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0120" y="5040610"/>
            <a:ext cx="6157948" cy="1728192"/>
          </a:xfrm>
          <a:prstGeom prst="cub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3017" b="1" i="1" dirty="0" err="1" smtClean="0">
                <a:solidFill>
                  <a:srgbClr val="002060"/>
                </a:solidFill>
              </a:rPr>
              <a:t>biriktiruv</a:t>
            </a:r>
            <a:r>
              <a:rPr lang="en-US" sz="3017" b="1" i="1" dirty="0" smtClean="0">
                <a:solidFill>
                  <a:srgbClr val="002060"/>
                </a:solidFill>
              </a:rPr>
              <a:t> </a:t>
            </a:r>
            <a:r>
              <a:rPr lang="en-US" sz="3017" b="1" i="1" dirty="0" err="1" smtClean="0">
                <a:solidFill>
                  <a:srgbClr val="002060"/>
                </a:solidFill>
              </a:rPr>
              <a:t>bog‘lovchili</a:t>
            </a:r>
            <a:r>
              <a:rPr lang="en-US" sz="3017" b="1" i="1" dirty="0" smtClean="0">
                <a:solidFill>
                  <a:srgbClr val="002060"/>
                </a:solidFill>
              </a:rPr>
              <a:t> </a:t>
            </a:r>
            <a:endParaRPr lang="en-US" sz="3017" b="1" i="1" dirty="0">
              <a:solidFill>
                <a:srgbClr val="002060"/>
              </a:solidFill>
            </a:endParaRPr>
          </a:p>
          <a:p>
            <a:pPr algn="ctr"/>
            <a:r>
              <a:rPr lang="en-US" sz="3017" b="1" i="1" dirty="0" err="1">
                <a:solidFill>
                  <a:srgbClr val="002060"/>
                </a:solidFill>
              </a:rPr>
              <a:t>b</a:t>
            </a:r>
            <a:r>
              <a:rPr lang="en-US" sz="3017" b="1" i="1" dirty="0" err="1" smtClean="0">
                <a:solidFill>
                  <a:srgbClr val="002060"/>
                </a:solidFill>
              </a:rPr>
              <a:t>og‘langan</a:t>
            </a:r>
            <a:r>
              <a:rPr lang="en-US" sz="3017" b="1" i="1" dirty="0" smtClean="0">
                <a:solidFill>
                  <a:srgbClr val="002060"/>
                </a:solidFill>
              </a:rPr>
              <a:t> </a:t>
            </a:r>
            <a:r>
              <a:rPr lang="en-US" sz="3017" b="1" i="1" dirty="0" err="1" smtClean="0">
                <a:solidFill>
                  <a:srgbClr val="002060"/>
                </a:solidFill>
              </a:rPr>
              <a:t>qo‘shma</a:t>
            </a:r>
            <a:r>
              <a:rPr lang="en-US" sz="3017" b="1" i="1" dirty="0" smtClean="0">
                <a:solidFill>
                  <a:srgbClr val="002060"/>
                </a:solidFill>
              </a:rPr>
              <a:t> </a:t>
            </a:r>
            <a:r>
              <a:rPr lang="en-US" sz="3017" b="1" i="1" dirty="0">
                <a:solidFill>
                  <a:srgbClr val="002060"/>
                </a:solidFill>
              </a:rPr>
              <a:t>gap</a:t>
            </a:r>
            <a:endParaRPr lang="ru-RU" sz="3017" dirty="0">
              <a:solidFill>
                <a:srgbClr val="002060"/>
              </a:solidFill>
            </a:endParaRPr>
          </a:p>
          <a:p>
            <a:endParaRPr lang="ru-RU" sz="3017" dirty="0"/>
          </a:p>
          <a:p>
            <a:endParaRPr lang="ru-RU" sz="3017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538" t="19922" r="13714" b="70312"/>
          <a:stretch>
            <a:fillRect/>
          </a:stretch>
        </p:blipFill>
        <p:spPr bwMode="auto">
          <a:xfrm>
            <a:off x="2244185" y="1291220"/>
            <a:ext cx="8236255" cy="7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87"/>
          <a:stretch>
            <a:fillRect/>
          </a:stretch>
        </p:blipFill>
        <p:spPr bwMode="auto">
          <a:xfrm>
            <a:off x="11250184" y="2137938"/>
            <a:ext cx="1109981" cy="26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96144" y="288082"/>
            <a:ext cx="9005999" cy="663258"/>
          </a:xfrm>
        </p:spPr>
        <p:txBody>
          <a:bodyPr/>
          <a:lstStyle/>
          <a:p>
            <a:r>
              <a:rPr lang="ru-RU" sz="4310" dirty="0"/>
              <a:t>Упражнение 9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04698" y="1214246"/>
            <a:ext cx="11161281" cy="4443973"/>
          </a:xfrm>
        </p:spPr>
        <p:txBody>
          <a:bodyPr/>
          <a:lstStyle/>
          <a:p>
            <a:r>
              <a:rPr lang="ru-RU" sz="2586" dirty="0"/>
              <a:t>Спишите. Подчеркните главные члены предложения. Найдите сложносочинённые предложения. В каких предложениях нужно поставить запятую перед союзом И?</a:t>
            </a:r>
          </a:p>
          <a:p>
            <a:pPr>
              <a:lnSpc>
                <a:spcPct val="150000"/>
              </a:lnSpc>
            </a:pPr>
            <a:r>
              <a:rPr lang="ru-RU" sz="3017" dirty="0"/>
              <a:t>Солнце вышло и осветило землю. </a:t>
            </a:r>
          </a:p>
          <a:p>
            <a:pPr>
              <a:lnSpc>
                <a:spcPct val="150000"/>
              </a:lnSpc>
            </a:pPr>
            <a:r>
              <a:rPr lang="ru-RU" sz="3017" dirty="0"/>
              <a:t>Месяц осветил землю и деревья.  </a:t>
            </a:r>
          </a:p>
          <a:p>
            <a:pPr>
              <a:lnSpc>
                <a:spcPct val="150000"/>
              </a:lnSpc>
            </a:pPr>
            <a:r>
              <a:rPr lang="ru-RU" sz="3017" dirty="0"/>
              <a:t>Все уехали в музей Улугбека, и я очень скучал один. </a:t>
            </a:r>
          </a:p>
          <a:p>
            <a:pPr>
              <a:lnSpc>
                <a:spcPct val="150000"/>
              </a:lnSpc>
            </a:pPr>
            <a:r>
              <a:rPr lang="ru-RU" sz="3017" dirty="0"/>
              <a:t>Брат заболел, и мы остались дома. </a:t>
            </a:r>
          </a:p>
          <a:p>
            <a:endParaRPr lang="ru-RU" sz="3017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4216" y="5035368"/>
            <a:ext cx="2093450" cy="19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813"/>
          <a:stretch>
            <a:fillRect/>
          </a:stretch>
        </p:blipFill>
        <p:spPr bwMode="auto">
          <a:xfrm>
            <a:off x="11513368" y="2376314"/>
            <a:ext cx="1077641" cy="234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704698" y="136604"/>
            <a:ext cx="9005999" cy="663258"/>
          </a:xfrm>
        </p:spPr>
        <p:txBody>
          <a:bodyPr/>
          <a:lstStyle/>
          <a:p>
            <a:r>
              <a:rPr lang="ru-RU" sz="4310" dirty="0"/>
              <a:t>Упражнение 9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858647" y="1599118"/>
            <a:ext cx="11007332" cy="39466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017" u="sng" dirty="0"/>
              <a:t>Солнце</a:t>
            </a:r>
            <a:r>
              <a:rPr lang="ru-RU" sz="3017" dirty="0"/>
              <a:t> </a:t>
            </a:r>
            <a:r>
              <a:rPr lang="ru-RU" sz="3017" u="dbl" dirty="0"/>
              <a:t>вышло</a:t>
            </a:r>
            <a:r>
              <a:rPr lang="ru-RU" sz="3017" dirty="0"/>
              <a:t> и </a:t>
            </a:r>
            <a:r>
              <a:rPr lang="ru-RU" sz="3017" u="dbl" dirty="0"/>
              <a:t>осветило</a:t>
            </a:r>
            <a:r>
              <a:rPr lang="ru-RU" sz="3017" dirty="0"/>
              <a:t> землю. [ и ].</a:t>
            </a:r>
          </a:p>
          <a:p>
            <a:pPr>
              <a:lnSpc>
                <a:spcPct val="150000"/>
              </a:lnSpc>
            </a:pPr>
            <a:r>
              <a:rPr lang="ru-RU" sz="3017" u="sng" dirty="0"/>
              <a:t>Месяц</a:t>
            </a:r>
            <a:r>
              <a:rPr lang="ru-RU" sz="3017" dirty="0"/>
              <a:t> </a:t>
            </a:r>
            <a:r>
              <a:rPr lang="ru-RU" sz="3017" u="dbl" dirty="0"/>
              <a:t>осветил</a:t>
            </a:r>
            <a:r>
              <a:rPr lang="ru-RU" sz="3017" dirty="0"/>
              <a:t> землю и деревья.  [ и ].</a:t>
            </a:r>
          </a:p>
          <a:p>
            <a:pPr>
              <a:lnSpc>
                <a:spcPct val="150000"/>
              </a:lnSpc>
            </a:pPr>
            <a:endParaRPr lang="ru-RU" sz="3017" dirty="0"/>
          </a:p>
          <a:p>
            <a:pPr>
              <a:lnSpc>
                <a:spcPct val="150000"/>
              </a:lnSpc>
            </a:pPr>
            <a:r>
              <a:rPr lang="ru-RU" sz="3017" u="sng" dirty="0"/>
              <a:t>Все</a:t>
            </a:r>
            <a:r>
              <a:rPr lang="ru-RU" sz="3017" dirty="0"/>
              <a:t> </a:t>
            </a:r>
            <a:r>
              <a:rPr lang="ru-RU" sz="3017" u="dbl" dirty="0"/>
              <a:t>уехали</a:t>
            </a:r>
            <a:r>
              <a:rPr lang="ru-RU" sz="3017" dirty="0"/>
              <a:t> в музей Улугбека, и </a:t>
            </a:r>
            <a:r>
              <a:rPr lang="ru-RU" sz="3017" u="sng" dirty="0"/>
              <a:t>я</a:t>
            </a:r>
            <a:r>
              <a:rPr lang="ru-RU" sz="3017" dirty="0"/>
              <a:t> очень </a:t>
            </a:r>
            <a:r>
              <a:rPr lang="ru-RU" sz="3017" u="dbl" dirty="0"/>
              <a:t>скучал</a:t>
            </a:r>
            <a:r>
              <a:rPr lang="ru-RU" sz="3017" dirty="0"/>
              <a:t> один. [ ], и [ ].</a:t>
            </a:r>
          </a:p>
          <a:p>
            <a:pPr>
              <a:lnSpc>
                <a:spcPct val="150000"/>
              </a:lnSpc>
            </a:pPr>
            <a:r>
              <a:rPr lang="ru-RU" sz="3017" u="sng" dirty="0"/>
              <a:t>Брат</a:t>
            </a:r>
            <a:r>
              <a:rPr lang="ru-RU" sz="3017" dirty="0"/>
              <a:t> </a:t>
            </a:r>
            <a:r>
              <a:rPr lang="ru-RU" sz="3017" u="dbl" dirty="0"/>
              <a:t>заболел</a:t>
            </a:r>
            <a:r>
              <a:rPr lang="ru-RU" sz="3017" dirty="0"/>
              <a:t>, и </a:t>
            </a:r>
            <a:r>
              <a:rPr lang="ru-RU" sz="3017" u="sng" dirty="0"/>
              <a:t>мы</a:t>
            </a:r>
            <a:r>
              <a:rPr lang="ru-RU" sz="3017" dirty="0"/>
              <a:t> </a:t>
            </a:r>
            <a:r>
              <a:rPr lang="ru-RU" sz="3017" u="dbl" dirty="0"/>
              <a:t>остались</a:t>
            </a:r>
            <a:r>
              <a:rPr lang="ru-RU" sz="3017" dirty="0"/>
              <a:t> дома. [ ], и [ ].</a:t>
            </a:r>
          </a:p>
          <a:p>
            <a:endParaRPr lang="ru-RU" sz="3017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813"/>
          <a:stretch>
            <a:fillRect/>
          </a:stretch>
        </p:blipFill>
        <p:spPr bwMode="auto">
          <a:xfrm>
            <a:off x="9325825" y="1368194"/>
            <a:ext cx="956504" cy="207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63980" y="4524142"/>
            <a:ext cx="2331945" cy="215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73775" y="213579"/>
            <a:ext cx="4050550" cy="663258"/>
          </a:xfrm>
        </p:spPr>
        <p:txBody>
          <a:bodyPr/>
          <a:lstStyle/>
          <a:p>
            <a:r>
              <a:rPr lang="ru-RU" sz="4310" dirty="0"/>
              <a:t>Упражнение 10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73775" y="1214246"/>
            <a:ext cx="11931024" cy="5041060"/>
          </a:xfrm>
        </p:spPr>
        <p:txBody>
          <a:bodyPr/>
          <a:lstStyle/>
          <a:p>
            <a:r>
              <a:rPr lang="ru-RU" sz="2802" dirty="0"/>
              <a:t>Дополните предложения второй частью с союзом </a:t>
            </a:r>
            <a:r>
              <a:rPr lang="ru-RU" sz="2802" i="1" dirty="0"/>
              <a:t>тоже</a:t>
            </a:r>
            <a:r>
              <a:rPr lang="ru-RU" sz="2802" dirty="0"/>
              <a:t> по образцу.</a:t>
            </a:r>
          </a:p>
          <a:p>
            <a:r>
              <a:rPr lang="ru-RU" sz="3017" dirty="0">
                <a:solidFill>
                  <a:srgbClr val="002060"/>
                </a:solidFill>
              </a:rPr>
              <a:t>Образец: День независимости наша страна отмечает осенью, день учителя и наставника </a:t>
            </a:r>
            <a:r>
              <a:rPr lang="ru-RU" sz="3017" b="1" i="1" dirty="0">
                <a:solidFill>
                  <a:srgbClr val="002060"/>
                </a:solidFill>
              </a:rPr>
              <a:t>тоже</a:t>
            </a:r>
            <a:r>
              <a:rPr lang="ru-RU" sz="3017" dirty="0">
                <a:solidFill>
                  <a:srgbClr val="002060"/>
                </a:solidFill>
              </a:rPr>
              <a:t> празднуют осенью.</a:t>
            </a:r>
          </a:p>
          <a:p>
            <a:endParaRPr lang="ru-RU" sz="3017" dirty="0"/>
          </a:p>
          <a:p>
            <a:r>
              <a:rPr lang="ru-RU" sz="3017" dirty="0"/>
              <a:t>1. Делегация России приехала на праздник, …</a:t>
            </a:r>
          </a:p>
          <a:p>
            <a:r>
              <a:rPr lang="ru-RU" sz="3017" dirty="0"/>
              <a:t>2. Гости из разных стран посетили Музей </a:t>
            </a:r>
            <a:r>
              <a:rPr lang="ru-RU" sz="3017" dirty="0" err="1"/>
              <a:t>Амира</a:t>
            </a:r>
            <a:r>
              <a:rPr lang="ru-RU" sz="3017" dirty="0"/>
              <a:t> </a:t>
            </a:r>
            <a:r>
              <a:rPr lang="ru-RU" sz="3017" dirty="0" err="1"/>
              <a:t>Темура</a:t>
            </a:r>
            <a:r>
              <a:rPr lang="ru-RU" sz="3017" dirty="0"/>
              <a:t>, …</a:t>
            </a:r>
          </a:p>
          <a:p>
            <a:r>
              <a:rPr lang="ru-RU" sz="3017" dirty="0"/>
              <a:t>3. В этом году мы ходили на праздничный концерт,  …</a:t>
            </a:r>
          </a:p>
          <a:p>
            <a:r>
              <a:rPr lang="ru-RU" sz="3017" dirty="0"/>
              <a:t>4. Мой друг собирается пойти в парк </a:t>
            </a:r>
            <a:r>
              <a:rPr lang="ru-RU" sz="3017" dirty="0" err="1"/>
              <a:t>Алишера</a:t>
            </a:r>
            <a:r>
              <a:rPr lang="ru-RU" sz="3017" dirty="0"/>
              <a:t> Навои, … </a:t>
            </a:r>
          </a:p>
          <a:p>
            <a:r>
              <a:rPr lang="ru-RU" sz="3017" dirty="0"/>
              <a:t>5. Ребята знают о правах и обязанностях гражданина Узбекистана, …</a:t>
            </a:r>
          </a:p>
          <a:p>
            <a:endParaRPr lang="ru-RU" sz="2802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87" t="14758"/>
          <a:stretch>
            <a:fillRect/>
          </a:stretch>
        </p:blipFill>
        <p:spPr bwMode="auto">
          <a:xfrm>
            <a:off x="7984976" y="5294236"/>
            <a:ext cx="888083" cy="179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813"/>
          <a:stretch>
            <a:fillRect/>
          </a:stretch>
        </p:blipFill>
        <p:spPr bwMode="auto">
          <a:xfrm>
            <a:off x="10939501" y="2963489"/>
            <a:ext cx="1717924" cy="373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 rot="288910">
            <a:off x="11169877" y="4559982"/>
            <a:ext cx="1036562" cy="5397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17" dirty="0">
                <a:solidFill>
                  <a:srgbClr val="002060"/>
                </a:solidFill>
              </a:rPr>
              <a:t>тоже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24136" y="288082"/>
            <a:ext cx="6157948" cy="729559"/>
          </a:xfrm>
        </p:spPr>
        <p:txBody>
          <a:bodyPr/>
          <a:lstStyle/>
          <a:p>
            <a:r>
              <a:rPr lang="ru-RU" sz="4741" dirty="0"/>
              <a:t>Упражнение 10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04698" y="1445168"/>
            <a:ext cx="11315229" cy="4981492"/>
          </a:xfrm>
        </p:spPr>
        <p:txBody>
          <a:bodyPr/>
          <a:lstStyle/>
          <a:p>
            <a:r>
              <a:rPr lang="ru-RU" sz="3017" dirty="0"/>
              <a:t>1. Делегация России приехала на праздник, </a:t>
            </a:r>
            <a:r>
              <a:rPr lang="ru-RU" sz="3017" dirty="0">
                <a:solidFill>
                  <a:srgbClr val="002060"/>
                </a:solidFill>
              </a:rPr>
              <a:t>наша делегация </a:t>
            </a:r>
            <a:r>
              <a:rPr lang="ru-RU" sz="3017" b="1" i="1" dirty="0">
                <a:solidFill>
                  <a:srgbClr val="002060"/>
                </a:solidFill>
              </a:rPr>
              <a:t>тоже</a:t>
            </a:r>
            <a:r>
              <a:rPr lang="ru-RU" sz="3017" dirty="0">
                <a:solidFill>
                  <a:srgbClr val="002060"/>
                </a:solidFill>
              </a:rPr>
              <a:t> прилетела.</a:t>
            </a:r>
          </a:p>
          <a:p>
            <a:r>
              <a:rPr lang="ru-RU" sz="3017" dirty="0"/>
              <a:t>2. Гости из разных стран посетили Музей </a:t>
            </a:r>
            <a:r>
              <a:rPr lang="ru-RU" sz="3017" dirty="0" err="1"/>
              <a:t>Амира</a:t>
            </a:r>
            <a:r>
              <a:rPr lang="ru-RU" sz="3017" dirty="0"/>
              <a:t> </a:t>
            </a:r>
            <a:r>
              <a:rPr lang="ru-RU" sz="3017" dirty="0" err="1"/>
              <a:t>Темура</a:t>
            </a:r>
            <a:r>
              <a:rPr lang="ru-RU" sz="3017" dirty="0"/>
              <a:t>, </a:t>
            </a:r>
            <a:r>
              <a:rPr lang="ru-RU" sz="3017" dirty="0">
                <a:solidFill>
                  <a:srgbClr val="002060"/>
                </a:solidFill>
              </a:rPr>
              <a:t>мы </a:t>
            </a:r>
            <a:r>
              <a:rPr lang="ru-RU" sz="3017" b="1" i="1" dirty="0">
                <a:solidFill>
                  <a:srgbClr val="002060"/>
                </a:solidFill>
              </a:rPr>
              <a:t>тоже</a:t>
            </a:r>
            <a:r>
              <a:rPr lang="ru-RU" sz="3017" dirty="0">
                <a:solidFill>
                  <a:srgbClr val="002060"/>
                </a:solidFill>
              </a:rPr>
              <a:t> побывали там.</a:t>
            </a:r>
          </a:p>
          <a:p>
            <a:r>
              <a:rPr lang="ru-RU" sz="3017" dirty="0"/>
              <a:t>3. В этом году мы ходили на праздничный концерт, </a:t>
            </a:r>
            <a:r>
              <a:rPr lang="ru-RU" sz="3017" dirty="0">
                <a:solidFill>
                  <a:srgbClr val="002060"/>
                </a:solidFill>
              </a:rPr>
              <a:t>соседи </a:t>
            </a:r>
            <a:r>
              <a:rPr lang="ru-RU" sz="3017" b="1" i="1" dirty="0">
                <a:solidFill>
                  <a:srgbClr val="002060"/>
                </a:solidFill>
              </a:rPr>
              <a:t>тоже</a:t>
            </a:r>
            <a:r>
              <a:rPr lang="ru-RU" sz="3017" dirty="0">
                <a:solidFill>
                  <a:srgbClr val="002060"/>
                </a:solidFill>
              </a:rPr>
              <a:t> пришли туда.</a:t>
            </a:r>
          </a:p>
          <a:p>
            <a:r>
              <a:rPr lang="ru-RU" sz="3017" dirty="0"/>
              <a:t>4. Мой друг собирается пойти в парк </a:t>
            </a:r>
            <a:r>
              <a:rPr lang="ru-RU" sz="3017" dirty="0" err="1"/>
              <a:t>Алишера</a:t>
            </a:r>
            <a:r>
              <a:rPr lang="ru-RU" sz="3017" dirty="0"/>
              <a:t> Навои, </a:t>
            </a:r>
            <a:r>
              <a:rPr lang="ru-RU" sz="3017" dirty="0">
                <a:solidFill>
                  <a:srgbClr val="002060"/>
                </a:solidFill>
              </a:rPr>
              <a:t>я </a:t>
            </a:r>
            <a:r>
              <a:rPr lang="ru-RU" sz="3017" b="1" i="1" dirty="0">
                <a:solidFill>
                  <a:srgbClr val="002060"/>
                </a:solidFill>
              </a:rPr>
              <a:t>тоже</a:t>
            </a:r>
            <a:r>
              <a:rPr lang="ru-RU" sz="3017" dirty="0">
                <a:solidFill>
                  <a:srgbClr val="002060"/>
                </a:solidFill>
              </a:rPr>
              <a:t> пойду с ним. </a:t>
            </a:r>
          </a:p>
          <a:p>
            <a:r>
              <a:rPr lang="ru-RU" sz="3017" dirty="0"/>
              <a:t>5. Ребята знают о правах и обязанностях гражданина Узбекистана, </a:t>
            </a:r>
            <a:r>
              <a:rPr lang="ru-RU" sz="3017" dirty="0">
                <a:solidFill>
                  <a:srgbClr val="002060"/>
                </a:solidFill>
              </a:rPr>
              <a:t>о необходимости выполнять их они </a:t>
            </a:r>
            <a:r>
              <a:rPr lang="ru-RU" sz="3017" b="1" i="1" dirty="0">
                <a:solidFill>
                  <a:srgbClr val="002060"/>
                </a:solidFill>
              </a:rPr>
              <a:t>тоже</a:t>
            </a:r>
            <a:r>
              <a:rPr lang="ru-RU" sz="3017" dirty="0">
                <a:solidFill>
                  <a:srgbClr val="002060"/>
                </a:solidFill>
              </a:rPr>
              <a:t> знают</a:t>
            </a:r>
            <a:r>
              <a:rPr lang="ru-RU" sz="3017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19827" y="136606"/>
            <a:ext cx="6003999" cy="729559"/>
          </a:xfrm>
        </p:spPr>
        <p:txBody>
          <a:bodyPr/>
          <a:lstStyle/>
          <a:p>
            <a:r>
              <a:rPr lang="ru-RU" sz="4741" dirty="0"/>
              <a:t>Упражнение 11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012595" y="1445168"/>
            <a:ext cx="10083640" cy="3714350"/>
          </a:xfrm>
        </p:spPr>
        <p:txBody>
          <a:bodyPr/>
          <a:lstStyle/>
          <a:p>
            <a:r>
              <a:rPr lang="ru-RU" sz="3017" dirty="0"/>
              <a:t>Восстановите первую часть сложного предложения.</a:t>
            </a:r>
          </a:p>
          <a:p>
            <a:endParaRPr lang="ru-RU" sz="3017" dirty="0"/>
          </a:p>
          <a:p>
            <a:r>
              <a:rPr lang="ru-RU" sz="3017" dirty="0"/>
              <a:t>1. … , у меня тоже много друзей.</a:t>
            </a:r>
          </a:p>
          <a:p>
            <a:r>
              <a:rPr lang="ru-RU" sz="3017" dirty="0"/>
              <a:t>2. … , мы тоже ходили на стадион. </a:t>
            </a:r>
          </a:p>
          <a:p>
            <a:r>
              <a:rPr lang="ru-RU" sz="3017" dirty="0"/>
              <a:t>3.  … , я тоже прочитал эту книгу.</a:t>
            </a:r>
          </a:p>
          <a:p>
            <a:r>
              <a:rPr lang="ru-RU" sz="3017" dirty="0"/>
              <a:t>4.  … , Бухара им тоже очень нравится.</a:t>
            </a:r>
          </a:p>
          <a:p>
            <a:r>
              <a:rPr lang="ru-RU" sz="3017" dirty="0"/>
              <a:t>5. … , в Бухаре тоже есть площадь </a:t>
            </a:r>
            <a:r>
              <a:rPr lang="ru-RU" sz="3017" dirty="0" err="1"/>
              <a:t>Регистан</a:t>
            </a:r>
            <a:r>
              <a:rPr lang="ru-RU" sz="3017" dirty="0"/>
              <a:t>.</a:t>
            </a:r>
          </a:p>
          <a:p>
            <a:endParaRPr lang="ru-RU" sz="301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04698" y="1983989"/>
            <a:ext cx="10699435" cy="1731436"/>
          </a:xfrm>
        </p:spPr>
        <p:txBody>
          <a:bodyPr/>
          <a:lstStyle/>
          <a:p>
            <a:pPr marL="554212" indent="-554212">
              <a:buAutoNum type="arabicPeriod"/>
            </a:pPr>
            <a:r>
              <a:rPr lang="ru-RU" sz="3017" dirty="0"/>
              <a:t>… , </a:t>
            </a:r>
            <a:r>
              <a:rPr lang="ru-RU" sz="3017" dirty="0">
                <a:solidFill>
                  <a:srgbClr val="C00000"/>
                </a:solidFill>
              </a:rPr>
              <a:t>у</a:t>
            </a:r>
            <a:r>
              <a:rPr lang="ru-RU" sz="3017" dirty="0"/>
              <a:t> меня тоже </a:t>
            </a:r>
            <a:r>
              <a:rPr lang="ru-RU" sz="3017" dirty="0">
                <a:solidFill>
                  <a:srgbClr val="C00000"/>
                </a:solidFill>
              </a:rPr>
              <a:t>много друзей</a:t>
            </a:r>
            <a:r>
              <a:rPr lang="ru-RU" sz="3017" dirty="0"/>
              <a:t>.</a:t>
            </a:r>
          </a:p>
          <a:p>
            <a:pPr marL="554212" indent="-554212"/>
            <a:r>
              <a:rPr lang="ru-RU" sz="3017" dirty="0">
                <a:solidFill>
                  <a:srgbClr val="002060"/>
                </a:solidFill>
              </a:rPr>
              <a:t>У … много друзей</a:t>
            </a:r>
            <a:r>
              <a:rPr lang="ru-RU" sz="3017" dirty="0"/>
              <a:t>, у меня тоже много друзей.</a:t>
            </a:r>
          </a:p>
          <a:p>
            <a:pPr marL="554212" indent="-554212"/>
            <a:r>
              <a:rPr lang="ru-RU" sz="3017" dirty="0">
                <a:solidFill>
                  <a:srgbClr val="002060"/>
                </a:solidFill>
              </a:rPr>
              <a:t>У  </a:t>
            </a:r>
            <a:r>
              <a:rPr lang="ru-RU" sz="3017" dirty="0" err="1">
                <a:solidFill>
                  <a:srgbClr val="002060"/>
                </a:solidFill>
              </a:rPr>
              <a:t>Дониёра</a:t>
            </a:r>
            <a:r>
              <a:rPr lang="ru-RU" sz="3017" dirty="0">
                <a:solidFill>
                  <a:srgbClr val="002060"/>
                </a:solidFill>
              </a:rPr>
              <a:t> много друзей</a:t>
            </a:r>
            <a:r>
              <a:rPr lang="ru-RU" sz="3017" dirty="0"/>
              <a:t>, у меня тоже много друзей.</a:t>
            </a: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19827" y="136606"/>
            <a:ext cx="6003999" cy="729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85266">
              <a:defRPr/>
            </a:pPr>
            <a:r>
              <a:rPr lang="ru-RU" sz="4741" kern="0">
                <a:solidFill>
                  <a:srgbClr val="FEFEFE"/>
                </a:solidFill>
                <a:latin typeface="Arial"/>
                <a:cs typeface="Arial"/>
              </a:rPr>
              <a:t>Упражнение 11</a:t>
            </a:r>
            <a:endParaRPr lang="ru-RU" sz="4741" kern="0" dirty="0">
              <a:solidFill>
                <a:srgbClr val="FEFEFE"/>
              </a:solidFill>
              <a:latin typeface="Arial"/>
              <a:cs typeface="Arial"/>
            </a:endParaRPr>
          </a:p>
        </p:txBody>
      </p:sp>
      <p:sp>
        <p:nvSpPr>
          <p:cNvPr id="6" name="Содержимое 3"/>
          <p:cNvSpPr>
            <a:spLocks noGrp="1"/>
          </p:cNvSpPr>
          <p:nvPr>
            <p:ph sz="half" idx="3"/>
          </p:nvPr>
        </p:nvSpPr>
        <p:spPr>
          <a:xfrm>
            <a:off x="704698" y="4216245"/>
            <a:ext cx="11700101" cy="2321469"/>
          </a:xfrm>
        </p:spPr>
        <p:txBody>
          <a:bodyPr/>
          <a:lstStyle/>
          <a:p>
            <a:r>
              <a:rPr lang="ru-RU" sz="3017" dirty="0"/>
              <a:t>2. … , мы тоже </a:t>
            </a:r>
            <a:r>
              <a:rPr lang="ru-RU" sz="3017" dirty="0">
                <a:solidFill>
                  <a:srgbClr val="C00000"/>
                </a:solidFill>
              </a:rPr>
              <a:t>ходили на стадион</a:t>
            </a:r>
            <a:r>
              <a:rPr lang="ru-RU" sz="3017" dirty="0"/>
              <a:t>. </a:t>
            </a:r>
          </a:p>
          <a:p>
            <a:r>
              <a:rPr lang="ru-RU" sz="3017" dirty="0" err="1">
                <a:solidFill>
                  <a:srgbClr val="002060"/>
                </a:solidFill>
              </a:rPr>
              <a:t>Хилола</a:t>
            </a:r>
            <a:r>
              <a:rPr lang="ru-RU" sz="3017" dirty="0">
                <a:solidFill>
                  <a:srgbClr val="002060"/>
                </a:solidFill>
              </a:rPr>
              <a:t> и Саида ходили на стадион</a:t>
            </a:r>
            <a:r>
              <a:rPr lang="ru-RU" sz="3017" dirty="0"/>
              <a:t>, мы тоже </a:t>
            </a:r>
            <a:r>
              <a:rPr lang="ru-RU" sz="3017" dirty="0">
                <a:solidFill>
                  <a:schemeClr val="tx1"/>
                </a:solidFill>
              </a:rPr>
              <a:t>ходили на стадион. </a:t>
            </a:r>
          </a:p>
          <a:p>
            <a:r>
              <a:rPr lang="ru-RU" sz="3017" dirty="0" err="1">
                <a:solidFill>
                  <a:srgbClr val="002060"/>
                </a:solidFill>
              </a:rPr>
              <a:t>Хилола</a:t>
            </a:r>
            <a:r>
              <a:rPr lang="ru-RU" sz="3017" dirty="0">
                <a:solidFill>
                  <a:srgbClr val="002060"/>
                </a:solidFill>
              </a:rPr>
              <a:t> и Саида были на Универсиаде</a:t>
            </a:r>
            <a:r>
              <a:rPr lang="ru-RU" sz="3017" dirty="0"/>
              <a:t>, мы тоже </a:t>
            </a:r>
            <a:r>
              <a:rPr lang="ru-RU" sz="3017" dirty="0">
                <a:solidFill>
                  <a:schemeClr val="tx1"/>
                </a:solidFill>
              </a:rPr>
              <a:t>ходили на стадион. </a:t>
            </a:r>
          </a:p>
          <a:p>
            <a:endParaRPr lang="ru-RU" sz="301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50749" y="136605"/>
            <a:ext cx="11392204" cy="729559"/>
          </a:xfrm>
        </p:spPr>
        <p:txBody>
          <a:bodyPr/>
          <a:lstStyle/>
          <a:p>
            <a:pPr algn="l"/>
            <a:r>
              <a:rPr lang="ru-RU" sz="4741" b="1" dirty="0"/>
              <a:t>Сегодня на уроке мы  узнали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1171580"/>
              </p:ext>
            </p:extLst>
          </p:nvPr>
        </p:nvGraphicFramePr>
        <p:xfrm>
          <a:off x="550749" y="1296195"/>
          <a:ext cx="10314563" cy="4074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642"/>
          <a:stretch>
            <a:fillRect/>
          </a:stretch>
        </p:blipFill>
        <p:spPr bwMode="auto">
          <a:xfrm>
            <a:off x="11250184" y="2753733"/>
            <a:ext cx="846718" cy="176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0971" y="5081473"/>
            <a:ext cx="1296635" cy="185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25929" y="5112618"/>
            <a:ext cx="1183791" cy="190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813"/>
          <a:stretch>
            <a:fillRect/>
          </a:stretch>
        </p:blipFill>
        <p:spPr bwMode="auto">
          <a:xfrm>
            <a:off x="8921080" y="5112618"/>
            <a:ext cx="864385" cy="187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244185" y="1291220"/>
            <a:ext cx="6850717" cy="1517142"/>
          </a:xfrm>
          <a:prstGeom prst="wedgeRoundRectCallout">
            <a:avLst>
              <a:gd name="adj1" fmla="val -51729"/>
              <a:gd name="adj2" fmla="val 78415"/>
              <a:gd name="adj3" fmla="val 16667"/>
            </a:avLst>
          </a:prstGeo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3448" b="1" dirty="0">
                <a:solidFill>
                  <a:srgbClr val="002060"/>
                </a:solidFill>
              </a:rPr>
              <a:t>Упражнение 11. Восстановить первую часть предложения.</a:t>
            </a:r>
            <a:endParaRPr lang="ru-RU" sz="3448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2"/>
          </p:nvPr>
        </p:nvSpPr>
        <p:spPr>
          <a:xfrm>
            <a:off x="856184" y="263952"/>
            <a:ext cx="10006665" cy="663258"/>
          </a:xfrm>
        </p:spPr>
        <p:txBody>
          <a:bodyPr/>
          <a:lstStyle/>
          <a:p>
            <a:pPr algn="l"/>
            <a:r>
              <a:rPr lang="ru-RU" sz="4310" dirty="0"/>
              <a:t>Домашнее задание</a:t>
            </a:r>
          </a:p>
        </p:txBody>
      </p:sp>
      <p:pic>
        <p:nvPicPr>
          <p:cNvPr id="3073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19656" y="1800250"/>
            <a:ext cx="1847384" cy="3633269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813"/>
          <a:stretch>
            <a:fillRect/>
          </a:stretch>
        </p:blipFill>
        <p:spPr bwMode="auto">
          <a:xfrm>
            <a:off x="9325825" y="2445835"/>
            <a:ext cx="2001333" cy="434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 rot="288910">
            <a:off x="9710697" y="4216245"/>
            <a:ext cx="1231590" cy="6773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48" dirty="0">
                <a:solidFill>
                  <a:srgbClr val="002060"/>
                </a:solidFill>
              </a:rPr>
              <a:t>тоже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87" t="14758"/>
          <a:stretch>
            <a:fillRect/>
          </a:stretch>
        </p:blipFill>
        <p:spPr bwMode="auto">
          <a:xfrm>
            <a:off x="6400800" y="2907681"/>
            <a:ext cx="1693436" cy="342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уб 12"/>
          <p:cNvSpPr/>
          <p:nvPr/>
        </p:nvSpPr>
        <p:spPr>
          <a:xfrm>
            <a:off x="280120" y="4961464"/>
            <a:ext cx="12007999" cy="107764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10" b="1" dirty="0" err="1" smtClean="0">
                <a:solidFill>
                  <a:schemeClr val="tx2"/>
                </a:solidFill>
              </a:rPr>
              <a:t>biriktiruv</a:t>
            </a:r>
            <a:r>
              <a:rPr lang="en-US" sz="4310" b="1" dirty="0" smtClean="0">
                <a:solidFill>
                  <a:schemeClr val="tx2"/>
                </a:solidFill>
              </a:rPr>
              <a:t> </a:t>
            </a:r>
            <a:r>
              <a:rPr lang="en-US" sz="4310" b="1" dirty="0" err="1" smtClean="0">
                <a:solidFill>
                  <a:schemeClr val="tx2"/>
                </a:solidFill>
              </a:rPr>
              <a:t>bog‘lovchili</a:t>
            </a:r>
            <a:r>
              <a:rPr lang="en-US" sz="4310" b="1" dirty="0" smtClean="0">
                <a:solidFill>
                  <a:schemeClr val="tx2"/>
                </a:solidFill>
              </a:rPr>
              <a:t> </a:t>
            </a:r>
            <a:r>
              <a:rPr lang="en-US" sz="4310" b="1" dirty="0" err="1" smtClean="0">
                <a:solidFill>
                  <a:schemeClr val="tx2"/>
                </a:solidFill>
              </a:rPr>
              <a:t>bog‘langan</a:t>
            </a:r>
            <a:r>
              <a:rPr lang="en-US" sz="4310" b="1" dirty="0" smtClean="0">
                <a:solidFill>
                  <a:schemeClr val="tx2"/>
                </a:solidFill>
              </a:rPr>
              <a:t> </a:t>
            </a:r>
            <a:r>
              <a:rPr lang="en-US" sz="4310" b="1" dirty="0" err="1" smtClean="0">
                <a:solidFill>
                  <a:schemeClr val="tx2"/>
                </a:solidFill>
              </a:rPr>
              <a:t>qo‘shma</a:t>
            </a:r>
            <a:r>
              <a:rPr lang="en-US" sz="4310" b="1" dirty="0" smtClean="0">
                <a:solidFill>
                  <a:schemeClr val="tx2"/>
                </a:solidFill>
              </a:rPr>
              <a:t> </a:t>
            </a:r>
            <a:r>
              <a:rPr lang="en-US" sz="4310" b="1" dirty="0">
                <a:solidFill>
                  <a:schemeClr val="tx2"/>
                </a:solidFill>
              </a:rPr>
              <a:t>gap</a:t>
            </a:r>
            <a:endParaRPr lang="ru-RU" sz="431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27724" y="213578"/>
            <a:ext cx="4050550" cy="663258"/>
          </a:xfrm>
        </p:spPr>
        <p:txBody>
          <a:bodyPr/>
          <a:lstStyle/>
          <a:p>
            <a:r>
              <a:rPr lang="ru-RU" sz="4310" dirty="0"/>
              <a:t>Итог урока</a:t>
            </a:r>
          </a:p>
        </p:txBody>
      </p:sp>
      <p:sp>
        <p:nvSpPr>
          <p:cNvPr id="18" name="Куб 17"/>
          <p:cNvSpPr/>
          <p:nvPr/>
        </p:nvSpPr>
        <p:spPr>
          <a:xfrm>
            <a:off x="1529896" y="3812987"/>
            <a:ext cx="3848717" cy="1356620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017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одновременно</a:t>
            </a:r>
            <a:r>
              <a:rPr lang="en-US" sz="3017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17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017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17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017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3017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17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vaqtda</a:t>
            </a:r>
            <a:r>
              <a:rPr lang="en-US" sz="3017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017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5736074" y="3777902"/>
            <a:ext cx="4590418" cy="1431429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последовательно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ketma-ket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7310" y="3163188"/>
            <a:ext cx="5926120" cy="981978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4202" b="1" dirty="0">
                <a:solidFill>
                  <a:srgbClr val="002060"/>
                </a:solidFill>
              </a:rPr>
              <a:t>броня = защита -</a:t>
            </a:r>
            <a:r>
              <a:rPr lang="en-US" sz="4202" b="1" dirty="0">
                <a:solidFill>
                  <a:srgbClr val="002060"/>
                </a:solidFill>
              </a:rPr>
              <a:t> </a:t>
            </a:r>
            <a:r>
              <a:rPr lang="en-US" sz="4202" b="1" dirty="0" err="1">
                <a:solidFill>
                  <a:schemeClr val="tx2"/>
                </a:solidFill>
              </a:rPr>
              <a:t>sovut</a:t>
            </a:r>
            <a:r>
              <a:rPr lang="ru-RU" sz="4202" b="1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4255" y="1880835"/>
            <a:ext cx="3771743" cy="1532822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48" b="1" dirty="0">
                <a:solidFill>
                  <a:srgbClr val="002060"/>
                </a:solidFill>
              </a:rPr>
              <a:t>поучать</a:t>
            </a:r>
          </a:p>
          <a:p>
            <a:pPr algn="ctr"/>
            <a:r>
              <a:rPr lang="en-US" sz="3448" b="1" dirty="0" err="1">
                <a:solidFill>
                  <a:schemeClr val="tx2"/>
                </a:solidFill>
              </a:rPr>
              <a:t>dakki</a:t>
            </a:r>
            <a:r>
              <a:rPr lang="en-US" sz="3448" b="1" dirty="0">
                <a:solidFill>
                  <a:schemeClr val="tx2"/>
                </a:solidFill>
              </a:rPr>
              <a:t> </a:t>
            </a:r>
            <a:r>
              <a:rPr lang="en-US" sz="3448" b="1" dirty="0" err="1">
                <a:solidFill>
                  <a:schemeClr val="tx2"/>
                </a:solidFill>
              </a:rPr>
              <a:t>bermoq</a:t>
            </a:r>
            <a:endParaRPr lang="ru-RU" sz="3448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4255" y="1435120"/>
            <a:ext cx="3850402" cy="827759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448" b="1" dirty="0">
                <a:solidFill>
                  <a:srgbClr val="002060"/>
                </a:solidFill>
              </a:rPr>
              <a:t>союз </a:t>
            </a:r>
            <a:r>
              <a:rPr lang="ru-RU" sz="3448" b="1" dirty="0" smtClean="0">
                <a:solidFill>
                  <a:srgbClr val="002060"/>
                </a:solidFill>
              </a:rPr>
              <a:t>– </a:t>
            </a:r>
            <a:r>
              <a:rPr lang="en-US" sz="3017" b="1" dirty="0" err="1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bog‘lovchi</a:t>
            </a:r>
            <a:r>
              <a:rPr lang="ru-RU" sz="3017" b="1" dirty="0" smtClean="0">
                <a:solidFill>
                  <a:schemeClr val="tx2"/>
                </a:solidFill>
              </a:rPr>
              <a:t> </a:t>
            </a:r>
            <a:endParaRPr lang="ru-RU" sz="3017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клипарт\школьники\деловые\9Tq8b66T5r.png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10496321" y="3163188"/>
            <a:ext cx="1313686" cy="1866188"/>
          </a:xfrm>
          <a:prstGeom prst="rect">
            <a:avLst/>
          </a:prstGeom>
          <a:noFill/>
        </p:spPr>
      </p:pic>
      <p:pic>
        <p:nvPicPr>
          <p:cNvPr id="3076" name="Picture 4" descr="D:\клипарт\школьники\деловые\4CLXd6nqX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887357" y="2023778"/>
            <a:ext cx="1511443" cy="1921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012596" y="182357"/>
            <a:ext cx="9929691" cy="663258"/>
          </a:xfrm>
        </p:spPr>
        <p:txBody>
          <a:bodyPr/>
          <a:lstStyle/>
          <a:p>
            <a:pPr algn="ctr"/>
            <a:r>
              <a:rPr lang="ru-RU" sz="4310" dirty="0"/>
              <a:t>На прошлом занятии вы повторили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14909" t="23828" r="8687" b="45898"/>
          <a:stretch>
            <a:fillRect/>
          </a:stretch>
        </p:blipFill>
        <p:spPr bwMode="auto">
          <a:xfrm>
            <a:off x="1012596" y="1676091"/>
            <a:ext cx="10711364" cy="277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7518" y="4062296"/>
            <a:ext cx="1335923" cy="2627373"/>
          </a:xfrm>
          <a:prstGeom prst="rect">
            <a:avLst/>
          </a:prstGeom>
          <a:noFill/>
        </p:spPr>
      </p:pic>
      <p:pic>
        <p:nvPicPr>
          <p:cNvPr id="30724" name="Picture 4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68545" y="4139270"/>
            <a:ext cx="892896" cy="262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50749" y="136605"/>
            <a:ext cx="11392204" cy="729559"/>
          </a:xfrm>
        </p:spPr>
        <p:txBody>
          <a:bodyPr/>
          <a:lstStyle/>
          <a:p>
            <a:pPr algn="ctr"/>
            <a:r>
              <a:rPr lang="ru-RU" sz="4741" b="1" dirty="0"/>
              <a:t>Сегодня на уроке мы  узнаем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858647" y="1599117"/>
          <a:ext cx="9775742" cy="5003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62435" y="4601117"/>
            <a:ext cx="2574223" cy="237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73775" y="136605"/>
            <a:ext cx="4050550" cy="729559"/>
          </a:xfrm>
        </p:spPr>
        <p:txBody>
          <a:bodyPr/>
          <a:lstStyle/>
          <a:p>
            <a:r>
              <a:rPr lang="ru-RU" sz="4741" dirty="0"/>
              <a:t>Упражнение 6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81672" y="1368194"/>
            <a:ext cx="10776409" cy="3714350"/>
          </a:xfrm>
        </p:spPr>
        <p:txBody>
          <a:bodyPr/>
          <a:lstStyle/>
          <a:p>
            <a:r>
              <a:rPr lang="ru-RU" sz="3017" dirty="0"/>
              <a:t>Прочитайте предложения. Укажите их грамматические основы. Сколько грамматических основ в каждом предложении?</a:t>
            </a:r>
            <a:endParaRPr lang="en-US" sz="3017" dirty="0"/>
          </a:p>
          <a:p>
            <a:pPr marL="554212" indent="-554212">
              <a:buAutoNum type="arabicPeriod"/>
            </a:pPr>
            <a:r>
              <a:rPr lang="ru-RU" sz="3017" dirty="0"/>
              <a:t>Знания – </a:t>
            </a:r>
            <a:r>
              <a:rPr lang="ru-RU" sz="3017" dirty="0">
                <a:solidFill>
                  <a:srgbClr val="002060"/>
                </a:solidFill>
              </a:rPr>
              <a:t>броня</a:t>
            </a:r>
            <a:r>
              <a:rPr lang="ru-RU" sz="3017" dirty="0"/>
              <a:t> от всех бед (Рудаки). </a:t>
            </a:r>
            <a:endParaRPr lang="en-US" sz="3017" dirty="0"/>
          </a:p>
          <a:p>
            <a:pPr marL="554212" indent="-554212"/>
            <a:r>
              <a:rPr lang="ru-RU" sz="3017" dirty="0"/>
              <a:t>2. Ум заключается в знании и умении. (Аристотель)</a:t>
            </a:r>
            <a:endParaRPr lang="en-US" sz="3017" dirty="0"/>
          </a:p>
          <a:p>
            <a:pPr marL="554212" indent="-554212"/>
            <a:r>
              <a:rPr lang="ru-RU" sz="3017" dirty="0"/>
              <a:t>3. Лучший друг – книга, а лучшее богатство – знание. </a:t>
            </a:r>
            <a:endParaRPr lang="en-US" sz="3017" dirty="0"/>
          </a:p>
          <a:p>
            <a:pPr marL="554212" indent="-554212"/>
            <a:r>
              <a:rPr lang="ru-RU" sz="3017" dirty="0"/>
              <a:t>4. Я знаю только то, что я ничего не знаю. (Сократ)</a:t>
            </a:r>
          </a:p>
          <a:p>
            <a:endParaRPr lang="ru-RU" sz="3017" dirty="0"/>
          </a:p>
        </p:txBody>
      </p:sp>
      <p:sp>
        <p:nvSpPr>
          <p:cNvPr id="5" name="TextBox 4"/>
          <p:cNvSpPr txBox="1"/>
          <p:nvPr/>
        </p:nvSpPr>
        <p:spPr>
          <a:xfrm>
            <a:off x="5761732" y="5746170"/>
            <a:ext cx="5810435" cy="981978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4202" dirty="0"/>
              <a:t>броня = защита -</a:t>
            </a:r>
            <a:r>
              <a:rPr lang="en-US" sz="4202" dirty="0"/>
              <a:t> </a:t>
            </a:r>
            <a:r>
              <a:rPr lang="en-US" sz="4202" dirty="0" err="1">
                <a:solidFill>
                  <a:srgbClr val="002060"/>
                </a:solidFill>
              </a:rPr>
              <a:t>sovut</a:t>
            </a:r>
            <a:r>
              <a:rPr lang="ru-RU" sz="4202" dirty="0">
                <a:solidFill>
                  <a:srgbClr val="002060"/>
                </a:solidFill>
              </a:rPr>
              <a:t> </a:t>
            </a:r>
            <a:r>
              <a:rPr lang="ru-RU" sz="4202" dirty="0"/>
              <a:t> </a:t>
            </a:r>
          </a:p>
        </p:txBody>
      </p:sp>
      <p:pic>
        <p:nvPicPr>
          <p:cNvPr id="17410" name="Picture 2" descr="Rudak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698" y="4678091"/>
            <a:ext cx="2186057" cy="223472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412" name="Picture 4" descr="Aristotle Altemps Inv85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0903" y="4678091"/>
            <a:ext cx="1770410" cy="223472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414" name="Picture 6" descr="Socrates Louv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03466" y="2522809"/>
            <a:ext cx="2155282" cy="287108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73775" y="136605"/>
            <a:ext cx="4050550" cy="729559"/>
          </a:xfrm>
        </p:spPr>
        <p:txBody>
          <a:bodyPr/>
          <a:lstStyle/>
          <a:p>
            <a:r>
              <a:rPr lang="ru-RU" sz="4741" dirty="0"/>
              <a:t>Упражнение 6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19827" y="1060297"/>
            <a:ext cx="12481774" cy="54228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017" dirty="0"/>
              <a:t>    </a:t>
            </a:r>
            <a:r>
              <a:rPr lang="en-US" sz="3017" u="sng" dirty="0"/>
              <a:t> </a:t>
            </a:r>
            <a:r>
              <a:rPr lang="ru-RU" sz="3017" u="sng" dirty="0"/>
              <a:t>Знания</a:t>
            </a:r>
            <a:r>
              <a:rPr lang="ru-RU" sz="3017" dirty="0"/>
              <a:t> – </a:t>
            </a:r>
            <a:r>
              <a:rPr lang="ru-RU" sz="3017" u="dbl" dirty="0"/>
              <a:t>броня</a:t>
            </a:r>
            <a:r>
              <a:rPr lang="ru-RU" sz="3017" dirty="0"/>
              <a:t> от всех бед. [ ].</a:t>
            </a:r>
          </a:p>
          <a:p>
            <a:pPr>
              <a:lnSpc>
                <a:spcPct val="150000"/>
              </a:lnSpc>
            </a:pPr>
            <a:r>
              <a:rPr lang="en-US" sz="3017" dirty="0"/>
              <a:t>    </a:t>
            </a:r>
            <a:r>
              <a:rPr lang="ru-RU" sz="3017" u="sng" dirty="0"/>
              <a:t>Ум</a:t>
            </a:r>
            <a:r>
              <a:rPr lang="ru-RU" sz="3017" dirty="0"/>
              <a:t> </a:t>
            </a:r>
            <a:r>
              <a:rPr lang="ru-RU" sz="3017" u="dbl" dirty="0"/>
              <a:t>заключается</a:t>
            </a:r>
            <a:r>
              <a:rPr lang="ru-RU" sz="3017" dirty="0"/>
              <a:t> в знании и умении. [ ].</a:t>
            </a:r>
          </a:p>
          <a:p>
            <a:pPr>
              <a:lnSpc>
                <a:spcPct val="150000"/>
              </a:lnSpc>
            </a:pPr>
            <a:r>
              <a:rPr lang="en-US" sz="3017" dirty="0"/>
              <a:t>    </a:t>
            </a:r>
            <a:r>
              <a:rPr lang="ru-RU" sz="3017" dirty="0"/>
              <a:t>Лучший </a:t>
            </a:r>
            <a:r>
              <a:rPr lang="ru-RU" sz="3017" u="sng" dirty="0"/>
              <a:t>друг</a:t>
            </a:r>
            <a:r>
              <a:rPr lang="ru-RU" sz="3017" dirty="0"/>
              <a:t> – </a:t>
            </a:r>
            <a:r>
              <a:rPr lang="ru-RU" sz="3017" u="dbl" dirty="0"/>
              <a:t>книга</a:t>
            </a:r>
            <a:r>
              <a:rPr lang="ru-RU" sz="3017" dirty="0"/>
              <a:t>, а лучшее </a:t>
            </a:r>
            <a:r>
              <a:rPr lang="ru-RU" sz="3017" u="sng" dirty="0"/>
              <a:t>богатство</a:t>
            </a:r>
            <a:r>
              <a:rPr lang="ru-RU" sz="3017" dirty="0"/>
              <a:t> – </a:t>
            </a:r>
            <a:r>
              <a:rPr lang="ru-RU" sz="3017" u="dbl" dirty="0"/>
              <a:t>знание</a:t>
            </a:r>
            <a:r>
              <a:rPr lang="ru-RU" sz="3017" i="1" dirty="0"/>
              <a:t>.   </a:t>
            </a:r>
            <a:r>
              <a:rPr lang="ru-RU" sz="3017" dirty="0"/>
              <a:t>[</a:t>
            </a:r>
            <a:r>
              <a:rPr lang="en-US" sz="3017" dirty="0"/>
              <a:t> </a:t>
            </a:r>
            <a:r>
              <a:rPr lang="ru-RU" sz="3017" dirty="0"/>
              <a:t> ], а [</a:t>
            </a:r>
            <a:r>
              <a:rPr lang="en-US" sz="3017" dirty="0"/>
              <a:t> </a:t>
            </a:r>
            <a:r>
              <a:rPr lang="ru-RU" sz="3017" dirty="0"/>
              <a:t> ].</a:t>
            </a:r>
          </a:p>
          <a:p>
            <a:pPr>
              <a:lnSpc>
                <a:spcPct val="150000"/>
              </a:lnSpc>
            </a:pPr>
            <a:r>
              <a:rPr lang="en-US" sz="3017" dirty="0"/>
              <a:t>    </a:t>
            </a:r>
            <a:r>
              <a:rPr lang="ru-RU" sz="3017" u="sng" dirty="0"/>
              <a:t>Я</a:t>
            </a:r>
            <a:r>
              <a:rPr lang="ru-RU" sz="3017" dirty="0"/>
              <a:t> </a:t>
            </a:r>
            <a:r>
              <a:rPr lang="ru-RU" sz="3017" u="dbl" dirty="0"/>
              <a:t>знаю</a:t>
            </a:r>
            <a:r>
              <a:rPr lang="ru-RU" sz="3017" dirty="0"/>
              <a:t> только то, что </a:t>
            </a:r>
            <a:r>
              <a:rPr lang="ru-RU" sz="3017" u="sng" dirty="0"/>
              <a:t>я</a:t>
            </a:r>
            <a:r>
              <a:rPr lang="ru-RU" sz="3017" dirty="0"/>
              <a:t> ничего </a:t>
            </a:r>
            <a:r>
              <a:rPr lang="ru-RU" sz="3017" u="dbl" dirty="0"/>
              <a:t>не знаю</a:t>
            </a:r>
            <a:r>
              <a:rPr lang="ru-RU" sz="3017" dirty="0"/>
              <a:t>.   [ ], что ().</a:t>
            </a:r>
          </a:p>
          <a:p>
            <a:pPr>
              <a:lnSpc>
                <a:spcPct val="150000"/>
              </a:lnSpc>
            </a:pPr>
            <a:endParaRPr lang="ru-RU" sz="3017" dirty="0"/>
          </a:p>
          <a:p>
            <a:pPr>
              <a:lnSpc>
                <a:spcPct val="150000"/>
              </a:lnSpc>
            </a:pPr>
            <a:r>
              <a:rPr lang="ru-RU" sz="2802" dirty="0"/>
              <a:t>Можно ли последние предложения записать отдельно, как два простых? </a:t>
            </a:r>
            <a:endParaRPr lang="en-US" sz="2802" dirty="0"/>
          </a:p>
          <a:p>
            <a:pPr>
              <a:lnSpc>
                <a:spcPct val="150000"/>
              </a:lnSpc>
            </a:pPr>
            <a:r>
              <a:rPr lang="ru-RU" sz="2802" dirty="0"/>
              <a:t>Какие слова помогают связать предложения? </a:t>
            </a:r>
            <a:endParaRPr lang="en-US" sz="2802" dirty="0"/>
          </a:p>
          <a:p>
            <a:pPr>
              <a:lnSpc>
                <a:spcPct val="150000"/>
              </a:lnSpc>
            </a:pPr>
            <a:r>
              <a:rPr lang="ru-RU" sz="2802" dirty="0"/>
              <a:t>Можно ли последние предложения произнести без союзов? 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87"/>
          <a:stretch>
            <a:fillRect/>
          </a:stretch>
        </p:blipFill>
        <p:spPr bwMode="auto">
          <a:xfrm>
            <a:off x="11250184" y="-17344"/>
            <a:ext cx="1109981" cy="26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4646" y="290553"/>
            <a:ext cx="1308564" cy="210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012595" y="136604"/>
            <a:ext cx="10314563" cy="663258"/>
          </a:xfrm>
        </p:spPr>
        <p:txBody>
          <a:bodyPr/>
          <a:lstStyle/>
          <a:p>
            <a:pPr algn="ctr"/>
            <a:r>
              <a:rPr lang="ru-RU" sz="4310" dirty="0"/>
              <a:t>Что такое сложное предложение?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73775" y="1291219"/>
            <a:ext cx="12007999" cy="5910272"/>
          </a:xfrm>
        </p:spPr>
        <p:txBody>
          <a:bodyPr/>
          <a:lstStyle/>
          <a:p>
            <a:r>
              <a:rPr lang="ru-RU" sz="3017" b="1" dirty="0"/>
              <a:t>Сложное предложение </a:t>
            </a:r>
            <a:r>
              <a:rPr lang="ru-RU" sz="3017" dirty="0">
                <a:solidFill>
                  <a:srgbClr val="002060"/>
                </a:solidFill>
              </a:rPr>
              <a:t>(</a:t>
            </a:r>
            <a:r>
              <a:rPr lang="ru-RU" sz="3017" dirty="0" err="1" smtClean="0">
                <a:solidFill>
                  <a:srgbClr val="002060"/>
                </a:solidFill>
              </a:rPr>
              <a:t>qo</a:t>
            </a:r>
            <a:r>
              <a:rPr lang="en-US" sz="3017" dirty="0" smtClean="0">
                <a:solidFill>
                  <a:srgbClr val="002060"/>
                </a:solidFill>
              </a:rPr>
              <a:t>‘</a:t>
            </a:r>
            <a:r>
              <a:rPr lang="en-US" sz="3017" dirty="0" err="1" smtClean="0">
                <a:solidFill>
                  <a:srgbClr val="002060"/>
                </a:solidFill>
              </a:rPr>
              <a:t>shma</a:t>
            </a:r>
            <a:r>
              <a:rPr lang="en-US" sz="3017" dirty="0" smtClean="0">
                <a:solidFill>
                  <a:srgbClr val="002060"/>
                </a:solidFill>
              </a:rPr>
              <a:t> </a:t>
            </a:r>
            <a:r>
              <a:rPr lang="en-US" sz="3017" dirty="0">
                <a:solidFill>
                  <a:srgbClr val="002060"/>
                </a:solidFill>
              </a:rPr>
              <a:t>gap</a:t>
            </a:r>
            <a:r>
              <a:rPr lang="ru-RU" sz="3017" dirty="0"/>
              <a:t>) состоит из двух или более простых предложений.</a:t>
            </a:r>
          </a:p>
          <a:p>
            <a:r>
              <a:rPr lang="ru-RU" sz="3017" b="1" dirty="0"/>
              <a:t>    </a:t>
            </a:r>
            <a:r>
              <a:rPr lang="ru-RU" sz="3017" b="1" dirty="0">
                <a:solidFill>
                  <a:srgbClr val="002060"/>
                </a:solidFill>
              </a:rPr>
              <a:t>[</a:t>
            </a:r>
            <a:r>
              <a:rPr lang="en-US" sz="3017" b="1" dirty="0">
                <a:solidFill>
                  <a:srgbClr val="002060"/>
                </a:solidFill>
              </a:rPr>
              <a:t> </a:t>
            </a:r>
            <a:r>
              <a:rPr lang="ru-RU" sz="3017" b="1" dirty="0">
                <a:solidFill>
                  <a:srgbClr val="002060"/>
                </a:solidFill>
              </a:rPr>
              <a:t>          1               ],     а  </a:t>
            </a:r>
            <a:r>
              <a:rPr lang="ru-RU" sz="3017" b="1" dirty="0">
                <a:solidFill>
                  <a:srgbClr val="C00000"/>
                </a:solidFill>
              </a:rPr>
              <a:t>[</a:t>
            </a:r>
            <a:r>
              <a:rPr lang="en-US" sz="3017" b="1" dirty="0">
                <a:solidFill>
                  <a:srgbClr val="C00000"/>
                </a:solidFill>
              </a:rPr>
              <a:t> </a:t>
            </a:r>
            <a:r>
              <a:rPr lang="ru-RU" sz="3017" b="1" dirty="0">
                <a:solidFill>
                  <a:srgbClr val="C00000"/>
                </a:solidFill>
              </a:rPr>
              <a:t>             2                  ].</a:t>
            </a:r>
          </a:p>
          <a:p>
            <a:pPr>
              <a:lnSpc>
                <a:spcPct val="150000"/>
              </a:lnSpc>
            </a:pPr>
            <a:r>
              <a:rPr lang="ru-RU" sz="3017" u="sng" dirty="0">
                <a:solidFill>
                  <a:srgbClr val="002060"/>
                </a:solidFill>
              </a:rPr>
              <a:t>Руки</a:t>
            </a:r>
            <a:r>
              <a:rPr lang="ru-RU" sz="3017" dirty="0">
                <a:solidFill>
                  <a:srgbClr val="002060"/>
                </a:solidFill>
              </a:rPr>
              <a:t> </a:t>
            </a:r>
            <a:r>
              <a:rPr lang="ru-RU" sz="3017" u="dbl" dirty="0">
                <a:solidFill>
                  <a:srgbClr val="002060"/>
                </a:solidFill>
              </a:rPr>
              <a:t>поборют</a:t>
            </a:r>
            <a:r>
              <a:rPr lang="ru-RU" sz="3017" dirty="0">
                <a:solidFill>
                  <a:srgbClr val="002060"/>
                </a:solidFill>
              </a:rPr>
              <a:t> одного </a:t>
            </a:r>
            <a:r>
              <a:rPr lang="ru-RU" sz="3017" dirty="0"/>
              <a:t>, </a:t>
            </a:r>
            <a:r>
              <a:rPr lang="ru-RU" sz="3017" dirty="0">
                <a:solidFill>
                  <a:schemeClr val="tx1"/>
                </a:solidFill>
              </a:rPr>
              <a:t>а</a:t>
            </a:r>
            <a:r>
              <a:rPr lang="ru-RU" sz="3017" dirty="0">
                <a:solidFill>
                  <a:srgbClr val="C00000"/>
                </a:solidFill>
              </a:rPr>
              <a:t>  </a:t>
            </a:r>
            <a:r>
              <a:rPr lang="ru-RU" sz="3017" u="sng" dirty="0">
                <a:solidFill>
                  <a:srgbClr val="C00000"/>
                </a:solidFill>
              </a:rPr>
              <a:t>знание</a:t>
            </a:r>
            <a:r>
              <a:rPr lang="ru-RU" sz="3017" dirty="0">
                <a:solidFill>
                  <a:srgbClr val="C00000"/>
                </a:solidFill>
              </a:rPr>
              <a:t> </a:t>
            </a:r>
            <a:r>
              <a:rPr lang="ru-RU" sz="3017" u="dbl" dirty="0">
                <a:solidFill>
                  <a:srgbClr val="C00000"/>
                </a:solidFill>
              </a:rPr>
              <a:t>поборет</a:t>
            </a:r>
            <a:r>
              <a:rPr lang="ru-RU" sz="3017" dirty="0">
                <a:solidFill>
                  <a:srgbClr val="C00000"/>
                </a:solidFill>
              </a:rPr>
              <a:t> тысячи  </a:t>
            </a:r>
            <a:r>
              <a:rPr lang="ru-RU" sz="3017" dirty="0"/>
              <a:t>. </a:t>
            </a:r>
            <a:r>
              <a:rPr lang="ru-RU" sz="3017" b="1" dirty="0"/>
              <a:t>[</a:t>
            </a:r>
            <a:r>
              <a:rPr lang="en-US" sz="3017" b="1" dirty="0"/>
              <a:t> </a:t>
            </a:r>
            <a:r>
              <a:rPr lang="ru-RU" sz="3017" b="1" dirty="0"/>
              <a:t> ], а [</a:t>
            </a:r>
            <a:r>
              <a:rPr lang="en-US" sz="3017" b="1" dirty="0"/>
              <a:t> </a:t>
            </a:r>
            <a:r>
              <a:rPr lang="ru-RU" sz="3017" b="1" dirty="0"/>
              <a:t> ].</a:t>
            </a:r>
          </a:p>
          <a:p>
            <a:pPr>
              <a:lnSpc>
                <a:spcPct val="150000"/>
              </a:lnSpc>
            </a:pPr>
            <a:r>
              <a:rPr lang="ru-RU" sz="3017" u="sng" dirty="0"/>
              <a:t>Знание</a:t>
            </a:r>
            <a:r>
              <a:rPr lang="ru-RU" sz="3017" dirty="0"/>
              <a:t> человека </a:t>
            </a:r>
            <a:r>
              <a:rPr lang="ru-RU" sz="3017" u="dbl" dirty="0"/>
              <a:t>возвышает</a:t>
            </a:r>
            <a:r>
              <a:rPr lang="ru-RU" sz="3017" dirty="0"/>
              <a:t>, а </a:t>
            </a:r>
            <a:r>
              <a:rPr lang="ru-RU" sz="3017" u="sng" dirty="0"/>
              <a:t>незнание</a:t>
            </a:r>
            <a:r>
              <a:rPr lang="ru-RU" sz="3017" dirty="0"/>
              <a:t> </a:t>
            </a:r>
            <a:r>
              <a:rPr lang="ru-RU" sz="3017" u="dbl" dirty="0"/>
              <a:t>унижает</a:t>
            </a:r>
            <a:r>
              <a:rPr lang="ru-RU" sz="3017" dirty="0"/>
              <a:t>. </a:t>
            </a:r>
            <a:r>
              <a:rPr lang="ru-RU" sz="3017" b="1" dirty="0"/>
              <a:t>[</a:t>
            </a:r>
            <a:r>
              <a:rPr lang="en-US" sz="3017" b="1" dirty="0"/>
              <a:t> </a:t>
            </a:r>
            <a:r>
              <a:rPr lang="ru-RU" sz="3017" b="1" dirty="0"/>
              <a:t> ], а [</a:t>
            </a:r>
            <a:r>
              <a:rPr lang="en-US" sz="3017" b="1" dirty="0"/>
              <a:t> </a:t>
            </a:r>
            <a:r>
              <a:rPr lang="ru-RU" sz="3017" b="1" dirty="0"/>
              <a:t> ].</a:t>
            </a:r>
          </a:p>
          <a:p>
            <a:pPr>
              <a:lnSpc>
                <a:spcPct val="150000"/>
              </a:lnSpc>
            </a:pPr>
            <a:r>
              <a:rPr lang="ru-RU" sz="3017" u="sng" dirty="0"/>
              <a:t>Я</a:t>
            </a:r>
            <a:r>
              <a:rPr lang="ru-RU" sz="3017" dirty="0"/>
              <a:t> </a:t>
            </a:r>
            <a:r>
              <a:rPr lang="ru-RU" sz="3017" u="dbl" dirty="0"/>
              <a:t>не могу</a:t>
            </a:r>
            <a:r>
              <a:rPr lang="ru-RU" sz="3017" dirty="0"/>
              <a:t> никого ничему </a:t>
            </a:r>
            <a:r>
              <a:rPr lang="ru-RU" sz="3017" u="dbl" dirty="0"/>
              <a:t>научить</a:t>
            </a:r>
            <a:r>
              <a:rPr lang="ru-RU" sz="3017" dirty="0"/>
              <a:t>, но </a:t>
            </a:r>
            <a:r>
              <a:rPr lang="ru-RU" sz="3017" u="sng" dirty="0"/>
              <a:t>я</a:t>
            </a:r>
            <a:r>
              <a:rPr lang="ru-RU" sz="3017" dirty="0"/>
              <a:t> </a:t>
            </a:r>
            <a:r>
              <a:rPr lang="ru-RU" sz="3017" u="dbl" dirty="0"/>
              <a:t>могу заставить</a:t>
            </a:r>
            <a:r>
              <a:rPr lang="ru-RU" sz="3017" dirty="0"/>
              <a:t> думать. </a:t>
            </a:r>
          </a:p>
          <a:p>
            <a:pPr>
              <a:lnSpc>
                <a:spcPct val="150000"/>
              </a:lnSpc>
            </a:pPr>
            <a:r>
              <a:rPr lang="ru-RU" sz="3017" dirty="0"/>
              <a:t>                                                        (Сократ)        </a:t>
            </a:r>
            <a:r>
              <a:rPr lang="ru-RU" sz="3017" b="1" dirty="0"/>
              <a:t>[</a:t>
            </a:r>
            <a:r>
              <a:rPr lang="en-US" sz="3017" b="1" dirty="0"/>
              <a:t> </a:t>
            </a:r>
            <a:r>
              <a:rPr lang="ru-RU" sz="3017" b="1" dirty="0"/>
              <a:t> ], но [</a:t>
            </a:r>
            <a:r>
              <a:rPr lang="en-US" sz="3017" b="1" dirty="0"/>
              <a:t> </a:t>
            </a:r>
            <a:r>
              <a:rPr lang="ru-RU" sz="3017" b="1" dirty="0"/>
              <a:t> ].</a:t>
            </a:r>
          </a:p>
          <a:p>
            <a:pPr>
              <a:lnSpc>
                <a:spcPct val="150000"/>
              </a:lnSpc>
            </a:pPr>
            <a:r>
              <a:rPr lang="ru-RU" sz="3017" u="sng" dirty="0"/>
              <a:t>Я</a:t>
            </a:r>
            <a:r>
              <a:rPr lang="ru-RU" sz="3017" dirty="0"/>
              <a:t> всегда </a:t>
            </a:r>
            <a:r>
              <a:rPr lang="ru-RU" sz="3017" u="dbl" dirty="0"/>
              <a:t>готов учиться</a:t>
            </a:r>
            <a:r>
              <a:rPr lang="ru-RU" sz="3017" dirty="0"/>
              <a:t>, но мне </a:t>
            </a:r>
            <a:r>
              <a:rPr lang="ru-RU" sz="3017" u="dbl" dirty="0"/>
              <a:t>не нравится</a:t>
            </a:r>
            <a:r>
              <a:rPr lang="ru-RU" sz="3017" dirty="0"/>
              <a:t>, когда меня </a:t>
            </a:r>
            <a:r>
              <a:rPr lang="ru-RU" sz="3017" u="dbl" dirty="0"/>
              <a:t>поучают</a:t>
            </a:r>
            <a:r>
              <a:rPr lang="ru-RU" sz="3017" dirty="0"/>
              <a:t>. </a:t>
            </a:r>
          </a:p>
          <a:p>
            <a:pPr>
              <a:lnSpc>
                <a:spcPct val="150000"/>
              </a:lnSpc>
            </a:pPr>
            <a:r>
              <a:rPr lang="ru-RU" sz="3017" dirty="0"/>
              <a:t>                                                      (У.Черчилль)   </a:t>
            </a:r>
            <a:r>
              <a:rPr lang="ru-RU" sz="3017" b="1" dirty="0"/>
              <a:t>[</a:t>
            </a:r>
            <a:r>
              <a:rPr lang="en-US" sz="3017" b="1" dirty="0"/>
              <a:t> </a:t>
            </a:r>
            <a:r>
              <a:rPr lang="ru-RU" sz="3017" b="1" dirty="0"/>
              <a:t> ], но [</a:t>
            </a:r>
            <a:r>
              <a:rPr lang="en-US" sz="3017" b="1" dirty="0"/>
              <a:t> </a:t>
            </a:r>
            <a:r>
              <a:rPr lang="ru-RU" sz="3017" b="1" dirty="0"/>
              <a:t> ], когда ( ).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9826" y="2830706"/>
            <a:ext cx="3925692" cy="5234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202"/>
          </a:p>
        </p:txBody>
      </p:sp>
      <p:sp>
        <p:nvSpPr>
          <p:cNvPr id="7" name="Прямоугольник 6"/>
          <p:cNvSpPr/>
          <p:nvPr/>
        </p:nvSpPr>
        <p:spPr>
          <a:xfrm>
            <a:off x="4861313" y="2753732"/>
            <a:ext cx="4310564" cy="600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202"/>
          </a:p>
        </p:txBody>
      </p:sp>
      <p:sp>
        <p:nvSpPr>
          <p:cNvPr id="8" name="TextBox 7"/>
          <p:cNvSpPr txBox="1"/>
          <p:nvPr/>
        </p:nvSpPr>
        <p:spPr>
          <a:xfrm>
            <a:off x="506184" y="6048722"/>
            <a:ext cx="4910994" cy="827759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448" dirty="0"/>
              <a:t>поучать –</a:t>
            </a:r>
            <a:r>
              <a:rPr lang="en-US" sz="3448" dirty="0"/>
              <a:t> </a:t>
            </a:r>
            <a:r>
              <a:rPr lang="en-US" sz="3448" dirty="0" err="1">
                <a:solidFill>
                  <a:srgbClr val="002060"/>
                </a:solidFill>
              </a:rPr>
              <a:t>dakki</a:t>
            </a:r>
            <a:r>
              <a:rPr lang="en-US" sz="3448" dirty="0">
                <a:solidFill>
                  <a:srgbClr val="002060"/>
                </a:solidFill>
              </a:rPr>
              <a:t> </a:t>
            </a:r>
            <a:r>
              <a:rPr lang="en-US" sz="3448" dirty="0" err="1">
                <a:solidFill>
                  <a:srgbClr val="002060"/>
                </a:solidFill>
              </a:rPr>
              <a:t>bermoq</a:t>
            </a:r>
            <a:r>
              <a:rPr lang="ru-RU" sz="3448" dirty="0">
                <a:solidFill>
                  <a:srgbClr val="00206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68152" y="288082"/>
            <a:ext cx="11700101" cy="663258"/>
          </a:xfrm>
        </p:spPr>
        <p:txBody>
          <a:bodyPr/>
          <a:lstStyle/>
          <a:p>
            <a:pPr algn="ctr"/>
            <a:r>
              <a:rPr lang="ru-RU" sz="4310" dirty="0"/>
              <a:t>Виды сложных предложений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3569172307"/>
              </p:ext>
            </p:extLst>
          </p:nvPr>
        </p:nvGraphicFramePr>
        <p:xfrm>
          <a:off x="627724" y="1599118"/>
          <a:ext cx="11469178" cy="5038366"/>
        </p:xfrm>
        <a:graphic>
          <a:graphicData uri="http://schemas.openxmlformats.org/drawingml/2006/table">
            <a:tbl>
              <a:tblPr/>
              <a:tblGrid>
                <a:gridCol w="3617794"/>
                <a:gridCol w="2540154"/>
                <a:gridCol w="5311230"/>
              </a:tblGrid>
              <a:tr h="197053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Сложное</a:t>
                      </a:r>
                      <a:r>
                        <a:rPr lang="en-US" sz="3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3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3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предложение</a:t>
                      </a:r>
                      <a:endParaRPr lang="ru-RU" sz="3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3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qo</a:t>
                      </a:r>
                      <a:r>
                        <a:rPr lang="en-US" sz="30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‘</a:t>
                      </a: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shma</a:t>
                      </a:r>
                      <a:r>
                        <a:rPr lang="en-US" sz="3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gap</a:t>
                      </a:r>
                      <a:r>
                        <a:rPr lang="ru-RU" sz="3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30362" marR="303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союзное</a:t>
                      </a:r>
                      <a:endParaRPr lang="ru-RU" sz="3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362" marR="303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сложносочинённое </a:t>
                      </a:r>
                      <a:endParaRPr lang="ru-RU" sz="3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bog</a:t>
                      </a:r>
                      <a:r>
                        <a:rPr lang="en-US" sz="30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‘</a:t>
                      </a: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langan</a:t>
                      </a:r>
                      <a:r>
                        <a:rPr lang="en-US" sz="3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qo</a:t>
                      </a:r>
                      <a:r>
                        <a:rPr lang="en-US" sz="30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‘</a:t>
                      </a: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shma</a:t>
                      </a:r>
                      <a:r>
                        <a:rPr lang="en-US" sz="3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gap</a:t>
                      </a:r>
                      <a:r>
                        <a:rPr lang="ru-RU" sz="3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6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362" marR="303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0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сложноподчиненное </a:t>
                      </a:r>
                      <a:endParaRPr lang="ru-RU" sz="3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US" sz="30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ergashgan</a:t>
                      </a:r>
                      <a:r>
                        <a:rPr lang="en-US" sz="3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qo</a:t>
                      </a:r>
                      <a:r>
                        <a:rPr lang="en-US" sz="30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‘</a:t>
                      </a: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shma</a:t>
                      </a:r>
                      <a:r>
                        <a:rPr lang="en-US" sz="3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gap</a:t>
                      </a:r>
                      <a:r>
                        <a:rPr lang="ru-RU" sz="3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362" marR="303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97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бессоюзное</a:t>
                      </a:r>
                      <a:r>
                        <a:rPr lang="ru-RU" sz="2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3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bog</a:t>
                      </a:r>
                      <a:r>
                        <a:rPr lang="en-US" sz="30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‘</a:t>
                      </a: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lovchisiz</a:t>
                      </a:r>
                      <a:r>
                        <a:rPr lang="ru-RU" sz="3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qo</a:t>
                      </a:r>
                      <a:r>
                        <a:rPr lang="en-US" sz="30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‘</a:t>
                      </a:r>
                      <a:r>
                        <a:rPr lang="en-US" sz="3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shma</a:t>
                      </a:r>
                      <a:r>
                        <a:rPr lang="en-US" sz="3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gap</a:t>
                      </a:r>
                      <a:r>
                        <a:rPr lang="ru-RU" sz="300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30362" marR="303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20" y="3744466"/>
            <a:ext cx="931961" cy="3132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1789" y="213252"/>
            <a:ext cx="11084306" cy="1077859"/>
          </a:xfrm>
        </p:spPr>
        <p:txBody>
          <a:bodyPr/>
          <a:lstStyle/>
          <a:p>
            <a:pPr lvl="0" algn="ctr"/>
            <a:r>
              <a:rPr lang="ru-RU" sz="3879" dirty="0">
                <a:latin typeface="Arial" pitchFamily="34" charset="0"/>
                <a:cs typeface="Arial" pitchFamily="34" charset="0"/>
              </a:rPr>
              <a:t>Как устроено сложносочиненное предложение?</a:t>
            </a:r>
            <a:endParaRPr lang="ru-RU" sz="3879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858647" y="1291221"/>
            <a:ext cx="11161281" cy="5445914"/>
          </a:xfrm>
        </p:spPr>
        <p:txBody>
          <a:bodyPr/>
          <a:lstStyle/>
          <a:p>
            <a:r>
              <a:rPr lang="ru-RU" sz="3017" dirty="0"/>
              <a:t>В </a:t>
            </a:r>
            <a:r>
              <a:rPr lang="ru-RU" sz="3017" b="1" dirty="0"/>
              <a:t>сложно</a:t>
            </a:r>
            <a:r>
              <a:rPr lang="ru-RU" sz="3017" b="1" dirty="0">
                <a:solidFill>
                  <a:srgbClr val="C00000"/>
                </a:solidFill>
              </a:rPr>
              <a:t>сочинённых</a:t>
            </a:r>
            <a:r>
              <a:rPr lang="ru-RU" sz="3017" dirty="0"/>
              <a:t> предложениях части равноправны по смыслу и связаны </a:t>
            </a:r>
            <a:r>
              <a:rPr lang="ru-RU" sz="3017" b="1" dirty="0">
                <a:solidFill>
                  <a:srgbClr val="C00000"/>
                </a:solidFill>
              </a:rPr>
              <a:t>сочинительными</a:t>
            </a:r>
            <a:r>
              <a:rPr lang="ru-RU" sz="3017" dirty="0"/>
              <a:t> союзами.</a:t>
            </a:r>
          </a:p>
          <a:p>
            <a:r>
              <a:rPr lang="ru-RU" sz="3017" dirty="0"/>
              <a:t>Действия в двух частях сложного предложения могут идти:</a:t>
            </a:r>
          </a:p>
          <a:p>
            <a:endParaRPr lang="ru-RU" sz="3017" dirty="0"/>
          </a:p>
          <a:p>
            <a:pPr>
              <a:lnSpc>
                <a:spcPct val="150000"/>
              </a:lnSpc>
            </a:pPr>
            <a:r>
              <a:rPr lang="ru-RU" sz="3017" dirty="0"/>
              <a:t>одновременно</a:t>
            </a:r>
            <a:r>
              <a:rPr lang="en-US" sz="3017" dirty="0"/>
              <a:t> </a:t>
            </a:r>
            <a:r>
              <a:rPr lang="ru-RU" sz="3017" dirty="0"/>
              <a:t>  </a:t>
            </a:r>
            <a:r>
              <a:rPr lang="en-US" sz="3017" dirty="0"/>
              <a:t>(</a:t>
            </a:r>
            <a:r>
              <a:rPr lang="en-US" sz="3017" dirty="0" err="1"/>
              <a:t>bir</a:t>
            </a:r>
            <a:r>
              <a:rPr lang="en-US" sz="3017" dirty="0"/>
              <a:t> </a:t>
            </a:r>
            <a:r>
              <a:rPr lang="en-US" sz="3017" dirty="0" err="1"/>
              <a:t>vaqtda</a:t>
            </a:r>
            <a:r>
              <a:rPr lang="en-US" sz="3017" dirty="0"/>
              <a:t>)</a:t>
            </a:r>
            <a:endParaRPr lang="ru-RU" sz="3017" dirty="0"/>
          </a:p>
          <a:p>
            <a:pPr>
              <a:lnSpc>
                <a:spcPct val="150000"/>
              </a:lnSpc>
            </a:pPr>
            <a:r>
              <a:rPr lang="ru-RU" sz="3017" dirty="0"/>
              <a:t>последовательно</a:t>
            </a:r>
            <a:r>
              <a:rPr lang="en-US" sz="3017" dirty="0"/>
              <a:t> </a:t>
            </a:r>
            <a:r>
              <a:rPr lang="ru-RU" sz="3017" dirty="0"/>
              <a:t>  </a:t>
            </a:r>
            <a:r>
              <a:rPr lang="en-US" sz="3017" dirty="0"/>
              <a:t>(</a:t>
            </a:r>
            <a:r>
              <a:rPr lang="en-US" sz="3017" dirty="0" err="1"/>
              <a:t>ketma-ket</a:t>
            </a:r>
            <a:r>
              <a:rPr lang="en-US" sz="3017" dirty="0"/>
              <a:t>)</a:t>
            </a:r>
            <a:endParaRPr lang="ru-RU" sz="3017" dirty="0"/>
          </a:p>
          <a:p>
            <a:pPr>
              <a:lnSpc>
                <a:spcPct val="150000"/>
              </a:lnSpc>
            </a:pPr>
            <a:r>
              <a:rPr lang="ru-RU" sz="3017" dirty="0"/>
              <a:t>попеременно, по очереди (</a:t>
            </a:r>
            <a:r>
              <a:rPr lang="en-US" sz="3017" dirty="0" err="1"/>
              <a:t>navbat</a:t>
            </a:r>
            <a:r>
              <a:rPr lang="en-US" sz="3017" dirty="0"/>
              <a:t> </a:t>
            </a:r>
            <a:r>
              <a:rPr lang="en-US" sz="3017" dirty="0" err="1"/>
              <a:t>bilan</a:t>
            </a:r>
            <a:r>
              <a:rPr lang="en-US" sz="3017" dirty="0"/>
              <a:t>)</a:t>
            </a:r>
            <a:endParaRPr lang="ru-RU" sz="3017" dirty="0"/>
          </a:p>
          <a:p>
            <a:pPr>
              <a:lnSpc>
                <a:spcPct val="150000"/>
              </a:lnSpc>
            </a:pPr>
            <a:r>
              <a:rPr lang="ru-RU" sz="3017" dirty="0"/>
              <a:t>противоречить друг другу  (</a:t>
            </a:r>
            <a:r>
              <a:rPr lang="en-US" sz="3017" dirty="0" err="1"/>
              <a:t>qarama-qarshi</a:t>
            </a:r>
            <a:r>
              <a:rPr lang="en-US" sz="3017" dirty="0"/>
              <a:t> </a:t>
            </a:r>
            <a:r>
              <a:rPr lang="en-US" sz="3017" dirty="0" err="1" smtClean="0"/>
              <a:t>bo‘lmoq</a:t>
            </a:r>
            <a:r>
              <a:rPr lang="en-US" sz="3017" dirty="0"/>
              <a:t>)</a:t>
            </a:r>
            <a:endParaRPr lang="ru-RU" sz="3017" dirty="0"/>
          </a:p>
          <a:p>
            <a:endParaRPr lang="ru-RU" sz="3017" dirty="0"/>
          </a:p>
          <a:p>
            <a:endParaRPr lang="ru-RU" dirty="0"/>
          </a:p>
        </p:txBody>
      </p:sp>
      <p:pic>
        <p:nvPicPr>
          <p:cNvPr id="28674" name="Picture 2" descr="D:\клипарт\школьники\0_b3892_58b65249_X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5482" y="2676758"/>
            <a:ext cx="2082836" cy="1770410"/>
          </a:xfrm>
          <a:prstGeom prst="rect">
            <a:avLst/>
          </a:prstGeom>
          <a:noFill/>
        </p:spPr>
      </p:pic>
      <p:pic>
        <p:nvPicPr>
          <p:cNvPr id="28676" name="Picture 4" descr="D:\клипарт\школьники\жщ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5570" y="2984656"/>
            <a:ext cx="1450525" cy="1508812"/>
          </a:xfrm>
          <a:prstGeom prst="rect">
            <a:avLst/>
          </a:prstGeom>
          <a:noFill/>
        </p:spPr>
      </p:pic>
      <p:pic>
        <p:nvPicPr>
          <p:cNvPr id="28677" name="Picture 5" descr="D:\клипарт\школьники\115600673_1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58082" y="2830707"/>
            <a:ext cx="769743" cy="1665791"/>
          </a:xfrm>
          <a:prstGeom prst="rect">
            <a:avLst/>
          </a:prstGeom>
          <a:noFill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18596" y="4926133"/>
            <a:ext cx="2001333" cy="197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61789" y="5994765"/>
            <a:ext cx="3633216" cy="827759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448" dirty="0"/>
              <a:t>союз – </a:t>
            </a:r>
            <a:r>
              <a:rPr lang="en-US" sz="3017" dirty="0" err="1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bog‘lovchi</a:t>
            </a:r>
            <a:r>
              <a:rPr lang="ru-RU" sz="3017" dirty="0" smtClean="0">
                <a:solidFill>
                  <a:schemeClr val="tx2"/>
                </a:solidFill>
              </a:rPr>
              <a:t> </a:t>
            </a:r>
            <a:endParaRPr lang="ru-RU" sz="3017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19826" y="276747"/>
            <a:ext cx="12481774" cy="945195"/>
          </a:xfrm>
        </p:spPr>
        <p:txBody>
          <a:bodyPr/>
          <a:lstStyle/>
          <a:p>
            <a:pPr lvl="0" algn="ctr"/>
            <a:r>
              <a:rPr lang="ru-RU" sz="3017" dirty="0">
                <a:latin typeface="Arial" pitchFamily="34" charset="0"/>
                <a:cs typeface="Arial" pitchFamily="34" charset="0"/>
              </a:rPr>
              <a:t>Как связаны между собой части сложносочинённого предложения?</a:t>
            </a:r>
            <a:endParaRPr lang="ru-RU" sz="3017" dirty="0"/>
          </a:p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 l="20400" t="28711" r="8687" b="23437"/>
          <a:stretch>
            <a:fillRect/>
          </a:stretch>
        </p:blipFill>
        <p:spPr bwMode="auto">
          <a:xfrm>
            <a:off x="1166545" y="1291220"/>
            <a:ext cx="9941620" cy="377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19826" y="5832707"/>
            <a:ext cx="3002000" cy="10209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017" dirty="0">
                <a:latin typeface="Arial" pitchFamily="34" charset="0"/>
                <a:cs typeface="Arial" pitchFamily="34" charset="0"/>
              </a:rPr>
              <a:t>одновременно</a:t>
            </a:r>
            <a:r>
              <a:rPr lang="en-US" sz="3017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17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01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1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017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301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17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vaqtda</a:t>
            </a:r>
            <a:r>
              <a:rPr lang="en-US" sz="301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017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6698" y="5832707"/>
            <a:ext cx="3386871" cy="1020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017" dirty="0">
                <a:latin typeface="Arial" pitchFamily="34" charset="0"/>
                <a:cs typeface="Arial" pitchFamily="34" charset="0"/>
              </a:rPr>
              <a:t>последовательно</a:t>
            </a:r>
          </a:p>
          <a:p>
            <a:r>
              <a:rPr lang="en-US" sz="3017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17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01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017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ketma-ket</a:t>
            </a:r>
            <a:r>
              <a:rPr lang="en-US" sz="301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017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013262" y="5062963"/>
            <a:ext cx="846718" cy="6927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629723" y="5062963"/>
            <a:ext cx="846718" cy="6927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9" name="Picture 3" descr="D:\клипарт\алфавит\мальчики\0_dd4c6_ff729629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41620" y="5139937"/>
            <a:ext cx="862111" cy="862111"/>
          </a:xfrm>
          <a:prstGeom prst="rect">
            <a:avLst/>
          </a:prstGeom>
          <a:noFill/>
        </p:spPr>
      </p:pic>
      <p:pic>
        <p:nvPicPr>
          <p:cNvPr id="29700" name="Picture 4" descr="D:\клипарт\алфавит\мальчики\0_dd4d8_55996efd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24492" y="5832706"/>
            <a:ext cx="1093034" cy="1093034"/>
          </a:xfrm>
          <a:prstGeom prst="rect">
            <a:avLst/>
          </a:prstGeom>
          <a:noFill/>
        </p:spPr>
      </p:pic>
      <p:pic>
        <p:nvPicPr>
          <p:cNvPr id="29701" name="Picture 5" descr="D:\клипарт\алфавит\мальчики\0_dd4cd_750e1e5b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48851" y="4985989"/>
            <a:ext cx="954478" cy="954478"/>
          </a:xfrm>
          <a:prstGeom prst="rect">
            <a:avLst/>
          </a:prstGeom>
          <a:noFill/>
        </p:spPr>
      </p:pic>
      <p:pic>
        <p:nvPicPr>
          <p:cNvPr id="29702" name="Picture 6" descr="D:\клипарт\алфавит\мальчики\0_dd4e4_cd936d68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33723" y="6217578"/>
            <a:ext cx="769743" cy="769743"/>
          </a:xfrm>
          <a:prstGeom prst="rect">
            <a:avLst/>
          </a:prstGeom>
          <a:noFill/>
        </p:spPr>
      </p:pic>
      <p:pic>
        <p:nvPicPr>
          <p:cNvPr id="29703" name="Picture 7" descr="D:\клипарт\алфавит\мальчики\0_dd4ec_1f066f4a_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17928" y="6140604"/>
            <a:ext cx="923692" cy="923692"/>
          </a:xfrm>
          <a:prstGeom prst="rect">
            <a:avLst/>
          </a:prstGeom>
          <a:noFill/>
        </p:spPr>
      </p:pic>
      <p:pic>
        <p:nvPicPr>
          <p:cNvPr id="29704" name="Picture 8" descr="D:\клипарт\алфавит\мальчики\0_dd4d1_8f09ae9c_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865312" y="6217578"/>
            <a:ext cx="692769" cy="769743"/>
          </a:xfrm>
          <a:prstGeom prst="rect">
            <a:avLst/>
          </a:prstGeom>
          <a:noFill/>
        </p:spPr>
      </p:pic>
      <p:pic>
        <p:nvPicPr>
          <p:cNvPr id="29705" name="Picture 9" descr="D:\клипарт\алфавит\мальчики\0_dd4d4_484d4bf2_S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249517" y="6217578"/>
            <a:ext cx="785137" cy="785137"/>
          </a:xfrm>
          <a:prstGeom prst="rect">
            <a:avLst/>
          </a:prstGeom>
          <a:noFill/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123" y="2759986"/>
            <a:ext cx="1308564" cy="219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86557" y="2827193"/>
            <a:ext cx="1426580" cy="22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15798" y="3670160"/>
            <a:ext cx="1616461" cy="231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5702</TotalTime>
  <Words>945</Words>
  <Application>Microsoft Office PowerPoint</Application>
  <PresentationFormat>Произвольный</PresentationFormat>
  <Paragraphs>141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Учетная запись Майкрософт</cp:lastModifiedBy>
  <cp:revision>640</cp:revision>
  <dcterms:created xsi:type="dcterms:W3CDTF">2020-04-09T07:32:19Z</dcterms:created>
  <dcterms:modified xsi:type="dcterms:W3CDTF">2020-09-10T05:20:55Z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