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369" r:id="rId4"/>
    <p:sldId id="370" r:id="rId5"/>
    <p:sldId id="362" r:id="rId6"/>
    <p:sldId id="346" r:id="rId7"/>
    <p:sldId id="361" r:id="rId8"/>
    <p:sldId id="363" r:id="rId9"/>
    <p:sldId id="364" r:id="rId10"/>
    <p:sldId id="365" r:id="rId11"/>
    <p:sldId id="366" r:id="rId12"/>
    <p:sldId id="371" r:id="rId13"/>
    <p:sldId id="367" r:id="rId14"/>
    <p:sldId id="300" r:id="rId15"/>
    <p:sldId id="29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8208" autoAdjust="0"/>
  </p:normalViewPr>
  <p:slideViewPr>
    <p:cSldViewPr snapToGrid="0">
      <p:cViewPr varScale="1">
        <p:scale>
          <a:sx n="68" d="100"/>
          <a:sy n="68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повторим сложноподчинённые предложения с придаточными определительными,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отвечать на вопросы полно и кратко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потренируемся правильно использовать союзное слово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который;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повторили  сложноподчинённые предложения с придаточными определительными</a:t>
          </a:r>
          <a:r>
            <a:rPr lang="ru-RU" dirty="0" smtClean="0"/>
            <a:t>,</a:t>
          </a:r>
          <a:endParaRPr lang="ru-RU" dirty="0"/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научились правильно строить </a:t>
          </a:r>
          <a:r>
            <a:rPr lang="ru-RU" smtClean="0">
              <a:latin typeface="Arial" pitchFamily="34" charset="0"/>
              <a:cs typeface="Arial" pitchFamily="34" charset="0"/>
            </a:rPr>
            <a:t>сложные предложения.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узнали больше о союзных словах,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1C1D9C-4F42-4147-B7DD-A4337C92BEB6}" type="presOf" srcId="{6BEDC9AA-044B-4694-8FA0-8107459DC424}" destId="{8045056B-CD9B-4059-AB9C-86B8C49B6E62}" srcOrd="0" destOrd="0" presId="urn:microsoft.com/office/officeart/2005/8/layout/chevron2"/>
    <dgm:cxn modelId="{0249A7C2-5718-4904-AF49-5EEBB06BD565}" type="presOf" srcId="{A7476718-B393-492D-A8E5-A3720C315562}" destId="{420A8239-7AED-4AB0-908E-6E272669F6A9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704F707-8DF2-458F-9231-B5FA53554BE5}" type="presOf" srcId="{D97BF2C5-FB17-4B76-A402-D8BEAAD05F1E}" destId="{AE15F480-BDEE-418D-B930-0549AD3EECB1}" srcOrd="0" destOrd="0" presId="urn:microsoft.com/office/officeart/2005/8/layout/chevron2"/>
    <dgm:cxn modelId="{C9EF00A0-ACEE-42AB-AAE8-4EBEA03EC070}" type="presOf" srcId="{331D6E7D-B326-4993-B69C-9AFA1C5BF96F}" destId="{50D2D7DE-5A40-4F1C-9143-D112BE76AF74}" srcOrd="0" destOrd="0" presId="urn:microsoft.com/office/officeart/2005/8/layout/chevron2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F1383BB8-14D9-47C9-8B3B-15BAF931155B}" type="presOf" srcId="{E4A7F104-563F-4CEF-BEF0-5C9E06846CBC}" destId="{1EECFA49-E099-49ED-B7B0-03C9F59B92DE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48EDD6AE-407A-4E5C-8DC2-4CC630983A6B}" type="presOf" srcId="{A03C0B7C-1F71-4E32-B7FC-D66AF599A410}" destId="{9DEB7F40-556C-4390-B584-65C54E6AC046}" srcOrd="0" destOrd="0" presId="urn:microsoft.com/office/officeart/2005/8/layout/chevron2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6176D27D-F52B-41D8-BD64-4209BE0092B9}" type="presOf" srcId="{474E01CD-F9F2-47D5-9D2D-F4C63AEB8F65}" destId="{B1A82AB5-47EE-4BD1-87CB-05D65D7584D0}" srcOrd="0" destOrd="0" presId="urn:microsoft.com/office/officeart/2005/8/layout/chevron2"/>
    <dgm:cxn modelId="{AD88B4D9-05D7-4413-B969-245FF22BDF65}" type="presParOf" srcId="{50D2D7DE-5A40-4F1C-9143-D112BE76AF74}" destId="{8D9A0064-2DE8-41EA-992F-1C7D4E5341D1}" srcOrd="0" destOrd="0" presId="urn:microsoft.com/office/officeart/2005/8/layout/chevron2"/>
    <dgm:cxn modelId="{A758264B-DC4C-4432-9C71-1886B4C5F9FA}" type="presParOf" srcId="{8D9A0064-2DE8-41EA-992F-1C7D4E5341D1}" destId="{9DEB7F40-556C-4390-B584-65C54E6AC046}" srcOrd="0" destOrd="0" presId="urn:microsoft.com/office/officeart/2005/8/layout/chevron2"/>
    <dgm:cxn modelId="{A188C2F7-8199-43AD-B58F-825473727C03}" type="presParOf" srcId="{8D9A0064-2DE8-41EA-992F-1C7D4E5341D1}" destId="{1EECFA49-E099-49ED-B7B0-03C9F59B92DE}" srcOrd="1" destOrd="0" presId="urn:microsoft.com/office/officeart/2005/8/layout/chevron2"/>
    <dgm:cxn modelId="{BF60442B-9314-46FF-82AF-7E305775A087}" type="presParOf" srcId="{50D2D7DE-5A40-4F1C-9143-D112BE76AF74}" destId="{F423717B-52BC-4D5E-ACD2-FC8FAA5AB549}" srcOrd="1" destOrd="0" presId="urn:microsoft.com/office/officeart/2005/8/layout/chevron2"/>
    <dgm:cxn modelId="{A7C1E20A-995B-4F25-87AE-4903ABA9EC11}" type="presParOf" srcId="{50D2D7DE-5A40-4F1C-9143-D112BE76AF74}" destId="{39A95DF5-04B0-43BD-9771-A90E5FE350DF}" srcOrd="2" destOrd="0" presId="urn:microsoft.com/office/officeart/2005/8/layout/chevron2"/>
    <dgm:cxn modelId="{EB2E1B3E-D857-4A4A-AA87-4786B80CDF69}" type="presParOf" srcId="{39A95DF5-04B0-43BD-9771-A90E5FE350DF}" destId="{420A8239-7AED-4AB0-908E-6E272669F6A9}" srcOrd="0" destOrd="0" presId="urn:microsoft.com/office/officeart/2005/8/layout/chevron2"/>
    <dgm:cxn modelId="{A7D4FC31-BCF6-4E25-83B7-0B107677F4D1}" type="presParOf" srcId="{39A95DF5-04B0-43BD-9771-A90E5FE350DF}" destId="{8045056B-CD9B-4059-AB9C-86B8C49B6E62}" srcOrd="1" destOrd="0" presId="urn:microsoft.com/office/officeart/2005/8/layout/chevron2"/>
    <dgm:cxn modelId="{88FFA91A-9851-4E74-B41E-2DF9A0B2C689}" type="presParOf" srcId="{50D2D7DE-5A40-4F1C-9143-D112BE76AF74}" destId="{F0DE8A2F-67BE-4A33-8B04-C257AA172DDE}" srcOrd="3" destOrd="0" presId="urn:microsoft.com/office/officeart/2005/8/layout/chevron2"/>
    <dgm:cxn modelId="{17275F9F-E3F4-4C0D-824C-EF634088AFCF}" type="presParOf" srcId="{50D2D7DE-5A40-4F1C-9143-D112BE76AF74}" destId="{F20D8B40-1DAF-4661-A31A-B5FF80B024BB}" srcOrd="4" destOrd="0" presId="urn:microsoft.com/office/officeart/2005/8/layout/chevron2"/>
    <dgm:cxn modelId="{98FDCA0A-0C5B-4359-B9B2-17F9EEFB3049}" type="presParOf" srcId="{F20D8B40-1DAF-4661-A31A-B5FF80B024BB}" destId="{AE15F480-BDEE-418D-B930-0549AD3EECB1}" srcOrd="0" destOrd="0" presId="urn:microsoft.com/office/officeart/2005/8/layout/chevron2"/>
    <dgm:cxn modelId="{2E0C8EF6-CA4F-4989-B80F-52CB86ACBBB7}" type="presParOf" srcId="{F20D8B40-1DAF-4661-A31A-B5FF80B024BB}" destId="{B1A82AB5-47EE-4BD1-87CB-05D65D7584D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1" y="2340422"/>
            <a:ext cx="59871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Сложные предложения Повторение (1)</a:t>
            </a: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7320651" y="1864169"/>
            <a:ext cx="4477220" cy="462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19436295">
            <a:off x="8352820" y="3540695"/>
            <a:ext cx="2300415" cy="6960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который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2" y="365125"/>
            <a:ext cx="3117273" cy="7570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4071" y="1063625"/>
            <a:ext cx="8894619" cy="1430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Передайте содержание двух простых предложений сложным предложением с союзным словом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Следите за местом придаточного предложения.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0946" y="2867891"/>
            <a:ext cx="11333018" cy="36298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В природе существует множество сложных веществ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молекулы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состоят из десятков и сотен атомов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Озеро Байкал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глубина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которого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достигает почти 2000 метров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нередко сравнивают с морем.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Мировой океан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ресурсы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которого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 много раз больше ресурсов суши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должен помочь в решении проблемы питания населения Земли..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Космические ракеты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помощи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которых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изучают Солнце и другие планеты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имеют большое значение для науки..</a:t>
            </a: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5058" name="AutoShape 2" descr="Раскраска: Ракеты - распечат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Раскраска: Ракеты - распечат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Раскраска: Ракеты - распечат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ракета рисунок: 20 тыс изображений найдено в Яндекс.Картинках | Рисунок,  Детское искусство, Рисунки"/>
          <p:cNvPicPr>
            <a:picLocks noChangeAspect="1" noChangeArrowheads="1"/>
          </p:cNvPicPr>
          <p:nvPr/>
        </p:nvPicPr>
        <p:blipFill>
          <a:blip r:embed="rId2" cstate="print"/>
          <a:srcRect l="5111" b="8969"/>
          <a:stretch>
            <a:fillRect/>
          </a:stretch>
        </p:blipFill>
        <p:spPr bwMode="auto">
          <a:xfrm>
            <a:off x="9324109" y="0"/>
            <a:ext cx="2636743" cy="2698184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503448" y="1574846"/>
            <a:ext cx="751388" cy="13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8" y="240435"/>
            <a:ext cx="9192491" cy="7709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4355" y="1840522"/>
            <a:ext cx="8164057" cy="4672820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Этот опыт проводил учёный.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доклад напечатан в журнале.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пришли на встречу с молодым физиком.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эксперимент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заинтересовали всех.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вопросы ответит профессор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Саидова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лекци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 только что прослушали.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Ребята познакомились с академиком Махмудовой.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выступлени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форуме всем понравилось.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072" y="1035916"/>
            <a:ext cx="10716491" cy="876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Замените выделенное слово союзным словом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нужной форме. Обратите внимание на окончание существительного.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pic>
        <p:nvPicPr>
          <p:cNvPr id="4098" name="Picture 2" descr="Бесплатно векторы | Дизайн персонаж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340333"/>
            <a:ext cx="3779520" cy="2517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31215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Который или чей?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Векторные иллюстрации | Премиум вект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1816" y="1729104"/>
            <a:ext cx="3023723" cy="3023723"/>
          </a:xfrm>
          <a:prstGeom prst="rect">
            <a:avLst/>
          </a:prstGeom>
          <a:noFill/>
        </p:spPr>
      </p:pic>
      <p:pic>
        <p:nvPicPr>
          <p:cNvPr id="33796" name="Picture 4" descr="Микроскоп изолированный на белой предпосылке Научный прибор, лабораторное  оборудование для увеличения, лаборатория микробиологии Иллюстрация вектора  - иллюстрации насчитывающей микроскоп, предпосылке: 1520960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13" b="17763"/>
          <a:stretch>
            <a:fillRect/>
          </a:stretch>
        </p:blipFill>
        <p:spPr bwMode="auto">
          <a:xfrm>
            <a:off x="296519" y="1505243"/>
            <a:ext cx="3203002" cy="30245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3218" y="4937760"/>
            <a:ext cx="445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… прибор,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021" y="5723205"/>
            <a:ext cx="519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… профессор,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950064" y="2021058"/>
            <a:ext cx="3316173" cy="107721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… профессор,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опыт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308" y="240435"/>
            <a:ext cx="9192491" cy="7709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152" y="1854590"/>
            <a:ext cx="9326880" cy="3865419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Этот опыт проводил учёный,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доклад напечатан в журнале.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Мы пришли на встречу с молодым физиком,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чьи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эксперимент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заинтересовали всех.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вопросы ответит профессор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Саидова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лекци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 только что прослушали.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Ребята познакомились с академиком Махмудовой,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чьё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выступлени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форуме всем понравилось.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072" y="1035916"/>
            <a:ext cx="10716491" cy="876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Замените выделенное слово союзным словом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нужной форме. Обратите внимание на окончание существительного.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pic>
        <p:nvPicPr>
          <p:cNvPr id="3074" name="Picture 2" descr="Ученый женщина | Бесплатно значо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6714" y="1770183"/>
            <a:ext cx="3052690" cy="3052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2" y="365126"/>
            <a:ext cx="8998527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29" y="1463040"/>
          <a:ext cx="9595261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22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886" y="1554106"/>
            <a:ext cx="5181600" cy="305988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Напишите 5 предложений о работах известных учёных. Используйте союзные слова </a:t>
            </a:r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чей, который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Free Vector | Female scientist with glasses in the labora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751" y="1336430"/>
            <a:ext cx="4246392" cy="42463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7236" y="5541819"/>
            <a:ext cx="866621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Железо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которым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не пользуются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ржавеет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1326" y="1174462"/>
            <a:ext cx="9192491" cy="64048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Составьте предложения по таблице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34291" y="2021993"/>
          <a:ext cx="1105592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673"/>
                <a:gridCol w="2424546"/>
                <a:gridCol w="5361709"/>
              </a:tblGrid>
              <a:tr h="370840">
                <a:tc>
                  <a:txBody>
                    <a:bodyPr/>
                    <a:lstStyle/>
                    <a:p>
                      <a:endParaRPr lang="ru-RU" sz="2800" b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2800" b="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Мы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провели опыт 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который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 котором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 которым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для которого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рассказал нам учитель</a:t>
                      </a:r>
                    </a:p>
                    <a:p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познакомил нас учитель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учитель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принес реактивы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показывал</a:t>
                      </a:r>
                      <a:r>
                        <a:rPr lang="ru-RU" sz="2800" b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учитель химии</a:t>
                      </a:r>
                      <a:endParaRPr lang="ru-RU" sz="28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8130" name="Picture 2" descr="Учитель химии. Клипа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6811" y="3932805"/>
            <a:ext cx="3765262" cy="2659217"/>
          </a:xfrm>
          <a:prstGeom prst="rect">
            <a:avLst/>
          </a:prstGeom>
          <a:noFill/>
        </p:spPr>
      </p:pic>
      <p:pic>
        <p:nvPicPr>
          <p:cNvPr id="48132" name="Picture 4" descr="Учитель химии. Клипар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576" y="3816590"/>
            <a:ext cx="2601480" cy="2750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/>
          <a:lstStyle/>
          <a:p>
            <a:r>
              <a:rPr lang="ru-RU" dirty="0" smtClean="0"/>
              <a:t>Проверим!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3116" y="1544272"/>
            <a:ext cx="10397837" cy="264939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Мы провели опыт,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показывал учитель химии.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Мы провели опыт,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 котором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рассказал нам учитель.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Мы провели опыт,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которым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познакомил нас учитель.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Мы провели опыт,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для которого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учитель принес реактивы.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7106" name="Picture 2" descr="УЧИТЕЛЬ ХИМИИ. Клипарт пнг)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746" y="4055052"/>
            <a:ext cx="3241964" cy="2802948"/>
          </a:xfrm>
          <a:prstGeom prst="rect">
            <a:avLst/>
          </a:prstGeom>
          <a:noFill/>
        </p:spPr>
      </p:pic>
      <p:pic>
        <p:nvPicPr>
          <p:cNvPr id="47108" name="Picture 4" descr="Файл:Puiple-13.png — Wiki Сетевые сообщества педагогов Удмуртской Республики"/>
          <p:cNvPicPr>
            <a:picLocks noChangeAspect="1" noChangeArrowheads="1"/>
          </p:cNvPicPr>
          <p:nvPr/>
        </p:nvPicPr>
        <p:blipFill>
          <a:blip r:embed="rId3"/>
          <a:srcRect l="47174"/>
          <a:stretch>
            <a:fillRect/>
          </a:stretch>
        </p:blipFill>
        <p:spPr bwMode="auto">
          <a:xfrm>
            <a:off x="3172692" y="4049664"/>
            <a:ext cx="1842654" cy="2489682"/>
          </a:xfrm>
          <a:prstGeom prst="rect">
            <a:avLst/>
          </a:prstGeom>
          <a:noFill/>
        </p:spPr>
      </p:pic>
      <p:pic>
        <p:nvPicPr>
          <p:cNvPr id="7" name="Picture 4" descr="Файл:Puiple-13.png — Wiki Сетевые сообщества педагогов Удмуртской Республики"/>
          <p:cNvPicPr>
            <a:picLocks noChangeAspect="1" noChangeArrowheads="1"/>
          </p:cNvPicPr>
          <p:nvPr/>
        </p:nvPicPr>
        <p:blipFill>
          <a:blip r:embed="rId3"/>
          <a:srcRect r="52429"/>
          <a:stretch>
            <a:fillRect/>
          </a:stretch>
        </p:blipFill>
        <p:spPr bwMode="auto">
          <a:xfrm>
            <a:off x="8468302" y="4160500"/>
            <a:ext cx="1659371" cy="2489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365126"/>
            <a:ext cx="9331036" cy="535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4129" y="939145"/>
            <a:ext cx="10785763" cy="317586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Дайте полный и краткий ответы на вопрос, используя информацию      в скобках.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Какие вещества называются простыми? (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Молекулы 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этих веществ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состоят из атомов одного вида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Простыми называются вещества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молекулы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состоят из атомов одного вида.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2562" y="3934691"/>
            <a:ext cx="11173692" cy="26877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Какие вещества называются сложными? (Молекулы этих веществ состоят из атомов разного вида).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Какой треугольник называется равносторонним? (Стороны  этого треугольника равны).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Какое тело называется неподвижным? (Положение этого тела относительно земной поверхности не меняется.</a:t>
            </a:r>
          </a:p>
          <a:p>
            <a:pPr marL="514350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104910" y="188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8511" y="1898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245" y="19407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4616122" y="1761445"/>
            <a:ext cx="343592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4" descr="Открытый урок по химии - 19 Октября 2013 - МБОУ &quot;ОШ № 15 г. Ельца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1"/>
            <a:ext cx="2438400" cy="1828800"/>
          </a:xfrm>
          <a:prstGeom prst="rect">
            <a:avLst/>
          </a:prstGeom>
          <a:noFill/>
        </p:spPr>
      </p:pic>
      <p:pic>
        <p:nvPicPr>
          <p:cNvPr id="13" name="Picture 2" descr="Простые и сложные вещества - Школьные Знания.com"/>
          <p:cNvPicPr>
            <a:picLocks noChangeAspect="1" noChangeArrowheads="1"/>
          </p:cNvPicPr>
          <p:nvPr/>
        </p:nvPicPr>
        <p:blipFill>
          <a:blip r:embed="rId4"/>
          <a:srcRect l="70669" t="24808" r="12199" b="37387"/>
          <a:stretch>
            <a:fillRect/>
          </a:stretch>
        </p:blipFill>
        <p:spPr bwMode="auto">
          <a:xfrm>
            <a:off x="10968111" y="2785403"/>
            <a:ext cx="1223889" cy="1055076"/>
          </a:xfrm>
          <a:prstGeom prst="rect">
            <a:avLst/>
          </a:prstGeom>
          <a:noFill/>
        </p:spPr>
      </p:pic>
      <p:pic>
        <p:nvPicPr>
          <p:cNvPr id="15" name="Picture 2" descr="Простые и сложные вещества - Школьные Знания.com"/>
          <p:cNvPicPr>
            <a:picLocks noChangeAspect="1" noChangeArrowheads="1"/>
          </p:cNvPicPr>
          <p:nvPr/>
        </p:nvPicPr>
        <p:blipFill>
          <a:blip r:embed="rId4"/>
          <a:srcRect l="25362" t="37357" r="59899" b="42786"/>
          <a:stretch>
            <a:fillRect/>
          </a:stretch>
        </p:blipFill>
        <p:spPr bwMode="auto">
          <a:xfrm>
            <a:off x="9192598" y="1633558"/>
            <a:ext cx="1052945" cy="55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365126"/>
            <a:ext cx="9331036" cy="535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1108" y="1648689"/>
            <a:ext cx="11173692" cy="4031675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Какие вещества называются сложными? (Молекулы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этих веществ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состоят из атомов разного вида).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Сложными называются вещества, молекулы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состоят  из атомов разного вида. 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- Какие вещества называются сложными?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- Молекулы которых состоят  из атомов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разного вида! </a:t>
            </a:r>
          </a:p>
          <a:p>
            <a:pPr marL="514350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07382" y="109450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0656" y="110836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5493" y="11637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3546764" y="955962"/>
            <a:ext cx="343592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Дети, имеющие удовольствие на уроке химии | Бесплатно векторы"/>
          <p:cNvPicPr>
            <a:picLocks noChangeAspect="1" noChangeArrowheads="1"/>
          </p:cNvPicPr>
          <p:nvPr/>
        </p:nvPicPr>
        <p:blipFill>
          <a:blip r:embed="rId3"/>
          <a:srcRect l="5173" t="6593" r="6923" b="27040"/>
          <a:stretch>
            <a:fillRect/>
          </a:stretch>
        </p:blipFill>
        <p:spPr bwMode="auto">
          <a:xfrm>
            <a:off x="7994071" y="3309573"/>
            <a:ext cx="3103420" cy="2343082"/>
          </a:xfrm>
          <a:prstGeom prst="rect">
            <a:avLst/>
          </a:prstGeom>
          <a:noFill/>
        </p:spPr>
      </p:pic>
      <p:pic>
        <p:nvPicPr>
          <p:cNvPr id="13" name="Picture 2" descr="Простые и сложные вещества - Школьные Знания.com"/>
          <p:cNvPicPr>
            <a:picLocks noChangeAspect="1" noChangeArrowheads="1"/>
          </p:cNvPicPr>
          <p:nvPr/>
        </p:nvPicPr>
        <p:blipFill>
          <a:blip r:embed="rId4"/>
          <a:srcRect l="46113" t="35371" r="35075" b="39985"/>
          <a:stretch>
            <a:fillRect/>
          </a:stretch>
        </p:blipFill>
        <p:spPr bwMode="auto">
          <a:xfrm>
            <a:off x="9884098" y="337626"/>
            <a:ext cx="1970277" cy="1008352"/>
          </a:xfrm>
          <a:prstGeom prst="rect">
            <a:avLst/>
          </a:prstGeom>
          <a:noFill/>
        </p:spPr>
      </p:pic>
      <p:pic>
        <p:nvPicPr>
          <p:cNvPr id="9220" name="Picture 4" descr="Сложные вещества — урок. Химия, 8–9 класс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5373" y="4867422"/>
            <a:ext cx="1602742" cy="179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365126"/>
            <a:ext cx="9331036" cy="535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9434" y="1745672"/>
            <a:ext cx="11173692" cy="3546763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Какой треугольник называется равносторонним? (Стороны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этого треугольника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равны).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Равносторонним называется треугольник, стороны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равны.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- Какой треугольник называется равносторонним?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- Стороны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равны!</a:t>
            </a:r>
          </a:p>
          <a:p>
            <a:pPr marL="514350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39347" y="11499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39" y="123305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1747" y="1136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4530437" y="789709"/>
            <a:ext cx="343592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Урок геометрии на школе - современной иллюстрации характеров людей шаржа  Иллюстрация вектора - иллюстрации насчитывающей иллюстрации, школе: 988350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16"/>
          <a:stretch>
            <a:fillRect/>
          </a:stretch>
        </p:blipFill>
        <p:spPr bwMode="auto">
          <a:xfrm>
            <a:off x="8077200" y="4156619"/>
            <a:ext cx="4114800" cy="2701381"/>
          </a:xfrm>
          <a:prstGeom prst="rect">
            <a:avLst/>
          </a:prstGeom>
          <a:noFill/>
        </p:spPr>
      </p:pic>
      <p:sp>
        <p:nvSpPr>
          <p:cNvPr id="8194" name="AutoShape 2" descr="Правильный треугольни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равильный треугольни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Чудо с равносторонними треугольниками | Православие и ми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7569" y="4591049"/>
            <a:ext cx="2286000" cy="226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2764" y="365126"/>
            <a:ext cx="9331036" cy="5354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9491" y="1648691"/>
            <a:ext cx="10612582" cy="4516582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Какое тело называется неподвижным? (Положение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этого тела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относительно земной поверхности не меняется.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Неподвижным называется тело, положение которого относительно земной поверхности не меняется.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- Какое тело называется неподвижным?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- Положение которого относительно земной                  поверхности не меняется.</a:t>
            </a:r>
          </a:p>
          <a:p>
            <a:pPr marL="514350" indent="-51435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73092" y="11499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548" y="11914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4329" y="1205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2867890" y="1025236"/>
            <a:ext cx="343592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4" name="Picture 2" descr="Космическая неподвижность. Чем грозит человеку гиподинамия? » Прививка  Татьяны РЕССИНО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0250" y="0"/>
            <a:ext cx="2571750" cy="1781176"/>
          </a:xfrm>
          <a:prstGeom prst="rect">
            <a:avLst/>
          </a:prstGeom>
          <a:noFill/>
        </p:spPr>
      </p:pic>
      <p:pic>
        <p:nvPicPr>
          <p:cNvPr id="44038" name="Picture 6" descr="домик рисунок красивый - bagno.s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2703" y="3500746"/>
            <a:ext cx="2102715" cy="1779423"/>
          </a:xfrm>
          <a:prstGeom prst="rect">
            <a:avLst/>
          </a:prstGeom>
          <a:noFill/>
        </p:spPr>
      </p:pic>
      <p:pic>
        <p:nvPicPr>
          <p:cNvPr id="44036" name="Picture 4" descr="Чертеж вектора дерева клена Иллюстрация вектора - иллюстрации насчитывающей  дерева, клена: 10092088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7356" y="3435927"/>
            <a:ext cx="1671737" cy="2365665"/>
          </a:xfrm>
          <a:prstGeom prst="rect">
            <a:avLst/>
          </a:prstGeom>
          <a:noFill/>
        </p:spPr>
      </p:pic>
      <p:pic>
        <p:nvPicPr>
          <p:cNvPr id="44040" name="Picture 8" descr="Картинка красная машина с водителем ❤ для срисовки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84" b="18854"/>
          <a:stretch>
            <a:fillRect/>
          </a:stretch>
        </p:blipFill>
        <p:spPr bwMode="auto">
          <a:xfrm>
            <a:off x="8492838" y="5171103"/>
            <a:ext cx="2632364" cy="146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2" y="365125"/>
            <a:ext cx="3117273" cy="7570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4071" y="1063625"/>
            <a:ext cx="8894619" cy="1430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Передайте содержание двух простых предложений сложным предложением с союзным словом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который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Следите за местом придаточного предложения.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1108" y="2867891"/>
            <a:ext cx="11062855" cy="36298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В природе существует множество сложных веществ. Молекулы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этих веществ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состоят из десятков и сотен атомов. 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Озеро Байкал нередко сравнивают с морем. Глубина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этого озера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достигает почти 2000 метров.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Мировой океан должен помочь в решении проблемы питания населения Земли. Ресурсы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этого океана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во много раз больше ресурсов суши.</a:t>
            </a:r>
          </a:p>
          <a:p>
            <a:pPr marL="514350" indent="-514350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Космические ракеты имеют большое значение для науки. При помощи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этих ракет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изучают Солнце и другие планеты.</a:t>
            </a: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5058" name="AutoShape 2" descr="Раскраска: Ракеты - распечат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Раскраска: Ракеты - распечат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Раскраска: Ракеты - распечат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6" name="Picture 10" descr="ракета рисунок: 20 тыс изображений найдено в Яндекс.Картинках | Рисунок,  Детское искусство, Рисунки"/>
          <p:cNvPicPr>
            <a:picLocks noChangeAspect="1" noChangeArrowheads="1"/>
          </p:cNvPicPr>
          <p:nvPr/>
        </p:nvPicPr>
        <p:blipFill>
          <a:blip r:embed="rId2" cstate="print"/>
          <a:srcRect l="5111" b="8969"/>
          <a:stretch>
            <a:fillRect/>
          </a:stretch>
        </p:blipFill>
        <p:spPr bwMode="auto">
          <a:xfrm>
            <a:off x="9324109" y="0"/>
            <a:ext cx="2636743" cy="2698184"/>
          </a:xfrm>
          <a:prstGeom prst="rect">
            <a:avLst/>
          </a:prstGeom>
          <a:noFill/>
        </p:spPr>
      </p:pic>
      <p:sp>
        <p:nvSpPr>
          <p:cNvPr id="10" name="Блок-схема: сортировка 9"/>
          <p:cNvSpPr/>
          <p:nvPr/>
        </p:nvSpPr>
        <p:spPr>
          <a:xfrm>
            <a:off x="3588327" y="4184072"/>
            <a:ext cx="249382" cy="55418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ортировка 10"/>
          <p:cNvSpPr/>
          <p:nvPr/>
        </p:nvSpPr>
        <p:spPr>
          <a:xfrm>
            <a:off x="9684326" y="2479963"/>
            <a:ext cx="249382" cy="55418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ртировка 11"/>
          <p:cNvSpPr/>
          <p:nvPr/>
        </p:nvSpPr>
        <p:spPr>
          <a:xfrm>
            <a:off x="3408218" y="3380509"/>
            <a:ext cx="249382" cy="55418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ортировка 12"/>
          <p:cNvSpPr/>
          <p:nvPr/>
        </p:nvSpPr>
        <p:spPr>
          <a:xfrm>
            <a:off x="4461163" y="5375563"/>
            <a:ext cx="249382" cy="55418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725120" y="1547137"/>
            <a:ext cx="751388" cy="13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088217" cy="997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725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Сегодня на уроке</vt:lpstr>
      <vt:lpstr>Задание</vt:lpstr>
      <vt:lpstr>Проверим!</vt:lpstr>
      <vt:lpstr>Задание</vt:lpstr>
      <vt:lpstr>Задание</vt:lpstr>
      <vt:lpstr>Задание</vt:lpstr>
      <vt:lpstr>Задание</vt:lpstr>
      <vt:lpstr>Задание</vt:lpstr>
      <vt:lpstr>Задание</vt:lpstr>
      <vt:lpstr>Задание</vt:lpstr>
      <vt:lpstr>Который или чей?</vt:lpstr>
      <vt:lpstr>Задание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371</cp:revision>
  <dcterms:created xsi:type="dcterms:W3CDTF">2018-08-03T11:59:51Z</dcterms:created>
  <dcterms:modified xsi:type="dcterms:W3CDTF">2020-12-16T07:37:49Z</dcterms:modified>
</cp:coreProperties>
</file>