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435" r:id="rId4"/>
    <p:sldId id="436" r:id="rId5"/>
    <p:sldId id="437" r:id="rId6"/>
    <p:sldId id="463" r:id="rId7"/>
    <p:sldId id="440" r:id="rId8"/>
    <p:sldId id="441" r:id="rId9"/>
    <p:sldId id="438" r:id="rId10"/>
    <p:sldId id="439" r:id="rId11"/>
    <p:sldId id="442" r:id="rId12"/>
    <p:sldId id="444" r:id="rId13"/>
    <p:sldId id="445" r:id="rId14"/>
    <p:sldId id="443" r:id="rId15"/>
    <p:sldId id="446" r:id="rId16"/>
    <p:sldId id="447" r:id="rId17"/>
    <p:sldId id="455" r:id="rId18"/>
    <p:sldId id="458" r:id="rId19"/>
    <p:sldId id="364" r:id="rId20"/>
    <p:sldId id="448" r:id="rId21"/>
    <p:sldId id="451" r:id="rId22"/>
    <p:sldId id="465" r:id="rId23"/>
    <p:sldId id="452" r:id="rId24"/>
    <p:sldId id="453" r:id="rId25"/>
    <p:sldId id="454" r:id="rId26"/>
    <p:sldId id="459" r:id="rId27"/>
    <p:sldId id="462" r:id="rId28"/>
    <p:sldId id="461" r:id="rId29"/>
    <p:sldId id="464" r:id="rId30"/>
    <p:sldId id="456" r:id="rId31"/>
    <p:sldId id="466" r:id="rId32"/>
    <p:sldId id="45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79E29E-C796-43EC-92D8-D2829414294B}">
          <p14:sldIdLst>
            <p14:sldId id="278"/>
            <p14:sldId id="262"/>
            <p14:sldId id="435"/>
            <p14:sldId id="436"/>
            <p14:sldId id="437"/>
            <p14:sldId id="463"/>
            <p14:sldId id="440"/>
            <p14:sldId id="441"/>
            <p14:sldId id="438"/>
            <p14:sldId id="439"/>
            <p14:sldId id="442"/>
            <p14:sldId id="444"/>
            <p14:sldId id="445"/>
            <p14:sldId id="443"/>
            <p14:sldId id="446"/>
            <p14:sldId id="447"/>
            <p14:sldId id="455"/>
            <p14:sldId id="458"/>
            <p14:sldId id="364"/>
            <p14:sldId id="448"/>
            <p14:sldId id="451"/>
            <p14:sldId id="465"/>
            <p14:sldId id="452"/>
            <p14:sldId id="453"/>
            <p14:sldId id="454"/>
            <p14:sldId id="459"/>
            <p14:sldId id="462"/>
            <p14:sldId id="461"/>
            <p14:sldId id="464"/>
            <p14:sldId id="456"/>
            <p14:sldId id="466"/>
            <p14:sldId id="4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AFAFA"/>
    <a:srgbClr val="253B6E"/>
    <a:srgbClr val="F1D18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бессоюзных предложениях со значением одновременности или последовательности,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строить сложные бессоюзные 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больше о знаках препинания в бессоюзных предложениях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бессоюзных предложениях со значением противопоставления,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строить сложные бессоюзные 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о тире в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бессоюзных предложениях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E39BDEE0-0C0E-4723-B62D-F7B31B2D2852}" type="presOf" srcId="{A03C0B7C-1F71-4E32-B7FC-D66AF599A410}" destId="{9DEB7F40-556C-4390-B584-65C54E6AC046}" srcOrd="0" destOrd="0" presId="urn:microsoft.com/office/officeart/2005/8/layout/chevron2"/>
    <dgm:cxn modelId="{351B581E-4BF6-4090-836C-D302595498C6}" type="presOf" srcId="{6BEDC9AA-044B-4694-8FA0-8107459DC424}" destId="{8045056B-CD9B-4059-AB9C-86B8C49B6E62}" srcOrd="0" destOrd="0" presId="urn:microsoft.com/office/officeart/2005/8/layout/chevron2"/>
    <dgm:cxn modelId="{7DE2D4BD-4732-4EC1-889C-D1588312DAF8}" type="presOf" srcId="{331D6E7D-B326-4993-B69C-9AFA1C5BF96F}" destId="{50D2D7DE-5A40-4F1C-9143-D112BE76AF74}" srcOrd="0" destOrd="0" presId="urn:microsoft.com/office/officeart/2005/8/layout/chevron2"/>
    <dgm:cxn modelId="{ED3C5AD9-AB8C-4D5B-A516-E466AEC771D1}" type="presOf" srcId="{A7476718-B393-492D-A8E5-A3720C315562}" destId="{420A8239-7AED-4AB0-908E-6E272669F6A9}" srcOrd="0" destOrd="0" presId="urn:microsoft.com/office/officeart/2005/8/layout/chevron2"/>
    <dgm:cxn modelId="{FD07187E-39F0-463F-8AB1-55A0451FF43E}" type="presOf" srcId="{D97BF2C5-FB17-4B76-A402-D8BEAAD05F1E}" destId="{AE15F480-BDEE-418D-B930-0549AD3EECB1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5F2932AF-B5D7-409A-A431-D6293D65295C}" type="presOf" srcId="{E4A7F104-563F-4CEF-BEF0-5C9E06846CBC}" destId="{1EECFA49-E099-49ED-B7B0-03C9F59B92DE}" srcOrd="0" destOrd="0" presId="urn:microsoft.com/office/officeart/2005/8/layout/chevron2"/>
    <dgm:cxn modelId="{1C41300D-237A-4C3B-A282-5F9F71D5B53B}" type="presOf" srcId="{474E01CD-F9F2-47D5-9D2D-F4C63AEB8F65}" destId="{B1A82AB5-47EE-4BD1-87CB-05D65D7584D0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0C055D8F-BD8D-4B39-99A4-0FF91808E933}" type="presParOf" srcId="{50D2D7DE-5A40-4F1C-9143-D112BE76AF74}" destId="{8D9A0064-2DE8-41EA-992F-1C7D4E5341D1}" srcOrd="0" destOrd="0" presId="urn:microsoft.com/office/officeart/2005/8/layout/chevron2"/>
    <dgm:cxn modelId="{34E7CE1D-EBE4-4F4E-BA88-5C913D6C383C}" type="presParOf" srcId="{8D9A0064-2DE8-41EA-992F-1C7D4E5341D1}" destId="{9DEB7F40-556C-4390-B584-65C54E6AC046}" srcOrd="0" destOrd="0" presId="urn:microsoft.com/office/officeart/2005/8/layout/chevron2"/>
    <dgm:cxn modelId="{D59E0605-C6D2-4A67-951B-DF843B5274CD}" type="presParOf" srcId="{8D9A0064-2DE8-41EA-992F-1C7D4E5341D1}" destId="{1EECFA49-E099-49ED-B7B0-03C9F59B92DE}" srcOrd="1" destOrd="0" presId="urn:microsoft.com/office/officeart/2005/8/layout/chevron2"/>
    <dgm:cxn modelId="{595CB364-78E9-4482-B291-1B48AC438B7A}" type="presParOf" srcId="{50D2D7DE-5A40-4F1C-9143-D112BE76AF74}" destId="{F423717B-52BC-4D5E-ACD2-FC8FAA5AB549}" srcOrd="1" destOrd="0" presId="urn:microsoft.com/office/officeart/2005/8/layout/chevron2"/>
    <dgm:cxn modelId="{382FC7B5-7E8E-4155-95C9-C31F4F217531}" type="presParOf" srcId="{50D2D7DE-5A40-4F1C-9143-D112BE76AF74}" destId="{39A95DF5-04B0-43BD-9771-A90E5FE350DF}" srcOrd="2" destOrd="0" presId="urn:microsoft.com/office/officeart/2005/8/layout/chevron2"/>
    <dgm:cxn modelId="{253CED15-24DD-4A7D-8A53-F2F3FF1EC4BB}" type="presParOf" srcId="{39A95DF5-04B0-43BD-9771-A90E5FE350DF}" destId="{420A8239-7AED-4AB0-908E-6E272669F6A9}" srcOrd="0" destOrd="0" presId="urn:microsoft.com/office/officeart/2005/8/layout/chevron2"/>
    <dgm:cxn modelId="{223F1537-DFCA-4CC7-B9D2-4EEA9F9349B0}" type="presParOf" srcId="{39A95DF5-04B0-43BD-9771-A90E5FE350DF}" destId="{8045056B-CD9B-4059-AB9C-86B8C49B6E62}" srcOrd="1" destOrd="0" presId="urn:microsoft.com/office/officeart/2005/8/layout/chevron2"/>
    <dgm:cxn modelId="{62E29548-478F-4B52-AAEE-5D5411AF7826}" type="presParOf" srcId="{50D2D7DE-5A40-4F1C-9143-D112BE76AF74}" destId="{F0DE8A2F-67BE-4A33-8B04-C257AA172DDE}" srcOrd="3" destOrd="0" presId="urn:microsoft.com/office/officeart/2005/8/layout/chevron2"/>
    <dgm:cxn modelId="{858AF6BF-3E17-4076-900D-CB47B0CE0A82}" type="presParOf" srcId="{50D2D7DE-5A40-4F1C-9143-D112BE76AF74}" destId="{F20D8B40-1DAF-4661-A31A-B5FF80B024BB}" srcOrd="4" destOrd="0" presId="urn:microsoft.com/office/officeart/2005/8/layout/chevron2"/>
    <dgm:cxn modelId="{17ABBB47-E634-458E-92AD-60861A301862}" type="presParOf" srcId="{F20D8B40-1DAF-4661-A31A-B5FF80B024BB}" destId="{AE15F480-BDEE-418D-B930-0549AD3EECB1}" srcOrd="0" destOrd="0" presId="urn:microsoft.com/office/officeart/2005/8/layout/chevron2"/>
    <dgm:cxn modelId="{217ADE15-ADFB-410C-991F-CB308E668B10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узнали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о бессоюзных предложениях со значением противопоставления,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научились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правильно строить сложные бессоюзные 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научились ставить тире в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бессоюзных предложениях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11689FD4-A84B-419C-BDA4-D7267B2104A6}" type="presOf" srcId="{331D6E7D-B326-4993-B69C-9AFA1C5BF96F}" destId="{50D2D7DE-5A40-4F1C-9143-D112BE76AF74}" srcOrd="0" destOrd="0" presId="urn:microsoft.com/office/officeart/2005/8/layout/chevron2"/>
    <dgm:cxn modelId="{8A1BA483-F228-468C-8D43-E5E6358552A1}" type="presOf" srcId="{A03C0B7C-1F71-4E32-B7FC-D66AF599A410}" destId="{9DEB7F40-556C-4390-B584-65C54E6AC046}" srcOrd="0" destOrd="0" presId="urn:microsoft.com/office/officeart/2005/8/layout/chevron2"/>
    <dgm:cxn modelId="{7875C450-EE93-4003-833A-AA89B0D4A228}" type="presOf" srcId="{474E01CD-F9F2-47D5-9D2D-F4C63AEB8F65}" destId="{B1A82AB5-47EE-4BD1-87CB-05D65D7584D0}" srcOrd="0" destOrd="0" presId="urn:microsoft.com/office/officeart/2005/8/layout/chevron2"/>
    <dgm:cxn modelId="{8B60AC8D-2636-49B9-B7F1-1A4953680510}" type="presOf" srcId="{E4A7F104-563F-4CEF-BEF0-5C9E06846CBC}" destId="{1EECFA49-E099-49ED-B7B0-03C9F59B92DE}" srcOrd="0" destOrd="0" presId="urn:microsoft.com/office/officeart/2005/8/layout/chevron2"/>
    <dgm:cxn modelId="{D55C429F-D690-4C4F-97E2-38C40A41076B}" type="presOf" srcId="{6BEDC9AA-044B-4694-8FA0-8107459DC424}" destId="{8045056B-CD9B-4059-AB9C-86B8C49B6E62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F3C5F92-6E0D-4455-A0E7-B31084912261}" type="presOf" srcId="{A7476718-B393-492D-A8E5-A3720C315562}" destId="{420A8239-7AED-4AB0-908E-6E272669F6A9}" srcOrd="0" destOrd="0" presId="urn:microsoft.com/office/officeart/2005/8/layout/chevron2"/>
    <dgm:cxn modelId="{AF9E17A7-FB2B-4E27-9DDC-7B54EA788527}" type="presOf" srcId="{D97BF2C5-FB17-4B76-A402-D8BEAAD05F1E}" destId="{AE15F480-BDEE-418D-B930-0549AD3EECB1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DE7D8481-688C-4041-8B57-75BC96C82708}" type="presParOf" srcId="{50D2D7DE-5A40-4F1C-9143-D112BE76AF74}" destId="{8D9A0064-2DE8-41EA-992F-1C7D4E5341D1}" srcOrd="0" destOrd="0" presId="urn:microsoft.com/office/officeart/2005/8/layout/chevron2"/>
    <dgm:cxn modelId="{DF2A202E-B89A-4080-9838-21EF3971EB9B}" type="presParOf" srcId="{8D9A0064-2DE8-41EA-992F-1C7D4E5341D1}" destId="{9DEB7F40-556C-4390-B584-65C54E6AC046}" srcOrd="0" destOrd="0" presId="urn:microsoft.com/office/officeart/2005/8/layout/chevron2"/>
    <dgm:cxn modelId="{1A6A3408-2FC1-46C4-8220-A006C69BA13B}" type="presParOf" srcId="{8D9A0064-2DE8-41EA-992F-1C7D4E5341D1}" destId="{1EECFA49-E099-49ED-B7B0-03C9F59B92DE}" srcOrd="1" destOrd="0" presId="urn:microsoft.com/office/officeart/2005/8/layout/chevron2"/>
    <dgm:cxn modelId="{D75FDD65-1F72-46EC-819D-B197BD551732}" type="presParOf" srcId="{50D2D7DE-5A40-4F1C-9143-D112BE76AF74}" destId="{F423717B-52BC-4D5E-ACD2-FC8FAA5AB549}" srcOrd="1" destOrd="0" presId="urn:microsoft.com/office/officeart/2005/8/layout/chevron2"/>
    <dgm:cxn modelId="{00649D22-1586-4140-9691-8F208DAE63F5}" type="presParOf" srcId="{50D2D7DE-5A40-4F1C-9143-D112BE76AF74}" destId="{39A95DF5-04B0-43BD-9771-A90E5FE350DF}" srcOrd="2" destOrd="0" presId="urn:microsoft.com/office/officeart/2005/8/layout/chevron2"/>
    <dgm:cxn modelId="{87568742-A03D-4C54-8286-40FC88ECC7BA}" type="presParOf" srcId="{39A95DF5-04B0-43BD-9771-A90E5FE350DF}" destId="{420A8239-7AED-4AB0-908E-6E272669F6A9}" srcOrd="0" destOrd="0" presId="urn:microsoft.com/office/officeart/2005/8/layout/chevron2"/>
    <dgm:cxn modelId="{D6754552-8464-4A42-9520-49E7D537916A}" type="presParOf" srcId="{39A95DF5-04B0-43BD-9771-A90E5FE350DF}" destId="{8045056B-CD9B-4059-AB9C-86B8C49B6E62}" srcOrd="1" destOrd="0" presId="urn:microsoft.com/office/officeart/2005/8/layout/chevron2"/>
    <dgm:cxn modelId="{68498F21-C8DD-443F-86DC-CC2072DDE504}" type="presParOf" srcId="{50D2D7DE-5A40-4F1C-9143-D112BE76AF74}" destId="{F0DE8A2F-67BE-4A33-8B04-C257AA172DDE}" srcOrd="3" destOrd="0" presId="urn:microsoft.com/office/officeart/2005/8/layout/chevron2"/>
    <dgm:cxn modelId="{7CC25CA5-AFA7-4504-A028-A6C93E6DDEAE}" type="presParOf" srcId="{50D2D7DE-5A40-4F1C-9143-D112BE76AF74}" destId="{F20D8B40-1DAF-4661-A31A-B5FF80B024BB}" srcOrd="4" destOrd="0" presId="urn:microsoft.com/office/officeart/2005/8/layout/chevron2"/>
    <dgm:cxn modelId="{A53CA04F-3C56-4CF8-97A4-BA089A74D4CF}" type="presParOf" srcId="{F20D8B40-1DAF-4661-A31A-B5FF80B024BB}" destId="{AE15F480-BDEE-418D-B930-0549AD3EECB1}" srcOrd="0" destOrd="0" presId="urn:microsoft.com/office/officeart/2005/8/layout/chevron2"/>
    <dgm:cxn modelId="{45ADDA35-DF84-4143-BCFE-46CF3B0BF4F4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194" y="228312"/>
          <a:ext cx="1494631" cy="104624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7238"/>
        <a:ext cx="1046242" cy="448389"/>
      </dsp:txXfrm>
    </dsp:sp>
    <dsp:sp modelId="{1EECFA49-E099-49ED-B7B0-03C9F59B92DE}">
      <dsp:nvSpPr>
        <dsp:cNvPr id="0" name=""/>
        <dsp:cNvSpPr/>
      </dsp:nvSpPr>
      <dsp:spPr>
        <a:xfrm rot="5400000">
          <a:off x="4789556" y="-3739196"/>
          <a:ext cx="971510" cy="8458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о бессоюзных предложениях со значением одновременности или последовательности,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046243" y="51542"/>
        <a:ext cx="8410713" cy="876660"/>
      </dsp:txXfrm>
    </dsp:sp>
    <dsp:sp modelId="{420A8239-7AED-4AB0-908E-6E272669F6A9}">
      <dsp:nvSpPr>
        <dsp:cNvPr id="0" name=""/>
        <dsp:cNvSpPr/>
      </dsp:nvSpPr>
      <dsp:spPr>
        <a:xfrm rot="5400000">
          <a:off x="-224194" y="1527747"/>
          <a:ext cx="1494631" cy="1046242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673"/>
        <a:ext cx="1046242" cy="448389"/>
      </dsp:txXfrm>
    </dsp:sp>
    <dsp:sp modelId="{8045056B-CD9B-4059-AB9C-86B8C49B6E62}">
      <dsp:nvSpPr>
        <dsp:cNvPr id="0" name=""/>
        <dsp:cNvSpPr/>
      </dsp:nvSpPr>
      <dsp:spPr>
        <a:xfrm rot="5400000">
          <a:off x="4789556" y="-2452808"/>
          <a:ext cx="971510" cy="8458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больше о знаках препинания в бессоюзных предложениях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2800" kern="1200" dirty="0"/>
        </a:p>
      </dsp:txBody>
      <dsp:txXfrm rot="-5400000">
        <a:off x="1046243" y="1337930"/>
        <a:ext cx="8410713" cy="876660"/>
      </dsp:txXfrm>
    </dsp:sp>
    <dsp:sp modelId="{AE15F480-BDEE-418D-B930-0549AD3EECB1}">
      <dsp:nvSpPr>
        <dsp:cNvPr id="0" name=""/>
        <dsp:cNvSpPr/>
      </dsp:nvSpPr>
      <dsp:spPr>
        <a:xfrm rot="5400000">
          <a:off x="-224194" y="2827182"/>
          <a:ext cx="1494631" cy="1046242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6108"/>
        <a:ext cx="1046242" cy="448389"/>
      </dsp:txXfrm>
    </dsp:sp>
    <dsp:sp modelId="{B1A82AB5-47EE-4BD1-87CB-05D65D7584D0}">
      <dsp:nvSpPr>
        <dsp:cNvPr id="0" name=""/>
        <dsp:cNvSpPr/>
      </dsp:nvSpPr>
      <dsp:spPr>
        <a:xfrm rot="5400000">
          <a:off x="4789556" y="-1140326"/>
          <a:ext cx="971510" cy="8458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научимся правильно строить сложные бессоюзные  предложения</a:t>
          </a:r>
          <a:r>
            <a:rPr lang="ru-RU" sz="3000" kern="1200" dirty="0" smtClean="0"/>
            <a:t>.  </a:t>
          </a:r>
          <a:endParaRPr lang="ru-RU" sz="3000" kern="1200" dirty="0"/>
        </a:p>
      </dsp:txBody>
      <dsp:txXfrm rot="-5400000">
        <a:off x="1046243" y="2650412"/>
        <a:ext cx="8410713" cy="876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648590" y="-3599208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о бессоюзных предложениях со значением противопоставления,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047265" y="49589"/>
        <a:ext cx="8127639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648590" y="-2311563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о тире в 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бессоюзных предложениях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2800" kern="1200" dirty="0"/>
        </a:p>
      </dsp:txBody>
      <dsp:txXfrm rot="-5400000">
        <a:off x="1047265" y="1337234"/>
        <a:ext cx="8127639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648590" y="-997797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научимся правильно строить сложные бессоюзные  предложения</a:t>
          </a:r>
          <a:r>
            <a:rPr lang="ru-RU" sz="3000" kern="1200" dirty="0" smtClean="0"/>
            <a:t>.  </a:t>
          </a:r>
          <a:endParaRPr lang="ru-RU" sz="3000" kern="1200" dirty="0"/>
        </a:p>
      </dsp:txBody>
      <dsp:txXfrm rot="-5400000">
        <a:off x="1047265" y="2651000"/>
        <a:ext cx="8127639" cy="877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648590" y="-3599208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узнали 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о бессоюзных предложениях со значением противопоставления,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047265" y="49589"/>
        <a:ext cx="8127639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648590" y="-2311563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научились ставить тире в 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бессоюзных предложениях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2800" kern="1200" dirty="0"/>
        </a:p>
      </dsp:txBody>
      <dsp:txXfrm rot="-5400000">
        <a:off x="1047265" y="1337234"/>
        <a:ext cx="8127639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648590" y="-997797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научились 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правильно строить сложные бессоюзные  предложения</a:t>
          </a:r>
          <a:r>
            <a:rPr lang="ru-RU" sz="3000" kern="1200" dirty="0" smtClean="0"/>
            <a:t>.  </a:t>
          </a:r>
          <a:endParaRPr lang="ru-RU" sz="3000" kern="1200" dirty="0"/>
        </a:p>
      </dsp:txBody>
      <dsp:txXfrm rot="-5400000">
        <a:off x="1047265" y="2651000"/>
        <a:ext cx="8127639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2017" y="2372084"/>
            <a:ext cx="10301249" cy="355469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можно сказать </a:t>
            </a:r>
            <a:endParaRPr lang="ru-RU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31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 </a:t>
            </a: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последовательно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происходящих событиях, явлениях</a:t>
            </a: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996" y="23720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48996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07" t="26263" r="10992" b="36856"/>
          <a:stretch/>
        </p:blipFill>
        <p:spPr>
          <a:xfrm>
            <a:off x="8678219" y="4149431"/>
            <a:ext cx="3046167" cy="2807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54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1341" y="1290918"/>
            <a:ext cx="11075894" cy="475110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Заря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разгоралась,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раскрашивала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небо золотыми полосами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    ].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Заря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разгоралась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золотые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полосы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протянулись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небу.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  ], [   ].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Облака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уходили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север, вместо них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появлялись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небе яркие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звёзды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  ], [   ].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Облака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уходили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север,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оставляли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собой яркие звёзды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Всходила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луна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постепенно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освещала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дорогу к лесу.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Всходила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луна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дорога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 лесу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освещалась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её светом.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  ], [   ].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850074" y="0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16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98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116106"/>
            <a:ext cx="10780059" cy="134788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Составить бессоюзные предложения из 2-3 частей по таблице. Записать, правильно расставляя знаки препинания.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73353"/>
              </p:ext>
            </p:extLst>
          </p:nvPr>
        </p:nvGraphicFramePr>
        <p:xfrm>
          <a:off x="1089213" y="2353236"/>
          <a:ext cx="9977716" cy="3509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8763"/>
                <a:gridCol w="2931459"/>
                <a:gridCol w="4827494"/>
              </a:tblGrid>
              <a:tr h="35096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малыши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подростки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молодёжь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женщины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читать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просматривать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получать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покупать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просить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журнал «Фан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турмуш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журнал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Гунча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газета «Тонг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юлдузи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еженедельник «Футбол»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журнал «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Саодат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646980" y="4108077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578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290" y="1348699"/>
            <a:ext cx="96774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районной библиотеке малыши просматривают журнал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Гунча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», подростки чаще читают газету «Тонг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юлдузи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», молодёжь просит журнал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«Фан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турмуш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Обычно мужчины покупали в киосках еженедельник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«Футбол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», женщины получали любимый журнал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Саодат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по почте.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90165" y="11202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7644" y="32959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8024" y="19315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67" y="3819151"/>
            <a:ext cx="627942" cy="7559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290" y="25205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0242" name="Picture 2" descr="Редак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32" y="0"/>
            <a:ext cx="3883958" cy="149920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едак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46" y="-27078"/>
            <a:ext cx="3220009" cy="152628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Фан ва турмуш» в Интернете | infoCOM.U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75" y="5150224"/>
            <a:ext cx="4149578" cy="16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aodat журнали | “Saodat” журнал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53" y="5105427"/>
            <a:ext cx="4047565" cy="16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9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306" y="134471"/>
            <a:ext cx="5024718" cy="97976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3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211" y="1317813"/>
            <a:ext cx="10215282" cy="3765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Журналы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выход..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свет реже, чем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газеты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они менее оперативно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да..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информацию.  Газета быстрее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расскаж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событиях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дня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приход..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дом каждый день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«Вокруг света» —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старейш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оссийск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 научно-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популярн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 журнал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издатели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выпуска..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с 1861 года. Один 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любим..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журналов старшего поколения – «Наука и жизнь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появился ещё в 1934 году. Издание было очень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популярн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тираж составлял три миллиона экземпляров.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836" y="5286564"/>
            <a:ext cx="8144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ираж – количество экземпляров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здатель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nashr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экземпляр 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nusxa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Журнал Вокруг света - подписка на журналы &quot;Kale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988" y="2971801"/>
            <a:ext cx="1729041" cy="23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Журнал «Наука и жизнь» в научно-популярной библиотеке «Элементов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009" y="0"/>
            <a:ext cx="1905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8725472" y="4337529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656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3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6968" y="2904564"/>
            <a:ext cx="10215282" cy="3953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Журналы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выходят в свет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реже, чем газеты,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менее оперативно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дают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информацию. 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Газета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быстрее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расскажет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 событиях дня,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приходит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дом каждый день..</a:t>
            </a:r>
          </a:p>
          <a:p>
            <a:pPr marL="0" indent="0">
              <a:buNone/>
            </a:pP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Вокруг света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— старейший российский научно-популярный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журнал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издатели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выпускают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его с 1861 года.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Один из любимых журналов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старшего поколения –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«Наука и жизнь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появился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ещё в 1934 году.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Издание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очень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популярным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его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тираж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составлял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три миллиона экземпляров. </a:t>
            </a:r>
          </a:p>
        </p:txBody>
      </p:sp>
      <p:pic>
        <p:nvPicPr>
          <p:cNvPr id="12290" name="Picture 2" descr="Наука и жизнь. 10. 2009 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08"/>
            <a:ext cx="1797424" cy="28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Фан ва турмуш - Архи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09" y="0"/>
            <a:ext cx="1955391" cy="28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Moziydan sado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Moziydan sado - Post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КИТАЙСКИЙ ФАРФОР В МУЗЕЕ ИСКУССТВ УЗБЕКИСТАНА 1 | china-uz-friendship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25" y="-1"/>
            <a:ext cx="1987869" cy="28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077164" y="365125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240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4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2399" y="602372"/>
            <a:ext cx="7144871" cy="851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Подготовьте короткую публикацию в блоге о концерте в Консерватории.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764" y="1602519"/>
            <a:ext cx="5862918" cy="225409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Певец, он.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всё, концерт.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Музыка, слушатели.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Оркестр, все,  аплодисменты.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7" name="Picture 2" descr="Государственная Консерватория Республики Узбекистан, консерватория, ул.  Олмазор, 1, Ташкент, Узбекистан — Яндекс.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82" y="2460811"/>
            <a:ext cx="5478307" cy="41087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Ташкентская консерватория/ Государственная консерватория Узбекистана -  1,091 Photos - College &amp; University - Узбекистан, Ташкент, улица Алмазар,  1, 100027 Tashkent, Uzbekist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Академический концерт состоялся в Государственной консерватории Узбекистана  - Kultura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62" y="4093866"/>
            <a:ext cx="4127438" cy="27641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9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2399" y="602372"/>
            <a:ext cx="7144871" cy="8510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Подготовьте короткую публикацию в блоге о концерте в Консерватории.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74059" y="1927935"/>
            <a:ext cx="9332259" cy="31099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в ташкентской консерватории выступал известный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певец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исполнил произведения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П.И.Чайковского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заняли места в зале,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всё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затихло,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концерт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начался.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звучала задушевно и грустно,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слушатели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замерли от восторга.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Оркестр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смолк,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минуту сидели неподвижно, потом раздались громкие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аплодисменты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7" name="AutoShape 4" descr="Topic &quot;Mass media&quot; (Топик на английском языке &quot;Средства массовой информации  - СМИ&quot;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Topic &quot;Mass media&quot; (Топик на английском языке &quot;Средства массовой информации  - СМИ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64" y="4910284"/>
            <a:ext cx="26479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10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5517" y="2672790"/>
            <a:ext cx="4809564" cy="2988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Зайца ноги носят,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волка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зубы кормят,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лису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хвост бережёт.</a:t>
            </a:r>
          </a:p>
        </p:txBody>
      </p:sp>
      <p:pic>
        <p:nvPicPr>
          <p:cNvPr id="17410" name="Picture 2" descr="Комплект диких животных - лиса конспекта, заяц, волк Иллюстрация вектора -  иллюстрации насчитывающей животных, комплект: 665716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1"/>
          <a:stretch/>
        </p:blipFill>
        <p:spPr bwMode="auto">
          <a:xfrm>
            <a:off x="6368115" y="448038"/>
            <a:ext cx="4497107" cy="52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8616668" y="1949823"/>
            <a:ext cx="948814" cy="165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865222" y="2430784"/>
            <a:ext cx="929550" cy="161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1680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770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Мозговой штурм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4447" y="2175248"/>
            <a:ext cx="92202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Бессильный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враг — наш лучший друг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завистливый друг 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злейший из наших врагов.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Любовь к отечеству рождает героев, любовь к истине создаёт мудрецов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благодетелей человечества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Любовь к родине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разделяет народы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питает национальную ненависть и подчас одевает землю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траур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любовь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истине распространяет свет знания.</a:t>
            </a:r>
          </a:p>
        </p:txBody>
      </p:sp>
      <p:pic>
        <p:nvPicPr>
          <p:cNvPr id="19458" name="Picture 2" descr="Петр Чаадаев как первый русский оппозиционер – Стать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43" y="107016"/>
            <a:ext cx="2809157" cy="36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31506" y="4558553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П.Чаадаев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52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995" y="1086835"/>
            <a:ext cx="6585817" cy="5771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98130" y="1195754"/>
            <a:ext cx="5181600" cy="337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Выполнить упражнение 123.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Прочитать раздел «Это надо знать».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501891" y="3587987"/>
            <a:ext cx="1462572" cy="254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4145490"/>
              </p:ext>
            </p:extLst>
          </p:nvPr>
        </p:nvGraphicFramePr>
        <p:xfrm>
          <a:off x="587829" y="1463040"/>
          <a:ext cx="9504381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10206" y="1788337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50211" y="5423625"/>
            <a:ext cx="947376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Травка зеленеет, солнышко блестит, ласточка с весною в сени к нам летит.                                 </a:t>
            </a:r>
            <a:r>
              <a:rPr kumimoji="0" lang="ru-RU" sz="2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А.Плещеев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29455" y="3803409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4746" y="2500768"/>
            <a:ext cx="10301249" cy="355469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можно сказать </a:t>
            </a:r>
            <a:endParaRPr lang="ru-RU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31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противопоставлении событий, явлений, фактов?</a:t>
            </a: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996" y="23720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48996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100474" y="3487238"/>
            <a:ext cx="1278436" cy="30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99687434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003611" y="5639068"/>
            <a:ext cx="627977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Мир строит – война разрушает. </a:t>
            </a: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9028362" y="3883917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51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49906" cy="97958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121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95" y="1344706"/>
            <a:ext cx="6732495" cy="5365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современном мире люди всё больше начинают ломать голову над транспортным средством ближайшего и отдалённого будущего.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представьте себе такую картину. Растут города, до небес поднимаются небоскрёбы – автомобили остаются прежними. Крепнут экономические и политические связи между государствами – поезда по-прежнему перевозят пассажиров из Ташкента в Москву или Пекин за 4–5 дней. </a:t>
            </a:r>
          </a:p>
        </p:txBody>
      </p:sp>
      <p:pic>
        <p:nvPicPr>
          <p:cNvPr id="23554" name="Picture 2" descr="Город будущего: летающие машины и домашний офис | НДВ Супермаркет  Недвижимости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90" y="-13447"/>
            <a:ext cx="5204010" cy="34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7990" y="3704228"/>
            <a:ext cx="4411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0048" y="5207155"/>
            <a:ext cx="4411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9044177" y="3455894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6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2705" y="337265"/>
            <a:ext cx="6974541" cy="1159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противопоставление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опоставление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solishtirish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5628" y="1351720"/>
            <a:ext cx="8830236" cy="5506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Растут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ород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–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 автомобили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остаются прежними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[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] – [ ].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Самолёт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летит быстро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поезд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останавливается на каждой станции.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Летом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туристы едут туда на машинах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зимой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лучше сесть на поезд.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Малика пришла в кассу за полчаса до отправления автобуса – билетов уже не было.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Вторая часть предложения может быть неполной.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поехали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автобусе –  девочки – в такси.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7752" y="2096869"/>
            <a:ext cx="4411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4718" y="3258630"/>
            <a:ext cx="4411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4584" y="4629351"/>
            <a:ext cx="69602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6411" y="5811868"/>
            <a:ext cx="42134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9892317" y="1351721"/>
            <a:ext cx="1668876" cy="39239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71795" y="1028554"/>
            <a:ext cx="4411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48147" y="847361"/>
            <a:ext cx="69602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1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682" y="306107"/>
            <a:ext cx="10515600" cy="4292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Тире в бессоюзных сложных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предложениях ставится, если содержание второго предложения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противоречит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содержанию первого (можно поставить противительный союз).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Лето припасает – зима поедает.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кормит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лень портит.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1" y="1847382"/>
            <a:ext cx="4411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Лето припасает, а зима поеда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31" y="3725706"/>
            <a:ext cx="4296663" cy="2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Труд человека кормит, а лень порти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65" y="1573305"/>
            <a:ext cx="3231197" cy="51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6110901" y="3391031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1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06011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125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501" y="1907031"/>
            <a:ext cx="6925130" cy="212781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Жизнь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прожить – не поле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На языке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мёд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на сердце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лёд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Семь раз отмерь – один раз отрежь. </a:t>
            </a:r>
          </a:p>
        </p:txBody>
      </p:sp>
      <p:pic>
        <p:nvPicPr>
          <p:cNvPr id="15362" name="Picture 2" descr="Жизнь прожить не поле перейти (Валентина Литвин) - скачать книгу в FB2,  EPUB, PDF на Book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/>
          <a:stretch/>
        </p:blipFill>
        <p:spPr bwMode="auto">
          <a:xfrm>
            <a:off x="9334500" y="-92262"/>
            <a:ext cx="2857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Семь раз отмерь, один раз отреж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5586" r="3374" b="11570"/>
          <a:stretch/>
        </p:blipFill>
        <p:spPr bwMode="auto">
          <a:xfrm>
            <a:off x="6082553" y="3638709"/>
            <a:ext cx="5550613" cy="27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На языке медок, а на сердце ледо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t="2751" r="18566" b="13916"/>
          <a:stretch/>
        </p:blipFill>
        <p:spPr bwMode="auto">
          <a:xfrm>
            <a:off x="937540" y="3762294"/>
            <a:ext cx="3661353" cy="26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7763330" y="365125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54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48" y="378572"/>
            <a:ext cx="10515600" cy="7778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1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8082" y="1328084"/>
            <a:ext cx="5831541" cy="3028763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шубе сеять.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страшно стоять на месте.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мудрено приставить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трусливые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погибают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слово оживляет сердце.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9955" y="1328084"/>
            <a:ext cx="5132293" cy="30287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Смелые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побеждают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 утоляет жажду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рубашке пахать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страшно медленно идти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мудрено голову срубить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5088455" y="3669603"/>
            <a:ext cx="1127586" cy="2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7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235" y="3049308"/>
            <a:ext cx="10515600" cy="258501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Смелые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побеждают —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трусливые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погибают.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Источник утоляет жажду — доброе слово оживляет сердце.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рубашке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пахать —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шубе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сеять.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страшно медленно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идти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страшно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стоять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месте.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мудрено голову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срубить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мудрено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приставить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Работа с антонимами. Дидактический материал для уроков русского языка,  литературы - online pres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27390" r="17555" b="14338"/>
          <a:stretch/>
        </p:blipFill>
        <p:spPr bwMode="auto">
          <a:xfrm>
            <a:off x="7742127" y="0"/>
            <a:ext cx="4449873" cy="29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5969673" y="0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29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717229"/>
              </p:ext>
            </p:extLst>
          </p:nvPr>
        </p:nvGraphicFramePr>
        <p:xfrm>
          <a:off x="349624" y="2205318"/>
          <a:ext cx="11723106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3208"/>
                <a:gridCol w="5499898"/>
              </a:tblGrid>
              <a:tr h="27835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 пришли вовремя.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Пассажиры с нетерпением ждали прибытия поезда.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Самолет до Самарканда летит час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успел поезд отъехать.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Пассажиры стали требовать чай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Дежурный по станции молчал.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Поезд едет пять часов.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Автобуса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уже не было.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482" name="Picture 2" descr="Поезд будущего - Стать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98" y="242047"/>
            <a:ext cx="3587404" cy="173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5164270" y="-53926"/>
            <a:ext cx="960865" cy="22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0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16" y="1840080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пришли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вовремя - автобуса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уже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Пассажиры с нетерпением ждали прибытия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поезда - дежурный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станции молчал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Самолет до Самарканда летит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час - поезд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едет пять часов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успел поезд отъехать – пассажиры стали требовать чай.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395899" y="596348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6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118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613185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средствам массовой информации – СМИ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относятся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телевидение, радио, газеты, журналы,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информируют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людей о новостях,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событиях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стране и за рубежом. </a:t>
            </a:r>
          </a:p>
        </p:txBody>
      </p:sp>
      <p:pic>
        <p:nvPicPr>
          <p:cNvPr id="4098" name="Picture 2" descr="Средства массовой информации кратко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D5B4"/>
              </a:clrFrom>
              <a:clrTo>
                <a:srgbClr val="FCD5B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25123" r="7628" b="3921"/>
          <a:stretch/>
        </p:blipFill>
        <p:spPr bwMode="auto">
          <a:xfrm>
            <a:off x="6434766" y="240646"/>
            <a:ext cx="5796112" cy="39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682837" y="3560545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3235" t="60594" r="12537" b="14493"/>
          <a:stretch/>
        </p:blipFill>
        <p:spPr>
          <a:xfrm>
            <a:off x="497542" y="4360304"/>
            <a:ext cx="9170894" cy="207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37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29" y="1368677"/>
            <a:ext cx="10699376" cy="509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Больному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мёд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вкусен —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здоровый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камень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съест.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Тьма свету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любит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злой доброго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терпит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Одинокое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дерево ветра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боится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одинокий человек людей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страшится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Мудрый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человек требует всего только 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себя 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ничтожный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человек требует всего только от других.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Китайск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каждой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уклон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каждого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Монгольск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Источник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утоляет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жажду – доброе слово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оживляет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сердце.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Монгольск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8325" y="268942"/>
            <a:ext cx="7152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Синонимы или антонимы?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713951" y="162924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79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80454155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82081" y="1388749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003611" y="5639068"/>
            <a:ext cx="78065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Смелые побеждают — трусливые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погибают.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783140" y="3774188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03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995" y="1086835"/>
            <a:ext cx="6585817" cy="5771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98130" y="1195754"/>
            <a:ext cx="5181600" cy="337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Выполнить упражнение 132.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Прочитать раздел «Это надо знать».</a:t>
            </a:r>
          </a:p>
        </p:txBody>
      </p:sp>
    </p:spTree>
    <p:extLst>
      <p:ext uri="{BB962C8B-B14F-4D97-AF65-F5344CB8AC3E}">
        <p14:creationId xmlns:p14="http://schemas.microsoft.com/office/powerpoint/2010/main" val="209299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0375" y="373343"/>
            <a:ext cx="7274557" cy="3781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Происхождение слова «газета»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учёные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связывают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серебряной монеты «газета», за неё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жители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Венецианской республики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могли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приобрести рукописный листок новостей. Термин «газета» широко вошёл в обиход с основанием в 1631 году в Париже еженедельного периодического издания «Ля газет». </a:t>
            </a:r>
          </a:p>
        </p:txBody>
      </p:sp>
      <p:sp>
        <p:nvSpPr>
          <p:cNvPr id="5" name="AutoShape 2" descr="УзА - Новые стандарты электронных С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УзА - Новые стандарты электронных С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828" y="2810435"/>
            <a:ext cx="4145172" cy="318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МИ Узбекистана молчат о причастности своего земляка к теракту в Стокгольме  — Новости политики, Новости Европы — EADa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828" y="191294"/>
            <a:ext cx="3928711" cy="26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8/88/Venezia_%C3%86_Gazzetta_2380661.jpg/220px-Venezia_%C3%86_Gazzetta_23806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184868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Газета &quot;La Gazette&quot;, изданная 8 августа 1693 г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39" y="4331728"/>
            <a:ext cx="1880974" cy="25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Арман Жан дю Плесси - Персоны - eTV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02" y="3905156"/>
            <a:ext cx="2257525" cy="29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484094"/>
            <a:ext cx="6723528" cy="6266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Слово «телевидение» произошло от греческого слова «теле» – «далеко» и от латинского слова «видео» – «вижу». Оно означает «видеть то,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происходит вдалеке от нас».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наше время невозможно обойтись без средств массовой информации.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раскрывают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нас жизнь со всеми её трудностями и радостями,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они помогают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людям решать сложные жизненные проблемы. Во все времена людей интересовали новости дня, новости,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произошли в течение недели, года. Сегодня обо всех новостях планеты сообщают средства массовой информации. </a:t>
            </a:r>
          </a:p>
        </p:txBody>
      </p:sp>
      <p:pic>
        <p:nvPicPr>
          <p:cNvPr id="3074" name="Picture 2" descr="Особености развития СМИ в Узбекистане | Народно - демократическая партия  узбекистан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BB8FF"/>
              </a:clrFrom>
              <a:clrTo>
                <a:srgbClr val="1BB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40" y="3908742"/>
            <a:ext cx="4264959" cy="28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 Закон «О средствах массовой информации» внесут изменения | NORMA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63" y="660856"/>
            <a:ext cx="4170753" cy="23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0658" y="289485"/>
            <a:ext cx="11156577" cy="2077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Бессоюзные сложные предложения связаны только по смыслу и интонацией, без союзов.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Они могут выражать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одновременность и последовательность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действий,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событий. В таких предложениях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ставится запятая.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052" t="16259" r="24228" b="39798"/>
          <a:stretch/>
        </p:blipFill>
        <p:spPr>
          <a:xfrm>
            <a:off x="2042794" y="1936375"/>
            <a:ext cx="7926613" cy="3714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658" y="5650940"/>
            <a:ext cx="650389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дновременность событий  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voqealarning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berishi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9694" y="5650939"/>
            <a:ext cx="430754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ketma-ketlik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Ответы Mail.ru: Что такое вид глагол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1"/>
          <a:stretch/>
        </p:blipFill>
        <p:spPr bwMode="auto">
          <a:xfrm>
            <a:off x="9740807" y="2316489"/>
            <a:ext cx="2294312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тветы Mail.ru: Что такое вид глагол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59"/>
          <a:stretch/>
        </p:blipFill>
        <p:spPr bwMode="auto">
          <a:xfrm>
            <a:off x="340658" y="2266295"/>
            <a:ext cx="219766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9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964" y="1960096"/>
            <a:ext cx="9480178" cy="3297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поле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выходят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команды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зрители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стоя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приветствуют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футболистов.       </a:t>
            </a:r>
            <a:r>
              <a:rPr lang="ru-RU" dirty="0" smtClean="0"/>
              <a:t> </a:t>
            </a:r>
            <a:r>
              <a:rPr lang="ru-RU" dirty="0"/>
              <a:t>[ </a:t>
            </a:r>
            <a:r>
              <a:rPr lang="ru-RU" dirty="0" smtClean="0"/>
              <a:t>   ], [    ].</a:t>
            </a:r>
          </a:p>
          <a:p>
            <a:pPr marL="0" indent="0" algn="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одновременность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Нападающий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мяч полузащитнику,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тот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db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делал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обманный ход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  <a:r>
              <a:rPr lang="ru-RU" dirty="0" smtClean="0"/>
              <a:t> [    </a:t>
            </a:r>
            <a:r>
              <a:rPr lang="ru-RU" dirty="0"/>
              <a:t>], [ </a:t>
            </a:r>
            <a:r>
              <a:rPr lang="ru-RU" dirty="0" smtClean="0"/>
              <a:t>   ].</a:t>
            </a:r>
          </a:p>
          <a:p>
            <a:pPr marL="0" indent="0" algn="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4134119" y="4523970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Ответы Mail.ru: Что такое вид глагол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59"/>
          <a:stretch/>
        </p:blipFill>
        <p:spPr bwMode="auto">
          <a:xfrm>
            <a:off x="9708777" y="268942"/>
            <a:ext cx="2000436" cy="20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Ответы Mail.ru: Что такое вид глагол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1"/>
          <a:stretch/>
        </p:blipFill>
        <p:spPr bwMode="auto">
          <a:xfrm>
            <a:off x="9870142" y="4523970"/>
            <a:ext cx="2294312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6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835" y="190314"/>
            <a:ext cx="9704294" cy="1325563"/>
          </a:xfrm>
        </p:spPr>
        <p:txBody>
          <a:bodyPr/>
          <a:lstStyle/>
          <a:p>
            <a:r>
              <a:rPr lang="ru-RU" dirty="0" smtClean="0"/>
              <a:t>Одновременно или последовательно?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690688"/>
            <a:ext cx="921123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Новым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СМИ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становится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многие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газеты и журналы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сейчас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интернет-сайты и каналы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известия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появляются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нас дома раньше печатных,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можем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коп</a:t>
            </a:r>
            <a:r>
              <a:rPr lang="ru-RU" b="1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ирова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их и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b="1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сыл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друзьям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[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], [ ].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(одновременно)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Интернет-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известия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появляются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нас дома раньше печатных,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можем </a:t>
            </a:r>
            <a:r>
              <a:rPr lang="ru-RU" b="1" u="db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копировать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их и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 по</a:t>
            </a:r>
            <a:r>
              <a:rPr lang="ru-RU" b="1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сл</a:t>
            </a:r>
            <a:r>
              <a:rPr lang="ru-RU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друзьям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[ ], [ ]. (последовательно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www.spot.uz/media/img/2019/09/9P9pJh15681244983634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9"/>
          <a:stretch/>
        </p:blipFill>
        <p:spPr bwMode="auto">
          <a:xfrm>
            <a:off x="9668435" y="1102659"/>
            <a:ext cx="2523565" cy="356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8883172" y="4268666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Ответы Mail.ru: Что такое вид глагол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1"/>
          <a:stretch/>
        </p:blipFill>
        <p:spPr bwMode="auto">
          <a:xfrm>
            <a:off x="6094950" y="5030032"/>
            <a:ext cx="1865709" cy="18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2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315635" cy="79132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Задание 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3412" y="1156448"/>
            <a:ext cx="9395012" cy="129824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Спишите предложения, расставляя знаки препинания. Подчеркните грамматические основы. Какие предложения простые, а какие – сложные?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412" y="2805418"/>
            <a:ext cx="10694894" cy="346065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Заря разгоралась раскрашивала небо золотыми полосами. Заря разгоралась золотые полосы протянулись по небу.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Облака уходили на север вместо них появлялись на небе яркие звёзды. Облака уходили на север оставляли за собой яркие звёзды.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Всходила луна постепенно освещала дорогу к лесу. Всходила луна дорога к лесу освещалась её светом.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1153" y="5915353"/>
            <a:ext cx="2418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аря 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shafak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427343" y="4104543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Заря&quot; или &quot;зоря&quot;, как пишется правильно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2"/>
          <a:stretch/>
        </p:blipFill>
        <p:spPr bwMode="auto">
          <a:xfrm>
            <a:off x="9798424" y="0"/>
            <a:ext cx="2335306" cy="28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15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1577</Words>
  <Application>Microsoft Office PowerPoint</Application>
  <PresentationFormat>Широкоэкранный</PresentationFormat>
  <Paragraphs>198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Русский язык</vt:lpstr>
      <vt:lpstr>Сегодня на уроке</vt:lpstr>
      <vt:lpstr>Упражнение 118</vt:lpstr>
      <vt:lpstr>Презентация PowerPoint</vt:lpstr>
      <vt:lpstr>Презентация PowerPoint</vt:lpstr>
      <vt:lpstr>Презентация PowerPoint</vt:lpstr>
      <vt:lpstr>Презентация PowerPoint</vt:lpstr>
      <vt:lpstr>Одновременно или последовательно?</vt:lpstr>
      <vt:lpstr>Задание 1</vt:lpstr>
      <vt:lpstr>Проверим!</vt:lpstr>
      <vt:lpstr>Задание 2</vt:lpstr>
      <vt:lpstr>Проверим!</vt:lpstr>
      <vt:lpstr>Задание 3</vt:lpstr>
      <vt:lpstr>Задание 3</vt:lpstr>
      <vt:lpstr>Задание 4</vt:lpstr>
      <vt:lpstr>Задание 4</vt:lpstr>
      <vt:lpstr>Презентация PowerPoint</vt:lpstr>
      <vt:lpstr>Мозговой штурм</vt:lpstr>
      <vt:lpstr>Задание для самостоятельной работы</vt:lpstr>
      <vt:lpstr>Русский язык</vt:lpstr>
      <vt:lpstr>Сегодня на уроке</vt:lpstr>
      <vt:lpstr>Упражнение 121</vt:lpstr>
      <vt:lpstr>Презентация PowerPoint</vt:lpstr>
      <vt:lpstr>Презентация PowerPoint</vt:lpstr>
      <vt:lpstr>Упражнение 125</vt:lpstr>
      <vt:lpstr>Задание 1</vt:lpstr>
      <vt:lpstr>Проверим!</vt:lpstr>
      <vt:lpstr>Задание 2</vt:lpstr>
      <vt:lpstr>Проверим!</vt:lpstr>
      <vt:lpstr>Презентация PowerPoint</vt:lpstr>
      <vt:lpstr>Сегодня на уроке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575</cp:revision>
  <dcterms:created xsi:type="dcterms:W3CDTF">2018-08-03T11:59:51Z</dcterms:created>
  <dcterms:modified xsi:type="dcterms:W3CDTF">2021-03-01T04:01:27Z</dcterms:modified>
</cp:coreProperties>
</file>