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62" r:id="rId3"/>
    <p:sldId id="381" r:id="rId4"/>
    <p:sldId id="377" r:id="rId5"/>
    <p:sldId id="382" r:id="rId6"/>
    <p:sldId id="383" r:id="rId7"/>
    <p:sldId id="384" r:id="rId8"/>
    <p:sldId id="385" r:id="rId9"/>
    <p:sldId id="386" r:id="rId10"/>
    <p:sldId id="387" r:id="rId11"/>
    <p:sldId id="388" r:id="rId12"/>
    <p:sldId id="389" r:id="rId13"/>
    <p:sldId id="390" r:id="rId14"/>
    <p:sldId id="392" r:id="rId15"/>
    <p:sldId id="393" r:id="rId16"/>
    <p:sldId id="394" r:id="rId17"/>
    <p:sldId id="371" r:id="rId18"/>
    <p:sldId id="395" r:id="rId19"/>
    <p:sldId id="364"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EF79E29E-C796-43EC-92D8-D2829414294B}">
          <p14:sldIdLst>
            <p14:sldId id="278"/>
            <p14:sldId id="262"/>
            <p14:sldId id="381"/>
            <p14:sldId id="377"/>
            <p14:sldId id="382"/>
            <p14:sldId id="383"/>
            <p14:sldId id="384"/>
            <p14:sldId id="385"/>
            <p14:sldId id="386"/>
            <p14:sldId id="387"/>
            <p14:sldId id="388"/>
            <p14:sldId id="389"/>
            <p14:sldId id="390"/>
            <p14:sldId id="392"/>
            <p14:sldId id="393"/>
            <p14:sldId id="394"/>
            <p14:sldId id="371"/>
            <p14:sldId id="395"/>
            <p14:sldId id="36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3B6E"/>
    <a:srgbClr val="F1D18A"/>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1" d="100"/>
          <a:sy n="71" d="100"/>
        </p:scale>
        <p:origin x="57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1D6E7D-B326-4993-B69C-9AFA1C5BF96F}" type="doc">
      <dgm:prSet loTypeId="urn:microsoft.com/office/officeart/2005/8/layout/chevron2" loCatId="list" qsTypeId="urn:microsoft.com/office/officeart/2005/8/quickstyle/simple1" qsCatId="simple" csTypeId="urn:microsoft.com/office/officeart/2005/8/colors/colorful4" csCatId="colorful" phldr="1"/>
      <dgm:spPr/>
      <dgm:t>
        <a:bodyPr/>
        <a:lstStyle/>
        <a:p>
          <a:endParaRPr lang="ru-RU"/>
        </a:p>
      </dgm:t>
    </dgm:pt>
    <dgm:pt modelId="{A03C0B7C-1F71-4E32-B7FC-D66AF599A410}">
      <dgm:prSet phldrT="[Текст]"/>
      <dgm:spPr/>
      <dgm:t>
        <a:bodyPr/>
        <a:lstStyle/>
        <a:p>
          <a:r>
            <a:rPr lang="ru-RU" dirty="0" smtClean="0"/>
            <a:t>1</a:t>
          </a:r>
          <a:endParaRPr lang="ru-RU" dirty="0"/>
        </a:p>
      </dgm:t>
    </dgm:pt>
    <dgm:pt modelId="{A705624F-24BD-4FD1-A3C7-1530254870D2}" type="parTrans" cxnId="{EA9171B8-03B2-4B99-9639-46EE771E055A}">
      <dgm:prSet/>
      <dgm:spPr/>
      <dgm:t>
        <a:bodyPr/>
        <a:lstStyle/>
        <a:p>
          <a:endParaRPr lang="ru-RU"/>
        </a:p>
      </dgm:t>
    </dgm:pt>
    <dgm:pt modelId="{A9558C29-8676-41F9-B664-FEE6B3635049}" type="sibTrans" cxnId="{EA9171B8-03B2-4B99-9639-46EE771E055A}">
      <dgm:prSet/>
      <dgm:spPr/>
      <dgm:t>
        <a:bodyPr/>
        <a:lstStyle/>
        <a:p>
          <a:endParaRPr lang="ru-RU"/>
        </a:p>
      </dgm:t>
    </dgm:pt>
    <dgm:pt modelId="{E4A7F104-563F-4CEF-BEF0-5C9E06846CBC}">
      <dgm:prSet phldrT="[Текст]" custT="1"/>
      <dgm:spPr/>
      <dgm:t>
        <a:bodyPr/>
        <a:lstStyle/>
        <a:p>
          <a:r>
            <a:rPr lang="ru-RU" sz="2800" dirty="0" smtClean="0">
              <a:latin typeface="Arial" pitchFamily="34" charset="0"/>
              <a:cs typeface="Arial" pitchFamily="34" charset="0"/>
            </a:rPr>
            <a:t>узнаем о сложноподчинённых предложениях с придаточными причины,</a:t>
          </a:r>
          <a:endParaRPr lang="ru-RU" sz="2800" dirty="0">
            <a:latin typeface="Arial" pitchFamily="34" charset="0"/>
            <a:cs typeface="Arial" pitchFamily="34" charset="0"/>
          </a:endParaRPr>
        </a:p>
      </dgm:t>
    </dgm:pt>
    <dgm:pt modelId="{4445BAA7-AF0A-488E-8182-51105959A806}" type="parTrans" cxnId="{6C296316-1F6B-4DBB-9D69-6DC8997B2ACE}">
      <dgm:prSet/>
      <dgm:spPr/>
      <dgm:t>
        <a:bodyPr/>
        <a:lstStyle/>
        <a:p>
          <a:endParaRPr lang="ru-RU"/>
        </a:p>
      </dgm:t>
    </dgm:pt>
    <dgm:pt modelId="{9FA9F834-02A7-4993-8045-AFB708CBAD57}" type="sibTrans" cxnId="{6C296316-1F6B-4DBB-9D69-6DC8997B2ACE}">
      <dgm:prSet/>
      <dgm:spPr/>
      <dgm:t>
        <a:bodyPr/>
        <a:lstStyle/>
        <a:p>
          <a:endParaRPr lang="ru-RU"/>
        </a:p>
      </dgm:t>
    </dgm:pt>
    <dgm:pt modelId="{D97BF2C5-FB17-4B76-A402-D8BEAAD05F1E}">
      <dgm:prSet phldrT="[Текст]"/>
      <dgm:spPr/>
      <dgm:t>
        <a:bodyPr/>
        <a:lstStyle/>
        <a:p>
          <a:r>
            <a:rPr lang="ru-RU" dirty="0" smtClean="0"/>
            <a:t>3</a:t>
          </a:r>
          <a:endParaRPr lang="ru-RU" dirty="0"/>
        </a:p>
      </dgm:t>
    </dgm:pt>
    <dgm:pt modelId="{A343B55A-28FE-49E5-8BEF-6F1CA1531B20}" type="parTrans" cxnId="{2A941FB6-2B04-4B59-983B-2011898B51E7}">
      <dgm:prSet/>
      <dgm:spPr/>
      <dgm:t>
        <a:bodyPr/>
        <a:lstStyle/>
        <a:p>
          <a:endParaRPr lang="ru-RU"/>
        </a:p>
      </dgm:t>
    </dgm:pt>
    <dgm:pt modelId="{F9D69583-EB1E-46FA-AC0C-21D343351E50}" type="sibTrans" cxnId="{2A941FB6-2B04-4B59-983B-2011898B51E7}">
      <dgm:prSet/>
      <dgm:spPr/>
      <dgm:t>
        <a:bodyPr/>
        <a:lstStyle/>
        <a:p>
          <a:endParaRPr lang="ru-RU"/>
        </a:p>
      </dgm:t>
    </dgm:pt>
    <dgm:pt modelId="{474E01CD-F9F2-47D5-9D2D-F4C63AEB8F65}">
      <dgm:prSet phldrT="[Текст]" custT="1"/>
      <dgm:spPr/>
      <dgm:t>
        <a:bodyPr/>
        <a:lstStyle/>
        <a:p>
          <a:r>
            <a:rPr lang="ru-RU" sz="2800" dirty="0" smtClean="0">
              <a:latin typeface="Arial" pitchFamily="34" charset="0"/>
              <a:cs typeface="Arial" pitchFamily="34" charset="0"/>
            </a:rPr>
            <a:t>научимся правильно строить сложные предложения</a:t>
          </a:r>
          <a:r>
            <a:rPr lang="ru-RU" sz="3000" dirty="0" smtClean="0"/>
            <a:t>.  </a:t>
          </a:r>
          <a:endParaRPr lang="ru-RU" sz="3000" dirty="0"/>
        </a:p>
      </dgm:t>
    </dgm:pt>
    <dgm:pt modelId="{27197AF1-CFF0-415D-A907-C77738259D09}" type="parTrans" cxnId="{8A083C41-2A6F-48DC-B23F-85F910F31B96}">
      <dgm:prSet/>
      <dgm:spPr/>
      <dgm:t>
        <a:bodyPr/>
        <a:lstStyle/>
        <a:p>
          <a:endParaRPr lang="ru-RU"/>
        </a:p>
      </dgm:t>
    </dgm:pt>
    <dgm:pt modelId="{63736EB9-707C-4A47-B8A0-B1729CB5A782}" type="sibTrans" cxnId="{8A083C41-2A6F-48DC-B23F-85F910F31B96}">
      <dgm:prSet/>
      <dgm:spPr/>
      <dgm:t>
        <a:bodyPr/>
        <a:lstStyle/>
        <a:p>
          <a:endParaRPr lang="ru-RU"/>
        </a:p>
      </dgm:t>
    </dgm:pt>
    <dgm:pt modelId="{A7476718-B393-492D-A8E5-A3720C315562}">
      <dgm:prSet/>
      <dgm:spPr/>
      <dgm:t>
        <a:bodyPr/>
        <a:lstStyle/>
        <a:p>
          <a:r>
            <a:rPr lang="ru-RU" dirty="0" smtClean="0"/>
            <a:t>2</a:t>
          </a:r>
          <a:endParaRPr lang="ru-RU" dirty="0"/>
        </a:p>
      </dgm:t>
    </dgm:pt>
    <dgm:pt modelId="{676F2D61-F732-4402-839A-A0A891F48F7D}" type="parTrans" cxnId="{A0428876-25B9-46E6-993C-2EBF8A4C3BD1}">
      <dgm:prSet/>
      <dgm:spPr/>
      <dgm:t>
        <a:bodyPr/>
        <a:lstStyle/>
        <a:p>
          <a:endParaRPr lang="ru-RU"/>
        </a:p>
      </dgm:t>
    </dgm:pt>
    <dgm:pt modelId="{F945F620-8C9C-42F4-B736-9816DD8B3341}" type="sibTrans" cxnId="{A0428876-25B9-46E6-993C-2EBF8A4C3BD1}">
      <dgm:prSet/>
      <dgm:spPr/>
      <dgm:t>
        <a:bodyPr/>
        <a:lstStyle/>
        <a:p>
          <a:endParaRPr lang="ru-RU"/>
        </a:p>
      </dgm:t>
    </dgm:pt>
    <dgm:pt modelId="{6BEDC9AA-044B-4694-8FA0-8107459DC424}">
      <dgm:prSet custT="1"/>
      <dgm:spPr/>
      <dgm:t>
        <a:bodyPr/>
        <a:lstStyle/>
        <a:p>
          <a:r>
            <a:rPr lang="ru-RU" sz="2800" dirty="0" smtClean="0">
              <a:latin typeface="Arial" pitchFamily="34" charset="0"/>
              <a:cs typeface="Arial" pitchFamily="34" charset="0"/>
            </a:rPr>
            <a:t>узнаем больше о союзах </a:t>
          </a:r>
          <a:r>
            <a:rPr lang="ru-RU" sz="2800" b="1" i="1" dirty="0" smtClean="0">
              <a:latin typeface="Arial" pitchFamily="34" charset="0"/>
              <a:cs typeface="Arial" pitchFamily="34" charset="0"/>
            </a:rPr>
            <a:t>потому</a:t>
          </a:r>
          <a:r>
            <a:rPr lang="ru-RU" sz="2800" dirty="0" smtClean="0">
              <a:latin typeface="Arial" pitchFamily="34" charset="0"/>
              <a:cs typeface="Arial" pitchFamily="34" charset="0"/>
            </a:rPr>
            <a:t> </a:t>
          </a:r>
          <a:r>
            <a:rPr lang="ru-RU" sz="2800" b="1" i="1" dirty="0" smtClean="0">
              <a:latin typeface="Arial" pitchFamily="34" charset="0"/>
              <a:cs typeface="Arial" pitchFamily="34" charset="0"/>
            </a:rPr>
            <a:t>что, оттого что, из-за того что, так как;</a:t>
          </a:r>
          <a:endParaRPr lang="ru-RU" sz="2800" dirty="0"/>
        </a:p>
      </dgm:t>
    </dgm:pt>
    <dgm:pt modelId="{3B38031A-9ABE-4733-8E72-3039D4FCDAF4}" type="parTrans" cxnId="{D4DBD730-D31B-40FD-8773-C559F5B69A8B}">
      <dgm:prSet/>
      <dgm:spPr/>
      <dgm:t>
        <a:bodyPr/>
        <a:lstStyle/>
        <a:p>
          <a:endParaRPr lang="ru-RU"/>
        </a:p>
      </dgm:t>
    </dgm:pt>
    <dgm:pt modelId="{F703A0FF-963B-42BD-8498-02A9F7CC2127}" type="sibTrans" cxnId="{D4DBD730-D31B-40FD-8773-C559F5B69A8B}">
      <dgm:prSet/>
      <dgm:spPr/>
      <dgm:t>
        <a:bodyPr/>
        <a:lstStyle/>
        <a:p>
          <a:endParaRPr lang="ru-RU"/>
        </a:p>
      </dgm:t>
    </dgm:pt>
    <dgm:pt modelId="{50D2D7DE-5A40-4F1C-9143-D112BE76AF74}" type="pres">
      <dgm:prSet presAssocID="{331D6E7D-B326-4993-B69C-9AFA1C5BF96F}" presName="linearFlow" presStyleCnt="0">
        <dgm:presLayoutVars>
          <dgm:dir/>
          <dgm:animLvl val="lvl"/>
          <dgm:resizeHandles val="exact"/>
        </dgm:presLayoutVars>
      </dgm:prSet>
      <dgm:spPr/>
      <dgm:t>
        <a:bodyPr/>
        <a:lstStyle/>
        <a:p>
          <a:endParaRPr lang="ru-RU"/>
        </a:p>
      </dgm:t>
    </dgm:pt>
    <dgm:pt modelId="{8D9A0064-2DE8-41EA-992F-1C7D4E5341D1}" type="pres">
      <dgm:prSet presAssocID="{A03C0B7C-1F71-4E32-B7FC-D66AF599A410}" presName="composite" presStyleCnt="0"/>
      <dgm:spPr/>
    </dgm:pt>
    <dgm:pt modelId="{9DEB7F40-556C-4390-B584-65C54E6AC046}" type="pres">
      <dgm:prSet presAssocID="{A03C0B7C-1F71-4E32-B7FC-D66AF599A410}" presName="parentText" presStyleLbl="alignNode1" presStyleIdx="0" presStyleCnt="3">
        <dgm:presLayoutVars>
          <dgm:chMax val="1"/>
          <dgm:bulletEnabled val="1"/>
        </dgm:presLayoutVars>
      </dgm:prSet>
      <dgm:spPr/>
      <dgm:t>
        <a:bodyPr/>
        <a:lstStyle/>
        <a:p>
          <a:endParaRPr lang="ru-RU"/>
        </a:p>
      </dgm:t>
    </dgm:pt>
    <dgm:pt modelId="{1EECFA49-E099-49ED-B7B0-03C9F59B92DE}" type="pres">
      <dgm:prSet presAssocID="{A03C0B7C-1F71-4E32-B7FC-D66AF599A410}" presName="descendantText" presStyleLbl="alignAcc1" presStyleIdx="0" presStyleCnt="3">
        <dgm:presLayoutVars>
          <dgm:bulletEnabled val="1"/>
        </dgm:presLayoutVars>
      </dgm:prSet>
      <dgm:spPr/>
      <dgm:t>
        <a:bodyPr/>
        <a:lstStyle/>
        <a:p>
          <a:endParaRPr lang="ru-RU"/>
        </a:p>
      </dgm:t>
    </dgm:pt>
    <dgm:pt modelId="{F423717B-52BC-4D5E-ACD2-FC8FAA5AB549}" type="pres">
      <dgm:prSet presAssocID="{A9558C29-8676-41F9-B664-FEE6B3635049}" presName="sp" presStyleCnt="0"/>
      <dgm:spPr/>
    </dgm:pt>
    <dgm:pt modelId="{39A95DF5-04B0-43BD-9771-A90E5FE350DF}" type="pres">
      <dgm:prSet presAssocID="{A7476718-B393-492D-A8E5-A3720C315562}" presName="composite" presStyleCnt="0"/>
      <dgm:spPr/>
    </dgm:pt>
    <dgm:pt modelId="{420A8239-7AED-4AB0-908E-6E272669F6A9}" type="pres">
      <dgm:prSet presAssocID="{A7476718-B393-492D-A8E5-A3720C315562}" presName="parentText" presStyleLbl="alignNode1" presStyleIdx="1" presStyleCnt="3">
        <dgm:presLayoutVars>
          <dgm:chMax val="1"/>
          <dgm:bulletEnabled val="1"/>
        </dgm:presLayoutVars>
      </dgm:prSet>
      <dgm:spPr/>
      <dgm:t>
        <a:bodyPr/>
        <a:lstStyle/>
        <a:p>
          <a:endParaRPr lang="ru-RU"/>
        </a:p>
      </dgm:t>
    </dgm:pt>
    <dgm:pt modelId="{8045056B-CD9B-4059-AB9C-86B8C49B6E62}" type="pres">
      <dgm:prSet presAssocID="{A7476718-B393-492D-A8E5-A3720C315562}" presName="descendantText" presStyleLbl="alignAcc1" presStyleIdx="1" presStyleCnt="3" custLinFactNeighborX="1243" custLinFactNeighborY="-1343">
        <dgm:presLayoutVars>
          <dgm:bulletEnabled val="1"/>
        </dgm:presLayoutVars>
      </dgm:prSet>
      <dgm:spPr/>
      <dgm:t>
        <a:bodyPr/>
        <a:lstStyle/>
        <a:p>
          <a:endParaRPr lang="ru-RU"/>
        </a:p>
      </dgm:t>
    </dgm:pt>
    <dgm:pt modelId="{F0DE8A2F-67BE-4A33-8B04-C257AA172DDE}" type="pres">
      <dgm:prSet presAssocID="{F945F620-8C9C-42F4-B736-9816DD8B3341}" presName="sp" presStyleCnt="0"/>
      <dgm:spPr/>
    </dgm:pt>
    <dgm:pt modelId="{F20D8B40-1DAF-4661-A31A-B5FF80B024BB}" type="pres">
      <dgm:prSet presAssocID="{D97BF2C5-FB17-4B76-A402-D8BEAAD05F1E}" presName="composite" presStyleCnt="0"/>
      <dgm:spPr/>
    </dgm:pt>
    <dgm:pt modelId="{AE15F480-BDEE-418D-B930-0549AD3EECB1}" type="pres">
      <dgm:prSet presAssocID="{D97BF2C5-FB17-4B76-A402-D8BEAAD05F1E}" presName="parentText" presStyleLbl="alignNode1" presStyleIdx="2" presStyleCnt="3">
        <dgm:presLayoutVars>
          <dgm:chMax val="1"/>
          <dgm:bulletEnabled val="1"/>
        </dgm:presLayoutVars>
      </dgm:prSet>
      <dgm:spPr/>
      <dgm:t>
        <a:bodyPr/>
        <a:lstStyle/>
        <a:p>
          <a:endParaRPr lang="ru-RU"/>
        </a:p>
      </dgm:t>
    </dgm:pt>
    <dgm:pt modelId="{B1A82AB5-47EE-4BD1-87CB-05D65D7584D0}" type="pres">
      <dgm:prSet presAssocID="{D97BF2C5-FB17-4B76-A402-D8BEAAD05F1E}" presName="descendantText" presStyleLbl="alignAcc1" presStyleIdx="2" presStyleCnt="3" custLinFactNeighborX="1349">
        <dgm:presLayoutVars>
          <dgm:bulletEnabled val="1"/>
        </dgm:presLayoutVars>
      </dgm:prSet>
      <dgm:spPr/>
      <dgm:t>
        <a:bodyPr/>
        <a:lstStyle/>
        <a:p>
          <a:endParaRPr lang="ru-RU"/>
        </a:p>
      </dgm:t>
    </dgm:pt>
  </dgm:ptLst>
  <dgm:cxnLst>
    <dgm:cxn modelId="{D4DBD730-D31B-40FD-8773-C559F5B69A8B}" srcId="{A7476718-B393-492D-A8E5-A3720C315562}" destId="{6BEDC9AA-044B-4694-8FA0-8107459DC424}" srcOrd="0" destOrd="0" parTransId="{3B38031A-9ABE-4733-8E72-3039D4FCDAF4}" sibTransId="{F703A0FF-963B-42BD-8498-02A9F7CC2127}"/>
    <dgm:cxn modelId="{D3AD820E-927D-4576-81AA-55469ACBCE23}" type="presOf" srcId="{E4A7F104-563F-4CEF-BEF0-5C9E06846CBC}" destId="{1EECFA49-E099-49ED-B7B0-03C9F59B92DE}" srcOrd="0" destOrd="0" presId="urn:microsoft.com/office/officeart/2005/8/layout/chevron2"/>
    <dgm:cxn modelId="{DE6F0135-D6B4-4B60-A412-BE17121BAE61}" type="presOf" srcId="{A03C0B7C-1F71-4E32-B7FC-D66AF599A410}" destId="{9DEB7F40-556C-4390-B584-65C54E6AC046}" srcOrd="0" destOrd="0" presId="urn:microsoft.com/office/officeart/2005/8/layout/chevron2"/>
    <dgm:cxn modelId="{E610286C-DA8F-4748-8D7B-0DF51849BBDC}" type="presOf" srcId="{A7476718-B393-492D-A8E5-A3720C315562}" destId="{420A8239-7AED-4AB0-908E-6E272669F6A9}" srcOrd="0" destOrd="0" presId="urn:microsoft.com/office/officeart/2005/8/layout/chevron2"/>
    <dgm:cxn modelId="{6C296316-1F6B-4DBB-9D69-6DC8997B2ACE}" srcId="{A03C0B7C-1F71-4E32-B7FC-D66AF599A410}" destId="{E4A7F104-563F-4CEF-BEF0-5C9E06846CBC}" srcOrd="0" destOrd="0" parTransId="{4445BAA7-AF0A-488E-8182-51105959A806}" sibTransId="{9FA9F834-02A7-4993-8045-AFB708CBAD57}"/>
    <dgm:cxn modelId="{2A941FB6-2B04-4B59-983B-2011898B51E7}" srcId="{331D6E7D-B326-4993-B69C-9AFA1C5BF96F}" destId="{D97BF2C5-FB17-4B76-A402-D8BEAAD05F1E}" srcOrd="2" destOrd="0" parTransId="{A343B55A-28FE-49E5-8BEF-6F1CA1531B20}" sibTransId="{F9D69583-EB1E-46FA-AC0C-21D343351E50}"/>
    <dgm:cxn modelId="{A0428876-25B9-46E6-993C-2EBF8A4C3BD1}" srcId="{331D6E7D-B326-4993-B69C-9AFA1C5BF96F}" destId="{A7476718-B393-492D-A8E5-A3720C315562}" srcOrd="1" destOrd="0" parTransId="{676F2D61-F732-4402-839A-A0A891F48F7D}" sibTransId="{F945F620-8C9C-42F4-B736-9816DD8B3341}"/>
    <dgm:cxn modelId="{8A083C41-2A6F-48DC-B23F-85F910F31B96}" srcId="{D97BF2C5-FB17-4B76-A402-D8BEAAD05F1E}" destId="{474E01CD-F9F2-47D5-9D2D-F4C63AEB8F65}" srcOrd="0" destOrd="0" parTransId="{27197AF1-CFF0-415D-A907-C77738259D09}" sibTransId="{63736EB9-707C-4A47-B8A0-B1729CB5A782}"/>
    <dgm:cxn modelId="{234AEDEB-FF27-4845-BB55-131D0BBE502E}" type="presOf" srcId="{D97BF2C5-FB17-4B76-A402-D8BEAAD05F1E}" destId="{AE15F480-BDEE-418D-B930-0549AD3EECB1}" srcOrd="0" destOrd="0" presId="urn:microsoft.com/office/officeart/2005/8/layout/chevron2"/>
    <dgm:cxn modelId="{1A042D95-D32A-4B35-8303-8F6203ED5469}" type="presOf" srcId="{474E01CD-F9F2-47D5-9D2D-F4C63AEB8F65}" destId="{B1A82AB5-47EE-4BD1-87CB-05D65D7584D0}" srcOrd="0" destOrd="0" presId="urn:microsoft.com/office/officeart/2005/8/layout/chevron2"/>
    <dgm:cxn modelId="{943D5677-1F1E-4968-A30B-23DEF6106128}" type="presOf" srcId="{331D6E7D-B326-4993-B69C-9AFA1C5BF96F}" destId="{50D2D7DE-5A40-4F1C-9143-D112BE76AF74}" srcOrd="0" destOrd="0" presId="urn:microsoft.com/office/officeart/2005/8/layout/chevron2"/>
    <dgm:cxn modelId="{4429D094-B68F-4FC7-B313-277C92AE67E2}" type="presOf" srcId="{6BEDC9AA-044B-4694-8FA0-8107459DC424}" destId="{8045056B-CD9B-4059-AB9C-86B8C49B6E62}" srcOrd="0" destOrd="0" presId="urn:microsoft.com/office/officeart/2005/8/layout/chevron2"/>
    <dgm:cxn modelId="{EA9171B8-03B2-4B99-9639-46EE771E055A}" srcId="{331D6E7D-B326-4993-B69C-9AFA1C5BF96F}" destId="{A03C0B7C-1F71-4E32-B7FC-D66AF599A410}" srcOrd="0" destOrd="0" parTransId="{A705624F-24BD-4FD1-A3C7-1530254870D2}" sibTransId="{A9558C29-8676-41F9-B664-FEE6B3635049}"/>
    <dgm:cxn modelId="{9934A655-E225-4DFF-9C04-7C796CB17D79}" type="presParOf" srcId="{50D2D7DE-5A40-4F1C-9143-D112BE76AF74}" destId="{8D9A0064-2DE8-41EA-992F-1C7D4E5341D1}" srcOrd="0" destOrd="0" presId="urn:microsoft.com/office/officeart/2005/8/layout/chevron2"/>
    <dgm:cxn modelId="{FF700760-2B4D-48A9-AFB8-8A0C75609634}" type="presParOf" srcId="{8D9A0064-2DE8-41EA-992F-1C7D4E5341D1}" destId="{9DEB7F40-556C-4390-B584-65C54E6AC046}" srcOrd="0" destOrd="0" presId="urn:microsoft.com/office/officeart/2005/8/layout/chevron2"/>
    <dgm:cxn modelId="{3BCEFD3D-F4DC-4EAF-AA94-D2A91E01FD59}" type="presParOf" srcId="{8D9A0064-2DE8-41EA-992F-1C7D4E5341D1}" destId="{1EECFA49-E099-49ED-B7B0-03C9F59B92DE}" srcOrd="1" destOrd="0" presId="urn:microsoft.com/office/officeart/2005/8/layout/chevron2"/>
    <dgm:cxn modelId="{3CB8A8D3-A6A3-4F94-8211-BDA0114C71AB}" type="presParOf" srcId="{50D2D7DE-5A40-4F1C-9143-D112BE76AF74}" destId="{F423717B-52BC-4D5E-ACD2-FC8FAA5AB549}" srcOrd="1" destOrd="0" presId="urn:microsoft.com/office/officeart/2005/8/layout/chevron2"/>
    <dgm:cxn modelId="{8D27CE1D-E5E7-488F-8B1A-1B890853C913}" type="presParOf" srcId="{50D2D7DE-5A40-4F1C-9143-D112BE76AF74}" destId="{39A95DF5-04B0-43BD-9771-A90E5FE350DF}" srcOrd="2" destOrd="0" presId="urn:microsoft.com/office/officeart/2005/8/layout/chevron2"/>
    <dgm:cxn modelId="{B03365BB-03B7-48D7-9605-80CD050927AB}" type="presParOf" srcId="{39A95DF5-04B0-43BD-9771-A90E5FE350DF}" destId="{420A8239-7AED-4AB0-908E-6E272669F6A9}" srcOrd="0" destOrd="0" presId="urn:microsoft.com/office/officeart/2005/8/layout/chevron2"/>
    <dgm:cxn modelId="{E5874D95-9888-4C8A-B4B1-B56731D49BCF}" type="presParOf" srcId="{39A95DF5-04B0-43BD-9771-A90E5FE350DF}" destId="{8045056B-CD9B-4059-AB9C-86B8C49B6E62}" srcOrd="1" destOrd="0" presId="urn:microsoft.com/office/officeart/2005/8/layout/chevron2"/>
    <dgm:cxn modelId="{EF5B96A3-FDC8-4A34-9523-3F1AE1BBD932}" type="presParOf" srcId="{50D2D7DE-5A40-4F1C-9143-D112BE76AF74}" destId="{F0DE8A2F-67BE-4A33-8B04-C257AA172DDE}" srcOrd="3" destOrd="0" presId="urn:microsoft.com/office/officeart/2005/8/layout/chevron2"/>
    <dgm:cxn modelId="{33B381B3-6EE5-4292-9F47-88C4A0F2A0EC}" type="presParOf" srcId="{50D2D7DE-5A40-4F1C-9143-D112BE76AF74}" destId="{F20D8B40-1DAF-4661-A31A-B5FF80B024BB}" srcOrd="4" destOrd="0" presId="urn:microsoft.com/office/officeart/2005/8/layout/chevron2"/>
    <dgm:cxn modelId="{54FA6C9C-FB14-45A8-80B6-A4BBB5A9A3E5}" type="presParOf" srcId="{F20D8B40-1DAF-4661-A31A-B5FF80B024BB}" destId="{AE15F480-BDEE-418D-B930-0549AD3EECB1}" srcOrd="0" destOrd="0" presId="urn:microsoft.com/office/officeart/2005/8/layout/chevron2"/>
    <dgm:cxn modelId="{6FE55747-6DED-4722-A854-1450449B5B1C}" type="presParOf" srcId="{F20D8B40-1DAF-4661-A31A-B5FF80B024BB}" destId="{B1A82AB5-47EE-4BD1-87CB-05D65D7584D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EB7F40-556C-4390-B584-65C54E6AC046}">
      <dsp:nvSpPr>
        <dsp:cNvPr id="0" name=""/>
        <dsp:cNvSpPr/>
      </dsp:nvSpPr>
      <dsp:spPr>
        <a:xfrm rot="5400000">
          <a:off x="-224413" y="226530"/>
          <a:ext cx="1496092" cy="1047264"/>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ru-RU" sz="2900" kern="1200" dirty="0" smtClean="0"/>
            <a:t>1</a:t>
          </a:r>
          <a:endParaRPr lang="ru-RU" sz="2900" kern="1200" dirty="0"/>
        </a:p>
      </dsp:txBody>
      <dsp:txXfrm rot="-5400000">
        <a:off x="1" y="525748"/>
        <a:ext cx="1047264" cy="448828"/>
      </dsp:txXfrm>
    </dsp:sp>
    <dsp:sp modelId="{1EECFA49-E099-49ED-B7B0-03C9F59B92DE}">
      <dsp:nvSpPr>
        <dsp:cNvPr id="0" name=""/>
        <dsp:cNvSpPr/>
      </dsp:nvSpPr>
      <dsp:spPr>
        <a:xfrm rot="5400000">
          <a:off x="4648590" y="-3599208"/>
          <a:ext cx="972460" cy="8175111"/>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ru-RU" sz="2800" kern="1200" dirty="0" smtClean="0">
              <a:latin typeface="Arial" pitchFamily="34" charset="0"/>
              <a:cs typeface="Arial" pitchFamily="34" charset="0"/>
            </a:rPr>
            <a:t>узнаем о сложноподчинённых предложениях с придаточными причины,</a:t>
          </a:r>
          <a:endParaRPr lang="ru-RU" sz="2800" kern="1200" dirty="0">
            <a:latin typeface="Arial" pitchFamily="34" charset="0"/>
            <a:cs typeface="Arial" pitchFamily="34" charset="0"/>
          </a:endParaRPr>
        </a:p>
      </dsp:txBody>
      <dsp:txXfrm rot="-5400000">
        <a:off x="1047265" y="49589"/>
        <a:ext cx="8127639" cy="877516"/>
      </dsp:txXfrm>
    </dsp:sp>
    <dsp:sp modelId="{420A8239-7AED-4AB0-908E-6E272669F6A9}">
      <dsp:nvSpPr>
        <dsp:cNvPr id="0" name=""/>
        <dsp:cNvSpPr/>
      </dsp:nvSpPr>
      <dsp:spPr>
        <a:xfrm rot="5400000">
          <a:off x="-224413" y="1527236"/>
          <a:ext cx="1496092" cy="1047264"/>
        </a:xfrm>
        <a:prstGeom prst="chevron">
          <a:avLst/>
        </a:prstGeom>
        <a:solidFill>
          <a:schemeClr val="accent4">
            <a:hueOff val="5197846"/>
            <a:satOff val="-23984"/>
            <a:lumOff val="883"/>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ru-RU" sz="2900" kern="1200" dirty="0" smtClean="0"/>
            <a:t>2</a:t>
          </a:r>
          <a:endParaRPr lang="ru-RU" sz="2900" kern="1200" dirty="0"/>
        </a:p>
      </dsp:txBody>
      <dsp:txXfrm rot="-5400000">
        <a:off x="1" y="1826454"/>
        <a:ext cx="1047264" cy="448828"/>
      </dsp:txXfrm>
    </dsp:sp>
    <dsp:sp modelId="{8045056B-CD9B-4059-AB9C-86B8C49B6E62}">
      <dsp:nvSpPr>
        <dsp:cNvPr id="0" name=""/>
        <dsp:cNvSpPr/>
      </dsp:nvSpPr>
      <dsp:spPr>
        <a:xfrm rot="5400000">
          <a:off x="4648590" y="-2311563"/>
          <a:ext cx="972460" cy="8175111"/>
        </a:xfrm>
        <a:prstGeom prst="round2SameRect">
          <a:avLst/>
        </a:prstGeom>
        <a:solidFill>
          <a:schemeClr val="lt1">
            <a:alpha val="90000"/>
            <a:hueOff val="0"/>
            <a:satOff val="0"/>
            <a:lumOff val="0"/>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ru-RU" sz="2800" kern="1200" dirty="0" smtClean="0">
              <a:latin typeface="Arial" pitchFamily="34" charset="0"/>
              <a:cs typeface="Arial" pitchFamily="34" charset="0"/>
            </a:rPr>
            <a:t>узнаем больше о союзах </a:t>
          </a:r>
          <a:r>
            <a:rPr lang="ru-RU" sz="2800" b="1" i="1" kern="1200" dirty="0" smtClean="0">
              <a:latin typeface="Arial" pitchFamily="34" charset="0"/>
              <a:cs typeface="Arial" pitchFamily="34" charset="0"/>
            </a:rPr>
            <a:t>потому</a:t>
          </a:r>
          <a:r>
            <a:rPr lang="ru-RU" sz="2800" kern="1200" dirty="0" smtClean="0">
              <a:latin typeface="Arial" pitchFamily="34" charset="0"/>
              <a:cs typeface="Arial" pitchFamily="34" charset="0"/>
            </a:rPr>
            <a:t> </a:t>
          </a:r>
          <a:r>
            <a:rPr lang="ru-RU" sz="2800" b="1" i="1" kern="1200" dirty="0" smtClean="0">
              <a:latin typeface="Arial" pitchFamily="34" charset="0"/>
              <a:cs typeface="Arial" pitchFamily="34" charset="0"/>
            </a:rPr>
            <a:t>что, оттого что, из-за того что, так как;</a:t>
          </a:r>
          <a:endParaRPr lang="ru-RU" sz="2800" kern="1200" dirty="0"/>
        </a:p>
      </dsp:txBody>
      <dsp:txXfrm rot="-5400000">
        <a:off x="1047265" y="1337234"/>
        <a:ext cx="8127639" cy="877516"/>
      </dsp:txXfrm>
    </dsp:sp>
    <dsp:sp modelId="{AE15F480-BDEE-418D-B930-0549AD3EECB1}">
      <dsp:nvSpPr>
        <dsp:cNvPr id="0" name=""/>
        <dsp:cNvSpPr/>
      </dsp:nvSpPr>
      <dsp:spPr>
        <a:xfrm rot="5400000">
          <a:off x="-224413" y="2827941"/>
          <a:ext cx="1496092" cy="1047264"/>
        </a:xfrm>
        <a:prstGeom prst="chevron">
          <a:avLst/>
        </a:prstGeom>
        <a:solidFill>
          <a:schemeClr val="accent4">
            <a:hueOff val="10395692"/>
            <a:satOff val="-47968"/>
            <a:lumOff val="1765"/>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ru-RU" sz="2900" kern="1200" dirty="0" smtClean="0"/>
            <a:t>3</a:t>
          </a:r>
          <a:endParaRPr lang="ru-RU" sz="2900" kern="1200" dirty="0"/>
        </a:p>
      </dsp:txBody>
      <dsp:txXfrm rot="-5400000">
        <a:off x="1" y="3127159"/>
        <a:ext cx="1047264" cy="448828"/>
      </dsp:txXfrm>
    </dsp:sp>
    <dsp:sp modelId="{B1A82AB5-47EE-4BD1-87CB-05D65D7584D0}">
      <dsp:nvSpPr>
        <dsp:cNvPr id="0" name=""/>
        <dsp:cNvSpPr/>
      </dsp:nvSpPr>
      <dsp:spPr>
        <a:xfrm rot="5400000">
          <a:off x="4648590" y="-997797"/>
          <a:ext cx="972460" cy="8175111"/>
        </a:xfrm>
        <a:prstGeom prst="round2SameRect">
          <a:avLst/>
        </a:prstGeom>
        <a:solidFill>
          <a:schemeClr val="lt1">
            <a:alpha val="90000"/>
            <a:hueOff val="0"/>
            <a:satOff val="0"/>
            <a:lumOff val="0"/>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ru-RU" sz="2800" kern="1200" dirty="0" smtClean="0">
              <a:latin typeface="Arial" pitchFamily="34" charset="0"/>
              <a:cs typeface="Arial" pitchFamily="34" charset="0"/>
            </a:rPr>
            <a:t>научимся правильно строить сложные предложения</a:t>
          </a:r>
          <a:r>
            <a:rPr lang="ru-RU" sz="3000" kern="1200" dirty="0" smtClean="0"/>
            <a:t>.  </a:t>
          </a:r>
          <a:endParaRPr lang="ru-RU" sz="3000" kern="1200" dirty="0"/>
        </a:p>
      </dsp:txBody>
      <dsp:txXfrm rot="-5400000">
        <a:off x="1047265" y="2651000"/>
        <a:ext cx="8127639" cy="87751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6" y="-123567"/>
            <a:ext cx="12410228" cy="7059826"/>
          </a:xfrm>
          <a:prstGeom prst="rect">
            <a:avLst/>
          </a:prstGeom>
        </p:spPr>
      </p:pic>
      <p:sp>
        <p:nvSpPr>
          <p:cNvPr id="3" name="Дата 2"/>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373422327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249917000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227379452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32357728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150918297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392739701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313638625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414943060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47628344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Пользовательский макет">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Дата 2"/>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AFC24-24FF-4A69-B4EF-723637809588}" type="slidenum">
              <a:rPr lang="ru-RU" smtClean="0"/>
              <a:pPr/>
              <a:t>‹#›</a:t>
            </a:fld>
            <a:endParaRPr lang="ru-RU"/>
          </a:p>
        </p:txBody>
      </p:sp>
      <p:sp>
        <p:nvSpPr>
          <p:cNvPr id="7" name="Заголовок 1"/>
          <p:cNvSpPr>
            <a:spLocks noGrp="1"/>
          </p:cNvSpPr>
          <p:nvPr>
            <p:ph type="title" hasCustomPrompt="1"/>
          </p:nvPr>
        </p:nvSpPr>
        <p:spPr>
          <a:xfrm>
            <a:off x="240956" y="1227437"/>
            <a:ext cx="8369644" cy="3188043"/>
          </a:xfrm>
        </p:spPr>
        <p:txBody>
          <a:bodyPr/>
          <a:lstStyle>
            <a:lvl1pPr marL="0" indent="0">
              <a:buFont typeface="Arial" panose="020B0604020202020204" pitchFamily="34" charset="0"/>
              <a:buNone/>
              <a:defRPr sz="4400" baseline="0"/>
            </a:lvl1pPr>
          </a:lstStyle>
          <a:p>
            <a:r>
              <a:rPr lang="en-US" smtClean="0"/>
              <a:t>Fan nomi</a:t>
            </a:r>
            <a:br>
              <a:rPr lang="en-US" smtClean="0"/>
            </a:br>
            <a:r>
              <a:rPr lang="uz-Cyrl-UZ" smtClean="0"/>
              <a:t>№(</a:t>
            </a:r>
            <a:r>
              <a:rPr lang="en-US" smtClean="0"/>
              <a:t>Mavzu raqami)</a:t>
            </a:r>
            <a:br>
              <a:rPr lang="en-US" smtClean="0"/>
            </a:br>
            <a:r>
              <a:rPr lang="en-US" smtClean="0"/>
              <a:t>Mavzu</a:t>
            </a:r>
            <a:br>
              <a:rPr lang="en-US" smtClean="0"/>
            </a:br>
            <a:r>
              <a:rPr lang="en-US" smtClean="0"/>
              <a:t> </a:t>
            </a:r>
            <a:br>
              <a:rPr lang="en-US" smtClean="0"/>
            </a:br>
            <a:endParaRPr lang="ru-RU"/>
          </a:p>
        </p:txBody>
      </p:sp>
      <p:sp>
        <p:nvSpPr>
          <p:cNvPr id="8" name="Прямоугольник 7"/>
          <p:cNvSpPr/>
          <p:nvPr userDrawn="1"/>
        </p:nvSpPr>
        <p:spPr>
          <a:xfrm>
            <a:off x="240956" y="130432"/>
            <a:ext cx="2455800" cy="400110"/>
          </a:xfrm>
          <a:prstGeom prst="rect">
            <a:avLst/>
          </a:prstGeom>
        </p:spPr>
        <p:txBody>
          <a:bodyPr wrap="none">
            <a:spAutoFit/>
          </a:bodyPr>
          <a:lstStyle/>
          <a:p>
            <a:r>
              <a:rPr lang="en-US" sz="2000" b="1" smtClean="0">
                <a:effectLst/>
              </a:rPr>
              <a:t>Temurbeklar maktabi</a:t>
            </a:r>
            <a:endParaRPr lang="ru-RU" sz="2000" b="1">
              <a:effectLst/>
            </a:endParaRPr>
          </a:p>
        </p:txBody>
      </p:sp>
    </p:spTree>
    <p:extLst>
      <p:ext uri="{BB962C8B-B14F-4D97-AF65-F5344CB8AC3E}">
        <p14:creationId xmlns:p14="http://schemas.microsoft.com/office/powerpoint/2010/main" val="349023533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38200" y="365125"/>
            <a:ext cx="10515600" cy="944691"/>
          </a:xfrm>
        </p:spPr>
        <p:txBody>
          <a:bodyPr/>
          <a:lstStyle>
            <a:lvl1pPr>
              <a:defRPr b="1"/>
            </a:lvl1pPr>
          </a:lstStyle>
          <a:p>
            <a:r>
              <a:rPr lang="en-US" smtClean="0"/>
              <a:t>Kalit so’zlar</a:t>
            </a:r>
            <a:endParaRPr lang="ru-RU"/>
          </a:p>
        </p:txBody>
      </p:sp>
      <p:sp>
        <p:nvSpPr>
          <p:cNvPr id="3" name="Дата 2"/>
          <p:cNvSpPr>
            <a:spLocks noGrp="1"/>
          </p:cNvSpPr>
          <p:nvPr>
            <p:ph type="dt" sz="half" idx="10"/>
          </p:nvPr>
        </p:nvSpPr>
        <p:spPr/>
        <p:txBody>
          <a:bodyPr/>
          <a:lstStyle/>
          <a:p>
            <a:fld id="{3348E682-6290-4229-9D1F-0BB2F60F3678}" type="datetimeFigureOut">
              <a:rPr lang="ru-RU" smtClean="0"/>
              <a:pPr/>
              <a:t>25.01.2021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86A250D-FFC5-49DF-B161-6D232849815B}" type="slidenum">
              <a:rPr lang="ru-RU" smtClean="0"/>
              <a:pPr/>
              <a:t>‹#›</a:t>
            </a:fld>
            <a:endParaRPr lang="ru-RU"/>
          </a:p>
        </p:txBody>
      </p:sp>
      <p:sp>
        <p:nvSpPr>
          <p:cNvPr id="6" name="Скругленный прямоугольник 5"/>
          <p:cNvSpPr/>
          <p:nvPr userDrawn="1"/>
        </p:nvSpPr>
        <p:spPr>
          <a:xfrm>
            <a:off x="838200" y="1556951"/>
            <a:ext cx="10515600" cy="2586681"/>
          </a:xfrm>
          <a:prstGeom prst="round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бъект 7"/>
          <p:cNvSpPr>
            <a:spLocks noGrp="1"/>
          </p:cNvSpPr>
          <p:nvPr>
            <p:ph sz="quarter" idx="13" hasCustomPrompt="1"/>
          </p:nvPr>
        </p:nvSpPr>
        <p:spPr>
          <a:xfrm>
            <a:off x="1177925" y="1787525"/>
            <a:ext cx="9877425" cy="211721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mtClean="0"/>
              <a:t>So’zlar, So’zlar, So’zlar, So’zlar,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mtClean="0"/>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mtClean="0"/>
          </a:p>
          <a:p>
            <a:pPr lvl="0"/>
            <a:endParaRPr lang="en-US" smtClean="0"/>
          </a:p>
        </p:txBody>
      </p:sp>
    </p:spTree>
    <p:extLst>
      <p:ext uri="{BB962C8B-B14F-4D97-AF65-F5344CB8AC3E}">
        <p14:creationId xmlns:p14="http://schemas.microsoft.com/office/powerpoint/2010/main" val="445310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38200" y="365125"/>
            <a:ext cx="10515600" cy="944691"/>
          </a:xfrm>
        </p:spPr>
        <p:txBody>
          <a:bodyPr/>
          <a:lstStyle>
            <a:lvl1pPr>
              <a:defRPr/>
            </a:lvl1pPr>
          </a:lstStyle>
          <a:p>
            <a:r>
              <a:rPr lang="en-US" smtClean="0"/>
              <a:t>Reja</a:t>
            </a:r>
            <a:endParaRPr lang="ru-RU"/>
          </a:p>
        </p:txBody>
      </p:sp>
      <p:sp>
        <p:nvSpPr>
          <p:cNvPr id="3" name="Дата 2"/>
          <p:cNvSpPr>
            <a:spLocks noGrp="1"/>
          </p:cNvSpPr>
          <p:nvPr>
            <p:ph type="dt" sz="half" idx="10"/>
          </p:nvPr>
        </p:nvSpPr>
        <p:spPr/>
        <p:txBody>
          <a:bodyPr/>
          <a:lstStyle/>
          <a:p>
            <a:fld id="{3348E682-6290-4229-9D1F-0BB2F60F3678}" type="datetimeFigureOut">
              <a:rPr lang="ru-RU" smtClean="0"/>
              <a:pPr/>
              <a:t>25.01.2021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86A250D-FFC5-49DF-B161-6D232849815B}" type="slidenum">
              <a:rPr lang="ru-RU" smtClean="0"/>
              <a:pPr/>
              <a:t>‹#›</a:t>
            </a:fld>
            <a:endParaRPr lang="ru-RU"/>
          </a:p>
        </p:txBody>
      </p:sp>
      <p:sp>
        <p:nvSpPr>
          <p:cNvPr id="6" name="Скругленный прямоугольник 5"/>
          <p:cNvSpPr/>
          <p:nvPr userDrawn="1"/>
        </p:nvSpPr>
        <p:spPr>
          <a:xfrm>
            <a:off x="838200" y="1556951"/>
            <a:ext cx="10515600" cy="4712044"/>
          </a:xfrm>
          <a:prstGeom prst="round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бъект 7"/>
          <p:cNvSpPr>
            <a:spLocks noGrp="1"/>
          </p:cNvSpPr>
          <p:nvPr>
            <p:ph sz="quarter" idx="13"/>
          </p:nvPr>
        </p:nvSpPr>
        <p:spPr>
          <a:xfrm>
            <a:off x="1177925" y="1787525"/>
            <a:ext cx="9877425" cy="4300538"/>
          </a:xfrm>
        </p:spPr>
        <p:txBody>
          <a:bodyPr/>
          <a:lstStyle>
            <a:lvl1pPr marL="514350" indent="-514350">
              <a:buFont typeface="+mj-lt"/>
              <a:buAutoNum type="arabicPeriod"/>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ru-RU" smtClean="0"/>
              <a:t>Образец текста</a:t>
            </a:r>
          </a:p>
          <a:p>
            <a:pPr lvl="1"/>
            <a:r>
              <a:rPr lang="ru-RU" smtClean="0"/>
              <a:t>Второй уровень</a:t>
            </a:r>
          </a:p>
          <a:p>
            <a:pPr lvl="0"/>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970239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259362812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027070"/>
          </a:xfrm>
        </p:spPr>
        <p:txBody>
          <a:bodyPr>
            <a:normAutofit/>
          </a:bodyPr>
          <a:lstStyle>
            <a:lvl1pPr algn="l">
              <a:defRPr sz="6000" b="1"/>
            </a:lvl1pPr>
          </a:lstStyle>
          <a:p>
            <a:r>
              <a:rPr lang="ru-RU" smtClean="0"/>
              <a:t>Образец заголовка</a:t>
            </a:r>
            <a:endParaRPr lang="ru-RU"/>
          </a:p>
        </p:txBody>
      </p:sp>
      <p:sp>
        <p:nvSpPr>
          <p:cNvPr id="3" name="Дата 2"/>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AFC24-24FF-4A69-B4EF-723637809588}" type="slidenum">
              <a:rPr lang="ru-RU" smtClean="0"/>
              <a:pPr/>
              <a:t>‹#›</a:t>
            </a:fld>
            <a:endParaRPr lang="ru-RU"/>
          </a:p>
        </p:txBody>
      </p:sp>
      <p:sp>
        <p:nvSpPr>
          <p:cNvPr id="8" name="Скругленный прямоугольник 7"/>
          <p:cNvSpPr/>
          <p:nvPr userDrawn="1"/>
        </p:nvSpPr>
        <p:spPr>
          <a:xfrm>
            <a:off x="838200" y="1556951"/>
            <a:ext cx="10515600" cy="4712044"/>
          </a:xfrm>
          <a:prstGeom prst="round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бъект 9"/>
          <p:cNvSpPr>
            <a:spLocks noGrp="1"/>
          </p:cNvSpPr>
          <p:nvPr>
            <p:ph sz="quarter" idx="13"/>
          </p:nvPr>
        </p:nvSpPr>
        <p:spPr>
          <a:xfrm>
            <a:off x="1289050" y="1722395"/>
            <a:ext cx="9613900" cy="4546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89699813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8411" y="192132"/>
            <a:ext cx="10785389" cy="714030"/>
          </a:xfrm>
        </p:spPr>
        <p:txBody>
          <a:bodyPr>
            <a:normAutofit/>
          </a:bodyPr>
          <a:lstStyle>
            <a:lvl1pPr>
              <a:defRPr sz="3600" b="1"/>
            </a:lvl1pPr>
          </a:lstStyle>
          <a:p>
            <a:r>
              <a:rPr lang="ru-RU" smtClean="0"/>
              <a:t>Образец заголовка</a:t>
            </a:r>
            <a:endParaRPr lang="ru-RU"/>
          </a:p>
        </p:txBody>
      </p:sp>
      <p:sp>
        <p:nvSpPr>
          <p:cNvPr id="3" name="Дата 2"/>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AFC24-24FF-4A69-B4EF-723637809588}" type="slidenum">
              <a:rPr lang="ru-RU" smtClean="0"/>
              <a:pPr/>
              <a:t>‹#›</a:t>
            </a:fld>
            <a:endParaRPr lang="ru-RU"/>
          </a:p>
        </p:txBody>
      </p:sp>
      <p:sp>
        <p:nvSpPr>
          <p:cNvPr id="8" name="Объект 7"/>
          <p:cNvSpPr>
            <a:spLocks noGrp="1"/>
          </p:cNvSpPr>
          <p:nvPr>
            <p:ph sz="quarter" idx="13"/>
          </p:nvPr>
        </p:nvSpPr>
        <p:spPr>
          <a:xfrm>
            <a:off x="568325" y="1038225"/>
            <a:ext cx="10785475" cy="5181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17908278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201271227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B1A63E9-691C-42CE-B860-DED2385FF754}" type="datetimeFigureOut">
              <a:rPr lang="ru-RU" smtClean="0"/>
              <a:pPr/>
              <a:t>25.01.2021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17933313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1A63E9-691C-42CE-B860-DED2385FF754}" type="datetimeFigureOut">
              <a:rPr lang="ru-RU" smtClean="0"/>
              <a:pPr/>
              <a:t>25.01.2021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0AFC24-24FF-4A69-B4EF-723637809588}" type="slidenum">
              <a:rPr lang="ru-RU" smtClean="0"/>
              <a:pPr/>
              <a:t>‹#›</a:t>
            </a:fld>
            <a:endParaRPr lang="ru-RU"/>
          </a:p>
        </p:txBody>
      </p:sp>
      <p:sp>
        <p:nvSpPr>
          <p:cNvPr id="8" name="Прямоугольник 7"/>
          <p:cNvSpPr/>
          <p:nvPr userDrawn="1"/>
        </p:nvSpPr>
        <p:spPr>
          <a:xfrm>
            <a:off x="0" y="0"/>
            <a:ext cx="115330" cy="6858000"/>
          </a:xfrm>
          <a:prstGeom prst="rect">
            <a:avLst/>
          </a:prstGeom>
          <a:solidFill>
            <a:srgbClr val="F1D18A"/>
          </a:solidFill>
          <a:ln>
            <a:solidFill>
              <a:srgbClr val="F1D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87751922"/>
      </p:ext>
    </p:extLst>
  </p:cSld>
  <p:clrMap bg1="lt1" tx1="dk1" bg2="lt2" tx2="dk2" accent1="accent1" accent2="accent2" accent3="accent3" accent4="accent4" accent5="accent5" accent6="accent6" hlink="hlink" folHlink="folHlink"/>
  <p:sldLayoutIdLst>
    <p:sldLayoutId id="2147483660" r:id="rId1"/>
    <p:sldLayoutId id="2147483663" r:id="rId2"/>
    <p:sldLayoutId id="2147483665" r:id="rId3"/>
    <p:sldLayoutId id="2147483666" r:id="rId4"/>
    <p:sldLayoutId id="2147483649" r:id="rId5"/>
    <p:sldLayoutId id="2147483661" r:id="rId6"/>
    <p:sldLayoutId id="2147483662" r:id="rId7"/>
    <p:sldLayoutId id="2147483652" r:id="rId8"/>
    <p:sldLayoutId id="2147483656" r:id="rId9"/>
    <p:sldLayoutId id="2147483650" r:id="rId10"/>
    <p:sldLayoutId id="2147483651" r:id="rId11"/>
    <p:sldLayoutId id="2147483653" r:id="rId12"/>
    <p:sldLayoutId id="2147483654" r:id="rId13"/>
    <p:sldLayoutId id="2147483655" r:id="rId14"/>
    <p:sldLayoutId id="2147483657" r:id="rId15"/>
    <p:sldLayoutId id="2147483658" r:id="rId16"/>
    <p:sldLayoutId id="2147483659" r:id="rId1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8.jpeg"/><Relationship Id="rId1" Type="http://schemas.openxmlformats.org/officeDocument/2006/relationships/slideLayout" Target="../slideLayouts/slideLayout8.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 Id="rId5" Type="http://schemas.openxmlformats.org/officeDocument/2006/relationships/image" Target="../media/image4.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262245"/>
            <a:ext cx="12179915" cy="232530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sz="4000"/>
          </a:p>
        </p:txBody>
      </p:sp>
      <p:sp>
        <p:nvSpPr>
          <p:cNvPr id="3" name="object 3"/>
          <p:cNvSpPr txBox="1">
            <a:spLocks noGrp="1"/>
          </p:cNvSpPr>
          <p:nvPr>
            <p:ph type="title"/>
          </p:nvPr>
        </p:nvSpPr>
        <p:spPr>
          <a:xfrm>
            <a:off x="2046490" y="241936"/>
            <a:ext cx="8301430" cy="1056939"/>
          </a:xfrm>
          <a:prstGeom prst="rect">
            <a:avLst/>
          </a:prstGeom>
        </p:spPr>
        <p:txBody>
          <a:bodyPr vert="horz" wrap="square" lIns="0" tIns="31733" rIns="0" bIns="0" rtlCol="0">
            <a:spAutoFit/>
          </a:bodyPr>
          <a:lstStyle/>
          <a:p>
            <a:pPr marL="27596" algn="ctr">
              <a:spcBef>
                <a:spcPts val="248"/>
              </a:spcBef>
            </a:pPr>
            <a:r>
              <a:rPr lang="ru-RU" sz="7400" b="1" spc="-11" dirty="0">
                <a:solidFill>
                  <a:schemeClr val="bg1"/>
                </a:solidFill>
                <a:latin typeface="Arial" panose="020B0604020202020204" pitchFamily="34" charset="0"/>
                <a:cs typeface="Arial" panose="020B0604020202020204" pitchFamily="34" charset="0"/>
              </a:rPr>
              <a:t>Русский язык</a:t>
            </a:r>
            <a:endParaRPr sz="7400" b="1" dirty="0">
              <a:solidFill>
                <a:schemeClr val="bg1"/>
              </a:solidFill>
              <a:latin typeface="Arial" panose="020B0604020202020204" pitchFamily="34" charset="0"/>
              <a:cs typeface="Arial" panose="020B0604020202020204" pitchFamily="34" charset="0"/>
            </a:endParaRPr>
          </a:p>
        </p:txBody>
      </p:sp>
      <p:sp>
        <p:nvSpPr>
          <p:cNvPr id="4" name="object 4"/>
          <p:cNvSpPr txBox="1"/>
          <p:nvPr/>
        </p:nvSpPr>
        <p:spPr>
          <a:xfrm>
            <a:off x="1809720" y="2340422"/>
            <a:ext cx="7105680" cy="3647027"/>
          </a:xfrm>
          <a:prstGeom prst="rect">
            <a:avLst/>
          </a:prstGeom>
        </p:spPr>
        <p:txBody>
          <a:bodyPr vert="horz" wrap="square" lIns="0" tIns="30356" rIns="0" bIns="0" rtlCol="0">
            <a:spAutoFit/>
          </a:bodyPr>
          <a:lstStyle/>
          <a:p>
            <a:pPr marL="13031"/>
            <a:r>
              <a:rPr lang="ru-RU" sz="4200" b="1" dirty="0" smtClean="0">
                <a:solidFill>
                  <a:srgbClr val="0070C0"/>
                </a:solidFill>
                <a:latin typeface="Arial" pitchFamily="34" charset="0"/>
                <a:cs typeface="Arial" pitchFamily="34" charset="0"/>
              </a:rPr>
              <a:t>Как указать на причину действия? </a:t>
            </a:r>
          </a:p>
          <a:p>
            <a:pPr marL="13031"/>
            <a:endParaRPr lang="ru-RU" sz="4200" b="1" dirty="0" smtClean="0">
              <a:solidFill>
                <a:srgbClr val="0070C0"/>
              </a:solidFill>
              <a:latin typeface="Arial" pitchFamily="34" charset="0"/>
              <a:cs typeface="Arial" pitchFamily="34" charset="0"/>
            </a:endParaRPr>
          </a:p>
          <a:p>
            <a:pPr marL="34533" marR="632680">
              <a:spcBef>
                <a:spcPts val="1519"/>
              </a:spcBef>
            </a:pPr>
            <a:r>
              <a:rPr lang="ru-RU" sz="4200" b="1" spc="5" dirty="0" err="1" smtClean="0">
                <a:solidFill>
                  <a:srgbClr val="231F20"/>
                </a:solidFill>
                <a:latin typeface="Arial"/>
                <a:cs typeface="Arial"/>
              </a:rPr>
              <a:t>Мусурманова</a:t>
            </a:r>
            <a:r>
              <a:rPr lang="ru-RU" sz="4200" b="1" spc="5" dirty="0" smtClean="0">
                <a:solidFill>
                  <a:srgbClr val="231F20"/>
                </a:solidFill>
                <a:latin typeface="Arial"/>
                <a:cs typeface="Arial"/>
              </a:rPr>
              <a:t> </a:t>
            </a:r>
            <a:endParaRPr lang="ru-RU" sz="4200" b="1" spc="5" dirty="0">
              <a:solidFill>
                <a:srgbClr val="231F20"/>
              </a:solidFill>
              <a:latin typeface="Arial"/>
              <a:cs typeface="Arial"/>
            </a:endParaRPr>
          </a:p>
          <a:p>
            <a:pPr marL="34533" marR="632680">
              <a:spcBef>
                <a:spcPts val="1519"/>
              </a:spcBef>
            </a:pPr>
            <a:r>
              <a:rPr lang="ru-RU" sz="4200" b="1" spc="5" dirty="0">
                <a:solidFill>
                  <a:srgbClr val="231F20"/>
                </a:solidFill>
                <a:latin typeface="Arial"/>
                <a:cs typeface="Arial"/>
              </a:rPr>
              <a:t>Юлия </a:t>
            </a:r>
            <a:r>
              <a:rPr lang="ru-RU" sz="4200" b="1" spc="5" dirty="0" smtClean="0">
                <a:solidFill>
                  <a:srgbClr val="231F20"/>
                </a:solidFill>
                <a:latin typeface="Arial"/>
                <a:cs typeface="Arial"/>
              </a:rPr>
              <a:t>Юрьевна</a:t>
            </a:r>
            <a:endParaRPr sz="3800" dirty="0">
              <a:latin typeface="Arial"/>
              <a:cs typeface="Arial"/>
            </a:endParaRPr>
          </a:p>
        </p:txBody>
      </p:sp>
      <p:sp>
        <p:nvSpPr>
          <p:cNvPr id="5" name="object 5"/>
          <p:cNvSpPr/>
          <p:nvPr/>
        </p:nvSpPr>
        <p:spPr>
          <a:xfrm>
            <a:off x="925725" y="2402684"/>
            <a:ext cx="727760" cy="1906031"/>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sz="4000"/>
          </a:p>
        </p:txBody>
      </p:sp>
      <p:sp>
        <p:nvSpPr>
          <p:cNvPr id="6" name="object 6"/>
          <p:cNvSpPr/>
          <p:nvPr/>
        </p:nvSpPr>
        <p:spPr>
          <a:xfrm>
            <a:off x="925725" y="4675260"/>
            <a:ext cx="727760" cy="1466178"/>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sz="4000"/>
          </a:p>
        </p:txBody>
      </p:sp>
      <p:grpSp>
        <p:nvGrpSpPr>
          <p:cNvPr id="7" name="object 15"/>
          <p:cNvGrpSpPr/>
          <p:nvPr/>
        </p:nvGrpSpPr>
        <p:grpSpPr>
          <a:xfrm>
            <a:off x="732757" y="392423"/>
            <a:ext cx="988248" cy="1062871"/>
            <a:chOff x="346532" y="289010"/>
            <a:chExt cx="467359" cy="466725"/>
          </a:xfrm>
        </p:grpSpPr>
        <p:sp>
          <p:nvSpPr>
            <p:cNvPr id="16" name="object 16"/>
            <p:cNvSpPr/>
            <p:nvPr/>
          </p:nvSpPr>
          <p:spPr>
            <a:xfrm>
              <a:off x="347903" y="290381"/>
              <a:ext cx="325120" cy="464184"/>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4648" y="440585"/>
                  </a:lnTo>
                  <a:lnTo>
                    <a:pt x="324648" y="250804"/>
                  </a:lnTo>
                  <a:lnTo>
                    <a:pt x="321185" y="247345"/>
                  </a:lnTo>
                  <a:lnTo>
                    <a:pt x="312649" y="247345"/>
                  </a:lnTo>
                  <a:lnTo>
                    <a:pt x="309190" y="250804"/>
                  </a:lnTo>
                  <a:lnTo>
                    <a:pt x="309190" y="444855"/>
                  </a:lnTo>
                  <a:lnTo>
                    <a:pt x="305727" y="448318"/>
                  </a:lnTo>
                  <a:lnTo>
                    <a:pt x="18921" y="448318"/>
                  </a:lnTo>
                  <a:lnTo>
                    <a:pt x="15458" y="444855"/>
                  </a:lnTo>
                  <a:lnTo>
                    <a:pt x="15458" y="18914"/>
                  </a:lnTo>
                  <a:lnTo>
                    <a:pt x="18921" y="15454"/>
                  </a:lnTo>
                  <a:lnTo>
                    <a:pt x="305727" y="15454"/>
                  </a:lnTo>
                  <a:lnTo>
                    <a:pt x="309190" y="18914"/>
                  </a:lnTo>
                  <a:lnTo>
                    <a:pt x="309190" y="73832"/>
                  </a:lnTo>
                  <a:lnTo>
                    <a:pt x="312649" y="77292"/>
                  </a:lnTo>
                  <a:lnTo>
                    <a:pt x="321185" y="77292"/>
                  </a:lnTo>
                  <a:lnTo>
                    <a:pt x="324648" y="73832"/>
                  </a:lnTo>
                  <a:lnTo>
                    <a:pt x="324648" y="23183"/>
                  </a:lnTo>
                  <a:lnTo>
                    <a:pt x="322873" y="14269"/>
                  </a:lnTo>
                  <a:lnTo>
                    <a:pt x="318025" y="6956"/>
                  </a:lnTo>
                  <a:lnTo>
                    <a:pt x="310820" y="1961"/>
                  </a:lnTo>
                  <a:lnTo>
                    <a:pt x="301975" y="0"/>
                  </a:lnTo>
                  <a:close/>
                </a:path>
              </a:pathLst>
            </a:custGeom>
            <a:solidFill>
              <a:srgbClr val="00AEEF"/>
            </a:solidFill>
          </p:spPr>
          <p:txBody>
            <a:bodyPr wrap="square" lIns="0" tIns="0" rIns="0" bIns="0" rtlCol="0"/>
            <a:lstStyle/>
            <a:p>
              <a:endParaRPr sz="4000"/>
            </a:p>
          </p:txBody>
        </p:sp>
        <p:sp>
          <p:nvSpPr>
            <p:cNvPr id="17" name="object 17"/>
            <p:cNvSpPr/>
            <p:nvPr/>
          </p:nvSpPr>
          <p:spPr>
            <a:xfrm>
              <a:off x="347903" y="290381"/>
              <a:ext cx="325120" cy="464184"/>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endParaRPr sz="4000"/>
            </a:p>
          </p:txBody>
        </p:sp>
        <p:sp>
          <p:nvSpPr>
            <p:cNvPr id="18" name="object 18"/>
            <p:cNvSpPr/>
            <p:nvPr/>
          </p:nvSpPr>
          <p:spPr>
            <a:xfrm>
              <a:off x="393882" y="305318"/>
              <a:ext cx="418465" cy="418465"/>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endParaRPr sz="4000"/>
            </a:p>
          </p:txBody>
        </p:sp>
        <p:sp>
          <p:nvSpPr>
            <p:cNvPr id="19" name="object 19"/>
            <p:cNvSpPr/>
            <p:nvPr/>
          </p:nvSpPr>
          <p:spPr>
            <a:xfrm>
              <a:off x="734043" y="317960"/>
              <a:ext cx="65556" cy="65545"/>
            </a:xfrm>
            <a:prstGeom prst="rect">
              <a:avLst/>
            </a:prstGeom>
            <a:blipFill>
              <a:blip r:embed="rId2" cstate="print"/>
              <a:stretch>
                <a:fillRect/>
              </a:stretch>
            </a:blipFill>
          </p:spPr>
          <p:txBody>
            <a:bodyPr wrap="square" lIns="0" tIns="0" rIns="0" bIns="0" rtlCol="0"/>
            <a:lstStyle/>
            <a:p>
              <a:endParaRPr sz="4000"/>
            </a:p>
          </p:txBody>
        </p:sp>
        <p:sp>
          <p:nvSpPr>
            <p:cNvPr id="20" name="object 20"/>
            <p:cNvSpPr/>
            <p:nvPr/>
          </p:nvSpPr>
          <p:spPr>
            <a:xfrm>
              <a:off x="393882" y="305318"/>
              <a:ext cx="418465" cy="418465"/>
            </a:xfrm>
            <a:custGeom>
              <a:avLst/>
              <a:gdLst/>
              <a:ahLst/>
              <a:cxnLst/>
              <a:rect l="l" t="t" r="r" b="b"/>
              <a:pathLst>
                <a:path w="418465" h="418465">
                  <a:moveTo>
                    <a:pt x="22816" y="395507"/>
                  </a:moveTo>
                  <a:lnTo>
                    <a:pt x="43498" y="347241"/>
                  </a:lnTo>
                  <a:lnTo>
                    <a:pt x="71078" y="374821"/>
                  </a:lnTo>
                  <a:lnTo>
                    <a:pt x="22816" y="395507"/>
                  </a:lnTo>
                  <a:close/>
                </a:path>
                <a:path w="418465" h="418465">
                  <a:moveTo>
                    <a:pt x="307051" y="78479"/>
                  </a:moveTo>
                  <a:lnTo>
                    <a:pt x="339840" y="111268"/>
                  </a:lnTo>
                  <a:lnTo>
                    <a:pt x="84654" y="366465"/>
                  </a:lnTo>
                  <a:lnTo>
                    <a:pt x="51854" y="333665"/>
                  </a:lnTo>
                  <a:lnTo>
                    <a:pt x="307051" y="78479"/>
                  </a:lnTo>
                  <a:close/>
                </a:path>
                <a:path w="418465" h="418465">
                  <a:moveTo>
                    <a:pt x="350770" y="100338"/>
                  </a:moveTo>
                  <a:lnTo>
                    <a:pt x="317981" y="67549"/>
                  </a:lnTo>
                  <a:lnTo>
                    <a:pt x="330602" y="54918"/>
                  </a:lnTo>
                  <a:lnTo>
                    <a:pt x="363402" y="87713"/>
                  </a:lnTo>
                  <a:lnTo>
                    <a:pt x="350770" y="100338"/>
                  </a:lnTo>
                  <a:close/>
                </a:path>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endParaRPr sz="4000"/>
            </a:p>
          </p:txBody>
        </p:sp>
        <p:sp>
          <p:nvSpPr>
            <p:cNvPr id="21" name="object 21"/>
            <p:cNvSpPr/>
            <p:nvPr/>
          </p:nvSpPr>
          <p:spPr>
            <a:xfrm>
              <a:off x="409721" y="360080"/>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sz="4000"/>
            </a:p>
          </p:txBody>
        </p:sp>
        <p:sp>
          <p:nvSpPr>
            <p:cNvPr id="22" name="object 22"/>
            <p:cNvSpPr/>
            <p:nvPr/>
          </p:nvSpPr>
          <p:spPr>
            <a:xfrm>
              <a:off x="409721" y="360080"/>
              <a:ext cx="201295" cy="15875"/>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endParaRPr sz="4000"/>
            </a:p>
          </p:txBody>
        </p:sp>
        <p:sp>
          <p:nvSpPr>
            <p:cNvPr id="23" name="object 23"/>
            <p:cNvSpPr/>
            <p:nvPr/>
          </p:nvSpPr>
          <p:spPr>
            <a:xfrm>
              <a:off x="409721" y="406457"/>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sz="4000"/>
            </a:p>
          </p:txBody>
        </p:sp>
        <p:sp>
          <p:nvSpPr>
            <p:cNvPr id="24" name="object 24"/>
            <p:cNvSpPr/>
            <p:nvPr/>
          </p:nvSpPr>
          <p:spPr>
            <a:xfrm>
              <a:off x="409721" y="406457"/>
              <a:ext cx="201295" cy="15875"/>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endParaRPr sz="4000"/>
            </a:p>
          </p:txBody>
        </p:sp>
        <p:sp>
          <p:nvSpPr>
            <p:cNvPr id="25" name="object 25"/>
            <p:cNvSpPr/>
            <p:nvPr/>
          </p:nvSpPr>
          <p:spPr>
            <a:xfrm>
              <a:off x="409721" y="452830"/>
              <a:ext cx="154940" cy="15875"/>
            </a:xfrm>
            <a:custGeom>
              <a:avLst/>
              <a:gdLst/>
              <a:ahLst/>
              <a:cxnLst/>
              <a:rect l="l" t="t" r="r" b="b"/>
              <a:pathLst>
                <a:path w="154940" h="15875">
                  <a:moveTo>
                    <a:pt x="151124" y="0"/>
                  </a:moveTo>
                  <a:lnTo>
                    <a:pt x="3459" y="0"/>
                  </a:lnTo>
                  <a:lnTo>
                    <a:pt x="0" y="3463"/>
                  </a:lnTo>
                  <a:lnTo>
                    <a:pt x="0" y="11998"/>
                  </a:lnTo>
                  <a:lnTo>
                    <a:pt x="3459" y="15461"/>
                  </a:lnTo>
                  <a:lnTo>
                    <a:pt x="151124" y="15461"/>
                  </a:lnTo>
                  <a:lnTo>
                    <a:pt x="154587" y="11998"/>
                  </a:lnTo>
                  <a:lnTo>
                    <a:pt x="154587" y="3463"/>
                  </a:lnTo>
                  <a:close/>
                </a:path>
              </a:pathLst>
            </a:custGeom>
            <a:solidFill>
              <a:srgbClr val="00AEEF"/>
            </a:solidFill>
          </p:spPr>
          <p:txBody>
            <a:bodyPr wrap="square" lIns="0" tIns="0" rIns="0" bIns="0" rtlCol="0"/>
            <a:lstStyle/>
            <a:p>
              <a:endParaRPr sz="4000"/>
            </a:p>
          </p:txBody>
        </p:sp>
        <p:sp>
          <p:nvSpPr>
            <p:cNvPr id="26" name="object 26"/>
            <p:cNvSpPr/>
            <p:nvPr/>
          </p:nvSpPr>
          <p:spPr>
            <a:xfrm>
              <a:off x="409721" y="452830"/>
              <a:ext cx="154940" cy="15875"/>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endParaRPr sz="4000"/>
            </a:p>
          </p:txBody>
        </p:sp>
      </p:grpSp>
      <p:grpSp>
        <p:nvGrpSpPr>
          <p:cNvPr id="8" name="object 10"/>
          <p:cNvGrpSpPr/>
          <p:nvPr/>
        </p:nvGrpSpPr>
        <p:grpSpPr>
          <a:xfrm>
            <a:off x="10054683" y="130103"/>
            <a:ext cx="1906031" cy="1539487"/>
            <a:chOff x="4686759" y="212868"/>
            <a:chExt cx="634365" cy="634365"/>
          </a:xfrm>
        </p:grpSpPr>
        <p:sp>
          <p:nvSpPr>
            <p:cNvPr id="30"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sz="4000"/>
            </a:p>
          </p:txBody>
        </p:sp>
        <p:sp>
          <p:nvSpPr>
            <p:cNvPr id="31"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sz="4000"/>
            </a:p>
          </p:txBody>
        </p:sp>
      </p:grpSp>
      <p:sp>
        <p:nvSpPr>
          <p:cNvPr id="32" name="object 14"/>
          <p:cNvSpPr txBox="1"/>
          <p:nvPr/>
        </p:nvSpPr>
        <p:spPr>
          <a:xfrm>
            <a:off x="10421226" y="936506"/>
            <a:ext cx="1172040" cy="520332"/>
          </a:xfrm>
          <a:prstGeom prst="rect">
            <a:avLst/>
          </a:prstGeom>
        </p:spPr>
        <p:txBody>
          <a:bodyPr vert="horz" wrap="square" lIns="0" tIns="12380" rIns="0" bIns="0" rtlCol="0">
            <a:spAutoFit/>
          </a:bodyPr>
          <a:lstStyle/>
          <a:p>
            <a:pPr algn="ctr">
              <a:spcBef>
                <a:spcPts val="97"/>
              </a:spcBef>
            </a:pPr>
            <a:r>
              <a:rPr sz="3300" spc="5" dirty="0">
                <a:solidFill>
                  <a:srgbClr val="FFFFFF"/>
                </a:solidFill>
                <a:latin typeface="Arial" pitchFamily="34" charset="0"/>
                <a:cs typeface="Arial" pitchFamily="34" charset="0"/>
              </a:rPr>
              <a:t>к</a:t>
            </a:r>
            <a:r>
              <a:rPr sz="3300" spc="-5" dirty="0">
                <a:solidFill>
                  <a:srgbClr val="FFFFFF"/>
                </a:solidFill>
                <a:latin typeface="Arial" pitchFamily="34" charset="0"/>
                <a:cs typeface="Arial" pitchFamily="34" charset="0"/>
              </a:rPr>
              <a:t>ласс</a:t>
            </a:r>
            <a:endParaRPr sz="3300">
              <a:latin typeface="Arial" pitchFamily="34" charset="0"/>
              <a:cs typeface="Arial" pitchFamily="34" charset="0"/>
            </a:endParaRPr>
          </a:p>
        </p:txBody>
      </p:sp>
      <p:sp>
        <p:nvSpPr>
          <p:cNvPr id="33" name="object 13"/>
          <p:cNvSpPr txBox="1"/>
          <p:nvPr/>
        </p:nvSpPr>
        <p:spPr>
          <a:xfrm>
            <a:off x="10201303" y="203416"/>
            <a:ext cx="1466178" cy="711268"/>
          </a:xfrm>
          <a:prstGeom prst="rect">
            <a:avLst/>
          </a:prstGeom>
        </p:spPr>
        <p:txBody>
          <a:bodyPr vert="horz" wrap="square" lIns="0" tIns="16289" rIns="0" bIns="0" rtlCol="0">
            <a:spAutoFit/>
          </a:bodyPr>
          <a:lstStyle/>
          <a:p>
            <a:pPr algn="ctr">
              <a:spcBef>
                <a:spcPts val="129"/>
              </a:spcBef>
            </a:pPr>
            <a:r>
              <a:rPr lang="ru-RU" sz="4500" b="1" spc="10" dirty="0">
                <a:solidFill>
                  <a:srgbClr val="FFFFFF"/>
                </a:solidFill>
                <a:latin typeface="Arial"/>
                <a:cs typeface="Arial"/>
              </a:rPr>
              <a:t>9</a:t>
            </a:r>
            <a:endParaRPr sz="4500">
              <a:latin typeface="Arial"/>
              <a:cs typeface="Arial"/>
            </a:endParaRPr>
          </a:p>
        </p:txBody>
      </p:sp>
      <p:pic>
        <p:nvPicPr>
          <p:cNvPr id="18434" name="Picture 2" descr="D:\Маме\Учительская деятельность\Модератор\myschool_web\photo_2020-09-26_19-19-19.jpg"/>
          <p:cNvPicPr>
            <a:picLocks noChangeAspect="1" noChangeArrowheads="1"/>
          </p:cNvPicPr>
          <p:nvPr/>
        </p:nvPicPr>
        <p:blipFill>
          <a:blip r:embed="rId3"/>
          <a:srcRect l="12500" r="12500" b="31250"/>
          <a:stretch>
            <a:fillRect/>
          </a:stretch>
        </p:blipFill>
        <p:spPr bwMode="auto">
          <a:xfrm>
            <a:off x="448996" y="225637"/>
            <a:ext cx="1564832" cy="1434422"/>
          </a:xfrm>
          <a:prstGeom prst="rect">
            <a:avLst/>
          </a:prstGeom>
          <a:noFill/>
        </p:spPr>
      </p:pic>
      <p:pic>
        <p:nvPicPr>
          <p:cNvPr id="27" name="Picture 2"/>
          <p:cNvPicPr>
            <a:picLocks noChangeAspect="1" noChangeArrowheads="1"/>
          </p:cNvPicPr>
          <p:nvPr/>
        </p:nvPicPr>
        <p:blipFill>
          <a:blip r:embed="rId4">
            <a:clrChange>
              <a:clrFrom>
                <a:srgbClr val="FFFFFF"/>
              </a:clrFrom>
              <a:clrTo>
                <a:srgbClr val="FFFFFF">
                  <a:alpha val="0"/>
                </a:srgbClr>
              </a:clrTo>
            </a:clrChange>
          </a:blip>
          <a:srcRect l="65117" t="25781" r="18411" b="43945"/>
          <a:stretch>
            <a:fillRect/>
          </a:stretch>
        </p:blipFill>
        <p:spPr bwMode="auto">
          <a:xfrm>
            <a:off x="8220235" y="3103287"/>
            <a:ext cx="3447246" cy="3562155"/>
          </a:xfrm>
          <a:prstGeom prst="rect">
            <a:avLst/>
          </a:prstGeom>
          <a:noFill/>
          <a:ln w="9525">
            <a:noFill/>
            <a:miter lim="800000"/>
            <a:headEnd/>
            <a:tailEnd/>
          </a:ln>
          <a:effectLst/>
        </p:spPr>
      </p:pic>
      <p:sp>
        <p:nvSpPr>
          <p:cNvPr id="28" name="TextBox 27"/>
          <p:cNvSpPr txBox="1"/>
          <p:nvPr/>
        </p:nvSpPr>
        <p:spPr>
          <a:xfrm rot="20315817">
            <a:off x="9536842" y="4161524"/>
            <a:ext cx="1127264" cy="1445679"/>
          </a:xfrm>
          <a:prstGeom prst="cloud">
            <a:avLst/>
          </a:prstGeom>
          <a:solidFill>
            <a:schemeClr val="accent5">
              <a:lumMod val="20000"/>
              <a:lumOff val="80000"/>
            </a:schemeClr>
          </a:solidFill>
          <a:ln>
            <a:solidFill>
              <a:schemeClr val="accent1"/>
            </a:solidFill>
          </a:ln>
        </p:spPr>
        <p:txBody>
          <a:bodyPr wrap="square" lIns="87078" tIns="43539" rIns="87078" bIns="43539" rtlCol="0">
            <a:spAutoFit/>
          </a:bodyPr>
          <a:lstStyle/>
          <a:p>
            <a:pPr algn="ctr"/>
            <a:r>
              <a:rPr lang="ru-RU" sz="2800" b="1" dirty="0">
                <a:latin typeface="Arial" pitchFamily="34" charset="0"/>
                <a:cs typeface="Arial" pitchFamily="34" charset="0"/>
              </a:rPr>
              <a:t>т</a:t>
            </a:r>
            <a:r>
              <a:rPr lang="ru-RU" sz="2800" b="1" dirty="0" smtClean="0">
                <a:latin typeface="Arial" pitchFamily="34" charset="0"/>
                <a:cs typeface="Arial" pitchFamily="34" charset="0"/>
              </a:rPr>
              <a:t>ак как</a:t>
            </a:r>
            <a:endParaRPr lang="ru-RU"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349625" y="753035"/>
            <a:ext cx="8915399" cy="5423928"/>
          </a:xfrm>
        </p:spPr>
        <p:txBody>
          <a:bodyPr>
            <a:normAutofit lnSpcReduction="10000"/>
          </a:bodyPr>
          <a:lstStyle/>
          <a:p>
            <a:pPr marL="0" indent="0">
              <a:buNone/>
            </a:pPr>
            <a:r>
              <a:rPr lang="ru-RU" b="1" dirty="0">
                <a:solidFill>
                  <a:srgbClr val="C00000"/>
                </a:solidFill>
                <a:latin typeface="Arial" panose="020B0604020202020204" pitchFamily="34" charset="0"/>
                <a:cs typeface="Arial" panose="020B0604020202020204" pitchFamily="34" charset="0"/>
              </a:rPr>
              <a:t>Оттого что </a:t>
            </a:r>
            <a:r>
              <a:rPr lang="ru-RU" dirty="0" err="1">
                <a:latin typeface="Arial" panose="020B0604020202020204" pitchFamily="34" charset="0"/>
                <a:cs typeface="Arial" panose="020B0604020202020204" pitchFamily="34" charset="0"/>
              </a:rPr>
              <a:t>Беруни</a:t>
            </a:r>
            <a:r>
              <a:rPr lang="ru-RU" dirty="0">
                <a:latin typeface="Arial" panose="020B0604020202020204" pitchFamily="34" charset="0"/>
                <a:cs typeface="Arial" panose="020B0604020202020204" pitchFamily="34" charset="0"/>
              </a:rPr>
              <a:t> много сделал для науки об измерениях поверхности земли</a:t>
            </a:r>
            <a:r>
              <a:rPr lang="ru-RU" b="1" dirty="0">
                <a:solidFill>
                  <a:srgbClr val="C00000"/>
                </a:solidFill>
                <a:latin typeface="Arial" panose="020B0604020202020204" pitchFamily="34" charset="0"/>
                <a:cs typeface="Arial" panose="020B0604020202020204" pitchFamily="34" charset="0"/>
              </a:rPr>
              <a:t>,</a:t>
            </a:r>
            <a:r>
              <a:rPr lang="ru-RU" dirty="0">
                <a:latin typeface="Arial" panose="020B0604020202020204" pitchFamily="34" charset="0"/>
                <a:cs typeface="Arial" panose="020B0604020202020204" pitchFamily="34" charset="0"/>
              </a:rPr>
              <a:t> он считается основоположником геодезии. Великий ученый внёс большой вклад и в математику</a:t>
            </a:r>
            <a:r>
              <a:rPr lang="ru-RU" b="1" dirty="0">
                <a:solidFill>
                  <a:srgbClr val="C00000"/>
                </a:solidFill>
                <a:latin typeface="Arial" panose="020B0604020202020204" pitchFamily="34" charset="0"/>
                <a:cs typeface="Arial" panose="020B0604020202020204" pitchFamily="34" charset="0"/>
              </a:rPr>
              <a:t>,</a:t>
            </a:r>
            <a:r>
              <a:rPr lang="ru-RU" dirty="0">
                <a:latin typeface="Arial" panose="020B0604020202020204" pitchFamily="34" charset="0"/>
                <a:cs typeface="Arial" panose="020B0604020202020204" pitchFamily="34" charset="0"/>
              </a:rPr>
              <a:t> </a:t>
            </a:r>
            <a:r>
              <a:rPr lang="ru-RU" b="1" dirty="0">
                <a:solidFill>
                  <a:srgbClr val="C00000"/>
                </a:solidFill>
                <a:latin typeface="Arial" panose="020B0604020202020204" pitchFamily="34" charset="0"/>
                <a:cs typeface="Arial" panose="020B0604020202020204" pitchFamily="34" charset="0"/>
              </a:rPr>
              <a:t>так как </a:t>
            </a:r>
            <a:r>
              <a:rPr lang="ru-RU" dirty="0">
                <a:latin typeface="Arial" panose="020B0604020202020204" pitchFamily="34" charset="0"/>
                <a:cs typeface="Arial" panose="020B0604020202020204" pitchFamily="34" charset="0"/>
              </a:rPr>
              <a:t>составил тригонометрические таблицы. Гений из Хорезма собрал и описал все известные в его время системы календаря, применявшиеся у различных народов мира</a:t>
            </a:r>
            <a:r>
              <a:rPr lang="ru-RU" dirty="0" smtClean="0">
                <a:latin typeface="Arial" panose="020B0604020202020204" pitchFamily="34" charset="0"/>
                <a:cs typeface="Arial" panose="020B0604020202020204" pitchFamily="34" charset="0"/>
              </a:rPr>
              <a:t>.</a:t>
            </a:r>
          </a:p>
          <a:p>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Почему </a:t>
            </a:r>
            <a:r>
              <a:rPr lang="ru-RU" dirty="0" err="1" smtClean="0">
                <a:latin typeface="Arial" panose="020B0604020202020204" pitchFamily="34" charset="0"/>
                <a:cs typeface="Arial" panose="020B0604020202020204" pitchFamily="34" charset="0"/>
              </a:rPr>
              <a:t>Беруни</a:t>
            </a:r>
            <a:r>
              <a:rPr lang="ru-RU" dirty="0" smtClean="0">
                <a:latin typeface="Arial" panose="020B0604020202020204" pitchFamily="34" charset="0"/>
                <a:cs typeface="Arial" panose="020B0604020202020204" pitchFamily="34" charset="0"/>
              </a:rPr>
              <a:t> считается основоположником геодезии?</a:t>
            </a:r>
          </a:p>
          <a:p>
            <a:pPr marL="0" indent="0">
              <a:buNone/>
            </a:pPr>
            <a:r>
              <a:rPr lang="ru-RU" dirty="0" smtClean="0">
                <a:latin typeface="Arial" panose="020B0604020202020204" pitchFamily="34" charset="0"/>
                <a:cs typeface="Arial" panose="020B0604020202020204" pitchFamily="34" charset="0"/>
              </a:rPr>
              <a:t>Почему считают, что </a:t>
            </a:r>
            <a:r>
              <a:rPr lang="ru-RU" dirty="0" err="1" smtClean="0">
                <a:latin typeface="Arial" panose="020B0604020202020204" pitchFamily="34" charset="0"/>
                <a:cs typeface="Arial" panose="020B0604020202020204" pitchFamily="34" charset="0"/>
              </a:rPr>
              <a:t>Беруни</a:t>
            </a:r>
            <a:r>
              <a:rPr lang="ru-RU" dirty="0" smtClean="0">
                <a:latin typeface="Arial" panose="020B0604020202020204" pitchFamily="34" charset="0"/>
                <a:cs typeface="Arial" panose="020B0604020202020204" pitchFamily="34" charset="0"/>
              </a:rPr>
              <a:t> внёс большой вклад    в математику?</a:t>
            </a:r>
            <a:endParaRPr lang="ru-RU" dirty="0">
              <a:latin typeface="Arial" panose="020B0604020202020204" pitchFamily="34" charset="0"/>
              <a:cs typeface="Arial" panose="020B0604020202020204" pitchFamily="34" charset="0"/>
            </a:endParaRPr>
          </a:p>
        </p:txBody>
      </p:sp>
      <p:pic>
        <p:nvPicPr>
          <p:cNvPr id="3076" name="Picture 4" descr="Uživatel Tasvir Sanatları na Twitteru: „🔺Artık, &quot;Batı'ya etkimiz oranında  kendinizi tanıma, bilme...&quot; psikolojisinden kurtulmalıyız. - İhsan  Fazlıoğlu 🔻Viyana'daki Birleşmiş Milletler binasının bahçesinde yer alan 4  heykel; İbn Sina, Ömer Hayyam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24763" y="134471"/>
            <a:ext cx="2924736" cy="389964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
          <p:cNvPicPr>
            <a:picLocks noChangeAspect="1" noChangeArrowheads="1"/>
          </p:cNvPicPr>
          <p:nvPr/>
        </p:nvPicPr>
        <p:blipFill>
          <a:blip r:embed="rId3" cstate="print">
            <a:clrChange>
              <a:clrFrom>
                <a:srgbClr val="FFFFFF"/>
              </a:clrFrom>
              <a:clrTo>
                <a:srgbClr val="FFFFFF">
                  <a:alpha val="0"/>
                </a:srgbClr>
              </a:clrTo>
            </a:clrChange>
          </a:blip>
          <a:srcRect l="55142" t="15583"/>
          <a:stretch>
            <a:fillRect/>
          </a:stretch>
        </p:blipFill>
        <p:spPr bwMode="auto">
          <a:xfrm>
            <a:off x="10413742" y="4168090"/>
            <a:ext cx="1338988" cy="2328921"/>
          </a:xfrm>
          <a:prstGeom prst="rect">
            <a:avLst/>
          </a:prstGeom>
          <a:noFill/>
          <a:ln w="9525">
            <a:noFill/>
            <a:miter lim="800000"/>
            <a:headEnd/>
            <a:tailEnd/>
          </a:ln>
          <a:effectLst/>
        </p:spPr>
      </p:pic>
    </p:spTree>
    <p:extLst>
      <p:ext uri="{BB962C8B-B14F-4D97-AF65-F5344CB8AC3E}">
        <p14:creationId xmlns:p14="http://schemas.microsoft.com/office/powerpoint/2010/main" val="1812025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07893" y="1960096"/>
            <a:ext cx="8252013" cy="4351338"/>
          </a:xfrm>
        </p:spPr>
        <p:txBody>
          <a:bodyPr/>
          <a:lstStyle/>
          <a:p>
            <a:pPr marL="0" indent="0">
              <a:buNone/>
            </a:pPr>
            <a:r>
              <a:rPr lang="ru-RU" dirty="0">
                <a:latin typeface="Arial" panose="020B0604020202020204" pitchFamily="34" charset="0"/>
                <a:cs typeface="Arial" panose="020B0604020202020204" pitchFamily="34" charset="0"/>
              </a:rPr>
              <a:t>Наш великий предок считал, что понять законы природы можно только с помощью науки, </a:t>
            </a:r>
            <a:r>
              <a:rPr lang="ru-RU" b="1" i="1" dirty="0">
                <a:solidFill>
                  <a:srgbClr val="002060"/>
                </a:solidFill>
                <a:latin typeface="Arial" panose="020B0604020202020204" pitchFamily="34" charset="0"/>
                <a:cs typeface="Arial" panose="020B0604020202020204" pitchFamily="34" charset="0"/>
              </a:rPr>
              <a:t>поэтому</a:t>
            </a:r>
            <a:r>
              <a:rPr lang="ru-RU" i="1"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 его труды сыграли большую роль в развитии мировой научной мысли. </a:t>
            </a:r>
          </a:p>
          <a:p>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Почему труда </a:t>
            </a:r>
            <a:r>
              <a:rPr lang="ru-RU" dirty="0" err="1" smtClean="0">
                <a:latin typeface="Arial" panose="020B0604020202020204" pitchFamily="34" charset="0"/>
                <a:cs typeface="Arial" panose="020B0604020202020204" pitchFamily="34" charset="0"/>
              </a:rPr>
              <a:t>Беруни</a:t>
            </a:r>
            <a:r>
              <a:rPr lang="ru-RU" dirty="0" smtClean="0">
                <a:latin typeface="Arial" panose="020B0604020202020204" pitchFamily="34" charset="0"/>
                <a:cs typeface="Arial" panose="020B0604020202020204" pitchFamily="34" charset="0"/>
              </a:rPr>
              <a:t> сыграли большую роль    в развитии мировой науки?</a:t>
            </a:r>
            <a:endParaRPr lang="ru-RU" dirty="0">
              <a:latin typeface="Arial" panose="020B0604020202020204" pitchFamily="34" charset="0"/>
              <a:cs typeface="Arial" panose="020B0604020202020204" pitchFamily="34" charset="0"/>
            </a:endParaRPr>
          </a:p>
        </p:txBody>
      </p:sp>
      <p:pic>
        <p:nvPicPr>
          <p:cNvPr id="4098" name="Picture 2" descr="Directorate for construction, reconstruction and capital renovation of  sites that have especially important social, cultural and historical  sifnificance under the cabinet of ministers of the Republic of Uzbekusta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3794" y="137925"/>
            <a:ext cx="3738206" cy="323728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
          <p:cNvPicPr>
            <a:picLocks noChangeAspect="1" noChangeArrowheads="1"/>
          </p:cNvPicPr>
          <p:nvPr/>
        </p:nvPicPr>
        <p:blipFill>
          <a:blip r:embed="rId3" cstate="print">
            <a:clrChange>
              <a:clrFrom>
                <a:srgbClr val="FFFFFF"/>
              </a:clrFrom>
              <a:clrTo>
                <a:srgbClr val="FFFFFF">
                  <a:alpha val="0"/>
                </a:srgbClr>
              </a:clrTo>
            </a:clrChange>
          </a:blip>
          <a:srcRect l="55142" t="15583"/>
          <a:stretch>
            <a:fillRect/>
          </a:stretch>
        </p:blipFill>
        <p:spPr bwMode="auto">
          <a:xfrm>
            <a:off x="10413742" y="4168090"/>
            <a:ext cx="1338988" cy="2328921"/>
          </a:xfrm>
          <a:prstGeom prst="rect">
            <a:avLst/>
          </a:prstGeom>
          <a:noFill/>
          <a:ln w="9525">
            <a:noFill/>
            <a:miter lim="800000"/>
            <a:headEnd/>
            <a:tailEnd/>
          </a:ln>
          <a:effectLst/>
        </p:spPr>
      </p:pic>
    </p:spTree>
    <p:extLst>
      <p:ext uri="{BB962C8B-B14F-4D97-AF65-F5344CB8AC3E}">
        <p14:creationId xmlns:p14="http://schemas.microsoft.com/office/powerpoint/2010/main" val="3932834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04769"/>
          </a:xfrm>
        </p:spPr>
        <p:txBody>
          <a:bodyPr/>
          <a:lstStyle/>
          <a:p>
            <a:r>
              <a:rPr lang="ru-RU" dirty="0" smtClean="0">
                <a:solidFill>
                  <a:srgbClr val="002060"/>
                </a:solidFill>
                <a:cs typeface="Arabic Typesetting" panose="03020402040406030203" pitchFamily="66" charset="-78"/>
              </a:rPr>
              <a:t>Упражнение 93</a:t>
            </a:r>
            <a:endParaRPr lang="ru-RU" dirty="0">
              <a:solidFill>
                <a:srgbClr val="002060"/>
              </a:solidFill>
              <a:cs typeface="Arabic Typesetting" panose="03020402040406030203" pitchFamily="66" charset="-78"/>
            </a:endParaRPr>
          </a:p>
        </p:txBody>
      </p:sp>
      <p:sp>
        <p:nvSpPr>
          <p:cNvPr id="3" name="Объект 2"/>
          <p:cNvSpPr>
            <a:spLocks noGrp="1"/>
          </p:cNvSpPr>
          <p:nvPr>
            <p:ph sz="half" idx="1"/>
          </p:nvPr>
        </p:nvSpPr>
        <p:spPr>
          <a:xfrm>
            <a:off x="457201" y="1169895"/>
            <a:ext cx="10784540" cy="1775012"/>
          </a:xfrm>
        </p:spPr>
        <p:txBody>
          <a:bodyPr>
            <a:normAutofit fontScale="92500"/>
          </a:bodyPr>
          <a:lstStyle/>
          <a:p>
            <a:pPr marL="0" indent="0">
              <a:buNone/>
            </a:pPr>
            <a:r>
              <a:rPr lang="ru-RU" dirty="0">
                <a:latin typeface="Arial" panose="020B0604020202020204" pitchFamily="34" charset="0"/>
                <a:cs typeface="Arial" panose="020B0604020202020204" pitchFamily="34" charset="0"/>
              </a:rPr>
              <a:t>Ответьте на вопросы по образцу. Правильно употребите личные местоимения.</a:t>
            </a:r>
          </a:p>
          <a:p>
            <a:pPr marL="0" indent="0">
              <a:buNone/>
            </a:pPr>
            <a:r>
              <a:rPr lang="ru-RU" dirty="0">
                <a:latin typeface="Arial" panose="020B0604020202020204" pitchFamily="34" charset="0"/>
                <a:cs typeface="Arial" panose="020B0604020202020204" pitchFamily="34" charset="0"/>
              </a:rPr>
              <a:t>Образец: –  Почему </a:t>
            </a:r>
            <a:r>
              <a:rPr lang="ru-RU" b="1" dirty="0">
                <a:latin typeface="Arial" panose="020B0604020202020204" pitchFamily="34" charset="0"/>
                <a:cs typeface="Arial" panose="020B0604020202020204" pitchFamily="34" charset="0"/>
              </a:rPr>
              <a:t>ты</a:t>
            </a:r>
            <a:r>
              <a:rPr lang="ru-RU" dirty="0">
                <a:latin typeface="Arial" panose="020B0604020202020204" pitchFamily="34" charset="0"/>
                <a:cs typeface="Arial" panose="020B0604020202020204" pitchFamily="34" charset="0"/>
              </a:rPr>
              <a:t> медленно чита</a:t>
            </a:r>
            <a:r>
              <a:rPr lang="ru-RU" b="1" dirty="0">
                <a:latin typeface="Arial" panose="020B0604020202020204" pitchFamily="34" charset="0"/>
                <a:cs typeface="Arial" panose="020B0604020202020204" pitchFamily="34" charset="0"/>
              </a:rPr>
              <a:t>ешь</a:t>
            </a:r>
            <a:r>
              <a:rPr lang="ru-RU" dirty="0">
                <a:latin typeface="Arial" panose="020B0604020202020204" pitchFamily="34" charset="0"/>
                <a:cs typeface="Arial" panose="020B0604020202020204" pitchFamily="34" charset="0"/>
              </a:rPr>
              <a:t> по-русски?</a:t>
            </a:r>
          </a:p>
          <a:p>
            <a:pPr marL="0" indent="0">
              <a:buNone/>
            </a:pPr>
            <a:r>
              <a:rPr lang="ru-RU" dirty="0">
                <a:latin typeface="Arial" panose="020B0604020202020204" pitchFamily="34" charset="0"/>
                <a:cs typeface="Arial" panose="020B0604020202020204" pitchFamily="34" charset="0"/>
              </a:rPr>
              <a:t>                – </a:t>
            </a:r>
            <a:r>
              <a:rPr lang="ru-RU" b="1" dirty="0">
                <a:latin typeface="Arial" panose="020B0604020202020204" pitchFamily="34" charset="0"/>
                <a:cs typeface="Arial" panose="020B0604020202020204" pitchFamily="34" charset="0"/>
              </a:rPr>
              <a:t>Я</a:t>
            </a:r>
            <a:r>
              <a:rPr lang="ru-RU" dirty="0">
                <a:latin typeface="Arial" panose="020B0604020202020204" pitchFamily="34" charset="0"/>
                <a:cs typeface="Arial" panose="020B0604020202020204" pitchFamily="34" charset="0"/>
              </a:rPr>
              <a:t> медленно чита</a:t>
            </a:r>
            <a:r>
              <a:rPr lang="ru-RU" b="1" dirty="0">
                <a:latin typeface="Arial" panose="020B0604020202020204" pitchFamily="34" charset="0"/>
                <a:cs typeface="Arial" panose="020B0604020202020204" pitchFamily="34" charset="0"/>
              </a:rPr>
              <a:t>ю</a:t>
            </a:r>
            <a:r>
              <a:rPr lang="ru-RU" dirty="0">
                <a:latin typeface="Arial" panose="020B0604020202020204" pitchFamily="34" charset="0"/>
                <a:cs typeface="Arial" panose="020B0604020202020204" pitchFamily="34" charset="0"/>
              </a:rPr>
              <a:t>, </a:t>
            </a:r>
            <a:r>
              <a:rPr lang="ru-RU" b="1" dirty="0">
                <a:solidFill>
                  <a:srgbClr val="C00000"/>
                </a:solidFill>
                <a:latin typeface="Arial" panose="020B0604020202020204" pitchFamily="34" charset="0"/>
                <a:cs typeface="Arial" panose="020B0604020202020204" pitchFamily="34" charset="0"/>
              </a:rPr>
              <a:t>потому что </a:t>
            </a:r>
            <a:r>
              <a:rPr lang="ru-RU" dirty="0">
                <a:latin typeface="Arial" panose="020B0604020202020204" pitchFamily="34" charset="0"/>
                <a:cs typeface="Arial" panose="020B0604020202020204" pitchFamily="34" charset="0"/>
              </a:rPr>
              <a:t>плохо говор</a:t>
            </a:r>
            <a:r>
              <a:rPr lang="ru-RU" b="1" dirty="0">
                <a:latin typeface="Arial" panose="020B0604020202020204" pitchFamily="34" charset="0"/>
                <a:cs typeface="Arial" panose="020B0604020202020204" pitchFamily="34" charset="0"/>
              </a:rPr>
              <a:t>ю</a:t>
            </a:r>
            <a:r>
              <a:rPr lang="ru-RU" dirty="0">
                <a:latin typeface="Arial" panose="020B0604020202020204" pitchFamily="34" charset="0"/>
                <a:cs typeface="Arial" panose="020B0604020202020204" pitchFamily="34" charset="0"/>
              </a:rPr>
              <a:t> по-русски.</a:t>
            </a:r>
          </a:p>
          <a:p>
            <a:endParaRPr lang="ru-RU" dirty="0"/>
          </a:p>
        </p:txBody>
      </p:sp>
      <p:sp>
        <p:nvSpPr>
          <p:cNvPr id="4" name="Объект 3"/>
          <p:cNvSpPr>
            <a:spLocks noGrp="1"/>
          </p:cNvSpPr>
          <p:nvPr>
            <p:ph sz="half" idx="2"/>
          </p:nvPr>
        </p:nvSpPr>
        <p:spPr>
          <a:xfrm>
            <a:off x="605118" y="3160060"/>
            <a:ext cx="10972800" cy="3232055"/>
          </a:xfrm>
        </p:spPr>
        <p:txBody>
          <a:bodyPr>
            <a:normAutofit fontScale="92500"/>
          </a:bodyPr>
          <a:lstStyle/>
          <a:p>
            <a:pPr marL="0" indent="0">
              <a:buNone/>
            </a:pPr>
            <a:r>
              <a:rPr lang="ru-RU" sz="3000" dirty="0" smtClean="0">
                <a:latin typeface="Arial" panose="020B0604020202020204" pitchFamily="34" charset="0"/>
                <a:cs typeface="Arial" panose="020B0604020202020204" pitchFamily="34" charset="0"/>
              </a:rPr>
              <a:t>1.  Почему </a:t>
            </a:r>
            <a:r>
              <a:rPr lang="ru-RU" sz="3000" b="1" dirty="0" smtClean="0">
                <a:latin typeface="Arial" panose="020B0604020202020204" pitchFamily="34" charset="0"/>
                <a:cs typeface="Arial" panose="020B0604020202020204" pitchFamily="34" charset="0"/>
              </a:rPr>
              <a:t>вы</a:t>
            </a:r>
            <a:r>
              <a:rPr lang="ru-RU" sz="3000" dirty="0" smtClean="0">
                <a:latin typeface="Arial" panose="020B0604020202020204" pitchFamily="34" charset="0"/>
                <a:cs typeface="Arial" panose="020B0604020202020204" pitchFamily="34" charset="0"/>
              </a:rPr>
              <a:t> изуча</a:t>
            </a:r>
            <a:r>
              <a:rPr lang="ru-RU" sz="3000" b="1" dirty="0" smtClean="0">
                <a:latin typeface="Arial" panose="020B0604020202020204" pitchFamily="34" charset="0"/>
                <a:cs typeface="Arial" panose="020B0604020202020204" pitchFamily="34" charset="0"/>
              </a:rPr>
              <a:t>ете</a:t>
            </a:r>
            <a:r>
              <a:rPr lang="ru-RU" sz="3000" dirty="0" smtClean="0">
                <a:latin typeface="Arial" panose="020B0604020202020204" pitchFamily="34" charset="0"/>
                <a:cs typeface="Arial" panose="020B0604020202020204" pitchFamily="34" charset="0"/>
              </a:rPr>
              <a:t> книги </a:t>
            </a:r>
            <a:r>
              <a:rPr lang="ru-RU" sz="3000" dirty="0" err="1" smtClean="0">
                <a:latin typeface="Arial" panose="020B0604020202020204" pitchFamily="34" charset="0"/>
                <a:cs typeface="Arial" panose="020B0604020202020204" pitchFamily="34" charset="0"/>
              </a:rPr>
              <a:t>Беруни</a:t>
            </a:r>
            <a:r>
              <a:rPr lang="ru-RU" sz="3000" dirty="0" smtClean="0">
                <a:latin typeface="Arial" panose="020B0604020202020204" pitchFamily="34" charset="0"/>
                <a:cs typeface="Arial" panose="020B0604020202020204" pitchFamily="34" charset="0"/>
              </a:rPr>
              <a:t>?</a:t>
            </a:r>
          </a:p>
          <a:p>
            <a:pPr marL="0" indent="0">
              <a:buNone/>
            </a:pPr>
            <a:r>
              <a:rPr lang="ru-RU" sz="3000" dirty="0" smtClean="0">
                <a:latin typeface="Arial" panose="020B0604020202020204" pitchFamily="34" charset="0"/>
                <a:cs typeface="Arial" panose="020B0604020202020204" pitchFamily="34" charset="0"/>
              </a:rPr>
              <a:t>2</a:t>
            </a:r>
            <a:r>
              <a:rPr lang="ru-RU" sz="3000" dirty="0">
                <a:latin typeface="Arial" panose="020B0604020202020204" pitchFamily="34" charset="0"/>
                <a:cs typeface="Arial" panose="020B0604020202020204" pitchFamily="34" charset="0"/>
              </a:rPr>
              <a:t>. Почему </a:t>
            </a:r>
            <a:r>
              <a:rPr lang="ru-RU" sz="3000" b="1" dirty="0">
                <a:latin typeface="Arial" panose="020B0604020202020204" pitchFamily="34" charset="0"/>
                <a:cs typeface="Arial" panose="020B0604020202020204" pitchFamily="34" charset="0"/>
              </a:rPr>
              <a:t>ты</a:t>
            </a:r>
            <a:r>
              <a:rPr lang="ru-RU" sz="3000" dirty="0">
                <a:latin typeface="Arial" panose="020B0604020202020204" pitchFamily="34" charset="0"/>
                <a:cs typeface="Arial" panose="020B0604020202020204" pitchFamily="34" charset="0"/>
              </a:rPr>
              <a:t> бер</a:t>
            </a:r>
            <a:r>
              <a:rPr lang="ru-RU" sz="3000" b="1" dirty="0">
                <a:latin typeface="Arial" panose="020B0604020202020204" pitchFamily="34" charset="0"/>
                <a:cs typeface="Arial" panose="020B0604020202020204" pitchFamily="34" charset="0"/>
              </a:rPr>
              <a:t>ёшь</a:t>
            </a:r>
            <a:r>
              <a:rPr lang="ru-RU" sz="3000" dirty="0">
                <a:latin typeface="Arial" panose="020B0604020202020204" pitchFamily="34" charset="0"/>
                <a:cs typeface="Arial" panose="020B0604020202020204" pitchFamily="34" charset="0"/>
              </a:rPr>
              <a:t> в библиотеке книги о Древней Бактрии?</a:t>
            </a:r>
          </a:p>
          <a:p>
            <a:pPr marL="0" indent="0">
              <a:buNone/>
            </a:pPr>
            <a:r>
              <a:rPr lang="ru-RU" sz="3000" dirty="0">
                <a:latin typeface="Arial" panose="020B0604020202020204" pitchFamily="34" charset="0"/>
                <a:cs typeface="Arial" panose="020B0604020202020204" pitchFamily="34" charset="0"/>
              </a:rPr>
              <a:t>3. Почему </a:t>
            </a:r>
            <a:r>
              <a:rPr lang="ru-RU" sz="3000" b="1" dirty="0">
                <a:latin typeface="Arial" panose="020B0604020202020204" pitchFamily="34" charset="0"/>
                <a:cs typeface="Arial" panose="020B0604020202020204" pitchFamily="34" charset="0"/>
              </a:rPr>
              <a:t>ты</a:t>
            </a:r>
            <a:r>
              <a:rPr lang="ru-RU" sz="3000" dirty="0">
                <a:latin typeface="Arial" panose="020B0604020202020204" pitchFamily="34" charset="0"/>
                <a:cs typeface="Arial" panose="020B0604020202020204" pitchFamily="34" charset="0"/>
              </a:rPr>
              <a:t> пиш</a:t>
            </a:r>
            <a:r>
              <a:rPr lang="ru-RU" sz="3000" b="1" dirty="0">
                <a:latin typeface="Arial" panose="020B0604020202020204" pitchFamily="34" charset="0"/>
                <a:cs typeface="Arial" panose="020B0604020202020204" pitchFamily="34" charset="0"/>
              </a:rPr>
              <a:t>ешь</a:t>
            </a:r>
            <a:r>
              <a:rPr lang="ru-RU" sz="3000" dirty="0">
                <a:latin typeface="Arial" panose="020B0604020202020204" pitchFamily="34" charset="0"/>
                <a:cs typeface="Arial" panose="020B0604020202020204" pitchFamily="34" charset="0"/>
              </a:rPr>
              <a:t> реферат про </a:t>
            </a:r>
            <a:r>
              <a:rPr lang="ru-RU" sz="3000" dirty="0" err="1">
                <a:latin typeface="Arial" panose="020B0604020202020204" pitchFamily="34" charset="0"/>
                <a:cs typeface="Arial" panose="020B0604020202020204" pitchFamily="34" charset="0"/>
              </a:rPr>
              <a:t>Абулгазихана</a:t>
            </a:r>
            <a:r>
              <a:rPr lang="ru-RU" sz="3000" dirty="0">
                <a:latin typeface="Arial" panose="020B0604020202020204" pitchFamily="34" charset="0"/>
                <a:cs typeface="Arial" panose="020B0604020202020204" pitchFamily="34" charset="0"/>
              </a:rPr>
              <a:t>?</a:t>
            </a:r>
          </a:p>
          <a:p>
            <a:pPr marL="0" indent="0">
              <a:buNone/>
            </a:pPr>
            <a:r>
              <a:rPr lang="ru-RU" sz="3000" dirty="0">
                <a:latin typeface="Arial" panose="020B0604020202020204" pitchFamily="34" charset="0"/>
                <a:cs typeface="Arial" panose="020B0604020202020204" pitchFamily="34" charset="0"/>
              </a:rPr>
              <a:t>4. Почему </a:t>
            </a:r>
            <a:r>
              <a:rPr lang="ru-RU" sz="3000" b="1" dirty="0">
                <a:latin typeface="Arial" panose="020B0604020202020204" pitchFamily="34" charset="0"/>
                <a:cs typeface="Arial" panose="020B0604020202020204" pitchFamily="34" charset="0"/>
              </a:rPr>
              <a:t>вы</a:t>
            </a:r>
            <a:r>
              <a:rPr lang="ru-RU" sz="3000" dirty="0">
                <a:latin typeface="Arial" panose="020B0604020202020204" pitchFamily="34" charset="0"/>
                <a:cs typeface="Arial" panose="020B0604020202020204" pitchFamily="34" charset="0"/>
              </a:rPr>
              <a:t> так много зна</a:t>
            </a:r>
            <a:r>
              <a:rPr lang="ru-RU" sz="3000" b="1" dirty="0">
                <a:latin typeface="Arial" panose="020B0604020202020204" pitchFamily="34" charset="0"/>
                <a:cs typeface="Arial" panose="020B0604020202020204" pitchFamily="34" charset="0"/>
              </a:rPr>
              <a:t>ете</a:t>
            </a:r>
            <a:r>
              <a:rPr lang="ru-RU" sz="3000" dirty="0">
                <a:latin typeface="Arial" panose="020B0604020202020204" pitchFamily="34" charset="0"/>
                <a:cs typeface="Arial" panose="020B0604020202020204" pitchFamily="34" charset="0"/>
              </a:rPr>
              <a:t> о Великом шёлковом пути</a:t>
            </a:r>
            <a:r>
              <a:rPr lang="ru-RU" dirty="0" smtClean="0">
                <a:latin typeface="Arial" panose="020B0604020202020204" pitchFamily="34" charset="0"/>
                <a:cs typeface="Arial" panose="020B0604020202020204" pitchFamily="34" charset="0"/>
              </a:rPr>
              <a:t>?</a:t>
            </a:r>
          </a:p>
          <a:p>
            <a:pPr marL="0" indent="0">
              <a:buNone/>
            </a:pPr>
            <a:r>
              <a:rPr lang="ru-RU" dirty="0">
                <a:latin typeface="Arial" panose="020B0604020202020204" pitchFamily="34" charset="0"/>
                <a:cs typeface="Arial" panose="020B0604020202020204" pitchFamily="34" charset="0"/>
              </a:rPr>
              <a:t>Слова для справок: любить историю, интересоваться историей Хорезма, увлекаться историей </a:t>
            </a:r>
            <a:r>
              <a:rPr lang="ru-RU" dirty="0" err="1">
                <a:latin typeface="Arial" panose="020B0604020202020204" pitchFamily="34" charset="0"/>
                <a:cs typeface="Arial" panose="020B0604020202020204" pitchFamily="34" charset="0"/>
              </a:rPr>
              <a:t>Кушанского</a:t>
            </a:r>
            <a:r>
              <a:rPr lang="ru-RU" dirty="0">
                <a:latin typeface="Arial" panose="020B0604020202020204" pitchFamily="34" charset="0"/>
                <a:cs typeface="Arial" panose="020B0604020202020204" pitchFamily="34" charset="0"/>
              </a:rPr>
              <a:t> царства, заниматься историей средних веков</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pic>
        <p:nvPicPr>
          <p:cNvPr id="5" name="Picture 1"/>
          <p:cNvPicPr>
            <a:picLocks noChangeAspect="1" noChangeArrowheads="1"/>
          </p:cNvPicPr>
          <p:nvPr/>
        </p:nvPicPr>
        <p:blipFill>
          <a:blip r:embed="rId2" cstate="print">
            <a:clrChange>
              <a:clrFrom>
                <a:srgbClr val="FFFFFF"/>
              </a:clrFrom>
              <a:clrTo>
                <a:srgbClr val="FFFFFF">
                  <a:alpha val="0"/>
                </a:srgbClr>
              </a:clrTo>
            </a:clrChange>
          </a:blip>
          <a:srcRect l="55142" t="15583"/>
          <a:stretch>
            <a:fillRect/>
          </a:stretch>
        </p:blipFill>
        <p:spPr bwMode="auto">
          <a:xfrm>
            <a:off x="10850426" y="767509"/>
            <a:ext cx="1056056" cy="1836814"/>
          </a:xfrm>
          <a:prstGeom prst="rect">
            <a:avLst/>
          </a:prstGeom>
          <a:noFill/>
          <a:ln w="9525">
            <a:noFill/>
            <a:miter lim="800000"/>
            <a:headEnd/>
            <a:tailEnd/>
          </a:ln>
          <a:effectLst/>
        </p:spPr>
      </p:pic>
    </p:spTree>
    <p:extLst>
      <p:ext uri="{BB962C8B-B14F-4D97-AF65-F5344CB8AC3E}">
        <p14:creationId xmlns:p14="http://schemas.microsoft.com/office/powerpoint/2010/main" val="2551995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564342" y="329197"/>
            <a:ext cx="7767918" cy="1025151"/>
          </a:xfrm>
        </p:spPr>
        <p:txBody>
          <a:bodyPr/>
          <a:lstStyle/>
          <a:p>
            <a:r>
              <a:rPr lang="ru-RU" dirty="0">
                <a:latin typeface="Arial" panose="020B0604020202020204" pitchFamily="34" charset="0"/>
                <a:cs typeface="Arial" panose="020B0604020202020204" pitchFamily="34" charset="0"/>
              </a:rPr>
              <a:t>Почему </a:t>
            </a:r>
            <a:r>
              <a:rPr lang="ru-RU" b="1" dirty="0">
                <a:latin typeface="Arial" panose="020B0604020202020204" pitchFamily="34" charset="0"/>
                <a:cs typeface="Arial" panose="020B0604020202020204" pitchFamily="34" charset="0"/>
              </a:rPr>
              <a:t>вы</a:t>
            </a:r>
            <a:r>
              <a:rPr lang="ru-RU" dirty="0">
                <a:latin typeface="Arial" panose="020B0604020202020204" pitchFamily="34" charset="0"/>
                <a:cs typeface="Arial" panose="020B0604020202020204" pitchFamily="34" charset="0"/>
              </a:rPr>
              <a:t> изуча</a:t>
            </a:r>
            <a:r>
              <a:rPr lang="ru-RU" b="1" dirty="0">
                <a:latin typeface="Arial" panose="020B0604020202020204" pitchFamily="34" charset="0"/>
                <a:cs typeface="Arial" panose="020B0604020202020204" pitchFamily="34" charset="0"/>
              </a:rPr>
              <a:t>ете</a:t>
            </a:r>
            <a:r>
              <a:rPr lang="ru-RU" dirty="0">
                <a:latin typeface="Arial" panose="020B0604020202020204" pitchFamily="34" charset="0"/>
                <a:cs typeface="Arial" panose="020B0604020202020204" pitchFamily="34" charset="0"/>
              </a:rPr>
              <a:t> книги </a:t>
            </a:r>
            <a:r>
              <a:rPr lang="ru-RU" dirty="0" err="1">
                <a:latin typeface="Arial" panose="020B0604020202020204" pitchFamily="34" charset="0"/>
                <a:cs typeface="Arial" panose="020B0604020202020204" pitchFamily="34" charset="0"/>
              </a:rPr>
              <a:t>Беруни</a:t>
            </a:r>
            <a:r>
              <a:rPr lang="ru-RU" dirty="0">
                <a:latin typeface="Arial" panose="020B0604020202020204" pitchFamily="34" charset="0"/>
                <a:cs typeface="Arial" panose="020B0604020202020204" pitchFamily="34" charset="0"/>
              </a:rPr>
              <a:t>?</a:t>
            </a:r>
          </a:p>
          <a:p>
            <a:endParaRPr lang="ru-RU" dirty="0"/>
          </a:p>
        </p:txBody>
      </p:sp>
      <p:pic>
        <p:nvPicPr>
          <p:cNvPr id="5124" name="Picture 4" descr="Vector иллюстрация образования знания при студенты парня и девушки нося  большой стог книг Студент человека и женщины Иллюстрация вектора -  иллюстрации насчитывающей нося, иллюстрация: 11331645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39198" y="2675965"/>
            <a:ext cx="3832412" cy="383241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Женщина в векторе книжного клуба Большой стог нося книг изучать студента  Библиотека, преподаватель, школа, университет Иллюстрация вектора -  иллюстрации насчитывающей библиотека, школа: 112331364"/>
          <p:cNvPicPr>
            <a:picLocks noChangeAspect="1" noChangeArrowheads="1"/>
          </p:cNvPicPr>
          <p:nvPr/>
        </p:nvPicPr>
        <p:blipFill rotWithShape="1">
          <a:blip r:embed="rId3">
            <a:extLst>
              <a:ext uri="{28A0092B-C50C-407E-A947-70E740481C1C}">
                <a14:useLocalDpi xmlns:a14="http://schemas.microsoft.com/office/drawing/2010/main" val="0"/>
              </a:ext>
            </a:extLst>
          </a:blip>
          <a:srcRect r="46738"/>
          <a:stretch/>
        </p:blipFill>
        <p:spPr bwMode="auto">
          <a:xfrm>
            <a:off x="2620868" y="2985609"/>
            <a:ext cx="1924238" cy="36127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997451" y="736414"/>
            <a:ext cx="3177055" cy="1532334"/>
          </a:xfrm>
          <a:prstGeom prst="wedgeRoundRectCallout">
            <a:avLst>
              <a:gd name="adj1" fmla="val -27214"/>
              <a:gd name="adj2" fmla="val 107085"/>
              <a:gd name="adj3" fmla="val 16667"/>
            </a:avLst>
          </a:prstGeom>
          <a:solidFill>
            <a:schemeClr val="accent4">
              <a:lumMod val="40000"/>
              <a:lumOff val="60000"/>
            </a:schemeClr>
          </a:solidFill>
          <a:ln>
            <a:solidFill>
              <a:schemeClr val="accent1"/>
            </a:solidFill>
          </a:ln>
          <a:effectLst>
            <a:outerShdw blurRad="50800" dist="38100" dir="5400000" algn="t" rotWithShape="0">
              <a:prstClr val="black">
                <a:alpha val="40000"/>
              </a:prstClr>
            </a:outerShdw>
          </a:effectLst>
        </p:spPr>
        <p:txBody>
          <a:bodyPr wrap="square" rtlCol="0">
            <a:spAutoFit/>
          </a:bodyPr>
          <a:lstStyle/>
          <a:p>
            <a:r>
              <a:rPr lang="ru-RU" sz="2800" b="1" dirty="0" smtClean="0">
                <a:latin typeface="Arial" panose="020B0604020202020204" pitchFamily="34" charset="0"/>
                <a:cs typeface="Arial" panose="020B0604020202020204" pitchFamily="34" charset="0"/>
              </a:rPr>
              <a:t>Потому что </a:t>
            </a:r>
            <a:r>
              <a:rPr lang="ru-RU" sz="2800" dirty="0" smtClean="0">
                <a:latin typeface="Arial" panose="020B0604020202020204" pitchFamily="34" charset="0"/>
                <a:cs typeface="Arial" panose="020B0604020202020204" pitchFamily="34" charset="0"/>
              </a:rPr>
              <a:t>я </a:t>
            </a:r>
          </a:p>
          <a:p>
            <a:r>
              <a:rPr lang="ru-RU" sz="2800" dirty="0" smtClean="0">
                <a:latin typeface="Arial" panose="020B0604020202020204" pitchFamily="34" charset="0"/>
                <a:cs typeface="Arial" panose="020B0604020202020204" pitchFamily="34" charset="0"/>
              </a:rPr>
              <a:t>увлекаюсь </a:t>
            </a:r>
          </a:p>
          <a:p>
            <a:r>
              <a:rPr lang="ru-RU" sz="2800" dirty="0" smtClean="0">
                <a:latin typeface="Arial" panose="020B0604020202020204" pitchFamily="34" charset="0"/>
                <a:cs typeface="Arial" panose="020B0604020202020204" pitchFamily="34" charset="0"/>
              </a:rPr>
              <a:t>историей науки.</a:t>
            </a:r>
            <a:endParaRPr lang="ru-RU" sz="2800" dirty="0">
              <a:latin typeface="Arial" panose="020B0604020202020204" pitchFamily="34" charset="0"/>
              <a:cs typeface="Arial" panose="020B0604020202020204" pitchFamily="34" charset="0"/>
            </a:endParaRPr>
          </a:p>
        </p:txBody>
      </p:sp>
      <p:sp>
        <p:nvSpPr>
          <p:cNvPr id="9" name="TextBox 8"/>
          <p:cNvSpPr txBox="1"/>
          <p:nvPr/>
        </p:nvSpPr>
        <p:spPr>
          <a:xfrm>
            <a:off x="4545106" y="1248989"/>
            <a:ext cx="2882619" cy="1532334"/>
          </a:xfrm>
          <a:prstGeom prst="wedgeRoundRectCallout">
            <a:avLst>
              <a:gd name="adj1" fmla="val 35428"/>
              <a:gd name="adj2" fmla="val 85146"/>
              <a:gd name="adj3" fmla="val 16667"/>
            </a:avLst>
          </a:prstGeom>
          <a:solidFill>
            <a:schemeClr val="accent1">
              <a:lumMod val="20000"/>
              <a:lumOff val="80000"/>
            </a:schemeClr>
          </a:solidFill>
          <a:ln>
            <a:solidFill>
              <a:schemeClr val="accent1"/>
            </a:solidFill>
          </a:ln>
          <a:effectLst>
            <a:outerShdw blurRad="50800" dist="38100" dir="5400000" algn="t" rotWithShape="0">
              <a:prstClr val="black">
                <a:alpha val="40000"/>
              </a:prstClr>
            </a:outerShdw>
          </a:effectLst>
        </p:spPr>
        <p:txBody>
          <a:bodyPr wrap="square" rtlCol="0">
            <a:spAutoFit/>
          </a:bodyPr>
          <a:lstStyle/>
          <a:p>
            <a:r>
              <a:rPr lang="ru-RU" sz="2800" b="1" dirty="0" smtClean="0">
                <a:latin typeface="Arial" panose="020B0604020202020204" pitchFamily="34" charset="0"/>
                <a:cs typeface="Arial" panose="020B0604020202020204" pitchFamily="34" charset="0"/>
              </a:rPr>
              <a:t>Потому что </a:t>
            </a:r>
            <a:r>
              <a:rPr lang="ru-RU" sz="2800" dirty="0" smtClean="0">
                <a:latin typeface="Arial" panose="020B0604020202020204" pitchFamily="34" charset="0"/>
                <a:cs typeface="Arial" panose="020B0604020202020204" pitchFamily="34" charset="0"/>
              </a:rPr>
              <a:t>я занимаюсь геодезией.</a:t>
            </a:r>
            <a:endParaRPr lang="ru-RU" sz="2800" dirty="0">
              <a:latin typeface="Arial" panose="020B0604020202020204" pitchFamily="34" charset="0"/>
              <a:cs typeface="Arial" panose="020B0604020202020204" pitchFamily="34" charset="0"/>
            </a:endParaRPr>
          </a:p>
        </p:txBody>
      </p:sp>
      <p:sp>
        <p:nvSpPr>
          <p:cNvPr id="10" name="TextBox 9"/>
          <p:cNvSpPr txBox="1"/>
          <p:nvPr/>
        </p:nvSpPr>
        <p:spPr>
          <a:xfrm>
            <a:off x="376983" y="1022969"/>
            <a:ext cx="3619969" cy="2009061"/>
          </a:xfrm>
          <a:prstGeom prst="wedgeRoundRectCallout">
            <a:avLst>
              <a:gd name="adj1" fmla="val 26513"/>
              <a:gd name="adj2" fmla="val 73768"/>
              <a:gd name="adj3" fmla="val 16667"/>
            </a:avLst>
          </a:prstGeom>
          <a:solidFill>
            <a:schemeClr val="accent6">
              <a:lumMod val="40000"/>
              <a:lumOff val="60000"/>
            </a:schemeClr>
          </a:solidFill>
          <a:ln>
            <a:solidFill>
              <a:schemeClr val="accent1"/>
            </a:solidFill>
          </a:ln>
          <a:effectLst>
            <a:outerShdw blurRad="50800" dist="38100" dir="5400000" algn="t" rotWithShape="0">
              <a:prstClr val="black">
                <a:alpha val="40000"/>
              </a:prstClr>
            </a:outerShdw>
          </a:effectLst>
        </p:spPr>
        <p:txBody>
          <a:bodyPr wrap="square" rtlCol="0">
            <a:spAutoFit/>
          </a:bodyPr>
          <a:lstStyle/>
          <a:p>
            <a:r>
              <a:rPr lang="ru-RU" sz="2800" dirty="0" smtClean="0">
                <a:latin typeface="Arial" panose="020B0604020202020204" pitchFamily="34" charset="0"/>
                <a:cs typeface="Arial" panose="020B0604020202020204" pitchFamily="34" charset="0"/>
              </a:rPr>
              <a:t>Я изучаю книги </a:t>
            </a:r>
            <a:r>
              <a:rPr lang="ru-RU" sz="2800" dirty="0" err="1" smtClean="0">
                <a:latin typeface="Arial" panose="020B0604020202020204" pitchFamily="34" charset="0"/>
                <a:cs typeface="Arial" panose="020B0604020202020204" pitchFamily="34" charset="0"/>
              </a:rPr>
              <a:t>Беруни</a:t>
            </a:r>
            <a:r>
              <a:rPr lang="ru-RU" sz="2800" dirty="0" smtClean="0">
                <a:latin typeface="Arial" panose="020B0604020202020204" pitchFamily="34" charset="0"/>
                <a:cs typeface="Arial" panose="020B0604020202020204" pitchFamily="34" charset="0"/>
              </a:rPr>
              <a:t>, </a:t>
            </a:r>
            <a:r>
              <a:rPr lang="ru-RU" sz="2800" b="1" dirty="0" smtClean="0">
                <a:latin typeface="Arial" panose="020B0604020202020204" pitchFamily="34" charset="0"/>
                <a:cs typeface="Arial" panose="020B0604020202020204" pitchFamily="34" charset="0"/>
              </a:rPr>
              <a:t>так как </a:t>
            </a:r>
            <a:r>
              <a:rPr lang="ru-RU" sz="2800" dirty="0" smtClean="0">
                <a:latin typeface="Arial" panose="020B0604020202020204" pitchFamily="34" charset="0"/>
                <a:cs typeface="Arial" panose="020B0604020202020204" pitchFamily="34" charset="0"/>
              </a:rPr>
              <a:t>пишу диссертацию по минералогии.</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5642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025619" y="122350"/>
            <a:ext cx="10430435" cy="1025151"/>
          </a:xfrm>
        </p:spPr>
        <p:txBody>
          <a:bodyPr>
            <a:normAutofit/>
          </a:bodyPr>
          <a:lstStyle/>
          <a:p>
            <a:r>
              <a:rPr lang="ru-RU" dirty="0" smtClean="0">
                <a:latin typeface="Arial" panose="020B0604020202020204" pitchFamily="34" charset="0"/>
                <a:cs typeface="Arial" panose="020B0604020202020204" pitchFamily="34" charset="0"/>
              </a:rPr>
              <a:t>Почему </a:t>
            </a:r>
            <a:r>
              <a:rPr lang="ru-RU" b="1" dirty="0">
                <a:latin typeface="Arial" panose="020B0604020202020204" pitchFamily="34" charset="0"/>
                <a:cs typeface="Arial" panose="020B0604020202020204" pitchFamily="34" charset="0"/>
              </a:rPr>
              <a:t>ты</a:t>
            </a:r>
            <a:r>
              <a:rPr lang="ru-RU" dirty="0">
                <a:latin typeface="Arial" panose="020B0604020202020204" pitchFamily="34" charset="0"/>
                <a:cs typeface="Arial" panose="020B0604020202020204" pitchFamily="34" charset="0"/>
              </a:rPr>
              <a:t> бер</a:t>
            </a:r>
            <a:r>
              <a:rPr lang="ru-RU" b="1" dirty="0">
                <a:latin typeface="Arial" panose="020B0604020202020204" pitchFamily="34" charset="0"/>
                <a:cs typeface="Arial" panose="020B0604020202020204" pitchFamily="34" charset="0"/>
              </a:rPr>
              <a:t>ёшь</a:t>
            </a:r>
            <a:r>
              <a:rPr lang="ru-RU" dirty="0">
                <a:latin typeface="Arial" panose="020B0604020202020204" pitchFamily="34" charset="0"/>
                <a:cs typeface="Arial" panose="020B0604020202020204" pitchFamily="34" charset="0"/>
              </a:rPr>
              <a:t> в библиотеке книги о Древней Бактрии?</a:t>
            </a:r>
          </a:p>
          <a:p>
            <a:endParaRPr lang="ru-RU" dirty="0">
              <a:latin typeface="Arial" panose="020B0604020202020204" pitchFamily="34" charset="0"/>
              <a:cs typeface="Arial" panose="020B0604020202020204" pitchFamily="34" charset="0"/>
            </a:endParaRPr>
          </a:p>
          <a:p>
            <a:endParaRPr lang="ru-RU" dirty="0"/>
          </a:p>
        </p:txBody>
      </p:sp>
      <p:sp>
        <p:nvSpPr>
          <p:cNvPr id="5" name="TextBox 4"/>
          <p:cNvSpPr txBox="1"/>
          <p:nvPr/>
        </p:nvSpPr>
        <p:spPr>
          <a:xfrm>
            <a:off x="8560923" y="601457"/>
            <a:ext cx="3177055" cy="1532334"/>
          </a:xfrm>
          <a:prstGeom prst="wedgeRoundRectCallout">
            <a:avLst>
              <a:gd name="adj1" fmla="val 16805"/>
              <a:gd name="adj2" fmla="val 89534"/>
              <a:gd name="adj3" fmla="val 16667"/>
            </a:avLst>
          </a:prstGeom>
          <a:solidFill>
            <a:schemeClr val="accent4">
              <a:lumMod val="40000"/>
              <a:lumOff val="60000"/>
            </a:schemeClr>
          </a:solidFill>
          <a:ln>
            <a:solidFill>
              <a:schemeClr val="accent1"/>
            </a:solidFill>
          </a:ln>
          <a:effectLst>
            <a:outerShdw blurRad="50800" dist="38100" dir="5400000" algn="t" rotWithShape="0">
              <a:prstClr val="black">
                <a:alpha val="40000"/>
              </a:prstClr>
            </a:outerShdw>
          </a:effectLst>
        </p:spPr>
        <p:txBody>
          <a:bodyPr wrap="square" rtlCol="0">
            <a:spAutoFit/>
          </a:bodyPr>
          <a:lstStyle/>
          <a:p>
            <a:r>
              <a:rPr lang="ru-RU" sz="2800" dirty="0" smtClean="0">
                <a:latin typeface="Arial" panose="020B0604020202020204" pitchFamily="34" charset="0"/>
                <a:cs typeface="Arial" panose="020B0604020202020204" pitchFamily="34" charset="0"/>
              </a:rPr>
              <a:t>Потому что я </a:t>
            </a:r>
          </a:p>
          <a:p>
            <a:r>
              <a:rPr lang="ru-RU" sz="2800" dirty="0">
                <a:latin typeface="Arial" panose="020B0604020202020204" pitchFamily="34" charset="0"/>
                <a:cs typeface="Arial" panose="020B0604020202020204" pitchFamily="34" charset="0"/>
              </a:rPr>
              <a:t>д</a:t>
            </a:r>
            <a:r>
              <a:rPr lang="ru-RU" sz="2800" dirty="0" smtClean="0">
                <a:latin typeface="Arial" panose="020B0604020202020204" pitchFamily="34" charset="0"/>
                <a:cs typeface="Arial" panose="020B0604020202020204" pitchFamily="34" charset="0"/>
              </a:rPr>
              <a:t>олжен написать реферат.</a:t>
            </a:r>
            <a:endParaRPr lang="ru-RU" sz="2800" dirty="0">
              <a:latin typeface="Arial" panose="020B0604020202020204" pitchFamily="34" charset="0"/>
              <a:cs typeface="Arial" panose="020B0604020202020204" pitchFamily="34" charset="0"/>
            </a:endParaRPr>
          </a:p>
        </p:txBody>
      </p:sp>
      <p:sp>
        <p:nvSpPr>
          <p:cNvPr id="9" name="TextBox 8"/>
          <p:cNvSpPr txBox="1"/>
          <p:nvPr/>
        </p:nvSpPr>
        <p:spPr>
          <a:xfrm>
            <a:off x="4388692" y="736414"/>
            <a:ext cx="3969222" cy="1532334"/>
          </a:xfrm>
          <a:prstGeom prst="wedgeRoundRectCallout">
            <a:avLst>
              <a:gd name="adj1" fmla="val 11374"/>
              <a:gd name="adj2" fmla="val 93922"/>
              <a:gd name="adj3" fmla="val 16667"/>
            </a:avLst>
          </a:prstGeom>
          <a:solidFill>
            <a:schemeClr val="accent1">
              <a:lumMod val="20000"/>
              <a:lumOff val="80000"/>
            </a:schemeClr>
          </a:solidFill>
          <a:ln>
            <a:solidFill>
              <a:schemeClr val="accent1"/>
            </a:solidFill>
          </a:ln>
          <a:effectLst>
            <a:outerShdw blurRad="50800" dist="38100" dir="5400000" algn="t" rotWithShape="0">
              <a:prstClr val="black">
                <a:alpha val="40000"/>
              </a:prstClr>
            </a:outerShdw>
          </a:effectLst>
        </p:spPr>
        <p:txBody>
          <a:bodyPr wrap="square" rtlCol="0">
            <a:spAutoFit/>
          </a:bodyPr>
          <a:lstStyle/>
          <a:p>
            <a:r>
              <a:rPr lang="ru-RU" sz="2800" dirty="0" smtClean="0">
                <a:latin typeface="Arial" panose="020B0604020202020204" pitchFamily="34" charset="0"/>
                <a:cs typeface="Arial" panose="020B0604020202020204" pitchFamily="34" charset="0"/>
              </a:rPr>
              <a:t>Потому что я увлекаюсь историей </a:t>
            </a:r>
            <a:r>
              <a:rPr lang="ru-RU" sz="2800" dirty="0" err="1" smtClean="0">
                <a:latin typeface="Arial" panose="020B0604020202020204" pitchFamily="34" charset="0"/>
                <a:cs typeface="Arial" panose="020B0604020202020204" pitchFamily="34" charset="0"/>
              </a:rPr>
              <a:t>Кушанского</a:t>
            </a:r>
            <a:r>
              <a:rPr lang="ru-RU" sz="2800" dirty="0" smtClean="0">
                <a:latin typeface="Arial" panose="020B0604020202020204" pitchFamily="34" charset="0"/>
                <a:cs typeface="Arial" panose="020B0604020202020204" pitchFamily="34" charset="0"/>
              </a:rPr>
              <a:t> царства.</a:t>
            </a:r>
            <a:endParaRPr lang="ru-RU" sz="2800" dirty="0">
              <a:latin typeface="Arial" panose="020B0604020202020204" pitchFamily="34" charset="0"/>
              <a:cs typeface="Arial" panose="020B0604020202020204" pitchFamily="34" charset="0"/>
            </a:endParaRPr>
          </a:p>
        </p:txBody>
      </p:sp>
      <p:sp>
        <p:nvSpPr>
          <p:cNvPr id="10" name="TextBox 9"/>
          <p:cNvSpPr txBox="1"/>
          <p:nvPr/>
        </p:nvSpPr>
        <p:spPr>
          <a:xfrm>
            <a:off x="376983" y="1022969"/>
            <a:ext cx="3619969" cy="2009061"/>
          </a:xfrm>
          <a:prstGeom prst="wedgeRoundRectCallout">
            <a:avLst>
              <a:gd name="adj1" fmla="val 26513"/>
              <a:gd name="adj2" fmla="val 73768"/>
              <a:gd name="adj3" fmla="val 16667"/>
            </a:avLst>
          </a:prstGeom>
          <a:solidFill>
            <a:schemeClr val="accent6">
              <a:lumMod val="40000"/>
              <a:lumOff val="60000"/>
            </a:schemeClr>
          </a:solidFill>
          <a:ln>
            <a:solidFill>
              <a:schemeClr val="accent1"/>
            </a:solidFill>
          </a:ln>
          <a:effectLst>
            <a:outerShdw blurRad="50800" dist="38100" dir="5400000" algn="t" rotWithShape="0">
              <a:prstClr val="black">
                <a:alpha val="40000"/>
              </a:prstClr>
            </a:outerShdw>
          </a:effectLst>
        </p:spPr>
        <p:txBody>
          <a:bodyPr wrap="square" rtlCol="0">
            <a:spAutoFit/>
          </a:bodyPr>
          <a:lstStyle/>
          <a:p>
            <a:r>
              <a:rPr lang="ru-RU" sz="2800" dirty="0" smtClean="0">
                <a:latin typeface="Arial" panose="020B0604020202020204" pitchFamily="34" charset="0"/>
                <a:cs typeface="Arial" panose="020B0604020202020204" pitchFamily="34" charset="0"/>
              </a:rPr>
              <a:t>Я беру книги о Древней Бактрии, так как изучаю монеты </a:t>
            </a:r>
            <a:r>
              <a:rPr lang="ru-RU" sz="2800" dirty="0" err="1" smtClean="0">
                <a:latin typeface="Arial" panose="020B0604020202020204" pitchFamily="34" charset="0"/>
                <a:cs typeface="Arial" panose="020B0604020202020204" pitchFamily="34" charset="0"/>
              </a:rPr>
              <a:t>Кушан</a:t>
            </a:r>
            <a:r>
              <a:rPr lang="ru-RU" sz="2800" dirty="0" smtClean="0">
                <a:latin typeface="Arial" panose="020B0604020202020204" pitchFamily="34" charset="0"/>
                <a:cs typeface="Arial" panose="020B0604020202020204" pitchFamily="34" charset="0"/>
              </a:rPr>
              <a:t>.</a:t>
            </a:r>
            <a:endParaRPr lang="ru-RU" sz="2800" dirty="0">
              <a:latin typeface="Arial" panose="020B0604020202020204" pitchFamily="34" charset="0"/>
              <a:cs typeface="Arial" panose="020B0604020202020204" pitchFamily="34" charset="0"/>
            </a:endParaRPr>
          </a:p>
        </p:txBody>
      </p:sp>
      <p:pic>
        <p:nvPicPr>
          <p:cNvPr id="6146" name="Picture 2" descr="Получать вектор концепции знания энциклопедия Человек и женщина в книжном  клубе Библиотека, преподаватель, школа, университет Иллюстрация вектора -  иллюстрации насчитывающей библиотека, вектор: 112330725"/>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5135" r="52453"/>
          <a:stretch/>
        </p:blipFill>
        <p:spPr bwMode="auto">
          <a:xfrm>
            <a:off x="6240837" y="2471726"/>
            <a:ext cx="1707777" cy="428625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Student Sitting At The Table With Piles Of Books. Stock Vector -  Illustration of asian, adult: 90675104"/>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b="10512"/>
          <a:stretch/>
        </p:blipFill>
        <p:spPr bwMode="auto">
          <a:xfrm>
            <a:off x="701851" y="3447098"/>
            <a:ext cx="3533973" cy="331087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Φοιτητής πανεπιστημίου που φέρνει έναν βαρύ σωρό των βιβλίων Διανυσματική  απεικόνιση - εικονογραφία από έναν, βαρύ: 112445122"/>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0842" r="15042"/>
          <a:stretch/>
        </p:blipFill>
        <p:spPr bwMode="auto">
          <a:xfrm flipH="1">
            <a:off x="8257896" y="2455595"/>
            <a:ext cx="2758492" cy="4302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162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555190" y="223838"/>
            <a:ext cx="8884023" cy="1025151"/>
          </a:xfrm>
        </p:spPr>
        <p:txBody>
          <a:bodyPr/>
          <a:lstStyle/>
          <a:p>
            <a:r>
              <a:rPr lang="ru-RU" dirty="0" smtClean="0">
                <a:latin typeface="Arial" panose="020B0604020202020204" pitchFamily="34" charset="0"/>
                <a:cs typeface="Arial" panose="020B0604020202020204" pitchFamily="34" charset="0"/>
              </a:rPr>
              <a:t>Почему </a:t>
            </a:r>
            <a:r>
              <a:rPr lang="ru-RU" b="1" dirty="0">
                <a:latin typeface="Arial" panose="020B0604020202020204" pitchFamily="34" charset="0"/>
                <a:cs typeface="Arial" panose="020B0604020202020204" pitchFamily="34" charset="0"/>
              </a:rPr>
              <a:t>ты</a:t>
            </a:r>
            <a:r>
              <a:rPr lang="ru-RU" dirty="0">
                <a:latin typeface="Arial" panose="020B0604020202020204" pitchFamily="34" charset="0"/>
                <a:cs typeface="Arial" panose="020B0604020202020204" pitchFamily="34" charset="0"/>
              </a:rPr>
              <a:t> пиш</a:t>
            </a:r>
            <a:r>
              <a:rPr lang="ru-RU" b="1" dirty="0">
                <a:latin typeface="Arial" panose="020B0604020202020204" pitchFamily="34" charset="0"/>
                <a:cs typeface="Arial" panose="020B0604020202020204" pitchFamily="34" charset="0"/>
              </a:rPr>
              <a:t>ешь</a:t>
            </a:r>
            <a:r>
              <a:rPr lang="ru-RU" dirty="0">
                <a:latin typeface="Arial" panose="020B0604020202020204" pitchFamily="34" charset="0"/>
                <a:cs typeface="Arial" panose="020B0604020202020204" pitchFamily="34" charset="0"/>
              </a:rPr>
              <a:t> реферат про </a:t>
            </a:r>
            <a:r>
              <a:rPr lang="ru-RU" dirty="0" err="1">
                <a:latin typeface="Arial" panose="020B0604020202020204" pitchFamily="34" charset="0"/>
                <a:cs typeface="Arial" panose="020B0604020202020204" pitchFamily="34" charset="0"/>
              </a:rPr>
              <a:t>Абулгазихана</a:t>
            </a:r>
            <a:r>
              <a:rPr lang="ru-RU" dirty="0">
                <a:latin typeface="Arial" panose="020B0604020202020204" pitchFamily="34" charset="0"/>
                <a:cs typeface="Arial" panose="020B0604020202020204" pitchFamily="34" charset="0"/>
              </a:rPr>
              <a:t>?</a:t>
            </a:r>
          </a:p>
          <a:p>
            <a:endParaRPr lang="ru-RU" dirty="0">
              <a:latin typeface="Arial" panose="020B0604020202020204" pitchFamily="34" charset="0"/>
              <a:cs typeface="Arial" panose="020B0604020202020204" pitchFamily="34" charset="0"/>
            </a:endParaRPr>
          </a:p>
          <a:p>
            <a:endParaRPr lang="ru-RU" dirty="0"/>
          </a:p>
        </p:txBody>
      </p:sp>
      <p:sp>
        <p:nvSpPr>
          <p:cNvPr id="5" name="TextBox 4"/>
          <p:cNvSpPr txBox="1"/>
          <p:nvPr/>
        </p:nvSpPr>
        <p:spPr>
          <a:xfrm>
            <a:off x="8850685" y="736413"/>
            <a:ext cx="3177055" cy="2009061"/>
          </a:xfrm>
          <a:prstGeom prst="wedgeRoundRectCallout">
            <a:avLst>
              <a:gd name="adj1" fmla="val 2414"/>
              <a:gd name="adj2" fmla="val 82320"/>
              <a:gd name="adj3" fmla="val 16667"/>
            </a:avLst>
          </a:prstGeom>
          <a:solidFill>
            <a:schemeClr val="accent4">
              <a:lumMod val="40000"/>
              <a:lumOff val="60000"/>
            </a:schemeClr>
          </a:solidFill>
          <a:ln>
            <a:solidFill>
              <a:schemeClr val="accent1"/>
            </a:solidFill>
          </a:ln>
          <a:effectLst>
            <a:outerShdw blurRad="50800" dist="38100" dir="5400000" algn="t" rotWithShape="0">
              <a:prstClr val="black">
                <a:alpha val="40000"/>
              </a:prstClr>
            </a:outerShdw>
          </a:effectLst>
        </p:spPr>
        <p:txBody>
          <a:bodyPr wrap="square" rtlCol="0">
            <a:spAutoFit/>
          </a:bodyPr>
          <a:lstStyle/>
          <a:p>
            <a:r>
              <a:rPr lang="ru-RU" sz="2800" dirty="0" smtClean="0">
                <a:latin typeface="Arial" panose="020B0604020202020204" pitchFamily="34" charset="0"/>
                <a:cs typeface="Arial" panose="020B0604020202020204" pitchFamily="34" charset="0"/>
              </a:rPr>
              <a:t>Потому что это самый удивительный историк.</a:t>
            </a:r>
            <a:endParaRPr lang="ru-RU" sz="2800" dirty="0">
              <a:latin typeface="Arial" panose="020B0604020202020204" pitchFamily="34" charset="0"/>
              <a:cs typeface="Arial" panose="020B0604020202020204" pitchFamily="34" charset="0"/>
            </a:endParaRPr>
          </a:p>
        </p:txBody>
      </p:sp>
      <p:sp>
        <p:nvSpPr>
          <p:cNvPr id="9" name="TextBox 8"/>
          <p:cNvSpPr txBox="1"/>
          <p:nvPr/>
        </p:nvSpPr>
        <p:spPr>
          <a:xfrm>
            <a:off x="4585448" y="977666"/>
            <a:ext cx="3025588" cy="1532334"/>
          </a:xfrm>
          <a:prstGeom prst="wedgeRoundRectCallout">
            <a:avLst>
              <a:gd name="adj1" fmla="val 21620"/>
              <a:gd name="adj2" fmla="val 88656"/>
              <a:gd name="adj3" fmla="val 16667"/>
            </a:avLst>
          </a:prstGeom>
          <a:solidFill>
            <a:schemeClr val="accent1">
              <a:lumMod val="20000"/>
              <a:lumOff val="80000"/>
            </a:schemeClr>
          </a:solidFill>
          <a:ln>
            <a:solidFill>
              <a:schemeClr val="accent1"/>
            </a:solidFill>
          </a:ln>
          <a:effectLst>
            <a:outerShdw blurRad="50800" dist="38100" dir="5400000" algn="t" rotWithShape="0">
              <a:prstClr val="black">
                <a:alpha val="40000"/>
              </a:prstClr>
            </a:outerShdw>
          </a:effectLst>
        </p:spPr>
        <p:txBody>
          <a:bodyPr wrap="square" rtlCol="0">
            <a:spAutoFit/>
          </a:bodyPr>
          <a:lstStyle/>
          <a:p>
            <a:r>
              <a:rPr lang="ru-RU" sz="2800" dirty="0" smtClean="0">
                <a:latin typeface="Arial" panose="020B0604020202020204" pitchFamily="34" charset="0"/>
                <a:cs typeface="Arial" panose="020B0604020202020204" pitchFamily="34" charset="0"/>
              </a:rPr>
              <a:t>Потому что мне понравились его книги.</a:t>
            </a:r>
            <a:endParaRPr lang="ru-RU" sz="2800" dirty="0">
              <a:latin typeface="Arial" panose="020B0604020202020204" pitchFamily="34" charset="0"/>
              <a:cs typeface="Arial" panose="020B0604020202020204" pitchFamily="34" charset="0"/>
            </a:endParaRPr>
          </a:p>
        </p:txBody>
      </p:sp>
      <p:sp>
        <p:nvSpPr>
          <p:cNvPr id="10" name="TextBox 9"/>
          <p:cNvSpPr txBox="1"/>
          <p:nvPr/>
        </p:nvSpPr>
        <p:spPr>
          <a:xfrm>
            <a:off x="376983" y="1022969"/>
            <a:ext cx="3619969" cy="2009061"/>
          </a:xfrm>
          <a:prstGeom prst="wedgeRoundRectCallout">
            <a:avLst>
              <a:gd name="adj1" fmla="val 9797"/>
              <a:gd name="adj2" fmla="val 78453"/>
              <a:gd name="adj3" fmla="val 16667"/>
            </a:avLst>
          </a:prstGeom>
          <a:solidFill>
            <a:schemeClr val="accent6">
              <a:lumMod val="40000"/>
              <a:lumOff val="60000"/>
            </a:schemeClr>
          </a:solidFill>
          <a:ln>
            <a:solidFill>
              <a:schemeClr val="accent1"/>
            </a:solidFill>
          </a:ln>
          <a:effectLst>
            <a:outerShdw blurRad="50800" dist="38100" dir="5400000" algn="t" rotWithShape="0">
              <a:prstClr val="black">
                <a:alpha val="40000"/>
              </a:prstClr>
            </a:outerShdw>
          </a:effectLst>
        </p:spPr>
        <p:txBody>
          <a:bodyPr wrap="square" rtlCol="0">
            <a:spAutoFit/>
          </a:bodyPr>
          <a:lstStyle/>
          <a:p>
            <a:r>
              <a:rPr lang="ru-RU" sz="2800" dirty="0" smtClean="0">
                <a:latin typeface="Arial" panose="020B0604020202020204" pitchFamily="34" charset="0"/>
                <a:cs typeface="Arial" panose="020B0604020202020204" pitchFamily="34" charset="0"/>
              </a:rPr>
              <a:t>Я пишу реферат про </a:t>
            </a:r>
            <a:r>
              <a:rPr lang="ru-RU" sz="2800" dirty="0" err="1" smtClean="0">
                <a:latin typeface="Arial" panose="020B0604020202020204" pitchFamily="34" charset="0"/>
                <a:cs typeface="Arial" panose="020B0604020202020204" pitchFamily="34" charset="0"/>
              </a:rPr>
              <a:t>Абулгазихана</a:t>
            </a:r>
            <a:r>
              <a:rPr lang="ru-RU" sz="2800" dirty="0" smtClean="0">
                <a:latin typeface="Arial" panose="020B0604020202020204" pitchFamily="34" charset="0"/>
                <a:cs typeface="Arial" panose="020B0604020202020204" pitchFamily="34" charset="0"/>
              </a:rPr>
              <a:t>, так как изучаю историю Хивы.</a:t>
            </a:r>
            <a:endParaRPr lang="ru-RU" sz="2800" dirty="0">
              <a:latin typeface="Arial" panose="020B0604020202020204" pitchFamily="34" charset="0"/>
              <a:cs typeface="Arial" panose="020B0604020202020204" pitchFamily="34" charset="0"/>
            </a:endParaRPr>
          </a:p>
        </p:txBody>
      </p:sp>
      <p:pic>
        <p:nvPicPr>
          <p:cNvPr id="8194" name="Picture 2" descr="Student Man Studying With Computer On Desk Cartoon Vector Illustration..  Royalty Free Cliparts, Vectors, And Stock Illustration. Image 126158750."/>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209364" y="3032030"/>
            <a:ext cx="3547782" cy="354778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Education Online Vector. Young Handsome Woman In Headphones Sitting...  Royalty Free Cliparts, Vectors, And Stock Illustration. Image 96830408."/>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16719"/>
          <a:stretch/>
        </p:blipFill>
        <p:spPr bwMode="auto">
          <a:xfrm>
            <a:off x="8284509" y="3258049"/>
            <a:ext cx="3907491" cy="32541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Education Online Vector Home Online Education Service Young Man In  Headphones Working With Computer Modern Learning Isolated Flat Cartoon  Illustration, Education, Online, Web PNG and Vector with Transparent  Background for Free Download"/>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20421"/>
          <a:stretch/>
        </p:blipFill>
        <p:spPr bwMode="auto">
          <a:xfrm>
            <a:off x="4135167" y="3293898"/>
            <a:ext cx="4346608" cy="3458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604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806825" y="329198"/>
            <a:ext cx="9977716" cy="693772"/>
          </a:xfrm>
        </p:spPr>
        <p:txBody>
          <a:bodyPr>
            <a:normAutofit/>
          </a:bodyPr>
          <a:lstStyle/>
          <a:p>
            <a:r>
              <a:rPr lang="ru-RU" dirty="0" smtClean="0">
                <a:latin typeface="Arial" panose="020B0604020202020204" pitchFamily="34" charset="0"/>
                <a:cs typeface="Arial" panose="020B0604020202020204" pitchFamily="34" charset="0"/>
              </a:rPr>
              <a:t>Почему </a:t>
            </a:r>
            <a:r>
              <a:rPr lang="ru-RU" b="1" dirty="0">
                <a:latin typeface="Arial" panose="020B0604020202020204" pitchFamily="34" charset="0"/>
                <a:cs typeface="Arial" panose="020B0604020202020204" pitchFamily="34" charset="0"/>
              </a:rPr>
              <a:t>вы</a:t>
            </a:r>
            <a:r>
              <a:rPr lang="ru-RU" dirty="0">
                <a:latin typeface="Arial" panose="020B0604020202020204" pitchFamily="34" charset="0"/>
                <a:cs typeface="Arial" panose="020B0604020202020204" pitchFamily="34" charset="0"/>
              </a:rPr>
              <a:t> так много зна</a:t>
            </a:r>
            <a:r>
              <a:rPr lang="ru-RU" b="1" dirty="0">
                <a:latin typeface="Arial" panose="020B0604020202020204" pitchFamily="34" charset="0"/>
                <a:cs typeface="Arial" panose="020B0604020202020204" pitchFamily="34" charset="0"/>
              </a:rPr>
              <a:t>ете</a:t>
            </a:r>
            <a:r>
              <a:rPr lang="ru-RU" dirty="0">
                <a:latin typeface="Arial" panose="020B0604020202020204" pitchFamily="34" charset="0"/>
                <a:cs typeface="Arial" panose="020B0604020202020204" pitchFamily="34" charset="0"/>
              </a:rPr>
              <a:t> о Великом шёлковом пути?</a:t>
            </a:r>
          </a:p>
          <a:p>
            <a:endParaRPr lang="ru-RU" dirty="0">
              <a:latin typeface="Arial" panose="020B0604020202020204" pitchFamily="34" charset="0"/>
              <a:cs typeface="Arial" panose="020B0604020202020204" pitchFamily="34" charset="0"/>
            </a:endParaRPr>
          </a:p>
          <a:p>
            <a:endParaRPr lang="ru-RU" dirty="0"/>
          </a:p>
        </p:txBody>
      </p:sp>
      <p:sp>
        <p:nvSpPr>
          <p:cNvPr id="5" name="TextBox 4"/>
          <p:cNvSpPr txBox="1"/>
          <p:nvPr/>
        </p:nvSpPr>
        <p:spPr>
          <a:xfrm>
            <a:off x="8037328" y="1005717"/>
            <a:ext cx="3791370" cy="2009061"/>
          </a:xfrm>
          <a:prstGeom prst="wedgeRoundRectCallout">
            <a:avLst>
              <a:gd name="adj1" fmla="val -16238"/>
              <a:gd name="adj2" fmla="val 81294"/>
              <a:gd name="adj3" fmla="val 16667"/>
            </a:avLst>
          </a:prstGeom>
          <a:solidFill>
            <a:schemeClr val="accent4">
              <a:lumMod val="40000"/>
              <a:lumOff val="60000"/>
            </a:schemeClr>
          </a:solidFill>
          <a:ln>
            <a:solidFill>
              <a:schemeClr val="accent1"/>
            </a:solidFill>
          </a:ln>
          <a:effectLst>
            <a:outerShdw blurRad="50800" dist="38100" dir="5400000" algn="t" rotWithShape="0">
              <a:prstClr val="black">
                <a:alpha val="40000"/>
              </a:prstClr>
            </a:outerShdw>
          </a:effectLst>
        </p:spPr>
        <p:txBody>
          <a:bodyPr wrap="square" rtlCol="0">
            <a:spAutoFit/>
          </a:bodyPr>
          <a:lstStyle/>
          <a:p>
            <a:r>
              <a:rPr lang="ru-RU" sz="2800" dirty="0" smtClean="0">
                <a:latin typeface="Arial" panose="020B0604020202020204" pitchFamily="34" charset="0"/>
                <a:cs typeface="Arial" panose="020B0604020202020204" pitchFamily="34" charset="0"/>
              </a:rPr>
              <a:t>Потому что меня интересует история международных отношений.</a:t>
            </a:r>
            <a:endParaRPr lang="ru-RU" sz="2800" dirty="0">
              <a:latin typeface="Arial" panose="020B0604020202020204" pitchFamily="34" charset="0"/>
              <a:cs typeface="Arial" panose="020B0604020202020204" pitchFamily="34" charset="0"/>
            </a:endParaRPr>
          </a:p>
        </p:txBody>
      </p:sp>
      <p:sp>
        <p:nvSpPr>
          <p:cNvPr id="9" name="TextBox 8"/>
          <p:cNvSpPr txBox="1"/>
          <p:nvPr/>
        </p:nvSpPr>
        <p:spPr>
          <a:xfrm>
            <a:off x="4545106" y="1248989"/>
            <a:ext cx="3269969" cy="1532334"/>
          </a:xfrm>
          <a:prstGeom prst="wedgeRoundRectCallout">
            <a:avLst>
              <a:gd name="adj1" fmla="val 25632"/>
              <a:gd name="adj2" fmla="val 61720"/>
              <a:gd name="adj3" fmla="val 16667"/>
            </a:avLst>
          </a:prstGeom>
          <a:solidFill>
            <a:schemeClr val="accent1">
              <a:lumMod val="20000"/>
              <a:lumOff val="80000"/>
            </a:schemeClr>
          </a:solidFill>
          <a:ln>
            <a:solidFill>
              <a:schemeClr val="accent1"/>
            </a:solidFill>
          </a:ln>
          <a:effectLst>
            <a:outerShdw blurRad="50800" dist="38100" dir="5400000" algn="t" rotWithShape="0">
              <a:prstClr val="black">
                <a:alpha val="40000"/>
              </a:prstClr>
            </a:outerShdw>
          </a:effectLst>
        </p:spPr>
        <p:txBody>
          <a:bodyPr wrap="square" rtlCol="0">
            <a:spAutoFit/>
          </a:bodyPr>
          <a:lstStyle/>
          <a:p>
            <a:r>
              <a:rPr lang="ru-RU" sz="2800" dirty="0" smtClean="0">
                <a:latin typeface="Arial" panose="020B0604020202020204" pitchFamily="34" charset="0"/>
                <a:cs typeface="Arial" panose="020B0604020202020204" pitchFamily="34" charset="0"/>
              </a:rPr>
              <a:t>Потому что это интересно моим ученикам.</a:t>
            </a:r>
            <a:endParaRPr lang="ru-RU" sz="2800" dirty="0">
              <a:latin typeface="Arial" panose="020B0604020202020204" pitchFamily="34" charset="0"/>
              <a:cs typeface="Arial" panose="020B0604020202020204" pitchFamily="34" charset="0"/>
            </a:endParaRPr>
          </a:p>
        </p:txBody>
      </p:sp>
      <p:sp>
        <p:nvSpPr>
          <p:cNvPr id="10" name="TextBox 9"/>
          <p:cNvSpPr txBox="1"/>
          <p:nvPr/>
        </p:nvSpPr>
        <p:spPr>
          <a:xfrm>
            <a:off x="377867" y="1248989"/>
            <a:ext cx="3790722" cy="2485787"/>
          </a:xfrm>
          <a:prstGeom prst="wedgeRoundRectCallout">
            <a:avLst>
              <a:gd name="adj1" fmla="val -14998"/>
              <a:gd name="adj2" fmla="val 62408"/>
              <a:gd name="adj3" fmla="val 16667"/>
            </a:avLst>
          </a:prstGeom>
          <a:solidFill>
            <a:schemeClr val="accent6">
              <a:lumMod val="40000"/>
              <a:lumOff val="60000"/>
            </a:schemeClr>
          </a:solidFill>
          <a:ln>
            <a:solidFill>
              <a:schemeClr val="accent1"/>
            </a:solidFill>
          </a:ln>
          <a:effectLst>
            <a:outerShdw blurRad="50800" dist="38100" dir="5400000" algn="t" rotWithShape="0">
              <a:prstClr val="black">
                <a:alpha val="40000"/>
              </a:prstClr>
            </a:outerShdw>
          </a:effectLst>
        </p:spPr>
        <p:txBody>
          <a:bodyPr wrap="square" rtlCol="0">
            <a:spAutoFit/>
          </a:bodyPr>
          <a:lstStyle/>
          <a:p>
            <a:r>
              <a:rPr lang="ru-RU" sz="2800" dirty="0" smtClean="0">
                <a:latin typeface="Arial" panose="020B0604020202020204" pitchFamily="34" charset="0"/>
                <a:cs typeface="Arial" panose="020B0604020202020204" pitchFamily="34" charset="0"/>
              </a:rPr>
              <a:t>Я много знаю о Великом шелковом пути, потому что изучаю его всю жизнь.</a:t>
            </a:r>
            <a:endParaRPr lang="ru-RU" sz="2800" dirty="0">
              <a:latin typeface="Arial" panose="020B0604020202020204" pitchFamily="34" charset="0"/>
              <a:cs typeface="Arial" panose="020B0604020202020204" pitchFamily="34" charset="0"/>
            </a:endParaRPr>
          </a:p>
        </p:txBody>
      </p:sp>
      <p:pic>
        <p:nvPicPr>
          <p:cNvPr id="8" name="Picture 2" descr="Женщина в векторе книжного клуба Большой стог нося книг изучать студента  Библиотека, преподаватель, школа, университет Иллюстрация вектора -  иллюстрации насчитывающей библиотека, школа: 112331364"/>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54131"/>
          <a:stretch/>
        </p:blipFill>
        <p:spPr bwMode="auto">
          <a:xfrm>
            <a:off x="9518130" y="2305270"/>
            <a:ext cx="2088315" cy="4552730"/>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Старый профессор | Премиум векторы"/>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3552" t="11614" r="29089" b="4266"/>
          <a:stretch/>
        </p:blipFill>
        <p:spPr bwMode="auto">
          <a:xfrm>
            <a:off x="1814093" y="3085142"/>
            <a:ext cx="1695170" cy="377285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Back to school teacher woman cartoon character Vector Image"/>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26" b="11565"/>
          <a:stretch/>
        </p:blipFill>
        <p:spPr bwMode="auto">
          <a:xfrm>
            <a:off x="4545106" y="2624231"/>
            <a:ext cx="3829819" cy="4112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353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1613" y="297890"/>
            <a:ext cx="3545540" cy="710640"/>
          </a:xfrm>
        </p:spPr>
        <p:txBody>
          <a:bodyPr/>
          <a:lstStyle/>
          <a:p>
            <a:r>
              <a:rPr lang="ru-RU" dirty="0" smtClean="0">
                <a:solidFill>
                  <a:srgbClr val="002060"/>
                </a:solidFill>
                <a:latin typeface="Arial" panose="020B0604020202020204" pitchFamily="34" charset="0"/>
                <a:cs typeface="Arial" panose="020B0604020202020204" pitchFamily="34" charset="0"/>
              </a:rPr>
              <a:t>Задание 1</a:t>
            </a:r>
            <a:endParaRPr lang="ru-RU" dirty="0">
              <a:solidFill>
                <a:srgbClr val="002060"/>
              </a:solidFill>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502025" y="1559858"/>
            <a:ext cx="8978152" cy="4351338"/>
          </a:xfrm>
        </p:spPr>
        <p:txBody>
          <a:bodyPr>
            <a:normAutofit/>
          </a:bodyPr>
          <a:lstStyle/>
          <a:p>
            <a:pPr marL="514350" indent="-514350">
              <a:buAutoNum type="arabicPeriod"/>
            </a:pPr>
            <a:r>
              <a:rPr lang="ru-RU" dirty="0" smtClean="0">
                <a:latin typeface="Arial" panose="020B0604020202020204" pitchFamily="34" charset="0"/>
                <a:cs typeface="Arial" panose="020B0604020202020204" pitchFamily="34" charset="0"/>
              </a:rPr>
              <a:t>Опыт </a:t>
            </a:r>
            <a:r>
              <a:rPr lang="ru-RU" dirty="0">
                <a:latin typeface="Arial" panose="020B0604020202020204" pitchFamily="34" charset="0"/>
                <a:cs typeface="Arial" panose="020B0604020202020204" pitchFamily="34" charset="0"/>
              </a:rPr>
              <a:t>прошёл удачно, … все </a:t>
            </a:r>
            <a:r>
              <a:rPr lang="ru-RU" dirty="0">
                <a:solidFill>
                  <a:srgbClr val="C00000"/>
                </a:solidFill>
                <a:latin typeface="Arial" panose="020B0604020202020204" pitchFamily="34" charset="0"/>
                <a:cs typeface="Arial" panose="020B0604020202020204" pitchFamily="34" charset="0"/>
              </a:rPr>
              <a:t>приборы</a:t>
            </a:r>
            <a:r>
              <a:rPr lang="ru-RU" dirty="0">
                <a:latin typeface="Arial" panose="020B0604020202020204" pitchFamily="34" charset="0"/>
                <a:cs typeface="Arial" panose="020B0604020202020204" pitchFamily="34" charset="0"/>
              </a:rPr>
              <a:t> работали согласованно.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2</a:t>
            </a:r>
            <a:r>
              <a:rPr lang="ru-RU" dirty="0">
                <a:latin typeface="Arial" panose="020B0604020202020204" pitchFamily="34" charset="0"/>
                <a:cs typeface="Arial" panose="020B0604020202020204" pitchFamily="34" charset="0"/>
              </a:rPr>
              <a:t>. Санжар запоминал всё быстро, … у него была хорошая память.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3</a:t>
            </a:r>
            <a:r>
              <a:rPr lang="ru-RU" dirty="0">
                <a:latin typeface="Arial" panose="020B0604020202020204" pitchFamily="34" charset="0"/>
                <a:cs typeface="Arial" panose="020B0604020202020204" pitchFamily="34" charset="0"/>
              </a:rPr>
              <a:t>. В доме закрыли все окна, … была гроза.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4</a:t>
            </a:r>
            <a:r>
              <a:rPr lang="ru-RU" dirty="0">
                <a:latin typeface="Arial" panose="020B0604020202020204" pitchFamily="34" charset="0"/>
                <a:cs typeface="Arial" panose="020B0604020202020204" pitchFamily="34" charset="0"/>
              </a:rPr>
              <a:t>. Мы не пошли в </a:t>
            </a:r>
            <a:r>
              <a:rPr lang="ru-RU" dirty="0">
                <a:solidFill>
                  <a:srgbClr val="C00000"/>
                </a:solidFill>
                <a:latin typeface="Arial" panose="020B0604020202020204" pitchFamily="34" charset="0"/>
                <a:cs typeface="Arial" panose="020B0604020202020204" pitchFamily="34" charset="0"/>
              </a:rPr>
              <a:t>лабораторию</a:t>
            </a:r>
            <a:r>
              <a:rPr lang="ru-RU" dirty="0">
                <a:latin typeface="Arial" panose="020B0604020202020204" pitchFamily="34" charset="0"/>
                <a:cs typeface="Arial" panose="020B0604020202020204" pitchFamily="34" charset="0"/>
              </a:rPr>
              <a:t>, … она была закрыта.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5</a:t>
            </a:r>
            <a:r>
              <a:rPr lang="ru-RU" dirty="0">
                <a:latin typeface="Arial" panose="020B0604020202020204" pitchFamily="34" charset="0"/>
                <a:cs typeface="Arial" panose="020B0604020202020204" pitchFamily="34" charset="0"/>
              </a:rPr>
              <a:t>. Он не смог продолжить </a:t>
            </a:r>
            <a:r>
              <a:rPr lang="ru-RU" dirty="0">
                <a:solidFill>
                  <a:srgbClr val="C00000"/>
                </a:solidFill>
                <a:latin typeface="Arial" panose="020B0604020202020204" pitchFamily="34" charset="0"/>
                <a:cs typeface="Arial" panose="020B0604020202020204" pitchFamily="34" charset="0"/>
              </a:rPr>
              <a:t>образование</a:t>
            </a:r>
            <a:r>
              <a:rPr lang="ru-RU" dirty="0">
                <a:latin typeface="Arial" panose="020B0604020202020204" pitchFamily="34" charset="0"/>
                <a:cs typeface="Arial" panose="020B0604020202020204" pitchFamily="34" charset="0"/>
              </a:rPr>
              <a:t>, … началась война. </a:t>
            </a:r>
          </a:p>
          <a:p>
            <a:pPr marL="0" indent="0">
              <a:buNone/>
            </a:pPr>
            <a:endParaRPr lang="ru-RU" dirty="0">
              <a:latin typeface="Arial" panose="020B0604020202020204" pitchFamily="34" charset="0"/>
              <a:cs typeface="Arial" panose="020B0604020202020204" pitchFamily="34" charset="0"/>
            </a:endParaRPr>
          </a:p>
        </p:txBody>
      </p:sp>
      <p:sp>
        <p:nvSpPr>
          <p:cNvPr id="7" name="TextBox 6"/>
          <p:cNvSpPr txBox="1"/>
          <p:nvPr/>
        </p:nvSpPr>
        <p:spPr>
          <a:xfrm>
            <a:off x="9480177" y="3346996"/>
            <a:ext cx="2441463" cy="777061"/>
          </a:xfrm>
          <a:prstGeom prst="cube">
            <a:avLst/>
          </a:prstGeom>
          <a:solidFill>
            <a:schemeClr val="accent4">
              <a:lumMod val="40000"/>
              <a:lumOff val="60000"/>
            </a:schemeClr>
          </a:solidFill>
          <a:ln>
            <a:solidFill>
              <a:schemeClr val="accent1"/>
            </a:solidFill>
          </a:ln>
          <a:effectLst>
            <a:outerShdw blurRad="50800" dist="38100" dir="5400000" algn="t" rotWithShape="0">
              <a:prstClr val="black">
                <a:alpha val="40000"/>
              </a:prstClr>
            </a:outerShdw>
          </a:effectLst>
        </p:spPr>
        <p:txBody>
          <a:bodyPr wrap="none" rtlCol="0">
            <a:spAutoFit/>
          </a:bodyPr>
          <a:lstStyle/>
          <a:p>
            <a:r>
              <a:rPr lang="ru-RU" sz="3200" dirty="0">
                <a:latin typeface="Arial" panose="020B0604020202020204" pitchFamily="34" charset="0"/>
                <a:cs typeface="Arial" panose="020B0604020202020204" pitchFamily="34" charset="0"/>
              </a:rPr>
              <a:t>п</a:t>
            </a:r>
            <a:r>
              <a:rPr lang="ru-RU" sz="3200" dirty="0" smtClean="0">
                <a:latin typeface="Arial" panose="020B0604020202020204" pitchFamily="34" charset="0"/>
                <a:cs typeface="Arial" panose="020B0604020202020204" pitchFamily="34" charset="0"/>
              </a:rPr>
              <a:t>отому что</a:t>
            </a:r>
            <a:endParaRPr lang="ru-RU" sz="3200" dirty="0">
              <a:latin typeface="Arial" panose="020B0604020202020204" pitchFamily="34" charset="0"/>
              <a:cs typeface="Arial" panose="020B0604020202020204" pitchFamily="34" charset="0"/>
            </a:endParaRPr>
          </a:p>
        </p:txBody>
      </p:sp>
      <p:sp>
        <p:nvSpPr>
          <p:cNvPr id="9" name="TextBox 8"/>
          <p:cNvSpPr txBox="1"/>
          <p:nvPr/>
        </p:nvSpPr>
        <p:spPr>
          <a:xfrm>
            <a:off x="9695330" y="1171327"/>
            <a:ext cx="1670933" cy="777061"/>
          </a:xfrm>
          <a:prstGeom prst="cube">
            <a:avLst/>
          </a:prstGeom>
          <a:solidFill>
            <a:schemeClr val="accent4">
              <a:lumMod val="40000"/>
              <a:lumOff val="60000"/>
            </a:schemeClr>
          </a:solidFill>
          <a:ln>
            <a:solidFill>
              <a:schemeClr val="accent1"/>
            </a:solidFill>
          </a:ln>
          <a:effectLst>
            <a:outerShdw blurRad="50800" dist="38100" dir="5400000" algn="t" rotWithShape="0">
              <a:prstClr val="black">
                <a:alpha val="40000"/>
              </a:prstClr>
            </a:outerShdw>
          </a:effectLst>
        </p:spPr>
        <p:txBody>
          <a:bodyPr wrap="none" rtlCol="0">
            <a:spAutoFit/>
          </a:bodyPr>
          <a:lstStyle/>
          <a:p>
            <a:r>
              <a:rPr lang="ru-RU" sz="3200" dirty="0">
                <a:latin typeface="Arial" panose="020B0604020202020204" pitchFamily="34" charset="0"/>
                <a:cs typeface="Arial" panose="020B0604020202020204" pitchFamily="34" charset="0"/>
              </a:rPr>
              <a:t>т</a:t>
            </a:r>
            <a:r>
              <a:rPr lang="ru-RU" sz="3200" dirty="0" smtClean="0">
                <a:latin typeface="Arial" panose="020B0604020202020204" pitchFamily="34" charset="0"/>
                <a:cs typeface="Arial" panose="020B0604020202020204" pitchFamily="34" charset="0"/>
              </a:rPr>
              <a:t>ак как</a:t>
            </a:r>
            <a:endParaRPr lang="ru-RU" sz="3200" dirty="0">
              <a:latin typeface="Arial" panose="020B0604020202020204" pitchFamily="34" charset="0"/>
              <a:cs typeface="Arial" panose="020B0604020202020204" pitchFamily="34" charset="0"/>
            </a:endParaRPr>
          </a:p>
        </p:txBody>
      </p:sp>
      <p:pic>
        <p:nvPicPr>
          <p:cNvPr id="10" name="Picture 4" descr="ᐈ Шапка вектор, векторные картинки шапка выпускника | скачать на  Depositphotos®"/>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54809" y="52575"/>
            <a:ext cx="1751974" cy="17519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
          <p:cNvPicPr>
            <a:picLocks noChangeAspect="1" noChangeArrowheads="1"/>
          </p:cNvPicPr>
          <p:nvPr/>
        </p:nvPicPr>
        <p:blipFill>
          <a:blip r:embed="rId3" cstate="print">
            <a:clrChange>
              <a:clrFrom>
                <a:srgbClr val="FFFFFF"/>
              </a:clrFrom>
              <a:clrTo>
                <a:srgbClr val="FFFFFF">
                  <a:alpha val="0"/>
                </a:srgbClr>
              </a:clrTo>
            </a:clrChange>
          </a:blip>
          <a:srcRect l="55142" t="15583"/>
          <a:stretch>
            <a:fillRect/>
          </a:stretch>
        </p:blipFill>
        <p:spPr bwMode="auto">
          <a:xfrm>
            <a:off x="10171695" y="4221878"/>
            <a:ext cx="1338988" cy="2328921"/>
          </a:xfrm>
          <a:prstGeom prst="rect">
            <a:avLst/>
          </a:prstGeom>
          <a:noFill/>
          <a:ln w="9525">
            <a:noFill/>
            <a:miter lim="800000"/>
            <a:headEnd/>
            <a:tailEnd/>
          </a:ln>
          <a:effectLst/>
        </p:spPr>
      </p:pic>
    </p:spTree>
    <p:extLst>
      <p:ext uri="{BB962C8B-B14F-4D97-AF65-F5344CB8AC3E}">
        <p14:creationId xmlns:p14="http://schemas.microsoft.com/office/powerpoint/2010/main" val="4249290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1613" y="297890"/>
            <a:ext cx="3545540" cy="710640"/>
          </a:xfrm>
        </p:spPr>
        <p:txBody>
          <a:bodyPr/>
          <a:lstStyle/>
          <a:p>
            <a:r>
              <a:rPr lang="ru-RU" dirty="0" smtClean="0">
                <a:solidFill>
                  <a:srgbClr val="002060"/>
                </a:solidFill>
                <a:latin typeface="Arial" panose="020B0604020202020204" pitchFamily="34" charset="0"/>
                <a:cs typeface="Arial" panose="020B0604020202020204" pitchFamily="34" charset="0"/>
              </a:rPr>
              <a:t>Задание 1</a:t>
            </a:r>
            <a:endParaRPr lang="ru-RU" dirty="0">
              <a:solidFill>
                <a:srgbClr val="002060"/>
              </a:solidFill>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502025" y="1559858"/>
            <a:ext cx="8978152" cy="4351338"/>
          </a:xfrm>
        </p:spPr>
        <p:txBody>
          <a:bodyPr>
            <a:normAutofit/>
          </a:bodyPr>
          <a:lstStyle/>
          <a:p>
            <a:pPr marL="514350" indent="-514350">
              <a:buAutoNum type="arabicPeriod"/>
            </a:pPr>
            <a:r>
              <a:rPr lang="ru-RU" dirty="0" smtClean="0">
                <a:latin typeface="Arial" panose="020B0604020202020204" pitchFamily="34" charset="0"/>
                <a:cs typeface="Arial" panose="020B0604020202020204" pitchFamily="34" charset="0"/>
              </a:rPr>
              <a:t>Опыт </a:t>
            </a:r>
            <a:r>
              <a:rPr lang="ru-RU" dirty="0">
                <a:latin typeface="Arial" panose="020B0604020202020204" pitchFamily="34" charset="0"/>
                <a:cs typeface="Arial" panose="020B0604020202020204" pitchFamily="34" charset="0"/>
              </a:rPr>
              <a:t>прошёл удачно, </a:t>
            </a:r>
            <a:r>
              <a:rPr lang="ru-RU" b="1" dirty="0" smtClean="0">
                <a:solidFill>
                  <a:srgbClr val="C00000"/>
                </a:solidFill>
                <a:latin typeface="Arial" panose="020B0604020202020204" pitchFamily="34" charset="0"/>
                <a:cs typeface="Arial" panose="020B0604020202020204" pitchFamily="34" charset="0"/>
              </a:rPr>
              <a:t>так как </a:t>
            </a:r>
            <a:r>
              <a:rPr lang="ru-RU" dirty="0">
                <a:latin typeface="Arial" panose="020B0604020202020204" pitchFamily="34" charset="0"/>
                <a:cs typeface="Arial" panose="020B0604020202020204" pitchFamily="34" charset="0"/>
              </a:rPr>
              <a:t>все приборы работали согласованно.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2</a:t>
            </a:r>
            <a:r>
              <a:rPr lang="ru-RU" dirty="0">
                <a:latin typeface="Arial" panose="020B0604020202020204" pitchFamily="34" charset="0"/>
                <a:cs typeface="Arial" panose="020B0604020202020204" pitchFamily="34" charset="0"/>
              </a:rPr>
              <a:t>. Санжар запоминал всё быстро, </a:t>
            </a:r>
            <a:r>
              <a:rPr lang="ru-RU" b="1" dirty="0" smtClean="0">
                <a:solidFill>
                  <a:srgbClr val="C00000"/>
                </a:solidFill>
                <a:latin typeface="Arial" panose="020B0604020202020204" pitchFamily="34" charset="0"/>
                <a:cs typeface="Arial" panose="020B0604020202020204" pitchFamily="34" charset="0"/>
              </a:rPr>
              <a:t>потому что </a:t>
            </a:r>
            <a:r>
              <a:rPr lang="ru-RU" dirty="0">
                <a:latin typeface="Arial" panose="020B0604020202020204" pitchFamily="34" charset="0"/>
                <a:cs typeface="Arial" panose="020B0604020202020204" pitchFamily="34" charset="0"/>
              </a:rPr>
              <a:t>у него была хорошая память.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3</a:t>
            </a:r>
            <a:r>
              <a:rPr lang="ru-RU" dirty="0">
                <a:latin typeface="Arial" panose="020B0604020202020204" pitchFamily="34" charset="0"/>
                <a:cs typeface="Arial" panose="020B0604020202020204" pitchFamily="34" charset="0"/>
              </a:rPr>
              <a:t>. В доме закрыли все окна, </a:t>
            </a:r>
            <a:r>
              <a:rPr lang="ru-RU" b="1" dirty="0" smtClean="0">
                <a:solidFill>
                  <a:srgbClr val="C00000"/>
                </a:solidFill>
                <a:latin typeface="Arial" panose="020B0604020202020204" pitchFamily="34" charset="0"/>
                <a:cs typeface="Arial" panose="020B0604020202020204" pitchFamily="34" charset="0"/>
              </a:rPr>
              <a:t>потому что </a:t>
            </a:r>
            <a:r>
              <a:rPr lang="ru-RU" dirty="0">
                <a:latin typeface="Arial" panose="020B0604020202020204" pitchFamily="34" charset="0"/>
                <a:cs typeface="Arial" panose="020B0604020202020204" pitchFamily="34" charset="0"/>
              </a:rPr>
              <a:t>была гроза.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4</a:t>
            </a:r>
            <a:r>
              <a:rPr lang="ru-RU" dirty="0">
                <a:latin typeface="Arial" panose="020B0604020202020204" pitchFamily="34" charset="0"/>
                <a:cs typeface="Arial" panose="020B0604020202020204" pitchFamily="34" charset="0"/>
              </a:rPr>
              <a:t>. Мы не пошли в лабораторию</a:t>
            </a:r>
            <a:r>
              <a:rPr lang="ru-RU" dirty="0" smtClean="0">
                <a:latin typeface="Arial" panose="020B0604020202020204" pitchFamily="34" charset="0"/>
                <a:cs typeface="Arial" panose="020B0604020202020204" pitchFamily="34" charset="0"/>
              </a:rPr>
              <a:t>, </a:t>
            </a:r>
            <a:r>
              <a:rPr lang="ru-RU" b="1" dirty="0" smtClean="0">
                <a:solidFill>
                  <a:srgbClr val="C00000"/>
                </a:solidFill>
                <a:latin typeface="Arial" panose="020B0604020202020204" pitchFamily="34" charset="0"/>
                <a:cs typeface="Arial" panose="020B0604020202020204" pitchFamily="34" charset="0"/>
              </a:rPr>
              <a:t>так как </a:t>
            </a:r>
            <a:r>
              <a:rPr lang="ru-RU" dirty="0">
                <a:latin typeface="Arial" panose="020B0604020202020204" pitchFamily="34" charset="0"/>
                <a:cs typeface="Arial" panose="020B0604020202020204" pitchFamily="34" charset="0"/>
              </a:rPr>
              <a:t>она была закрыта.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5</a:t>
            </a:r>
            <a:r>
              <a:rPr lang="ru-RU" dirty="0">
                <a:latin typeface="Arial" panose="020B0604020202020204" pitchFamily="34" charset="0"/>
                <a:cs typeface="Arial" panose="020B0604020202020204" pitchFamily="34" charset="0"/>
              </a:rPr>
              <a:t>. Он не смог продолжить образование, </a:t>
            </a:r>
            <a:r>
              <a:rPr lang="ru-RU" b="1" dirty="0" smtClean="0">
                <a:solidFill>
                  <a:srgbClr val="C00000"/>
                </a:solidFill>
                <a:latin typeface="Arial" panose="020B0604020202020204" pitchFamily="34" charset="0"/>
                <a:cs typeface="Arial" panose="020B0604020202020204" pitchFamily="34" charset="0"/>
              </a:rPr>
              <a:t>так как </a:t>
            </a:r>
            <a:r>
              <a:rPr lang="ru-RU" dirty="0">
                <a:latin typeface="Arial" panose="020B0604020202020204" pitchFamily="34" charset="0"/>
                <a:cs typeface="Arial" panose="020B0604020202020204" pitchFamily="34" charset="0"/>
              </a:rPr>
              <a:t>началась война. </a:t>
            </a:r>
          </a:p>
          <a:p>
            <a:pPr marL="0" indent="0">
              <a:buNone/>
            </a:pPr>
            <a:endParaRPr lang="ru-RU" dirty="0">
              <a:latin typeface="Arial" panose="020B0604020202020204" pitchFamily="34" charset="0"/>
              <a:cs typeface="Arial" panose="020B0604020202020204" pitchFamily="34" charset="0"/>
            </a:endParaRPr>
          </a:p>
        </p:txBody>
      </p:sp>
      <p:sp>
        <p:nvSpPr>
          <p:cNvPr id="7" name="TextBox 6"/>
          <p:cNvSpPr txBox="1"/>
          <p:nvPr/>
        </p:nvSpPr>
        <p:spPr>
          <a:xfrm>
            <a:off x="9480177" y="3346996"/>
            <a:ext cx="2441463" cy="777061"/>
          </a:xfrm>
          <a:prstGeom prst="cube">
            <a:avLst/>
          </a:prstGeom>
          <a:solidFill>
            <a:schemeClr val="accent4">
              <a:lumMod val="40000"/>
              <a:lumOff val="60000"/>
            </a:schemeClr>
          </a:solidFill>
          <a:ln>
            <a:solidFill>
              <a:schemeClr val="accent1"/>
            </a:solidFill>
          </a:ln>
          <a:effectLst>
            <a:outerShdw blurRad="50800" dist="38100" dir="5400000" algn="t" rotWithShape="0">
              <a:prstClr val="black">
                <a:alpha val="40000"/>
              </a:prstClr>
            </a:outerShdw>
          </a:effectLst>
        </p:spPr>
        <p:txBody>
          <a:bodyPr wrap="none" rtlCol="0">
            <a:spAutoFit/>
          </a:bodyPr>
          <a:lstStyle/>
          <a:p>
            <a:r>
              <a:rPr lang="ru-RU" sz="3200" dirty="0">
                <a:latin typeface="Arial" panose="020B0604020202020204" pitchFamily="34" charset="0"/>
                <a:cs typeface="Arial" panose="020B0604020202020204" pitchFamily="34" charset="0"/>
              </a:rPr>
              <a:t>п</a:t>
            </a:r>
            <a:r>
              <a:rPr lang="ru-RU" sz="3200" dirty="0" smtClean="0">
                <a:latin typeface="Arial" panose="020B0604020202020204" pitchFamily="34" charset="0"/>
                <a:cs typeface="Arial" panose="020B0604020202020204" pitchFamily="34" charset="0"/>
              </a:rPr>
              <a:t>отому что</a:t>
            </a:r>
            <a:endParaRPr lang="ru-RU" sz="3200" dirty="0">
              <a:latin typeface="Arial" panose="020B0604020202020204" pitchFamily="34" charset="0"/>
              <a:cs typeface="Arial" panose="020B0604020202020204" pitchFamily="34" charset="0"/>
            </a:endParaRPr>
          </a:p>
        </p:txBody>
      </p:sp>
      <p:sp>
        <p:nvSpPr>
          <p:cNvPr id="9" name="TextBox 8"/>
          <p:cNvSpPr txBox="1"/>
          <p:nvPr/>
        </p:nvSpPr>
        <p:spPr>
          <a:xfrm>
            <a:off x="9695330" y="1171327"/>
            <a:ext cx="1670933" cy="777061"/>
          </a:xfrm>
          <a:prstGeom prst="cube">
            <a:avLst/>
          </a:prstGeom>
          <a:solidFill>
            <a:schemeClr val="accent4">
              <a:lumMod val="40000"/>
              <a:lumOff val="60000"/>
            </a:schemeClr>
          </a:solidFill>
          <a:ln>
            <a:solidFill>
              <a:schemeClr val="accent1"/>
            </a:solidFill>
          </a:ln>
          <a:effectLst>
            <a:outerShdw blurRad="50800" dist="38100" dir="5400000" algn="t" rotWithShape="0">
              <a:prstClr val="black">
                <a:alpha val="40000"/>
              </a:prstClr>
            </a:outerShdw>
          </a:effectLst>
        </p:spPr>
        <p:txBody>
          <a:bodyPr wrap="none" rtlCol="0">
            <a:spAutoFit/>
          </a:bodyPr>
          <a:lstStyle/>
          <a:p>
            <a:r>
              <a:rPr lang="ru-RU" sz="3200" dirty="0">
                <a:latin typeface="Arial" panose="020B0604020202020204" pitchFamily="34" charset="0"/>
                <a:cs typeface="Arial" panose="020B0604020202020204" pitchFamily="34" charset="0"/>
              </a:rPr>
              <a:t>т</a:t>
            </a:r>
            <a:r>
              <a:rPr lang="ru-RU" sz="3200" dirty="0" smtClean="0">
                <a:latin typeface="Arial" panose="020B0604020202020204" pitchFamily="34" charset="0"/>
                <a:cs typeface="Arial" panose="020B0604020202020204" pitchFamily="34" charset="0"/>
              </a:rPr>
              <a:t>ак как</a:t>
            </a:r>
            <a:endParaRPr lang="ru-RU" sz="3200" dirty="0">
              <a:latin typeface="Arial" panose="020B0604020202020204" pitchFamily="34" charset="0"/>
              <a:cs typeface="Arial" panose="020B0604020202020204" pitchFamily="34" charset="0"/>
            </a:endParaRPr>
          </a:p>
        </p:txBody>
      </p:sp>
      <p:pic>
        <p:nvPicPr>
          <p:cNvPr id="10" name="Picture 4" descr="ᐈ Шапка вектор, векторные картинки шапка выпускника | скачать на  Depositphotos®"/>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54809" y="52575"/>
            <a:ext cx="1751974" cy="17519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
          <p:cNvPicPr>
            <a:picLocks noChangeAspect="1" noChangeArrowheads="1"/>
          </p:cNvPicPr>
          <p:nvPr/>
        </p:nvPicPr>
        <p:blipFill>
          <a:blip r:embed="rId3" cstate="print">
            <a:clrChange>
              <a:clrFrom>
                <a:srgbClr val="FFFFFF"/>
              </a:clrFrom>
              <a:clrTo>
                <a:srgbClr val="FFFFFF">
                  <a:alpha val="0"/>
                </a:srgbClr>
              </a:clrTo>
            </a:clrChange>
          </a:blip>
          <a:srcRect l="55142" t="15583"/>
          <a:stretch>
            <a:fillRect/>
          </a:stretch>
        </p:blipFill>
        <p:spPr bwMode="auto">
          <a:xfrm>
            <a:off x="9284869" y="4295466"/>
            <a:ext cx="1245927" cy="2167058"/>
          </a:xfrm>
          <a:prstGeom prst="rect">
            <a:avLst/>
          </a:prstGeom>
          <a:noFill/>
          <a:ln w="9525">
            <a:noFill/>
            <a:miter lim="800000"/>
            <a:headEnd/>
            <a:tailEnd/>
          </a:ln>
          <a:effectLst/>
        </p:spPr>
      </p:pic>
    </p:spTree>
    <p:extLst>
      <p:ext uri="{BB962C8B-B14F-4D97-AF65-F5344CB8AC3E}">
        <p14:creationId xmlns:p14="http://schemas.microsoft.com/office/powerpoint/2010/main" val="3685621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D:\клипарт\школьники\деловые\TYzH7h4RXc.png"/>
          <p:cNvPicPr>
            <a:picLocks noChangeAspect="1" noChangeArrowheads="1"/>
          </p:cNvPicPr>
          <p:nvPr/>
        </p:nvPicPr>
        <p:blipFill>
          <a:blip r:embed="rId2"/>
          <a:srcRect/>
          <a:stretch>
            <a:fillRect/>
          </a:stretch>
        </p:blipFill>
        <p:spPr bwMode="auto">
          <a:xfrm>
            <a:off x="2345995" y="1086835"/>
            <a:ext cx="6585817" cy="5771165"/>
          </a:xfrm>
          <a:prstGeom prst="rect">
            <a:avLst/>
          </a:prstGeom>
          <a:noFill/>
        </p:spPr>
      </p:pic>
      <p:sp>
        <p:nvSpPr>
          <p:cNvPr id="2" name="Заголовок 1"/>
          <p:cNvSpPr>
            <a:spLocks noGrp="1"/>
          </p:cNvSpPr>
          <p:nvPr>
            <p:ph type="title"/>
          </p:nvPr>
        </p:nvSpPr>
        <p:spPr>
          <a:xfrm>
            <a:off x="838200" y="365125"/>
            <a:ext cx="10515600" cy="830629"/>
          </a:xfrm>
        </p:spPr>
        <p:txBody>
          <a:bodyPr/>
          <a:lstStyle/>
          <a:p>
            <a:r>
              <a:rPr lang="ru-RU" dirty="0" smtClean="0">
                <a:solidFill>
                  <a:srgbClr val="002060"/>
                </a:solidFill>
                <a:latin typeface="Arial" pitchFamily="34" charset="0"/>
                <a:cs typeface="Arial" pitchFamily="34" charset="0"/>
              </a:rPr>
              <a:t>Задание для самостоятельной работы</a:t>
            </a:r>
            <a:endParaRPr lang="ru-RU" dirty="0">
              <a:solidFill>
                <a:srgbClr val="002060"/>
              </a:solidFill>
              <a:latin typeface="Arial" pitchFamily="34" charset="0"/>
              <a:cs typeface="Arial" pitchFamily="34" charset="0"/>
            </a:endParaRPr>
          </a:p>
        </p:txBody>
      </p:sp>
      <p:sp>
        <p:nvSpPr>
          <p:cNvPr id="3" name="Содержимое 2"/>
          <p:cNvSpPr>
            <a:spLocks noGrp="1"/>
          </p:cNvSpPr>
          <p:nvPr>
            <p:ph sz="half" idx="1"/>
          </p:nvPr>
        </p:nvSpPr>
        <p:spPr>
          <a:xfrm>
            <a:off x="3898130" y="1195754"/>
            <a:ext cx="5181600" cy="3374456"/>
          </a:xfrm>
        </p:spPr>
        <p:txBody>
          <a:bodyPr>
            <a:normAutofit/>
          </a:bodyPr>
          <a:lstStyle/>
          <a:p>
            <a:pPr marL="0" indent="0">
              <a:buNone/>
            </a:pPr>
            <a:r>
              <a:rPr lang="ru-RU" dirty="0" smtClean="0">
                <a:latin typeface="Arial" pitchFamily="34" charset="0"/>
                <a:cs typeface="Arial" pitchFamily="34" charset="0"/>
              </a:rPr>
              <a:t>Выполнить упражнение 95.</a:t>
            </a:r>
          </a:p>
          <a:p>
            <a:pPr marL="0" indent="0">
              <a:buNone/>
            </a:pPr>
            <a:r>
              <a:rPr lang="ru-RU" dirty="0" smtClean="0">
                <a:latin typeface="Arial" pitchFamily="34" charset="0"/>
                <a:cs typeface="Arial" pitchFamily="34" charset="0"/>
              </a:rPr>
              <a:t>Написать мини-сочинение </a:t>
            </a:r>
          </a:p>
          <a:p>
            <a:pPr marL="0" indent="0">
              <a:buNone/>
            </a:pPr>
            <a:r>
              <a:rPr lang="ru-RU" dirty="0">
                <a:latin typeface="Arial" pitchFamily="34" charset="0"/>
                <a:cs typeface="Arial" pitchFamily="34" charset="0"/>
              </a:rPr>
              <a:t> </a:t>
            </a:r>
            <a:r>
              <a:rPr lang="ru-RU" dirty="0" smtClean="0">
                <a:latin typeface="Arial" pitchFamily="34" charset="0"/>
                <a:cs typeface="Arial" pitchFamily="34" charset="0"/>
              </a:rPr>
              <a:t>       «</a:t>
            </a:r>
            <a:r>
              <a:rPr lang="ru-RU" dirty="0">
                <a:latin typeface="Arial" panose="020B0604020202020204" pitchFamily="34" charset="0"/>
                <a:cs typeface="Arial" panose="020B0604020202020204" pitchFamily="34" charset="0"/>
              </a:rPr>
              <a:t>Гении </a:t>
            </a:r>
            <a:r>
              <a:rPr lang="ru-RU" dirty="0" smtClean="0">
                <a:latin typeface="Arial" panose="020B0604020202020204" pitchFamily="34" charset="0"/>
                <a:cs typeface="Arial" panose="020B0604020202020204" pitchFamily="34" charset="0"/>
              </a:rPr>
              <a:t>живут вечно</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Знаменитые </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         предки</a:t>
            </a:r>
            <a:r>
              <a:rPr lang="ru-RU" dirty="0">
                <a:latin typeface="Arial" panose="020B0604020202020204" pitchFamily="34" charset="0"/>
                <a:cs typeface="Arial" panose="020B0604020202020204" pitchFamily="34" charset="0"/>
              </a:rPr>
              <a:t>».</a:t>
            </a:r>
            <a:r>
              <a:rPr lang="ru-RU" dirty="0" smtClean="0">
                <a:latin typeface="Arial" pitchFamily="34" charset="0"/>
                <a:cs typeface="Arial" pitchFamily="34" charset="0"/>
              </a:rPr>
              <a:t>.</a:t>
            </a:r>
            <a:endParaRPr lang="ru-RU" dirty="0">
              <a:latin typeface="Arial" pitchFamily="34" charset="0"/>
              <a:cs typeface="Arial" pitchFamily="34" charset="0"/>
            </a:endParaRPr>
          </a:p>
        </p:txBody>
      </p:sp>
      <p:pic>
        <p:nvPicPr>
          <p:cNvPr id="5" name="Picture 1"/>
          <p:cNvPicPr>
            <a:picLocks noChangeAspect="1" noChangeArrowheads="1"/>
          </p:cNvPicPr>
          <p:nvPr/>
        </p:nvPicPr>
        <p:blipFill>
          <a:blip r:embed="rId3" cstate="print">
            <a:clrChange>
              <a:clrFrom>
                <a:srgbClr val="FFFFFF"/>
              </a:clrFrom>
              <a:clrTo>
                <a:srgbClr val="FFFFFF">
                  <a:alpha val="0"/>
                </a:srgbClr>
              </a:clrTo>
            </a:clrChange>
          </a:blip>
          <a:srcRect l="55142" t="15583"/>
          <a:stretch>
            <a:fillRect/>
          </a:stretch>
        </p:blipFill>
        <p:spPr bwMode="auto">
          <a:xfrm>
            <a:off x="9962371" y="3972417"/>
            <a:ext cx="1338988" cy="2328921"/>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5273" y="365126"/>
            <a:ext cx="4711734" cy="1058726"/>
          </a:xfrm>
        </p:spPr>
        <p:txBody>
          <a:bodyPr/>
          <a:lstStyle/>
          <a:p>
            <a:r>
              <a:rPr lang="ru-RU" b="1" dirty="0" smtClean="0">
                <a:solidFill>
                  <a:srgbClr val="002060"/>
                </a:solidFill>
              </a:rPr>
              <a:t>Сегодня на уроке</a:t>
            </a:r>
            <a:endParaRPr lang="ru-RU" dirty="0"/>
          </a:p>
        </p:txBody>
      </p:sp>
      <p:graphicFrame>
        <p:nvGraphicFramePr>
          <p:cNvPr id="5" name="Схема 4"/>
          <p:cNvGraphicFramePr/>
          <p:nvPr>
            <p:extLst>
              <p:ext uri="{D42A27DB-BD31-4B8C-83A1-F6EECF244321}">
                <p14:modId xmlns:p14="http://schemas.microsoft.com/office/powerpoint/2010/main" val="3359558672"/>
              </p:ext>
            </p:extLst>
          </p:nvPr>
        </p:nvGraphicFramePr>
        <p:xfrm>
          <a:off x="587830" y="1463040"/>
          <a:ext cx="9222376" cy="4101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3" descr="D:\клипарт\школьники\деловые\0FZHMl7gO7.png"/>
          <p:cNvPicPr>
            <a:picLocks noChangeAspect="1" noChangeArrowheads="1"/>
          </p:cNvPicPr>
          <p:nvPr/>
        </p:nvPicPr>
        <p:blipFill>
          <a:blip r:embed="rId7" cstate="print"/>
          <a:srcRect/>
          <a:stretch>
            <a:fillRect/>
          </a:stretch>
        </p:blipFill>
        <p:spPr bwMode="auto">
          <a:xfrm>
            <a:off x="9684141" y="1718861"/>
            <a:ext cx="1754778" cy="3451141"/>
          </a:xfrm>
          <a:prstGeom prst="rect">
            <a:avLst/>
          </a:prstGeom>
          <a:noFill/>
        </p:spPr>
      </p:pic>
      <p:pic>
        <p:nvPicPr>
          <p:cNvPr id="7" name="Picture 2" descr="D:\Маме\Учительская деятельность\Модератор\myschool_web\photo_2020-09-26_19-19-19.jpg"/>
          <p:cNvPicPr>
            <a:picLocks noChangeAspect="1" noChangeArrowheads="1"/>
          </p:cNvPicPr>
          <p:nvPr/>
        </p:nvPicPr>
        <p:blipFill>
          <a:blip r:embed="rId8">
            <a:clrChange>
              <a:clrFrom>
                <a:srgbClr val="FFFFFF"/>
              </a:clrFrom>
              <a:clrTo>
                <a:srgbClr val="FFFFFF">
                  <a:alpha val="0"/>
                </a:srgbClr>
              </a:clrTo>
            </a:clrChange>
          </a:blip>
          <a:srcRect l="12500" r="12500" b="31250"/>
          <a:stretch>
            <a:fillRect/>
          </a:stretch>
        </p:blipFill>
        <p:spPr bwMode="auto">
          <a:xfrm>
            <a:off x="241177" y="0"/>
            <a:ext cx="1564832" cy="1434422"/>
          </a:xfrm>
          <a:prstGeom prst="rect">
            <a:avLst/>
          </a:prstGeom>
          <a:noFill/>
        </p:spPr>
      </p:pic>
      <p:pic>
        <p:nvPicPr>
          <p:cNvPr id="8" name="Picture 1"/>
          <p:cNvPicPr>
            <a:picLocks noChangeAspect="1" noChangeArrowheads="1"/>
          </p:cNvPicPr>
          <p:nvPr/>
        </p:nvPicPr>
        <p:blipFill>
          <a:blip r:embed="rId9" cstate="print">
            <a:clrChange>
              <a:clrFrom>
                <a:srgbClr val="FFFFFF"/>
              </a:clrFrom>
              <a:clrTo>
                <a:srgbClr val="FFFFFF">
                  <a:alpha val="0"/>
                </a:srgbClr>
              </a:clrTo>
            </a:clrChange>
          </a:blip>
          <a:srcRect l="55142" t="15583"/>
          <a:stretch>
            <a:fillRect/>
          </a:stretch>
        </p:blipFill>
        <p:spPr bwMode="auto">
          <a:xfrm>
            <a:off x="10529455" y="3803409"/>
            <a:ext cx="1472773" cy="2561615"/>
          </a:xfrm>
          <a:prstGeom prst="rect">
            <a:avLst/>
          </a:prstGeom>
          <a:noFill/>
          <a:ln w="9525">
            <a:noFill/>
            <a:miter lim="800000"/>
            <a:headEnd/>
            <a:tailEnd/>
          </a:ln>
          <a:effectLst/>
        </p:spPr>
      </p:pic>
      <p:sp>
        <p:nvSpPr>
          <p:cNvPr id="9" name="Rectangle 2"/>
          <p:cNvSpPr>
            <a:spLocks noChangeArrowheads="1"/>
          </p:cNvSpPr>
          <p:nvPr/>
        </p:nvSpPr>
        <p:spPr bwMode="auto">
          <a:xfrm>
            <a:off x="1023593" y="5389168"/>
            <a:ext cx="9473762" cy="954107"/>
          </a:xfrm>
          <a:prstGeom prst="rect">
            <a:avLst/>
          </a:prstGeom>
          <a:solidFill>
            <a:schemeClr val="accent1">
              <a:lumMod val="20000"/>
              <a:lumOff val="80000"/>
            </a:schemeClr>
          </a:solidFill>
          <a:ln w="9525">
            <a:solidFill>
              <a:schemeClr val="accent1"/>
            </a:solid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r>
              <a:rPr lang="ru-RU" sz="2800" dirty="0">
                <a:latin typeface="Arial" panose="020B0604020202020204" pitchFamily="34" charset="0"/>
                <a:cs typeface="Arial" panose="020B0604020202020204" pitchFamily="34" charset="0"/>
              </a:rPr>
              <a:t>Я</a:t>
            </a:r>
            <a:r>
              <a:rPr lang="ru-RU" sz="2800" dirty="0" smtClean="0">
                <a:latin typeface="Arial" panose="020B0604020202020204" pitchFamily="34" charset="0"/>
                <a:cs typeface="Arial" panose="020B0604020202020204" pitchFamily="34" charset="0"/>
              </a:rPr>
              <a:t> </a:t>
            </a:r>
            <a:r>
              <a:rPr lang="ru-RU" sz="2800" dirty="0">
                <a:latin typeface="Arial" panose="020B0604020202020204" pitchFamily="34" charset="0"/>
                <a:cs typeface="Arial" panose="020B0604020202020204" pitchFamily="34" charset="0"/>
              </a:rPr>
              <a:t>видел дальше других, </a:t>
            </a:r>
            <a:r>
              <a:rPr lang="ru-RU" sz="2800" dirty="0" smtClean="0">
                <a:latin typeface="Arial" panose="020B0604020202020204" pitchFamily="34" charset="0"/>
                <a:cs typeface="Arial" panose="020B0604020202020204" pitchFamily="34" charset="0"/>
              </a:rPr>
              <a:t> </a:t>
            </a:r>
            <a:r>
              <a:rPr lang="ru-RU" sz="2800" b="1" dirty="0" smtClean="0">
                <a:solidFill>
                  <a:srgbClr val="C00000"/>
                </a:solidFill>
                <a:latin typeface="Arial" panose="020B0604020202020204" pitchFamily="34" charset="0"/>
                <a:cs typeface="Arial" panose="020B0604020202020204" pitchFamily="34" charset="0"/>
              </a:rPr>
              <a:t>потому </a:t>
            </a:r>
            <a:r>
              <a:rPr lang="ru-RU" sz="2800" b="1" dirty="0">
                <a:solidFill>
                  <a:srgbClr val="C00000"/>
                </a:solidFill>
                <a:latin typeface="Arial" panose="020B0604020202020204" pitchFamily="34" charset="0"/>
                <a:cs typeface="Arial" panose="020B0604020202020204" pitchFamily="34" charset="0"/>
              </a:rPr>
              <a:t>что </a:t>
            </a:r>
            <a:r>
              <a:rPr lang="ru-RU" sz="2800" dirty="0">
                <a:latin typeface="Arial" panose="020B0604020202020204" pitchFamily="34" charset="0"/>
                <a:cs typeface="Arial" panose="020B0604020202020204" pitchFamily="34" charset="0"/>
              </a:rPr>
              <a:t>стоял на плечах гигантов</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И.Ньютон</a:t>
            </a:r>
            <a:r>
              <a:rPr lang="ru-RU" sz="2800" dirty="0" smtClean="0">
                <a:latin typeface="Arial" panose="020B0604020202020204" pitchFamily="34" charset="0"/>
                <a:cs typeface="Arial" panose="020B0604020202020204" pitchFamily="34" charset="0"/>
              </a:rPr>
              <a:t>)</a:t>
            </a:r>
            <a:endParaRPr kumimoji="0" lang="ru-RU" sz="2800" b="0" i="0"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35828"/>
          </a:xfrm>
        </p:spPr>
        <p:txBody>
          <a:bodyPr>
            <a:normAutofit fontScale="90000"/>
          </a:bodyPr>
          <a:lstStyle/>
          <a:p>
            <a:r>
              <a:rPr lang="ru-RU" dirty="0" smtClean="0">
                <a:solidFill>
                  <a:srgbClr val="002060"/>
                </a:solidFill>
                <a:latin typeface="Arial" panose="020B0604020202020204" pitchFamily="34" charset="0"/>
                <a:cs typeface="Arial" panose="020B0604020202020204" pitchFamily="34" charset="0"/>
              </a:rPr>
              <a:t>Упражнение 89</a:t>
            </a:r>
            <a:endParaRPr lang="ru-RU" dirty="0">
              <a:solidFill>
                <a:srgbClr val="002060"/>
              </a:solidFill>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578225" y="900954"/>
            <a:ext cx="9533963" cy="1290917"/>
          </a:xfrm>
        </p:spPr>
        <p:txBody>
          <a:bodyPr/>
          <a:lstStyle/>
          <a:p>
            <a:pPr marL="0" indent="0">
              <a:buNone/>
            </a:pPr>
            <a:r>
              <a:rPr lang="ru-RU" dirty="0">
                <a:latin typeface="Arial" panose="020B0604020202020204" pitchFamily="34" charset="0"/>
                <a:cs typeface="Arial" panose="020B0604020202020204" pitchFamily="34" charset="0"/>
              </a:rPr>
              <a:t>Прочитайте предложения. На какой вопрос отвечают выделенные слова. Какие это члены предложения? Чем они выражены?</a:t>
            </a:r>
          </a:p>
          <a:p>
            <a:endParaRPr lang="ru-RU" dirty="0"/>
          </a:p>
        </p:txBody>
      </p:sp>
      <p:sp>
        <p:nvSpPr>
          <p:cNvPr id="4" name="Объект 3"/>
          <p:cNvSpPr>
            <a:spLocks noGrp="1"/>
          </p:cNvSpPr>
          <p:nvPr>
            <p:ph sz="half" idx="2"/>
          </p:nvPr>
        </p:nvSpPr>
        <p:spPr>
          <a:xfrm>
            <a:off x="461683" y="2353235"/>
            <a:ext cx="10515600" cy="3823727"/>
          </a:xfrm>
        </p:spPr>
        <p:txBody>
          <a:bodyPr/>
          <a:lstStyle/>
          <a:p>
            <a:pPr marL="514350" indent="-514350">
              <a:buAutoNum type="arabicPeriod"/>
            </a:pPr>
            <a:r>
              <a:rPr lang="ru-RU" u="sng" dirty="0" smtClean="0">
                <a:latin typeface="Arial" panose="020B0604020202020204" pitchFamily="34" charset="0"/>
                <a:cs typeface="Arial" panose="020B0604020202020204" pitchFamily="34" charset="0"/>
              </a:rPr>
              <a:t>Картограф</a:t>
            </a:r>
            <a:r>
              <a:rPr lang="ru-RU" dirty="0" smtClean="0">
                <a:latin typeface="Arial" panose="020B0604020202020204" pitchFamily="34" charset="0"/>
                <a:cs typeface="Arial" panose="020B0604020202020204" pitchFamily="34" charset="0"/>
              </a:rPr>
              <a:t> </a:t>
            </a:r>
            <a:r>
              <a:rPr lang="ru-RU" b="1" i="1" u="dotDash" dirty="0">
                <a:latin typeface="Arial" panose="020B0604020202020204" pitchFamily="34" charset="0"/>
                <a:cs typeface="Arial" panose="020B0604020202020204" pitchFamily="34" charset="0"/>
              </a:rPr>
              <a:t>по невнимательности</a:t>
            </a:r>
            <a:r>
              <a:rPr lang="ru-RU" b="1" dirty="0">
                <a:latin typeface="Arial" panose="020B0604020202020204" pitchFamily="34" charset="0"/>
                <a:cs typeface="Arial" panose="020B0604020202020204" pitchFamily="34" charset="0"/>
              </a:rPr>
              <a:t> </a:t>
            </a:r>
            <a:r>
              <a:rPr lang="ru-RU" u="dbl" dirty="0">
                <a:latin typeface="Arial" panose="020B0604020202020204" pitchFamily="34" charset="0"/>
                <a:cs typeface="Arial" panose="020B0604020202020204" pitchFamily="34" charset="0"/>
              </a:rPr>
              <a:t>сделал</a:t>
            </a:r>
            <a:r>
              <a:rPr lang="ru-RU" dirty="0">
                <a:latin typeface="Arial" panose="020B0604020202020204" pitchFamily="34" charset="0"/>
                <a:cs typeface="Arial" panose="020B0604020202020204" pitchFamily="34" charset="0"/>
              </a:rPr>
              <a:t> ошибку.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2</a:t>
            </a:r>
            <a:r>
              <a:rPr lang="ru-RU" dirty="0">
                <a:latin typeface="Arial" panose="020B0604020202020204" pitchFamily="34" charset="0"/>
                <a:cs typeface="Arial" panose="020B0604020202020204" pitchFamily="34" charset="0"/>
              </a:rPr>
              <a:t>. </a:t>
            </a:r>
            <a:r>
              <a:rPr lang="ru-RU" b="1" i="1" u="dotDash" dirty="0">
                <a:latin typeface="Arial" panose="020B0604020202020204" pitchFamily="34" charset="0"/>
                <a:cs typeface="Arial" panose="020B0604020202020204" pitchFamily="34" charset="0"/>
              </a:rPr>
              <a:t>Из-за ветра</a:t>
            </a:r>
            <a:r>
              <a:rPr lang="ru-RU" dirty="0">
                <a:latin typeface="Arial" panose="020B0604020202020204" pitchFamily="34" charset="0"/>
                <a:cs typeface="Arial" panose="020B0604020202020204" pitchFamily="34" charset="0"/>
              </a:rPr>
              <a:t> </a:t>
            </a:r>
            <a:r>
              <a:rPr lang="ru-RU" u="sng" dirty="0">
                <a:latin typeface="Arial" panose="020B0604020202020204" pitchFamily="34" charset="0"/>
                <a:cs typeface="Arial" panose="020B0604020202020204" pitchFamily="34" charset="0"/>
              </a:rPr>
              <a:t>метеорологи</a:t>
            </a:r>
            <a:r>
              <a:rPr lang="ru-RU" dirty="0">
                <a:latin typeface="Arial" panose="020B0604020202020204" pitchFamily="34" charset="0"/>
                <a:cs typeface="Arial" panose="020B0604020202020204" pitchFamily="34" charset="0"/>
              </a:rPr>
              <a:t> не </a:t>
            </a:r>
            <a:r>
              <a:rPr lang="ru-RU" u="dbl" dirty="0">
                <a:latin typeface="Arial" panose="020B0604020202020204" pitchFamily="34" charset="0"/>
                <a:cs typeface="Arial" panose="020B0604020202020204" pitchFamily="34" charset="0"/>
              </a:rPr>
              <a:t>могли продолжать</a:t>
            </a:r>
            <a:r>
              <a:rPr lang="ru-RU" dirty="0">
                <a:latin typeface="Arial" panose="020B0604020202020204" pitchFamily="34" charset="0"/>
                <a:cs typeface="Arial" panose="020B0604020202020204" pitchFamily="34" charset="0"/>
              </a:rPr>
              <a:t> эксперимент.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3</a:t>
            </a:r>
            <a:r>
              <a:rPr lang="ru-RU" dirty="0">
                <a:latin typeface="Arial" panose="020B0604020202020204" pitchFamily="34" charset="0"/>
                <a:cs typeface="Arial" panose="020B0604020202020204" pitchFamily="34" charset="0"/>
              </a:rPr>
              <a:t>. </a:t>
            </a:r>
            <a:r>
              <a:rPr lang="ru-RU" b="1" i="1" u="dotDash" dirty="0">
                <a:latin typeface="Arial" panose="020B0604020202020204" pitchFamily="34" charset="0"/>
                <a:cs typeface="Arial" panose="020B0604020202020204" pitchFamily="34" charset="0"/>
              </a:rPr>
              <a:t>Ради науки</a:t>
            </a:r>
            <a:r>
              <a:rPr lang="ru-RU" b="1" dirty="0">
                <a:latin typeface="Arial" panose="020B0604020202020204" pitchFamily="34" charset="0"/>
                <a:cs typeface="Arial" panose="020B0604020202020204" pitchFamily="34" charset="0"/>
              </a:rPr>
              <a:t> </a:t>
            </a:r>
            <a:r>
              <a:rPr lang="ru-RU" u="sng" dirty="0">
                <a:latin typeface="Arial" panose="020B0604020202020204" pitchFamily="34" charset="0"/>
                <a:cs typeface="Arial" panose="020B0604020202020204" pitchFamily="34" charset="0"/>
              </a:rPr>
              <a:t>Джордано Бруно</a:t>
            </a:r>
            <a:r>
              <a:rPr lang="ru-RU" dirty="0">
                <a:latin typeface="Arial" panose="020B0604020202020204" pitchFamily="34" charset="0"/>
                <a:cs typeface="Arial" panose="020B0604020202020204" pitchFamily="34" charset="0"/>
              </a:rPr>
              <a:t> </a:t>
            </a:r>
            <a:r>
              <a:rPr lang="ru-RU" u="dbl" dirty="0">
                <a:latin typeface="Arial" panose="020B0604020202020204" pitchFamily="34" charset="0"/>
                <a:cs typeface="Arial" panose="020B0604020202020204" pitchFamily="34" charset="0"/>
              </a:rPr>
              <a:t>отдал</a:t>
            </a:r>
            <a:r>
              <a:rPr lang="ru-RU" dirty="0">
                <a:latin typeface="Arial" panose="020B0604020202020204" pitchFamily="34" charset="0"/>
                <a:cs typeface="Arial" panose="020B0604020202020204" pitchFamily="34" charset="0"/>
              </a:rPr>
              <a:t> жизнь. </a:t>
            </a:r>
            <a:r>
              <a:rPr lang="ru-RU" dirty="0" smtClean="0">
                <a:latin typeface="Arial" panose="020B0604020202020204" pitchFamily="34" charset="0"/>
                <a:cs typeface="Arial" panose="020B0604020202020204" pitchFamily="34" charset="0"/>
              </a:rPr>
              <a:t> (для чего?)</a:t>
            </a:r>
          </a:p>
          <a:p>
            <a:pPr marL="0" indent="0">
              <a:buNone/>
            </a:pPr>
            <a:r>
              <a:rPr lang="ru-RU" dirty="0" smtClean="0">
                <a:latin typeface="Arial" panose="020B0604020202020204" pitchFamily="34" charset="0"/>
                <a:cs typeface="Arial" panose="020B0604020202020204" pitchFamily="34" charset="0"/>
              </a:rPr>
              <a:t>4</a:t>
            </a:r>
            <a:r>
              <a:rPr lang="ru-RU" dirty="0">
                <a:latin typeface="Arial" panose="020B0604020202020204" pitchFamily="34" charset="0"/>
                <a:cs typeface="Arial" panose="020B0604020202020204" pitchFamily="34" charset="0"/>
              </a:rPr>
              <a:t>. </a:t>
            </a:r>
            <a:r>
              <a:rPr lang="ru-RU" b="1" i="1" u="dotDash" dirty="0">
                <a:latin typeface="Arial" panose="020B0604020202020204" pitchFamily="34" charset="0"/>
                <a:cs typeface="Arial" panose="020B0604020202020204" pitchFamily="34" charset="0"/>
              </a:rPr>
              <a:t>В связи с плохой погодой</a:t>
            </a:r>
            <a:r>
              <a:rPr lang="ru-RU" dirty="0">
                <a:latin typeface="Arial" panose="020B0604020202020204" pitchFamily="34" charset="0"/>
                <a:cs typeface="Arial" panose="020B0604020202020204" pitchFamily="34" charset="0"/>
              </a:rPr>
              <a:t> испытание машины </a:t>
            </a:r>
            <a:r>
              <a:rPr lang="ru-RU" u="dbl" dirty="0">
                <a:latin typeface="Arial" panose="020B0604020202020204" pitchFamily="34" charset="0"/>
                <a:cs typeface="Arial" panose="020B0604020202020204" pitchFamily="34" charset="0"/>
              </a:rPr>
              <a:t>отменили</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5</a:t>
            </a:r>
            <a:r>
              <a:rPr lang="ru-RU" dirty="0">
                <a:latin typeface="Arial" panose="020B0604020202020204" pitchFamily="34" charset="0"/>
                <a:cs typeface="Arial" panose="020B0604020202020204" pitchFamily="34" charset="0"/>
              </a:rPr>
              <a:t>. </a:t>
            </a:r>
            <a:r>
              <a:rPr lang="ru-RU" b="1" i="1" u="dotDash" dirty="0">
                <a:latin typeface="Arial" panose="020B0604020202020204" pitchFamily="34" charset="0"/>
                <a:cs typeface="Arial" panose="020B0604020202020204" pitchFamily="34" charset="0"/>
              </a:rPr>
              <a:t>Сгоряча</a:t>
            </a:r>
            <a:r>
              <a:rPr lang="ru-RU" dirty="0">
                <a:latin typeface="Arial" panose="020B0604020202020204" pitchFamily="34" charset="0"/>
                <a:cs typeface="Arial" panose="020B0604020202020204" pitchFamily="34" charset="0"/>
              </a:rPr>
              <a:t> </a:t>
            </a:r>
            <a:r>
              <a:rPr lang="ru-RU" u="sng" dirty="0">
                <a:latin typeface="Arial" panose="020B0604020202020204" pitchFamily="34" charset="0"/>
                <a:cs typeface="Arial" panose="020B0604020202020204" pitchFamily="34" charset="0"/>
              </a:rPr>
              <a:t>мы</a:t>
            </a:r>
            <a:r>
              <a:rPr lang="ru-RU" dirty="0">
                <a:latin typeface="Arial" panose="020B0604020202020204" pitchFamily="34" charset="0"/>
                <a:cs typeface="Arial" panose="020B0604020202020204" pitchFamily="34" charset="0"/>
              </a:rPr>
              <a:t> </a:t>
            </a:r>
            <a:r>
              <a:rPr lang="ru-RU" u="dbl" dirty="0">
                <a:latin typeface="Arial" panose="020B0604020202020204" pitchFamily="34" charset="0"/>
                <a:cs typeface="Arial" panose="020B0604020202020204" pitchFamily="34" charset="0"/>
              </a:rPr>
              <a:t>не заметили</a:t>
            </a:r>
            <a:r>
              <a:rPr lang="ru-RU" dirty="0">
                <a:latin typeface="Arial" panose="020B0604020202020204" pitchFamily="34" charset="0"/>
                <a:cs typeface="Arial" panose="020B0604020202020204" pitchFamily="34" charset="0"/>
              </a:rPr>
              <a:t> приближение грозы</a:t>
            </a:r>
            <a:r>
              <a:rPr lang="ru-RU" dirty="0"/>
              <a:t>.</a:t>
            </a:r>
          </a:p>
          <a:p>
            <a:pPr marL="0" indent="0">
              <a:buNone/>
            </a:pPr>
            <a:endParaRPr lang="ru-RU" dirty="0"/>
          </a:p>
        </p:txBody>
      </p:sp>
      <p:pic>
        <p:nvPicPr>
          <p:cNvPr id="5" name="Picture 2" descr="D:\Маме\Учительская деятельность\Модератор\myschool_web\photo_2020-09-26_19-19-19.jpg"/>
          <p:cNvPicPr>
            <a:picLocks noChangeAspect="1" noChangeArrowheads="1"/>
          </p:cNvPicPr>
          <p:nvPr/>
        </p:nvPicPr>
        <p:blipFill>
          <a:blip r:embed="rId2">
            <a:clrChange>
              <a:clrFrom>
                <a:srgbClr val="FFFFFF"/>
              </a:clrFrom>
              <a:clrTo>
                <a:srgbClr val="FFFFFF">
                  <a:alpha val="0"/>
                </a:srgbClr>
              </a:clrTo>
            </a:clrChange>
          </a:blip>
          <a:srcRect l="12500" r="12500" b="31250"/>
          <a:stretch>
            <a:fillRect/>
          </a:stretch>
        </p:blipFill>
        <p:spPr bwMode="auto">
          <a:xfrm>
            <a:off x="0" y="81580"/>
            <a:ext cx="1021976" cy="936807"/>
          </a:xfrm>
          <a:prstGeom prst="rect">
            <a:avLst/>
          </a:prstGeom>
          <a:noFill/>
        </p:spPr>
      </p:pic>
    </p:spTree>
    <p:extLst>
      <p:ext uri="{BB962C8B-B14F-4D97-AF65-F5344CB8AC3E}">
        <p14:creationId xmlns:p14="http://schemas.microsoft.com/office/powerpoint/2010/main" val="1986544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295835" y="3529379"/>
            <a:ext cx="11645153" cy="2087469"/>
          </a:xfrm>
        </p:spPr>
        <p:txBody>
          <a:bodyPr>
            <a:normAutofit/>
          </a:bodyPr>
          <a:lstStyle/>
          <a:p>
            <a:pPr marL="514350" indent="-514350">
              <a:buAutoNum type="arabicPeriod"/>
            </a:pPr>
            <a:r>
              <a:rPr lang="ru-RU" dirty="0" smtClean="0">
                <a:latin typeface="Arial" panose="020B0604020202020204" pitchFamily="34" charset="0"/>
                <a:cs typeface="Arial" panose="020B0604020202020204" pitchFamily="34" charset="0"/>
              </a:rPr>
              <a:t>Не могли продолжать работу </a:t>
            </a:r>
            <a:r>
              <a:rPr lang="ru-RU" b="1" dirty="0" smtClean="0">
                <a:solidFill>
                  <a:srgbClr val="002060"/>
                </a:solidFill>
                <a:latin typeface="Arial" panose="020B0604020202020204" pitchFamily="34" charset="0"/>
                <a:cs typeface="Arial" panose="020B0604020202020204" pitchFamily="34" charset="0"/>
              </a:rPr>
              <a:t>из-за ветра (из-за снега). </a:t>
            </a:r>
          </a:p>
          <a:p>
            <a:pPr marL="514350" indent="-514350">
              <a:buAutoNum type="arabicPeriod"/>
            </a:pPr>
            <a:r>
              <a:rPr lang="ru-RU" dirty="0">
                <a:latin typeface="Arial" panose="020B0604020202020204" pitchFamily="34" charset="0"/>
                <a:cs typeface="Arial" panose="020B0604020202020204" pitchFamily="34" charset="0"/>
              </a:rPr>
              <a:t>С</a:t>
            </a:r>
            <a:r>
              <a:rPr lang="ru-RU" dirty="0" smtClean="0">
                <a:latin typeface="Arial" panose="020B0604020202020204" pitchFamily="34" charset="0"/>
                <a:cs typeface="Arial" panose="020B0604020202020204" pitchFamily="34" charset="0"/>
              </a:rPr>
              <a:t>делал ошибку </a:t>
            </a:r>
            <a:r>
              <a:rPr lang="ru-RU" b="1" dirty="0" smtClean="0">
                <a:solidFill>
                  <a:srgbClr val="002060"/>
                </a:solidFill>
                <a:latin typeface="Arial" panose="020B0604020202020204" pitchFamily="34" charset="0"/>
                <a:cs typeface="Arial" panose="020B0604020202020204" pitchFamily="34" charset="0"/>
              </a:rPr>
              <a:t>по невнимательности (по незнанию).</a:t>
            </a:r>
          </a:p>
          <a:p>
            <a:pPr marL="514350" indent="-514350">
              <a:buAutoNum type="arabicPeriod"/>
            </a:pPr>
            <a:r>
              <a:rPr lang="ru-RU" dirty="0" smtClean="0">
                <a:latin typeface="Arial" panose="020B0604020202020204" pitchFamily="34" charset="0"/>
                <a:cs typeface="Arial" panose="020B0604020202020204" pitchFamily="34" charset="0"/>
              </a:rPr>
              <a:t>Отменили испытание </a:t>
            </a:r>
            <a:r>
              <a:rPr lang="ru-RU" b="1" dirty="0" smtClean="0">
                <a:solidFill>
                  <a:srgbClr val="002060"/>
                </a:solidFill>
                <a:latin typeface="Arial" panose="020B0604020202020204" pitchFamily="34" charset="0"/>
                <a:cs typeface="Arial" panose="020B0604020202020204" pitchFamily="34" charset="0"/>
              </a:rPr>
              <a:t>в связи с непогодой (в связи с аварией).</a:t>
            </a:r>
            <a:endParaRPr lang="ru-RU" b="1" dirty="0">
              <a:solidFill>
                <a:srgbClr val="002060"/>
              </a:solidFill>
              <a:latin typeface="Arial" panose="020B0604020202020204" pitchFamily="34" charset="0"/>
              <a:cs typeface="Arial" panose="020B0604020202020204" pitchFamily="34" charset="0"/>
            </a:endParaRPr>
          </a:p>
        </p:txBody>
      </p:sp>
      <p:sp>
        <p:nvSpPr>
          <p:cNvPr id="5" name="TextBox 4"/>
          <p:cNvSpPr txBox="1"/>
          <p:nvPr/>
        </p:nvSpPr>
        <p:spPr>
          <a:xfrm>
            <a:off x="1371600" y="1557885"/>
            <a:ext cx="2324923" cy="707886"/>
          </a:xfrm>
          <a:prstGeom prst="homePlate">
            <a:avLst/>
          </a:prstGeom>
          <a:solidFill>
            <a:schemeClr val="accent2">
              <a:lumMod val="60000"/>
              <a:lumOff val="40000"/>
            </a:schemeClr>
          </a:solidFill>
          <a:ln>
            <a:solidFill>
              <a:schemeClr val="accent1"/>
            </a:solidFill>
          </a:ln>
          <a:effectLst>
            <a:outerShdw blurRad="50800" dist="38100" dir="5400000" algn="t" rotWithShape="0">
              <a:prstClr val="black">
                <a:alpha val="40000"/>
              </a:prstClr>
            </a:outerShdw>
          </a:effectLst>
        </p:spPr>
        <p:txBody>
          <a:bodyPr wrap="none" rtlCol="0">
            <a:spAutoFit/>
          </a:bodyPr>
          <a:lstStyle/>
          <a:p>
            <a:r>
              <a:rPr lang="ru-RU" sz="4000" dirty="0" smtClean="0">
                <a:latin typeface="Arial" panose="020B0604020202020204" pitchFamily="34" charset="0"/>
                <a:cs typeface="Arial" panose="020B0604020202020204" pitchFamily="34" charset="0"/>
              </a:rPr>
              <a:t>причина</a:t>
            </a:r>
            <a:endParaRPr lang="ru-RU" sz="4000" dirty="0">
              <a:latin typeface="Arial" panose="020B0604020202020204" pitchFamily="34" charset="0"/>
              <a:cs typeface="Arial" panose="020B0604020202020204" pitchFamily="34" charset="0"/>
            </a:endParaRPr>
          </a:p>
        </p:txBody>
      </p:sp>
      <p:sp>
        <p:nvSpPr>
          <p:cNvPr id="6" name="TextBox 5"/>
          <p:cNvSpPr txBox="1"/>
          <p:nvPr/>
        </p:nvSpPr>
        <p:spPr>
          <a:xfrm>
            <a:off x="4762713" y="518854"/>
            <a:ext cx="1827744" cy="707886"/>
          </a:xfrm>
          <a:prstGeom prst="rect">
            <a:avLst/>
          </a:prstGeom>
          <a:solidFill>
            <a:schemeClr val="accent1">
              <a:lumMod val="20000"/>
              <a:lumOff val="80000"/>
            </a:schemeClr>
          </a:solidFill>
          <a:ln>
            <a:solidFill>
              <a:schemeClr val="accent1"/>
            </a:solidFill>
          </a:ln>
          <a:effectLst>
            <a:outerShdw blurRad="50800" dist="38100" dir="5400000" algn="t" rotWithShape="0">
              <a:prstClr val="black">
                <a:alpha val="40000"/>
              </a:prstClr>
            </a:outerShdw>
          </a:effectLst>
        </p:spPr>
        <p:txBody>
          <a:bodyPr wrap="none" rtlCol="0">
            <a:spAutoFit/>
          </a:bodyPr>
          <a:lstStyle/>
          <a:p>
            <a:r>
              <a:rPr lang="ru-RU" sz="4000" dirty="0">
                <a:latin typeface="Arial" panose="020B0604020202020204" pitchFamily="34" charset="0"/>
                <a:cs typeface="Arial" panose="020B0604020202020204" pitchFamily="34" charset="0"/>
              </a:rPr>
              <a:t>и</a:t>
            </a:r>
            <a:r>
              <a:rPr lang="ru-RU" sz="4000" dirty="0" smtClean="0">
                <a:latin typeface="Arial" panose="020B0604020202020204" pitchFamily="34" charset="0"/>
                <a:cs typeface="Arial" panose="020B0604020202020204" pitchFamily="34" charset="0"/>
              </a:rPr>
              <a:t>з-за,  </a:t>
            </a:r>
            <a:endParaRPr lang="ru-RU" sz="4000" dirty="0">
              <a:latin typeface="Arial" panose="020B0604020202020204" pitchFamily="34" charset="0"/>
              <a:cs typeface="Arial" panose="020B0604020202020204" pitchFamily="34" charset="0"/>
            </a:endParaRPr>
          </a:p>
        </p:txBody>
      </p:sp>
      <p:sp>
        <p:nvSpPr>
          <p:cNvPr id="7" name="TextBox 6"/>
          <p:cNvSpPr txBox="1"/>
          <p:nvPr/>
        </p:nvSpPr>
        <p:spPr>
          <a:xfrm>
            <a:off x="5209052" y="1425388"/>
            <a:ext cx="3480376" cy="707886"/>
          </a:xfrm>
          <a:prstGeom prst="rect">
            <a:avLst/>
          </a:prstGeom>
          <a:solidFill>
            <a:schemeClr val="accent1">
              <a:lumMod val="20000"/>
              <a:lumOff val="80000"/>
            </a:schemeClr>
          </a:solidFill>
          <a:ln>
            <a:solidFill>
              <a:schemeClr val="accent1"/>
            </a:solidFill>
          </a:ln>
          <a:effectLst>
            <a:outerShdw blurRad="50800" dist="38100" dir="5400000" algn="t" rotWithShape="0">
              <a:prstClr val="black">
                <a:alpha val="40000"/>
              </a:prstClr>
            </a:outerShdw>
          </a:effectLst>
        </p:spPr>
        <p:txBody>
          <a:bodyPr wrap="none" rtlCol="0">
            <a:spAutoFit/>
          </a:bodyPr>
          <a:lstStyle/>
          <a:p>
            <a:r>
              <a:rPr lang="ru-RU" sz="4000" dirty="0">
                <a:latin typeface="Arial" panose="020B0604020202020204" pitchFamily="34" charset="0"/>
                <a:cs typeface="Arial" panose="020B0604020202020204" pitchFamily="34" charset="0"/>
              </a:rPr>
              <a:t>б</a:t>
            </a:r>
            <a:r>
              <a:rPr lang="ru-RU" sz="4000" dirty="0" smtClean="0">
                <a:latin typeface="Arial" panose="020B0604020202020204" pitchFamily="34" charset="0"/>
                <a:cs typeface="Arial" panose="020B0604020202020204" pitchFamily="34" charset="0"/>
              </a:rPr>
              <a:t>лагодаря, по</a:t>
            </a:r>
            <a:endParaRPr lang="ru-RU" sz="4000" dirty="0">
              <a:latin typeface="Arial" panose="020B0604020202020204" pitchFamily="34" charset="0"/>
              <a:cs typeface="Arial" panose="020B0604020202020204" pitchFamily="34" charset="0"/>
            </a:endParaRPr>
          </a:p>
        </p:txBody>
      </p:sp>
      <p:sp>
        <p:nvSpPr>
          <p:cNvPr id="8" name="TextBox 7"/>
          <p:cNvSpPr txBox="1"/>
          <p:nvPr/>
        </p:nvSpPr>
        <p:spPr>
          <a:xfrm>
            <a:off x="4765630" y="2332130"/>
            <a:ext cx="2322111" cy="707886"/>
          </a:xfrm>
          <a:prstGeom prst="rect">
            <a:avLst/>
          </a:prstGeom>
          <a:solidFill>
            <a:schemeClr val="accent1">
              <a:lumMod val="20000"/>
              <a:lumOff val="80000"/>
            </a:schemeClr>
          </a:solidFill>
          <a:ln>
            <a:solidFill>
              <a:schemeClr val="accent1"/>
            </a:solidFill>
          </a:ln>
          <a:effectLst>
            <a:outerShdw blurRad="50800" dist="38100" dir="5400000" algn="t" rotWithShape="0">
              <a:prstClr val="black">
                <a:alpha val="40000"/>
              </a:prstClr>
            </a:outerShdw>
          </a:effectLst>
        </p:spPr>
        <p:txBody>
          <a:bodyPr wrap="none" rtlCol="0">
            <a:spAutoFit/>
          </a:bodyPr>
          <a:lstStyle/>
          <a:p>
            <a:r>
              <a:rPr lang="ru-RU" sz="4000" dirty="0">
                <a:latin typeface="Arial" panose="020B0604020202020204" pitchFamily="34" charset="0"/>
                <a:cs typeface="Arial" panose="020B0604020202020204" pitchFamily="34" charset="0"/>
              </a:rPr>
              <a:t>в</a:t>
            </a:r>
            <a:r>
              <a:rPr lang="ru-RU" sz="4000" dirty="0" smtClean="0">
                <a:latin typeface="Arial" panose="020B0604020202020204" pitchFamily="34" charset="0"/>
                <a:cs typeface="Arial" panose="020B0604020202020204" pitchFamily="34" charset="0"/>
              </a:rPr>
              <a:t> связи с</a:t>
            </a:r>
            <a:endParaRPr lang="ru-RU" sz="4000" dirty="0">
              <a:latin typeface="Arial" panose="020B0604020202020204" pitchFamily="34" charset="0"/>
              <a:cs typeface="Arial" panose="020B0604020202020204" pitchFamily="34" charset="0"/>
            </a:endParaRPr>
          </a:p>
        </p:txBody>
      </p:sp>
      <p:cxnSp>
        <p:nvCxnSpPr>
          <p:cNvPr id="10" name="Прямая со стрелкой 9"/>
          <p:cNvCxnSpPr>
            <a:stCxn id="5" idx="3"/>
            <a:endCxn id="6" idx="1"/>
          </p:cNvCxnSpPr>
          <p:nvPr/>
        </p:nvCxnSpPr>
        <p:spPr>
          <a:xfrm flipV="1">
            <a:off x="3696523" y="872797"/>
            <a:ext cx="1066190" cy="10390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a:stCxn id="5" idx="3"/>
            <a:endCxn id="7" idx="1"/>
          </p:cNvCxnSpPr>
          <p:nvPr/>
        </p:nvCxnSpPr>
        <p:spPr>
          <a:xfrm flipV="1">
            <a:off x="3696523" y="1779331"/>
            <a:ext cx="1512529" cy="1324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stCxn id="5" idx="3"/>
            <a:endCxn id="8" idx="1"/>
          </p:cNvCxnSpPr>
          <p:nvPr/>
        </p:nvCxnSpPr>
        <p:spPr>
          <a:xfrm>
            <a:off x="3696523" y="1911828"/>
            <a:ext cx="1069107" cy="7742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52983" y="29283"/>
            <a:ext cx="1127858" cy="1396105"/>
          </a:xfrm>
          <a:prstGeom prst="rect">
            <a:avLst/>
          </a:prstGeom>
        </p:spPr>
      </p:pic>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5998" y="896833"/>
            <a:ext cx="1219202" cy="1524003"/>
          </a:xfrm>
          <a:prstGeom prst="rect">
            <a:avLst/>
          </a:prstGeom>
        </p:spPr>
      </p:pic>
      <p:pic>
        <p:nvPicPr>
          <p:cNvPr id="15" name="Рисунок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3721" y="1973860"/>
            <a:ext cx="1064753" cy="1330941"/>
          </a:xfrm>
          <a:prstGeom prst="rect">
            <a:avLst/>
          </a:prstGeom>
        </p:spPr>
      </p:pic>
      <p:pic>
        <p:nvPicPr>
          <p:cNvPr id="16" name="Picture 2" descr="D:\Маме\Учительская деятельность\Модератор\myschool_web\photo_2020-09-26_19-19-19.jpg"/>
          <p:cNvPicPr>
            <a:picLocks noChangeAspect="1" noChangeArrowheads="1"/>
          </p:cNvPicPr>
          <p:nvPr/>
        </p:nvPicPr>
        <p:blipFill>
          <a:blip r:embed="rId5">
            <a:clrChange>
              <a:clrFrom>
                <a:srgbClr val="FFFFFF"/>
              </a:clrFrom>
              <a:clrTo>
                <a:srgbClr val="FFFFFF">
                  <a:alpha val="0"/>
                </a:srgbClr>
              </a:clrTo>
            </a:clrChange>
          </a:blip>
          <a:srcRect l="12500" r="12500" b="31250"/>
          <a:stretch>
            <a:fillRect/>
          </a:stretch>
        </p:blipFill>
        <p:spPr bwMode="auto">
          <a:xfrm>
            <a:off x="0" y="-164948"/>
            <a:ext cx="1290918" cy="1183336"/>
          </a:xfrm>
          <a:prstGeom prst="rect">
            <a:avLst/>
          </a:prstGeom>
          <a:noFill/>
        </p:spPr>
      </p:pic>
    </p:spTree>
    <p:extLst>
      <p:ext uri="{BB962C8B-B14F-4D97-AF65-F5344CB8AC3E}">
        <p14:creationId xmlns:p14="http://schemas.microsoft.com/office/powerpoint/2010/main" val="3015132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1976" y="365126"/>
            <a:ext cx="10331824" cy="791322"/>
          </a:xfrm>
        </p:spPr>
        <p:txBody>
          <a:bodyPr/>
          <a:lstStyle/>
          <a:p>
            <a:r>
              <a:rPr lang="ru-RU" dirty="0" smtClean="0">
                <a:solidFill>
                  <a:srgbClr val="002060"/>
                </a:solidFill>
                <a:latin typeface="Arial" panose="020B0604020202020204" pitchFamily="34" charset="0"/>
                <a:cs typeface="Arial" panose="020B0604020202020204" pitchFamily="34" charset="0"/>
              </a:rPr>
              <a:t>Упражнение 90</a:t>
            </a:r>
            <a:endParaRPr lang="ru-RU" dirty="0">
              <a:solidFill>
                <a:srgbClr val="002060"/>
              </a:solidFill>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443753" y="1156448"/>
            <a:ext cx="10910047" cy="1627094"/>
          </a:xfrm>
        </p:spPr>
        <p:txBody>
          <a:bodyPr/>
          <a:lstStyle/>
          <a:p>
            <a:pPr marL="0" indent="0">
              <a:buNone/>
            </a:pPr>
            <a:r>
              <a:rPr lang="ru-RU" dirty="0">
                <a:latin typeface="Arial" panose="020B0604020202020204" pitchFamily="34" charset="0"/>
                <a:cs typeface="Arial" panose="020B0604020202020204" pitchFamily="34" charset="0"/>
              </a:rPr>
              <a:t>Укажите </a:t>
            </a:r>
            <a:r>
              <a:rPr lang="ru-RU" dirty="0" smtClean="0">
                <a:latin typeface="Arial" panose="020B0604020202020204" pitchFamily="34" charset="0"/>
                <a:cs typeface="Arial" panose="020B0604020202020204" pitchFamily="34" charset="0"/>
              </a:rPr>
              <a:t>главную </a:t>
            </a:r>
            <a:r>
              <a:rPr lang="ru-RU" dirty="0">
                <a:latin typeface="Arial" panose="020B0604020202020204" pitchFamily="34" charset="0"/>
                <a:cs typeface="Arial" panose="020B0604020202020204" pitchFamily="34" charset="0"/>
              </a:rPr>
              <a:t>и придаточную часть. </a:t>
            </a:r>
            <a:r>
              <a:rPr lang="ru-RU" dirty="0" smtClean="0">
                <a:latin typeface="Arial" panose="020B0604020202020204" pitchFamily="34" charset="0"/>
                <a:cs typeface="Arial" panose="020B0604020202020204" pitchFamily="34" charset="0"/>
              </a:rPr>
              <a:t>На </a:t>
            </a:r>
            <a:r>
              <a:rPr lang="ru-RU" dirty="0">
                <a:latin typeface="Arial" panose="020B0604020202020204" pitchFamily="34" charset="0"/>
                <a:cs typeface="Arial" panose="020B0604020202020204" pitchFamily="34" charset="0"/>
              </a:rPr>
              <a:t>какие вопросы отвечают придаточные? Где находятся придаточные части по отношению к главным?</a:t>
            </a:r>
          </a:p>
          <a:p>
            <a:endParaRPr lang="ru-RU" dirty="0"/>
          </a:p>
        </p:txBody>
      </p:sp>
      <p:sp>
        <p:nvSpPr>
          <p:cNvPr id="4" name="Объект 3"/>
          <p:cNvSpPr>
            <a:spLocks noGrp="1"/>
          </p:cNvSpPr>
          <p:nvPr>
            <p:ph sz="half" idx="2"/>
          </p:nvPr>
        </p:nvSpPr>
        <p:spPr>
          <a:xfrm>
            <a:off x="591670" y="2474257"/>
            <a:ext cx="11120718" cy="4141695"/>
          </a:xfrm>
        </p:spPr>
        <p:txBody>
          <a:bodyPr/>
          <a:lstStyle/>
          <a:p>
            <a:pPr marL="514350" indent="-514350">
              <a:buAutoNum type="arabicPeriod"/>
            </a:pPr>
            <a:r>
              <a:rPr lang="ru-RU" u="sng" dirty="0" err="1" smtClean="0">
                <a:latin typeface="Arial" panose="020B0604020202020204" pitchFamily="34" charset="0"/>
                <a:cs typeface="Arial" panose="020B0604020202020204" pitchFamily="34" charset="0"/>
              </a:rPr>
              <a:t>Ойбек</a:t>
            </a:r>
            <a:r>
              <a:rPr lang="ru-RU" dirty="0" smtClean="0">
                <a:latin typeface="Arial" panose="020B0604020202020204" pitchFamily="34" charset="0"/>
                <a:cs typeface="Arial" panose="020B0604020202020204" pitchFamily="34" charset="0"/>
              </a:rPr>
              <a:t> </a:t>
            </a:r>
            <a:r>
              <a:rPr lang="ru-RU" u="dbl" dirty="0">
                <a:latin typeface="Arial" panose="020B0604020202020204" pitchFamily="34" charset="0"/>
                <a:cs typeface="Arial" panose="020B0604020202020204" pitchFamily="34" charset="0"/>
              </a:rPr>
              <a:t>пропустил</a:t>
            </a:r>
            <a:r>
              <a:rPr lang="ru-RU" dirty="0">
                <a:latin typeface="Arial" panose="020B0604020202020204" pitchFamily="34" charset="0"/>
                <a:cs typeface="Arial" panose="020B0604020202020204" pitchFamily="34" charset="0"/>
              </a:rPr>
              <a:t> занятие, </a:t>
            </a:r>
            <a:r>
              <a:rPr lang="ru-RU" b="1" dirty="0">
                <a:solidFill>
                  <a:srgbClr val="C00000"/>
                </a:solidFill>
                <a:latin typeface="Arial" panose="020B0604020202020204" pitchFamily="34" charset="0"/>
                <a:cs typeface="Arial" panose="020B0604020202020204" pitchFamily="34" charset="0"/>
              </a:rPr>
              <a:t>потому что</a:t>
            </a:r>
            <a:r>
              <a:rPr lang="ru-RU" dirty="0">
                <a:solidFill>
                  <a:srgbClr val="C00000"/>
                </a:solidFill>
                <a:latin typeface="Arial" panose="020B0604020202020204" pitchFamily="34" charset="0"/>
                <a:cs typeface="Arial" panose="020B0604020202020204" pitchFamily="34" charset="0"/>
              </a:rPr>
              <a:t> </a:t>
            </a:r>
            <a:r>
              <a:rPr lang="ru-RU" u="sng" dirty="0">
                <a:latin typeface="Arial" panose="020B0604020202020204" pitchFamily="34" charset="0"/>
                <a:cs typeface="Arial" panose="020B0604020202020204" pitchFamily="34" charset="0"/>
              </a:rPr>
              <a:t>он</a:t>
            </a:r>
            <a:r>
              <a:rPr lang="ru-RU" dirty="0">
                <a:latin typeface="Arial" panose="020B0604020202020204" pitchFamily="34" charset="0"/>
                <a:cs typeface="Arial" panose="020B0604020202020204" pitchFamily="34" charset="0"/>
              </a:rPr>
              <a:t> </a:t>
            </a:r>
            <a:r>
              <a:rPr lang="ru-RU" u="dbl" dirty="0">
                <a:latin typeface="Arial" panose="020B0604020202020204" pitchFamily="34" charset="0"/>
                <a:cs typeface="Arial" panose="020B0604020202020204" pitchFamily="34" charset="0"/>
              </a:rPr>
              <a:t>болел</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                                 [  ], </a:t>
            </a:r>
            <a:r>
              <a:rPr lang="ru-RU" dirty="0">
                <a:latin typeface="Arial" panose="020B0604020202020204" pitchFamily="34" charset="0"/>
                <a:cs typeface="Arial" panose="020B0604020202020204" pitchFamily="34" charset="0"/>
              </a:rPr>
              <a:t>потому что ( ).</a:t>
            </a:r>
          </a:p>
          <a:p>
            <a:pPr marL="0" indent="0">
              <a:buNone/>
            </a:pPr>
            <a:r>
              <a:rPr lang="ru-RU" dirty="0" smtClean="0">
                <a:latin typeface="Arial" panose="020B0604020202020204" pitchFamily="34" charset="0"/>
                <a:cs typeface="Arial" panose="020B0604020202020204" pitchFamily="34" charset="0"/>
              </a:rPr>
              <a:t>2. </a:t>
            </a:r>
            <a:r>
              <a:rPr lang="ru-RU" u="sng" dirty="0" smtClean="0">
                <a:latin typeface="Arial" panose="020B0604020202020204" pitchFamily="34" charset="0"/>
                <a:cs typeface="Arial" panose="020B0604020202020204" pitchFamily="34" charset="0"/>
              </a:rPr>
              <a:t>Мы</a:t>
            </a:r>
            <a:r>
              <a:rPr lang="ru-RU" dirty="0" smtClean="0">
                <a:latin typeface="Arial" panose="020B0604020202020204" pitchFamily="34" charset="0"/>
                <a:cs typeface="Arial" panose="020B0604020202020204" pitchFamily="34" charset="0"/>
              </a:rPr>
              <a:t> </a:t>
            </a:r>
            <a:r>
              <a:rPr lang="ru-RU" u="dbl" dirty="0">
                <a:latin typeface="Arial" panose="020B0604020202020204" pitchFamily="34" charset="0"/>
                <a:cs typeface="Arial" panose="020B0604020202020204" pitchFamily="34" charset="0"/>
              </a:rPr>
              <a:t>остались</a:t>
            </a:r>
            <a:r>
              <a:rPr lang="ru-RU" dirty="0">
                <a:latin typeface="Arial" panose="020B0604020202020204" pitchFamily="34" charset="0"/>
                <a:cs typeface="Arial" panose="020B0604020202020204" pitchFamily="34" charset="0"/>
              </a:rPr>
              <a:t> в лаборатории, </a:t>
            </a:r>
            <a:r>
              <a:rPr lang="ru-RU" b="1" dirty="0">
                <a:solidFill>
                  <a:srgbClr val="C00000"/>
                </a:solidFill>
                <a:latin typeface="Arial" panose="020B0604020202020204" pitchFamily="34" charset="0"/>
                <a:cs typeface="Arial" panose="020B0604020202020204" pitchFamily="34" charset="0"/>
              </a:rPr>
              <a:t>так как</a:t>
            </a:r>
            <a:r>
              <a:rPr lang="ru-RU" dirty="0">
                <a:solidFill>
                  <a:srgbClr val="C00000"/>
                </a:solidFill>
                <a:latin typeface="Arial" panose="020B0604020202020204" pitchFamily="34" charset="0"/>
                <a:cs typeface="Arial" panose="020B0604020202020204" pitchFamily="34" charset="0"/>
              </a:rPr>
              <a:t> </a:t>
            </a:r>
            <a:r>
              <a:rPr lang="ru-RU" u="dbl" dirty="0">
                <a:latin typeface="Arial" panose="020B0604020202020204" pitchFamily="34" charset="0"/>
                <a:cs typeface="Arial" panose="020B0604020202020204" pitchFamily="34" charset="0"/>
              </a:rPr>
              <a:t>хотели продолжать</a:t>
            </a:r>
            <a:r>
              <a:rPr lang="ru-RU" dirty="0">
                <a:latin typeface="Arial" panose="020B0604020202020204" pitchFamily="34" charset="0"/>
                <a:cs typeface="Arial" panose="020B0604020202020204" pitchFamily="34" charset="0"/>
              </a:rPr>
              <a:t> опыт. </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                                 [  </a:t>
            </a:r>
            <a:r>
              <a:rPr lang="ru-RU" dirty="0">
                <a:latin typeface="Arial" panose="020B0604020202020204" pitchFamily="34" charset="0"/>
                <a:cs typeface="Arial" panose="020B0604020202020204" pitchFamily="34" charset="0"/>
              </a:rPr>
              <a:t>], так как ( ). </a:t>
            </a:r>
          </a:p>
          <a:p>
            <a:pPr marL="0" indent="0">
              <a:buNone/>
            </a:pPr>
            <a:r>
              <a:rPr lang="ru-RU" dirty="0" smtClean="0">
                <a:latin typeface="Arial" panose="020B0604020202020204" pitchFamily="34" charset="0"/>
                <a:cs typeface="Arial" panose="020B0604020202020204" pitchFamily="34" charset="0"/>
              </a:rPr>
              <a:t>3. </a:t>
            </a:r>
            <a:r>
              <a:rPr lang="ru-RU" b="1" dirty="0" smtClean="0">
                <a:solidFill>
                  <a:srgbClr val="C00000"/>
                </a:solidFill>
                <a:latin typeface="Arial" panose="020B0604020202020204" pitchFamily="34" charset="0"/>
                <a:cs typeface="Arial" panose="020B0604020202020204" pitchFamily="34" charset="0"/>
              </a:rPr>
              <a:t>Так </a:t>
            </a:r>
            <a:r>
              <a:rPr lang="ru-RU" b="1" dirty="0">
                <a:solidFill>
                  <a:srgbClr val="C00000"/>
                </a:solidFill>
                <a:latin typeface="Arial" panose="020B0604020202020204" pitchFamily="34" charset="0"/>
                <a:cs typeface="Arial" panose="020B0604020202020204" pitchFamily="34" charset="0"/>
              </a:rPr>
              <a:t>как </a:t>
            </a:r>
            <a:r>
              <a:rPr lang="ru-RU" u="sng" dirty="0">
                <a:latin typeface="Arial" panose="020B0604020202020204" pitchFamily="34" charset="0"/>
                <a:cs typeface="Arial" panose="020B0604020202020204" pitchFamily="34" charset="0"/>
              </a:rPr>
              <a:t>тезисы</a:t>
            </a:r>
            <a:r>
              <a:rPr lang="ru-RU" dirty="0">
                <a:latin typeface="Arial" panose="020B0604020202020204" pitchFamily="34" charset="0"/>
                <a:cs typeface="Arial" panose="020B0604020202020204" pitchFamily="34" charset="0"/>
              </a:rPr>
              <a:t> докладов уже </a:t>
            </a:r>
            <a:r>
              <a:rPr lang="ru-RU" u="dbl" dirty="0">
                <a:latin typeface="Arial" panose="020B0604020202020204" pitchFamily="34" charset="0"/>
                <a:cs typeface="Arial" panose="020B0604020202020204" pitchFamily="34" charset="0"/>
              </a:rPr>
              <a:t>готовы</a:t>
            </a:r>
            <a:r>
              <a:rPr lang="ru-RU" dirty="0">
                <a:latin typeface="Arial" panose="020B0604020202020204" pitchFamily="34" charset="0"/>
                <a:cs typeface="Arial" panose="020B0604020202020204" pitchFamily="34" charset="0"/>
              </a:rPr>
              <a:t>, </a:t>
            </a:r>
            <a:r>
              <a:rPr lang="ru-RU" u="sng" dirty="0">
                <a:latin typeface="Arial" panose="020B0604020202020204" pitchFamily="34" charset="0"/>
                <a:cs typeface="Arial" panose="020B0604020202020204" pitchFamily="34" charset="0"/>
              </a:rPr>
              <a:t>конференция</a:t>
            </a:r>
            <a:r>
              <a:rPr lang="ru-RU" dirty="0">
                <a:latin typeface="Arial" panose="020B0604020202020204" pitchFamily="34" charset="0"/>
                <a:cs typeface="Arial" panose="020B0604020202020204" pitchFamily="34" charset="0"/>
              </a:rPr>
              <a:t> </a:t>
            </a:r>
            <a:r>
              <a:rPr lang="ru-RU" u="dbl" dirty="0">
                <a:latin typeface="Arial" panose="020B0604020202020204" pitchFamily="34" charset="0"/>
                <a:cs typeface="Arial" panose="020B0604020202020204" pitchFamily="34" charset="0"/>
              </a:rPr>
              <a:t>состоится</a:t>
            </a:r>
            <a:r>
              <a:rPr lang="ru-RU" dirty="0">
                <a:latin typeface="Arial" panose="020B0604020202020204" pitchFamily="34" charset="0"/>
                <a:cs typeface="Arial" panose="020B0604020202020204" pitchFamily="34" charset="0"/>
              </a:rPr>
              <a:t> завтра.  </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                                 Так </a:t>
            </a:r>
            <a:r>
              <a:rPr lang="ru-RU" dirty="0">
                <a:latin typeface="Arial" panose="020B0604020202020204" pitchFamily="34" charset="0"/>
                <a:cs typeface="Arial" panose="020B0604020202020204" pitchFamily="34" charset="0"/>
              </a:rPr>
              <a:t>как ( ), [ </a:t>
            </a:r>
            <a:r>
              <a:rPr lang="ru-RU" dirty="0" smtClean="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endParaRPr lang="ru-RU" dirty="0"/>
          </a:p>
        </p:txBody>
      </p:sp>
      <p:pic>
        <p:nvPicPr>
          <p:cNvPr id="5" name="Picture 2" descr="D:\Маме\Учительская деятельность\Модератор\myschool_web\photo_2020-09-26_19-19-19.jpg"/>
          <p:cNvPicPr>
            <a:picLocks noChangeAspect="1" noChangeArrowheads="1"/>
          </p:cNvPicPr>
          <p:nvPr/>
        </p:nvPicPr>
        <p:blipFill>
          <a:blip r:embed="rId2">
            <a:clrChange>
              <a:clrFrom>
                <a:srgbClr val="FFFFFF"/>
              </a:clrFrom>
              <a:clrTo>
                <a:srgbClr val="FFFFFF">
                  <a:alpha val="0"/>
                </a:srgbClr>
              </a:clrTo>
            </a:clrChange>
          </a:blip>
          <a:srcRect l="12500" r="12500" b="31250"/>
          <a:stretch>
            <a:fillRect/>
          </a:stretch>
        </p:blipFill>
        <p:spPr bwMode="auto">
          <a:xfrm>
            <a:off x="0" y="81580"/>
            <a:ext cx="1021976" cy="936807"/>
          </a:xfrm>
          <a:prstGeom prst="rect">
            <a:avLst/>
          </a:prstGeom>
          <a:noFill/>
        </p:spPr>
      </p:pic>
    </p:spTree>
    <p:extLst>
      <p:ext uri="{BB962C8B-B14F-4D97-AF65-F5344CB8AC3E}">
        <p14:creationId xmlns:p14="http://schemas.microsoft.com/office/powerpoint/2010/main" val="1386793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781551" y="306108"/>
            <a:ext cx="11277600" cy="888599"/>
          </a:xfrm>
        </p:spPr>
        <p:txBody>
          <a:bodyPr>
            <a:normAutofit/>
          </a:bodyPr>
          <a:lstStyle/>
          <a:p>
            <a:r>
              <a:rPr lang="ru-RU" b="1" dirty="0">
                <a:latin typeface="Arial" panose="020B0604020202020204" pitchFamily="34" charset="0"/>
                <a:cs typeface="Arial" panose="020B0604020202020204" pitchFamily="34" charset="0"/>
              </a:rPr>
              <a:t>Сложноподчинённые предложения с придаточными причины </a:t>
            </a:r>
            <a:r>
              <a:rPr lang="ru-RU" dirty="0">
                <a:latin typeface="Arial" panose="020B0604020202020204" pitchFamily="34" charset="0"/>
                <a:cs typeface="Arial" panose="020B0604020202020204" pitchFamily="34" charset="0"/>
              </a:rPr>
              <a:t>(s</a:t>
            </a:r>
            <a:r>
              <a:rPr lang="en-US" dirty="0" err="1">
                <a:latin typeface="Arial" panose="020B0604020202020204" pitchFamily="34" charset="0"/>
                <a:cs typeface="Arial" panose="020B0604020202020204" pitchFamily="34" charset="0"/>
              </a:rPr>
              <a:t>abab</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ergash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gapli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ergashgan</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qo‘shma</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gaplar</a:t>
            </a:r>
            <a:r>
              <a:rPr lang="ru-RU"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p>
            <a:endParaRPr lang="ru-RU" dirty="0"/>
          </a:p>
        </p:txBody>
      </p:sp>
      <p:sp>
        <p:nvSpPr>
          <p:cNvPr id="4" name="Объект 3"/>
          <p:cNvSpPr>
            <a:spLocks noGrp="1"/>
          </p:cNvSpPr>
          <p:nvPr>
            <p:ph sz="half" idx="2"/>
          </p:nvPr>
        </p:nvSpPr>
        <p:spPr>
          <a:xfrm>
            <a:off x="322729" y="1371600"/>
            <a:ext cx="11483789" cy="5204012"/>
          </a:xfrm>
        </p:spPr>
        <p:txBody>
          <a:bodyPr>
            <a:normAutofit/>
          </a:bodyPr>
          <a:lstStyle/>
          <a:p>
            <a:pPr marL="0" indent="0">
              <a:buNone/>
            </a:pPr>
            <a:r>
              <a:rPr lang="ru-RU" dirty="0">
                <a:latin typeface="Arial" panose="020B0604020202020204" pitchFamily="34" charset="0"/>
                <a:cs typeface="Arial" panose="020B0604020202020204" pitchFamily="34" charset="0"/>
              </a:rPr>
              <a:t>Придаточные предложения </a:t>
            </a:r>
            <a:r>
              <a:rPr lang="ru-RU" b="1" dirty="0">
                <a:latin typeface="Arial" panose="020B0604020202020204" pitchFamily="34" charset="0"/>
                <a:cs typeface="Arial" panose="020B0604020202020204" pitchFamily="34" charset="0"/>
              </a:rPr>
              <a:t>причины</a:t>
            </a:r>
            <a:r>
              <a:rPr lang="ru-RU" dirty="0">
                <a:latin typeface="Arial" panose="020B0604020202020204" pitchFamily="34" charset="0"/>
                <a:cs typeface="Arial" panose="020B0604020202020204" pitchFamily="34" charset="0"/>
              </a:rPr>
              <a:t> уточняют причину действия, о котором говорится в главном предложении. Они отвечают на вопросы </a:t>
            </a:r>
            <a:r>
              <a:rPr lang="ru-RU" b="1" i="1" dirty="0">
                <a:latin typeface="Arial" panose="020B0604020202020204" pitchFamily="34" charset="0"/>
                <a:cs typeface="Arial" panose="020B0604020202020204" pitchFamily="34" charset="0"/>
              </a:rPr>
              <a:t>почему? по какой причине? отчего?</a:t>
            </a:r>
            <a:endParaRPr lang="ru-RU" dirty="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Придаточные причины присоединяются к главному </a:t>
            </a:r>
            <a:r>
              <a:rPr lang="ru-RU" dirty="0" smtClean="0">
                <a:latin typeface="Arial" panose="020B0604020202020204" pitchFamily="34" charset="0"/>
                <a:cs typeface="Arial" panose="020B0604020202020204" pitchFamily="34" charset="0"/>
              </a:rPr>
              <a:t>предложению   </a:t>
            </a:r>
            <a:r>
              <a:rPr lang="ru-RU" dirty="0">
                <a:latin typeface="Arial" panose="020B0604020202020204" pitchFamily="34" charset="0"/>
                <a:cs typeface="Arial" panose="020B0604020202020204" pitchFamily="34" charset="0"/>
              </a:rPr>
              <a:t>с помощью союзов </a:t>
            </a:r>
            <a:r>
              <a:rPr lang="ru-RU" b="1" i="1" dirty="0" smtClean="0">
                <a:latin typeface="Arial" panose="020B0604020202020204" pitchFamily="34" charset="0"/>
                <a:cs typeface="Arial" panose="020B0604020202020204" pitchFamily="34" charset="0"/>
              </a:rPr>
              <a:t>потому </a:t>
            </a:r>
            <a:r>
              <a:rPr lang="ru-RU" b="1" i="1" dirty="0">
                <a:latin typeface="Arial" panose="020B0604020202020204" pitchFamily="34" charset="0"/>
                <a:cs typeface="Arial" panose="020B0604020202020204" pitchFamily="34" charset="0"/>
              </a:rPr>
              <a:t>что, оттого что, так как, ибо.</a:t>
            </a:r>
            <a:endParaRPr lang="ru-RU" dirty="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В главном предложении могут быть указательные слова. Обычно на них падает логическое ударение.</a:t>
            </a:r>
          </a:p>
          <a:p>
            <a:pPr marL="0" indent="0">
              <a:buNone/>
            </a:pPr>
            <a:r>
              <a:rPr lang="ru-RU" b="1" dirty="0">
                <a:solidFill>
                  <a:srgbClr val="0070C0"/>
                </a:solidFill>
                <a:latin typeface="Arial" panose="020B0604020202020204" pitchFamily="34" charset="0"/>
                <a:cs typeface="Arial" panose="020B0604020202020204" pitchFamily="34" charset="0"/>
              </a:rPr>
              <a:t>Именно</a:t>
            </a:r>
            <a:r>
              <a:rPr lang="ru-RU" b="1" i="1" dirty="0">
                <a:latin typeface="Arial" panose="020B0604020202020204" pitchFamily="34" charset="0"/>
                <a:cs typeface="Arial" panose="020B0604020202020204" pitchFamily="34" charset="0"/>
              </a:rPr>
              <a:t> </a:t>
            </a:r>
            <a:r>
              <a:rPr lang="ru-RU" b="1" i="1" dirty="0">
                <a:solidFill>
                  <a:srgbClr val="C00000"/>
                </a:solidFill>
                <a:latin typeface="Arial" panose="020B0604020202020204" pitchFamily="34" charset="0"/>
                <a:cs typeface="Arial" panose="020B0604020202020204" pitchFamily="34" charset="0"/>
              </a:rPr>
              <a:t>оттого</a:t>
            </a:r>
            <a:r>
              <a:rPr lang="ru-RU" b="1" i="1" dirty="0">
                <a:latin typeface="Arial" panose="020B0604020202020204" pitchFamily="34" charset="0"/>
                <a:cs typeface="Arial" panose="020B0604020202020204" pitchFamily="34" charset="0"/>
              </a:rPr>
              <a:t>, что</a:t>
            </a:r>
            <a:r>
              <a:rPr lang="ru-RU" i="1" dirty="0">
                <a:latin typeface="Arial" panose="020B0604020202020204" pitchFamily="34" charset="0"/>
                <a:cs typeface="Arial" panose="020B0604020202020204" pitchFamily="34" charset="0"/>
              </a:rPr>
              <a:t> обсерватория Улугбека была разрушена, многие не верили в её существование.  </a:t>
            </a:r>
            <a:r>
              <a:rPr lang="ru-RU" dirty="0">
                <a:latin typeface="Arial" panose="020B0604020202020204" pitchFamily="34" charset="0"/>
                <a:cs typeface="Arial" panose="020B0604020202020204" pitchFamily="34" charset="0"/>
              </a:rPr>
              <a:t>[Оттого, что ( ), ].</a:t>
            </a:r>
          </a:p>
          <a:p>
            <a:pPr marL="0" indent="0">
              <a:buNone/>
            </a:pPr>
            <a:r>
              <a:rPr lang="ru-RU" i="1" dirty="0">
                <a:latin typeface="Arial" panose="020B0604020202020204" pitchFamily="34" charset="0"/>
                <a:cs typeface="Arial" panose="020B0604020202020204" pitchFamily="34" charset="0"/>
              </a:rPr>
              <a:t>Таблицы Улугбека были самыми верными </a:t>
            </a:r>
            <a:r>
              <a:rPr lang="ru-RU" b="1" i="1" dirty="0">
                <a:solidFill>
                  <a:srgbClr val="0070C0"/>
                </a:solidFill>
                <a:latin typeface="Arial" panose="020B0604020202020204" pitchFamily="34" charset="0"/>
                <a:cs typeface="Arial" panose="020B0604020202020204" pitchFamily="34" charset="0"/>
              </a:rPr>
              <a:t>только</a:t>
            </a:r>
            <a:r>
              <a:rPr lang="ru-RU" i="1" dirty="0">
                <a:latin typeface="Arial" panose="020B0604020202020204" pitchFamily="34" charset="0"/>
                <a:cs typeface="Arial" panose="020B0604020202020204" pitchFamily="34" charset="0"/>
              </a:rPr>
              <a:t> </a:t>
            </a:r>
            <a:r>
              <a:rPr lang="ru-RU" b="1" i="1" dirty="0">
                <a:solidFill>
                  <a:srgbClr val="C00000"/>
                </a:solidFill>
                <a:latin typeface="Arial" panose="020B0604020202020204" pitchFamily="34" charset="0"/>
                <a:cs typeface="Arial" panose="020B0604020202020204" pitchFamily="34" charset="0"/>
              </a:rPr>
              <a:t>потому</a:t>
            </a:r>
            <a:r>
              <a:rPr lang="ru-RU" b="1" i="1" dirty="0">
                <a:latin typeface="Arial" panose="020B0604020202020204" pitchFamily="34" charset="0"/>
                <a:cs typeface="Arial" panose="020B0604020202020204" pitchFamily="34" charset="0"/>
              </a:rPr>
              <a:t>, что </a:t>
            </a:r>
            <a:r>
              <a:rPr lang="ru-RU" i="1" dirty="0">
                <a:latin typeface="Arial" panose="020B0604020202020204" pitchFamily="34" charset="0"/>
                <a:cs typeface="Arial" panose="020B0604020202020204" pitchFamily="34" charset="0"/>
              </a:rPr>
              <a:t>учёный использовал точнейший секстант.</a:t>
            </a:r>
            <a:r>
              <a:rPr lang="ru-RU" dirty="0">
                <a:latin typeface="Arial" panose="020B0604020202020204" pitchFamily="34" charset="0"/>
                <a:cs typeface="Arial" panose="020B0604020202020204" pitchFamily="34" charset="0"/>
              </a:rPr>
              <a:t> [ потому], что ( </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pic>
        <p:nvPicPr>
          <p:cNvPr id="5" name="Picture 1"/>
          <p:cNvPicPr>
            <a:picLocks noChangeAspect="1" noChangeArrowheads="1"/>
          </p:cNvPicPr>
          <p:nvPr/>
        </p:nvPicPr>
        <p:blipFill>
          <a:blip r:embed="rId2" cstate="print">
            <a:clrChange>
              <a:clrFrom>
                <a:srgbClr val="FFFFFF"/>
              </a:clrFrom>
              <a:clrTo>
                <a:srgbClr val="FFFFFF">
                  <a:alpha val="0"/>
                </a:srgbClr>
              </a:clrTo>
            </a:clrChange>
          </a:blip>
          <a:srcRect l="55142" t="15583"/>
          <a:stretch>
            <a:fillRect/>
          </a:stretch>
        </p:blipFill>
        <p:spPr bwMode="auto">
          <a:xfrm>
            <a:off x="11076086" y="5042647"/>
            <a:ext cx="983065" cy="1709858"/>
          </a:xfrm>
          <a:prstGeom prst="rect">
            <a:avLst/>
          </a:prstGeom>
          <a:noFill/>
          <a:ln w="9525">
            <a:noFill/>
            <a:miter lim="800000"/>
            <a:headEnd/>
            <a:tailEnd/>
          </a:ln>
          <a:effectLst/>
        </p:spPr>
      </p:pic>
      <p:pic>
        <p:nvPicPr>
          <p:cNvPr id="6" name="Picture 2" descr="D:\Маме\Учительская деятельность\Модератор\myschool_web\photo_2020-09-26_19-19-19.jpg"/>
          <p:cNvPicPr>
            <a:picLocks noChangeAspect="1" noChangeArrowheads="1"/>
          </p:cNvPicPr>
          <p:nvPr/>
        </p:nvPicPr>
        <p:blipFill>
          <a:blip r:embed="rId3">
            <a:clrChange>
              <a:clrFrom>
                <a:srgbClr val="FFFFFF"/>
              </a:clrFrom>
              <a:clrTo>
                <a:srgbClr val="FFFFFF">
                  <a:alpha val="0"/>
                </a:srgbClr>
              </a:clrTo>
            </a:clrChange>
          </a:blip>
          <a:srcRect l="12500" r="12500" b="31250"/>
          <a:stretch>
            <a:fillRect/>
          </a:stretch>
        </p:blipFill>
        <p:spPr bwMode="auto">
          <a:xfrm>
            <a:off x="0" y="81580"/>
            <a:ext cx="1021976" cy="936807"/>
          </a:xfrm>
          <a:prstGeom prst="rect">
            <a:avLst/>
          </a:prstGeom>
          <a:noFill/>
        </p:spPr>
      </p:pic>
    </p:spTree>
    <p:extLst>
      <p:ext uri="{BB962C8B-B14F-4D97-AF65-F5344CB8AC3E}">
        <p14:creationId xmlns:p14="http://schemas.microsoft.com/office/powerpoint/2010/main" val="2498620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04364" y="365125"/>
            <a:ext cx="10049435" cy="549275"/>
          </a:xfrm>
        </p:spPr>
        <p:txBody>
          <a:bodyPr>
            <a:normAutofit fontScale="90000"/>
          </a:bodyPr>
          <a:lstStyle/>
          <a:p>
            <a:r>
              <a:rPr lang="ru-RU" dirty="0" smtClean="0">
                <a:latin typeface="Arial" panose="020B0604020202020204" pitchFamily="34" charset="0"/>
                <a:cs typeface="Arial" panose="020B0604020202020204" pitchFamily="34" charset="0"/>
              </a:rPr>
              <a:t>Упражнение 91 </a:t>
            </a:r>
            <a:endParaRPr lang="ru-RU" dirty="0">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282388" y="1116061"/>
            <a:ext cx="10914529" cy="1401669"/>
          </a:xfrm>
        </p:spPr>
        <p:txBody>
          <a:bodyPr>
            <a:normAutofit/>
          </a:bodyPr>
          <a:lstStyle/>
          <a:p>
            <a:r>
              <a:rPr lang="ru-RU" dirty="0">
                <a:latin typeface="Arial" panose="020B0604020202020204" pitchFamily="34" charset="0"/>
                <a:cs typeface="Arial" panose="020B0604020202020204" pitchFamily="34" charset="0"/>
              </a:rPr>
              <a:t>Расскажите о великих учёных. Из двух простых предложений составьте сложные с союзами </a:t>
            </a:r>
            <a:r>
              <a:rPr lang="ru-RU" b="1" i="1" dirty="0">
                <a:latin typeface="Arial" panose="020B0604020202020204" pitchFamily="34" charset="0"/>
                <a:cs typeface="Arial" panose="020B0604020202020204" pitchFamily="34" charset="0"/>
              </a:rPr>
              <a:t>потому что, оттого что, так как</a:t>
            </a:r>
            <a:r>
              <a:rPr lang="ru-RU" dirty="0">
                <a:latin typeface="Arial" panose="020B0604020202020204" pitchFamily="34" charset="0"/>
                <a:cs typeface="Arial" panose="020B0604020202020204" pitchFamily="34" charset="0"/>
              </a:rPr>
              <a:t>.</a:t>
            </a:r>
          </a:p>
          <a:p>
            <a:endParaRPr lang="ru-RU" dirty="0"/>
          </a:p>
        </p:txBody>
      </p:sp>
      <p:sp>
        <p:nvSpPr>
          <p:cNvPr id="4" name="Объект 3"/>
          <p:cNvSpPr>
            <a:spLocks noGrp="1"/>
          </p:cNvSpPr>
          <p:nvPr>
            <p:ph sz="half" idx="2"/>
          </p:nvPr>
        </p:nvSpPr>
        <p:spPr>
          <a:xfrm>
            <a:off x="470648" y="2433918"/>
            <a:ext cx="9224682" cy="4182035"/>
          </a:xfrm>
        </p:spPr>
        <p:txBody>
          <a:bodyPr>
            <a:normAutofit/>
          </a:bodyPr>
          <a:lstStyle/>
          <a:p>
            <a:pPr marL="0" indent="0">
              <a:buNone/>
            </a:pPr>
            <a:r>
              <a:rPr lang="ru-RU" dirty="0">
                <a:latin typeface="Arial" panose="020B0604020202020204" pitchFamily="34" charset="0"/>
                <a:cs typeface="Arial" panose="020B0604020202020204" pitchFamily="34" charset="0"/>
              </a:rPr>
              <a:t>1. Улугбек занимался астрономией. Он любил звезды. </a:t>
            </a:r>
          </a:p>
          <a:p>
            <a:pPr marL="0" indent="0">
              <a:buNone/>
            </a:pPr>
            <a:r>
              <a:rPr lang="ru-RU" dirty="0">
                <a:latin typeface="Arial" panose="020B0604020202020204" pitchFamily="34" charset="0"/>
                <a:cs typeface="Arial" panose="020B0604020202020204" pitchFamily="34" charset="0"/>
              </a:rPr>
              <a:t>2. Ибн </a:t>
            </a:r>
            <a:r>
              <a:rPr lang="ru-RU" dirty="0" err="1">
                <a:latin typeface="Arial" panose="020B0604020202020204" pitchFamily="34" charset="0"/>
                <a:cs typeface="Arial" panose="020B0604020202020204" pitchFamily="34" charset="0"/>
              </a:rPr>
              <a:t>Сино</a:t>
            </a:r>
            <a:r>
              <a:rPr lang="ru-RU" dirty="0">
                <a:latin typeface="Arial" panose="020B0604020202020204" pitchFamily="34" charset="0"/>
                <a:cs typeface="Arial" panose="020B0604020202020204" pitchFamily="34" charset="0"/>
              </a:rPr>
              <a:t> стал врачом. Он вылечил эмира Бухары. </a:t>
            </a:r>
          </a:p>
          <a:p>
            <a:pPr marL="0" indent="0">
              <a:buNone/>
            </a:pPr>
            <a:r>
              <a:rPr lang="ru-RU" dirty="0">
                <a:latin typeface="Arial" panose="020B0604020202020204" pitchFamily="34" charset="0"/>
                <a:cs typeface="Arial" panose="020B0604020202020204" pitchFamily="34" charset="0"/>
              </a:rPr>
              <a:t>3. Мухаммад </a:t>
            </a:r>
            <a:r>
              <a:rPr lang="ru-RU" dirty="0" err="1">
                <a:latin typeface="Arial" panose="020B0604020202020204" pitchFamily="34" charset="0"/>
                <a:cs typeface="Arial" panose="020B0604020202020204" pitchFamily="34" charset="0"/>
              </a:rPr>
              <a:t>Рахим</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Ферузшах</a:t>
            </a:r>
            <a:r>
              <a:rPr lang="ru-RU" dirty="0">
                <a:latin typeface="Arial" panose="020B0604020202020204" pitchFamily="34" charset="0"/>
                <a:cs typeface="Arial" panose="020B0604020202020204" pitchFamily="34" charset="0"/>
              </a:rPr>
              <a:t> издал указ о </a:t>
            </a:r>
            <a:r>
              <a:rPr lang="ru-RU" dirty="0" err="1">
                <a:latin typeface="Arial" panose="020B0604020202020204" pitchFamily="34" charset="0"/>
                <a:cs typeface="Arial" panose="020B0604020202020204" pitchFamily="34" charset="0"/>
              </a:rPr>
              <a:t>шашмакоме</a:t>
            </a:r>
            <a:r>
              <a:rPr lang="ru-RU" dirty="0">
                <a:latin typeface="Arial" panose="020B0604020202020204" pitchFamily="34" charset="0"/>
                <a:cs typeface="Arial" panose="020B0604020202020204" pitchFamily="34" charset="0"/>
              </a:rPr>
              <a:t>. Музыка украшает мир.</a:t>
            </a:r>
          </a:p>
          <a:p>
            <a:pPr marL="0" indent="0">
              <a:buNone/>
            </a:pPr>
            <a:r>
              <a:rPr lang="ru-RU" dirty="0">
                <a:latin typeface="Arial" panose="020B0604020202020204" pitchFamily="34" charset="0"/>
                <a:cs typeface="Arial" panose="020B0604020202020204" pitchFamily="34" charset="0"/>
              </a:rPr>
              <a:t>4. Академик Кары Ниязов написал монографию об астрономической школе Самарканда. Он хорошо изучил труды Улугбека.</a:t>
            </a:r>
          </a:p>
          <a:p>
            <a:endParaRPr lang="ru-RU" dirty="0"/>
          </a:p>
        </p:txBody>
      </p:sp>
      <p:pic>
        <p:nvPicPr>
          <p:cNvPr id="5" name="Рисунок 4"/>
          <p:cNvPicPr>
            <a:picLocks noChangeAspect="1"/>
          </p:cNvPicPr>
          <p:nvPr/>
        </p:nvPicPr>
        <p:blipFill rotWithShape="1">
          <a:blip r:embed="rId2"/>
          <a:srcRect l="43125" t="37052" r="43419" b="29402"/>
          <a:stretch/>
        </p:blipFill>
        <p:spPr>
          <a:xfrm>
            <a:off x="9656670" y="2551347"/>
            <a:ext cx="2535330" cy="3553618"/>
          </a:xfrm>
          <a:prstGeom prst="rect">
            <a:avLst/>
          </a:prstGeom>
        </p:spPr>
      </p:pic>
    </p:spTree>
    <p:extLst>
      <p:ext uri="{BB962C8B-B14F-4D97-AF65-F5344CB8AC3E}">
        <p14:creationId xmlns:p14="http://schemas.microsoft.com/office/powerpoint/2010/main" val="107903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04364" y="365125"/>
            <a:ext cx="10049435" cy="549275"/>
          </a:xfrm>
        </p:spPr>
        <p:txBody>
          <a:bodyPr>
            <a:normAutofit fontScale="90000"/>
          </a:bodyPr>
          <a:lstStyle/>
          <a:p>
            <a:r>
              <a:rPr lang="ru-RU" dirty="0" smtClean="0">
                <a:solidFill>
                  <a:srgbClr val="002060"/>
                </a:solidFill>
                <a:latin typeface="Arial" panose="020B0604020202020204" pitchFamily="34" charset="0"/>
                <a:cs typeface="Arial" panose="020B0604020202020204" pitchFamily="34" charset="0"/>
              </a:rPr>
              <a:t>Упражнение 91 </a:t>
            </a:r>
            <a:endParaRPr lang="ru-RU" dirty="0">
              <a:solidFill>
                <a:srgbClr val="002060"/>
              </a:solidFill>
              <a:latin typeface="Arial" panose="020B0604020202020204" pitchFamily="34" charset="0"/>
              <a:cs typeface="Arial" panose="020B0604020202020204" pitchFamily="34" charset="0"/>
            </a:endParaRPr>
          </a:p>
        </p:txBody>
      </p:sp>
      <p:sp>
        <p:nvSpPr>
          <p:cNvPr id="4" name="Объект 3"/>
          <p:cNvSpPr>
            <a:spLocks noGrp="1"/>
          </p:cNvSpPr>
          <p:nvPr>
            <p:ph sz="half" idx="2"/>
          </p:nvPr>
        </p:nvSpPr>
        <p:spPr>
          <a:xfrm>
            <a:off x="470648" y="2433918"/>
            <a:ext cx="9224682" cy="4182035"/>
          </a:xfrm>
        </p:spPr>
        <p:txBody>
          <a:bodyPr>
            <a:normAutofit/>
          </a:bodyPr>
          <a:lstStyle/>
          <a:p>
            <a:pPr marL="0" indent="0">
              <a:buNone/>
            </a:pPr>
            <a:r>
              <a:rPr lang="ru-RU" dirty="0">
                <a:latin typeface="Arial" panose="020B0604020202020204" pitchFamily="34" charset="0"/>
                <a:cs typeface="Arial" panose="020B0604020202020204" pitchFamily="34" charset="0"/>
              </a:rPr>
              <a:t>1. Улугбек занимался </a:t>
            </a:r>
            <a:r>
              <a:rPr lang="ru-RU" dirty="0" smtClean="0">
                <a:latin typeface="Arial" panose="020B0604020202020204" pitchFamily="34" charset="0"/>
                <a:cs typeface="Arial" panose="020B0604020202020204" pitchFamily="34" charset="0"/>
              </a:rPr>
              <a:t>астрономией, </a:t>
            </a:r>
            <a:r>
              <a:rPr lang="ru-RU" b="1" dirty="0" smtClean="0">
                <a:solidFill>
                  <a:srgbClr val="C00000"/>
                </a:solidFill>
                <a:latin typeface="Arial" panose="020B0604020202020204" pitchFamily="34" charset="0"/>
                <a:cs typeface="Arial" panose="020B0604020202020204" pitchFamily="34" charset="0"/>
              </a:rPr>
              <a:t>оттого что </a:t>
            </a:r>
            <a:r>
              <a:rPr lang="ru-RU" dirty="0" smtClean="0">
                <a:latin typeface="Arial" panose="020B0604020202020204" pitchFamily="34" charset="0"/>
                <a:cs typeface="Arial" panose="020B0604020202020204" pitchFamily="34" charset="0"/>
              </a:rPr>
              <a:t>он </a:t>
            </a:r>
            <a:r>
              <a:rPr lang="ru-RU" dirty="0">
                <a:latin typeface="Arial" panose="020B0604020202020204" pitchFamily="34" charset="0"/>
                <a:cs typeface="Arial" panose="020B0604020202020204" pitchFamily="34" charset="0"/>
              </a:rPr>
              <a:t>любил звезды. </a:t>
            </a:r>
          </a:p>
          <a:p>
            <a:pPr marL="0" indent="0">
              <a:buNone/>
            </a:pPr>
            <a:r>
              <a:rPr lang="ru-RU" dirty="0">
                <a:latin typeface="Arial" panose="020B0604020202020204" pitchFamily="34" charset="0"/>
                <a:cs typeface="Arial" panose="020B0604020202020204" pitchFamily="34" charset="0"/>
              </a:rPr>
              <a:t>2. Ибн </a:t>
            </a:r>
            <a:r>
              <a:rPr lang="ru-RU" dirty="0" err="1">
                <a:latin typeface="Arial" panose="020B0604020202020204" pitchFamily="34" charset="0"/>
                <a:cs typeface="Arial" panose="020B0604020202020204" pitchFamily="34" charset="0"/>
              </a:rPr>
              <a:t>Сино</a:t>
            </a:r>
            <a:r>
              <a:rPr lang="ru-RU" dirty="0">
                <a:latin typeface="Arial" panose="020B0604020202020204" pitchFamily="34" charset="0"/>
                <a:cs typeface="Arial" panose="020B0604020202020204" pitchFamily="34" charset="0"/>
              </a:rPr>
              <a:t> стал </a:t>
            </a:r>
            <a:r>
              <a:rPr lang="ru-RU" dirty="0" smtClean="0">
                <a:latin typeface="Arial" panose="020B0604020202020204" pitchFamily="34" charset="0"/>
                <a:cs typeface="Arial" panose="020B0604020202020204" pitchFamily="34" charset="0"/>
              </a:rPr>
              <a:t>врачом, </a:t>
            </a:r>
            <a:r>
              <a:rPr lang="ru-RU" b="1" dirty="0" smtClean="0">
                <a:solidFill>
                  <a:srgbClr val="C00000"/>
                </a:solidFill>
                <a:latin typeface="Arial" panose="020B0604020202020204" pitchFamily="34" charset="0"/>
                <a:cs typeface="Arial" panose="020B0604020202020204" pitchFamily="34" charset="0"/>
              </a:rPr>
              <a:t>так как </a:t>
            </a:r>
            <a:r>
              <a:rPr lang="ru-RU" dirty="0" smtClean="0">
                <a:latin typeface="Arial" panose="020B0604020202020204" pitchFamily="34" charset="0"/>
                <a:cs typeface="Arial" panose="020B0604020202020204" pitchFamily="34" charset="0"/>
              </a:rPr>
              <a:t>он </a:t>
            </a:r>
            <a:r>
              <a:rPr lang="ru-RU" dirty="0">
                <a:latin typeface="Arial" panose="020B0604020202020204" pitchFamily="34" charset="0"/>
                <a:cs typeface="Arial" panose="020B0604020202020204" pitchFamily="34" charset="0"/>
              </a:rPr>
              <a:t>вылечил эмира Бухары. </a:t>
            </a:r>
          </a:p>
          <a:p>
            <a:pPr marL="0" indent="0">
              <a:buNone/>
            </a:pPr>
            <a:r>
              <a:rPr lang="ru-RU" dirty="0">
                <a:latin typeface="Arial" panose="020B0604020202020204" pitchFamily="34" charset="0"/>
                <a:cs typeface="Arial" panose="020B0604020202020204" pitchFamily="34" charset="0"/>
              </a:rPr>
              <a:t>3. Мухаммад </a:t>
            </a:r>
            <a:r>
              <a:rPr lang="ru-RU" dirty="0" err="1">
                <a:latin typeface="Arial" panose="020B0604020202020204" pitchFamily="34" charset="0"/>
                <a:cs typeface="Arial" panose="020B0604020202020204" pitchFamily="34" charset="0"/>
              </a:rPr>
              <a:t>Рахим</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Ферузшах</a:t>
            </a:r>
            <a:r>
              <a:rPr lang="ru-RU" dirty="0">
                <a:latin typeface="Arial" panose="020B0604020202020204" pitchFamily="34" charset="0"/>
                <a:cs typeface="Arial" panose="020B0604020202020204" pitchFamily="34" charset="0"/>
              </a:rPr>
              <a:t> издал указ о </a:t>
            </a:r>
            <a:r>
              <a:rPr lang="ru-RU" dirty="0" err="1" smtClean="0">
                <a:latin typeface="Arial" panose="020B0604020202020204" pitchFamily="34" charset="0"/>
                <a:cs typeface="Arial" panose="020B0604020202020204" pitchFamily="34" charset="0"/>
              </a:rPr>
              <a:t>шашмакоме</a:t>
            </a:r>
            <a:r>
              <a:rPr lang="ru-RU" dirty="0" smtClean="0">
                <a:latin typeface="Arial" panose="020B0604020202020204" pitchFamily="34" charset="0"/>
                <a:cs typeface="Arial" panose="020B0604020202020204" pitchFamily="34" charset="0"/>
              </a:rPr>
              <a:t>, </a:t>
            </a:r>
            <a:r>
              <a:rPr lang="ru-RU" b="1" dirty="0" smtClean="0">
                <a:solidFill>
                  <a:srgbClr val="C00000"/>
                </a:solidFill>
                <a:latin typeface="Arial" panose="020B0604020202020204" pitchFamily="34" charset="0"/>
                <a:cs typeface="Arial" panose="020B0604020202020204" pitchFamily="34" charset="0"/>
              </a:rPr>
              <a:t>потому что </a:t>
            </a:r>
            <a:r>
              <a:rPr lang="ru-RU" dirty="0" smtClean="0">
                <a:latin typeface="Arial" panose="020B0604020202020204" pitchFamily="34" charset="0"/>
                <a:cs typeface="Arial" panose="020B0604020202020204" pitchFamily="34" charset="0"/>
              </a:rPr>
              <a:t>музыка </a:t>
            </a:r>
            <a:r>
              <a:rPr lang="ru-RU" dirty="0">
                <a:latin typeface="Arial" panose="020B0604020202020204" pitchFamily="34" charset="0"/>
                <a:cs typeface="Arial" panose="020B0604020202020204" pitchFamily="34" charset="0"/>
              </a:rPr>
              <a:t>украшает мир.</a:t>
            </a:r>
          </a:p>
          <a:p>
            <a:pPr marL="0" indent="0">
              <a:buNone/>
            </a:pPr>
            <a:r>
              <a:rPr lang="ru-RU" dirty="0">
                <a:latin typeface="Arial" panose="020B0604020202020204" pitchFamily="34" charset="0"/>
                <a:cs typeface="Arial" panose="020B0604020202020204" pitchFamily="34" charset="0"/>
              </a:rPr>
              <a:t>4. Академик Кары Ниязов написал монографию об астрономической школе </a:t>
            </a:r>
            <a:r>
              <a:rPr lang="ru-RU" dirty="0" smtClean="0">
                <a:latin typeface="Arial" panose="020B0604020202020204" pitchFamily="34" charset="0"/>
                <a:cs typeface="Arial" panose="020B0604020202020204" pitchFamily="34" charset="0"/>
              </a:rPr>
              <a:t>Самарканда, </a:t>
            </a:r>
            <a:r>
              <a:rPr lang="ru-RU" b="1" dirty="0" smtClean="0">
                <a:solidFill>
                  <a:srgbClr val="C00000"/>
                </a:solidFill>
                <a:latin typeface="Arial" panose="020B0604020202020204" pitchFamily="34" charset="0"/>
                <a:cs typeface="Arial" panose="020B0604020202020204" pitchFamily="34" charset="0"/>
              </a:rPr>
              <a:t>так как </a:t>
            </a:r>
            <a:r>
              <a:rPr lang="ru-RU" dirty="0" smtClean="0">
                <a:latin typeface="Arial" panose="020B0604020202020204" pitchFamily="34" charset="0"/>
                <a:cs typeface="Arial" panose="020B0604020202020204" pitchFamily="34" charset="0"/>
              </a:rPr>
              <a:t>он </a:t>
            </a:r>
            <a:r>
              <a:rPr lang="ru-RU" dirty="0">
                <a:latin typeface="Arial" panose="020B0604020202020204" pitchFamily="34" charset="0"/>
                <a:cs typeface="Arial" panose="020B0604020202020204" pitchFamily="34" charset="0"/>
              </a:rPr>
              <a:t>хорошо изучил труды Улугбека.</a:t>
            </a:r>
          </a:p>
          <a:p>
            <a:endParaRPr lang="ru-RU" dirty="0"/>
          </a:p>
        </p:txBody>
      </p:sp>
      <p:pic>
        <p:nvPicPr>
          <p:cNvPr id="1026" name="Picture 2" descr="Галерея - фото Кары-Ниязова цветные (реставрац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8622" y="3079376"/>
            <a:ext cx="2673377" cy="377862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695330" y="1171327"/>
            <a:ext cx="1670933" cy="777061"/>
          </a:xfrm>
          <a:prstGeom prst="cube">
            <a:avLst/>
          </a:prstGeom>
          <a:solidFill>
            <a:schemeClr val="accent4">
              <a:lumMod val="40000"/>
              <a:lumOff val="60000"/>
            </a:schemeClr>
          </a:solidFill>
          <a:ln>
            <a:solidFill>
              <a:schemeClr val="accent1"/>
            </a:solidFill>
          </a:ln>
          <a:effectLst>
            <a:outerShdw blurRad="50800" dist="38100" dir="5400000" algn="t" rotWithShape="0">
              <a:prstClr val="black">
                <a:alpha val="40000"/>
              </a:prstClr>
            </a:outerShdw>
          </a:effectLst>
        </p:spPr>
        <p:txBody>
          <a:bodyPr wrap="none" rtlCol="0">
            <a:spAutoFit/>
          </a:bodyPr>
          <a:lstStyle/>
          <a:p>
            <a:r>
              <a:rPr lang="ru-RU" sz="3200" dirty="0">
                <a:latin typeface="Arial" panose="020B0604020202020204" pitchFamily="34" charset="0"/>
                <a:cs typeface="Arial" panose="020B0604020202020204" pitchFamily="34" charset="0"/>
              </a:rPr>
              <a:t>т</a:t>
            </a:r>
            <a:r>
              <a:rPr lang="ru-RU" sz="3200" dirty="0" smtClean="0">
                <a:latin typeface="Arial" panose="020B0604020202020204" pitchFamily="34" charset="0"/>
                <a:cs typeface="Arial" panose="020B0604020202020204" pitchFamily="34" charset="0"/>
              </a:rPr>
              <a:t>ак как</a:t>
            </a:r>
            <a:endParaRPr lang="ru-RU" sz="3200" dirty="0">
              <a:latin typeface="Arial" panose="020B0604020202020204" pitchFamily="34" charset="0"/>
              <a:cs typeface="Arial" panose="020B0604020202020204" pitchFamily="34" charset="0"/>
            </a:endParaRPr>
          </a:p>
        </p:txBody>
      </p:sp>
      <p:sp>
        <p:nvSpPr>
          <p:cNvPr id="9" name="TextBox 8"/>
          <p:cNvSpPr txBox="1"/>
          <p:nvPr/>
        </p:nvSpPr>
        <p:spPr>
          <a:xfrm>
            <a:off x="6889375" y="1219826"/>
            <a:ext cx="2289962" cy="777061"/>
          </a:xfrm>
          <a:prstGeom prst="cube">
            <a:avLst/>
          </a:prstGeom>
          <a:solidFill>
            <a:schemeClr val="accent4">
              <a:lumMod val="40000"/>
              <a:lumOff val="60000"/>
            </a:schemeClr>
          </a:solidFill>
          <a:ln>
            <a:solidFill>
              <a:schemeClr val="accent1"/>
            </a:solidFill>
          </a:ln>
          <a:effectLst>
            <a:outerShdw blurRad="50800" dist="38100" dir="5400000" algn="t" rotWithShape="0">
              <a:prstClr val="black">
                <a:alpha val="40000"/>
              </a:prstClr>
            </a:outerShdw>
          </a:effectLst>
        </p:spPr>
        <p:txBody>
          <a:bodyPr wrap="none" rtlCol="0">
            <a:spAutoFit/>
          </a:bodyPr>
          <a:lstStyle/>
          <a:p>
            <a:r>
              <a:rPr lang="ru-RU" sz="3200" dirty="0">
                <a:latin typeface="Arial" panose="020B0604020202020204" pitchFamily="34" charset="0"/>
                <a:cs typeface="Arial" panose="020B0604020202020204" pitchFamily="34" charset="0"/>
              </a:rPr>
              <a:t>о</a:t>
            </a:r>
            <a:r>
              <a:rPr lang="ru-RU" sz="3200" dirty="0" smtClean="0">
                <a:latin typeface="Arial" panose="020B0604020202020204" pitchFamily="34" charset="0"/>
                <a:cs typeface="Arial" panose="020B0604020202020204" pitchFamily="34" charset="0"/>
              </a:rPr>
              <a:t>ттого что</a:t>
            </a:r>
            <a:endParaRPr lang="ru-RU" sz="3200" dirty="0">
              <a:latin typeface="Arial" panose="020B0604020202020204" pitchFamily="34" charset="0"/>
              <a:cs typeface="Arial" panose="020B0604020202020204" pitchFamily="34" charset="0"/>
            </a:endParaRPr>
          </a:p>
        </p:txBody>
      </p:sp>
      <p:sp>
        <p:nvSpPr>
          <p:cNvPr id="10" name="TextBox 9"/>
          <p:cNvSpPr txBox="1"/>
          <p:nvPr/>
        </p:nvSpPr>
        <p:spPr>
          <a:xfrm>
            <a:off x="4029634" y="1219826"/>
            <a:ext cx="2441463" cy="777061"/>
          </a:xfrm>
          <a:prstGeom prst="cube">
            <a:avLst/>
          </a:prstGeom>
          <a:solidFill>
            <a:schemeClr val="accent4">
              <a:lumMod val="40000"/>
              <a:lumOff val="60000"/>
            </a:schemeClr>
          </a:solidFill>
          <a:ln>
            <a:solidFill>
              <a:schemeClr val="accent1"/>
            </a:solidFill>
          </a:ln>
          <a:effectLst>
            <a:outerShdw blurRad="50800" dist="38100" dir="5400000" algn="t" rotWithShape="0">
              <a:prstClr val="black">
                <a:alpha val="40000"/>
              </a:prstClr>
            </a:outerShdw>
          </a:effectLst>
        </p:spPr>
        <p:txBody>
          <a:bodyPr wrap="none" rtlCol="0">
            <a:spAutoFit/>
          </a:bodyPr>
          <a:lstStyle/>
          <a:p>
            <a:r>
              <a:rPr lang="ru-RU" sz="3200" dirty="0">
                <a:latin typeface="Arial" panose="020B0604020202020204" pitchFamily="34" charset="0"/>
                <a:cs typeface="Arial" panose="020B0604020202020204" pitchFamily="34" charset="0"/>
              </a:rPr>
              <a:t>п</a:t>
            </a:r>
            <a:r>
              <a:rPr lang="ru-RU" sz="3200" dirty="0" smtClean="0">
                <a:latin typeface="Arial" panose="020B0604020202020204" pitchFamily="34" charset="0"/>
                <a:cs typeface="Arial" panose="020B0604020202020204" pitchFamily="34" charset="0"/>
              </a:rPr>
              <a:t>отому что</a:t>
            </a:r>
            <a:endParaRPr lang="ru-RU" sz="3200" dirty="0">
              <a:latin typeface="Arial" panose="020B0604020202020204" pitchFamily="34" charset="0"/>
              <a:cs typeface="Arial" panose="020B0604020202020204" pitchFamily="34" charset="0"/>
            </a:endParaRPr>
          </a:p>
        </p:txBody>
      </p:sp>
      <p:pic>
        <p:nvPicPr>
          <p:cNvPr id="1028" name="Picture 4" descr="ᐈ Шапка вектор, векторные картинки шапка выпускника | скачать на  Depositphotos®"/>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54809" y="52575"/>
            <a:ext cx="1751974" cy="1751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847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9212" y="365126"/>
            <a:ext cx="10264588" cy="791322"/>
          </a:xfrm>
        </p:spPr>
        <p:txBody>
          <a:bodyPr/>
          <a:lstStyle/>
          <a:p>
            <a:r>
              <a:rPr lang="ru-RU" dirty="0" smtClean="0">
                <a:solidFill>
                  <a:srgbClr val="002060"/>
                </a:solidFill>
                <a:latin typeface="Arial" panose="020B0604020202020204" pitchFamily="34" charset="0"/>
                <a:cs typeface="Arial" panose="020B0604020202020204" pitchFamily="34" charset="0"/>
              </a:rPr>
              <a:t>Упражнение 92</a:t>
            </a:r>
            <a:endParaRPr lang="ru-RU" dirty="0">
              <a:solidFill>
                <a:srgbClr val="002060"/>
              </a:solidFill>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560294" y="1044107"/>
            <a:ext cx="10013577" cy="1038599"/>
          </a:xfrm>
        </p:spPr>
        <p:txBody>
          <a:bodyPr>
            <a:normAutofit/>
          </a:bodyPr>
          <a:lstStyle/>
          <a:p>
            <a:pPr marL="0" indent="0">
              <a:buNone/>
            </a:pPr>
            <a:r>
              <a:rPr lang="ru-RU" dirty="0">
                <a:latin typeface="Arial" panose="020B0604020202020204" pitchFamily="34" charset="0"/>
                <a:cs typeface="Arial" panose="020B0604020202020204" pitchFamily="34" charset="0"/>
              </a:rPr>
              <a:t>Найдите сложные предложения с придаточными причины. Составьте вопросы к тексту.</a:t>
            </a:r>
          </a:p>
          <a:p>
            <a:endParaRPr lang="ru-RU" dirty="0"/>
          </a:p>
        </p:txBody>
      </p:sp>
      <p:sp>
        <p:nvSpPr>
          <p:cNvPr id="4" name="Объект 3"/>
          <p:cNvSpPr>
            <a:spLocks noGrp="1"/>
          </p:cNvSpPr>
          <p:nvPr>
            <p:ph sz="half" idx="2"/>
          </p:nvPr>
        </p:nvSpPr>
        <p:spPr>
          <a:xfrm>
            <a:off x="403413" y="2082706"/>
            <a:ext cx="9305364" cy="4385329"/>
          </a:xfrm>
        </p:spPr>
        <p:txBody>
          <a:bodyPr>
            <a:normAutofit/>
          </a:bodyPr>
          <a:lstStyle/>
          <a:p>
            <a:pPr marL="0" indent="0">
              <a:buNone/>
            </a:pPr>
            <a:r>
              <a:rPr lang="ru-RU" dirty="0" smtClean="0">
                <a:latin typeface="Arial" panose="020B0604020202020204" pitchFamily="34" charset="0"/>
                <a:cs typeface="Arial" panose="020B0604020202020204" pitchFamily="34" charset="0"/>
              </a:rPr>
              <a:t>Абу </a:t>
            </a:r>
            <a:r>
              <a:rPr lang="ru-RU" dirty="0" err="1" smtClean="0">
                <a:latin typeface="Arial" panose="020B0604020202020204" pitchFamily="34" charset="0"/>
                <a:cs typeface="Arial" panose="020B0604020202020204" pitchFamily="34" charset="0"/>
              </a:rPr>
              <a:t>Райхан</a:t>
            </a:r>
            <a:r>
              <a:rPr lang="ru-RU" dirty="0" smtClean="0">
                <a:latin typeface="Arial" panose="020B0604020202020204" pitchFamily="34" charset="0"/>
                <a:cs typeface="Arial" panose="020B0604020202020204" pitchFamily="34" charset="0"/>
              </a:rPr>
              <a:t> аль-</a:t>
            </a:r>
            <a:r>
              <a:rPr lang="ru-RU" dirty="0" err="1" smtClean="0">
                <a:latin typeface="Arial" panose="020B0604020202020204" pitchFamily="34" charset="0"/>
                <a:cs typeface="Arial" panose="020B0604020202020204" pitchFamily="34" charset="0"/>
              </a:rPr>
              <a:t>Беруни</a:t>
            </a:r>
            <a:r>
              <a:rPr lang="ru-RU" dirty="0" smtClean="0">
                <a:latin typeface="Arial" panose="020B0604020202020204" pitchFamily="34" charset="0"/>
                <a:cs typeface="Arial" panose="020B0604020202020204" pitchFamily="34" charset="0"/>
              </a:rPr>
              <a:t> – выдающийся учёный-энциклопедист. Историки называют XI век «веком </a:t>
            </a:r>
            <a:r>
              <a:rPr lang="ru-RU" dirty="0" err="1" smtClean="0">
                <a:latin typeface="Arial" panose="020B0604020202020204" pitchFamily="34" charset="0"/>
                <a:cs typeface="Arial" panose="020B0604020202020204" pitchFamily="34" charset="0"/>
              </a:rPr>
              <a:t>Беруни</a:t>
            </a:r>
            <a:r>
              <a:rPr lang="ru-RU" dirty="0" smtClean="0">
                <a:latin typeface="Arial" panose="020B0604020202020204" pitchFamily="34" charset="0"/>
                <a:cs typeface="Arial" panose="020B0604020202020204" pitchFamily="34" charset="0"/>
              </a:rPr>
              <a:t>»</a:t>
            </a:r>
            <a:r>
              <a:rPr lang="ru-RU" b="1" dirty="0" smtClean="0">
                <a:solidFill>
                  <a:srgbClr val="C00000"/>
                </a:solidFill>
                <a:latin typeface="Arial" panose="020B0604020202020204" pitchFamily="34" charset="0"/>
                <a:cs typeface="Arial" panose="020B0604020202020204" pitchFamily="34" charset="0"/>
              </a:rPr>
              <a:t>, потому что </a:t>
            </a:r>
            <a:r>
              <a:rPr lang="ru-RU" dirty="0" smtClean="0">
                <a:latin typeface="Arial" panose="020B0604020202020204" pitchFamily="34" charset="0"/>
                <a:cs typeface="Arial" panose="020B0604020202020204" pitchFamily="34" charset="0"/>
              </a:rPr>
              <a:t>великий ученый из Хорезма создал около 150 фундаментальных трудов по истории, географии, филологии, астрономии, математике, геодезии, минералогии, фармакологии, геологии и другим областям науки. </a:t>
            </a:r>
          </a:p>
          <a:p>
            <a:pPr marL="0" indent="0">
              <a:buNone/>
            </a:pP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Почему историки называют </a:t>
            </a:r>
            <a:r>
              <a:rPr lang="ru-RU" dirty="0">
                <a:latin typeface="Arial" panose="020B0604020202020204" pitchFamily="34" charset="0"/>
                <a:cs typeface="Arial" panose="020B0604020202020204" pitchFamily="34" charset="0"/>
              </a:rPr>
              <a:t>XI </a:t>
            </a:r>
            <a:r>
              <a:rPr lang="ru-RU" dirty="0" smtClean="0">
                <a:latin typeface="Arial" panose="020B0604020202020204" pitchFamily="34" charset="0"/>
                <a:cs typeface="Arial" panose="020B0604020202020204" pitchFamily="34" charset="0"/>
              </a:rPr>
              <a:t>век «веком </a:t>
            </a:r>
            <a:r>
              <a:rPr lang="ru-RU" dirty="0" err="1">
                <a:latin typeface="Arial" panose="020B0604020202020204" pitchFamily="34" charset="0"/>
                <a:cs typeface="Arial" panose="020B0604020202020204" pitchFamily="34" charset="0"/>
              </a:rPr>
              <a:t>Беруни</a:t>
            </a:r>
            <a:r>
              <a:rPr lang="ru-RU" dirty="0" smtClean="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p:txBody>
      </p:sp>
      <p:pic>
        <p:nvPicPr>
          <p:cNvPr id="2050" name="Picture 2" descr="Абу Райхон Беруний — Золотое наследие Узбекистан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85091" y="1563405"/>
            <a:ext cx="2478322" cy="33044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
          <p:cNvPicPr>
            <a:picLocks noChangeAspect="1" noChangeArrowheads="1"/>
          </p:cNvPicPr>
          <p:nvPr/>
        </p:nvPicPr>
        <p:blipFill>
          <a:blip r:embed="rId3" cstate="print">
            <a:clrChange>
              <a:clrFrom>
                <a:srgbClr val="FFFFFF"/>
              </a:clrFrom>
              <a:clrTo>
                <a:srgbClr val="FFFFFF">
                  <a:alpha val="0"/>
                </a:srgbClr>
              </a:clrTo>
            </a:clrChange>
          </a:blip>
          <a:srcRect l="55142" t="15583"/>
          <a:stretch>
            <a:fillRect/>
          </a:stretch>
        </p:blipFill>
        <p:spPr bwMode="auto">
          <a:xfrm>
            <a:off x="10573871" y="4719420"/>
            <a:ext cx="1338988" cy="2328921"/>
          </a:xfrm>
          <a:prstGeom prst="rect">
            <a:avLst/>
          </a:prstGeom>
          <a:noFill/>
          <a:ln w="9525">
            <a:noFill/>
            <a:miter lim="800000"/>
            <a:headEnd/>
            <a:tailEnd/>
          </a:ln>
          <a:effectLst/>
        </p:spPr>
      </p:pic>
    </p:spTree>
    <p:extLst>
      <p:ext uri="{BB962C8B-B14F-4D97-AF65-F5344CB8AC3E}">
        <p14:creationId xmlns:p14="http://schemas.microsoft.com/office/powerpoint/2010/main" val="276477600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3064</TotalTime>
  <Words>1101</Words>
  <Application>Microsoft Office PowerPoint</Application>
  <PresentationFormat>Широкоэкранный</PresentationFormat>
  <Paragraphs>120</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Arabic Typesetting</vt:lpstr>
      <vt:lpstr>Arial</vt:lpstr>
      <vt:lpstr>Calibri</vt:lpstr>
      <vt:lpstr>Calibri Light</vt:lpstr>
      <vt:lpstr>Тема Office</vt:lpstr>
      <vt:lpstr>Русский язык</vt:lpstr>
      <vt:lpstr>Сегодня на уроке</vt:lpstr>
      <vt:lpstr>Упражнение 89</vt:lpstr>
      <vt:lpstr>Презентация PowerPoint</vt:lpstr>
      <vt:lpstr>Упражнение 90</vt:lpstr>
      <vt:lpstr>Презентация PowerPoint</vt:lpstr>
      <vt:lpstr>Упражнение 91 </vt:lpstr>
      <vt:lpstr>Упражнение 91 </vt:lpstr>
      <vt:lpstr>Упражнение 92</vt:lpstr>
      <vt:lpstr>Презентация PowerPoint</vt:lpstr>
      <vt:lpstr>Презентация PowerPoint</vt:lpstr>
      <vt:lpstr>Упражнение 93</vt:lpstr>
      <vt:lpstr>Презентация PowerPoint</vt:lpstr>
      <vt:lpstr>Презентация PowerPoint</vt:lpstr>
      <vt:lpstr>Презентация PowerPoint</vt:lpstr>
      <vt:lpstr>Презентация PowerPoint</vt:lpstr>
      <vt:lpstr>Задание 1</vt:lpstr>
      <vt:lpstr>Задание 1</vt:lpstr>
      <vt:lpstr>Задание для самостоятельной работы</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Хамидов Вахид</dc:creator>
  <cp:lastModifiedBy>Учетная запись Майкрософт</cp:lastModifiedBy>
  <cp:revision>428</cp:revision>
  <dcterms:created xsi:type="dcterms:W3CDTF">2018-08-03T11:59:51Z</dcterms:created>
  <dcterms:modified xsi:type="dcterms:W3CDTF">2021-01-25T04:06:20Z</dcterms:modified>
</cp:coreProperties>
</file>