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62" r:id="rId3"/>
    <p:sldId id="381" r:id="rId4"/>
    <p:sldId id="377" r:id="rId5"/>
    <p:sldId id="382" r:id="rId6"/>
    <p:sldId id="383" r:id="rId7"/>
    <p:sldId id="384" r:id="rId8"/>
    <p:sldId id="385" r:id="rId9"/>
    <p:sldId id="386" r:id="rId10"/>
    <p:sldId id="387" r:id="rId11"/>
    <p:sldId id="388" r:id="rId12"/>
    <p:sldId id="389" r:id="rId13"/>
    <p:sldId id="390" r:id="rId14"/>
    <p:sldId id="392" r:id="rId15"/>
    <p:sldId id="393" r:id="rId16"/>
    <p:sldId id="394" r:id="rId17"/>
    <p:sldId id="371" r:id="rId18"/>
    <p:sldId id="395" r:id="rId19"/>
    <p:sldId id="364"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EF79E29E-C796-43EC-92D8-D2829414294B}">
          <p14:sldIdLst>
            <p14:sldId id="278"/>
            <p14:sldId id="262"/>
            <p14:sldId id="381"/>
            <p14:sldId id="377"/>
            <p14:sldId id="382"/>
            <p14:sldId id="383"/>
            <p14:sldId id="384"/>
            <p14:sldId id="385"/>
            <p14:sldId id="386"/>
            <p14:sldId id="387"/>
            <p14:sldId id="388"/>
            <p14:sldId id="389"/>
            <p14:sldId id="390"/>
            <p14:sldId id="392"/>
            <p14:sldId id="393"/>
            <p14:sldId id="394"/>
            <p14:sldId id="371"/>
            <p14:sldId id="395"/>
            <p14:sldId id="36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B6E"/>
    <a:srgbClr val="F1D18A"/>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1" d="100"/>
          <a:sy n="71" d="100"/>
        </p:scale>
        <p:origin x="57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1D6E7D-B326-4993-B69C-9AFA1C5BF96F}"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ru-RU"/>
        </a:p>
      </dgm:t>
    </dgm:pt>
    <dgm:pt modelId="{A03C0B7C-1F71-4E32-B7FC-D66AF599A410}">
      <dgm:prSet phldrT="[Текст]"/>
      <dgm:spPr/>
      <dgm:t>
        <a:bodyPr/>
        <a:lstStyle/>
        <a:p>
          <a:r>
            <a:rPr lang="ru-RU" dirty="0" smtClean="0"/>
            <a:t>1</a:t>
          </a:r>
          <a:endParaRPr lang="ru-RU" dirty="0"/>
        </a:p>
      </dgm:t>
    </dgm:pt>
    <dgm:pt modelId="{A705624F-24BD-4FD1-A3C7-1530254870D2}" type="parTrans" cxnId="{EA9171B8-03B2-4B99-9639-46EE771E055A}">
      <dgm:prSet/>
      <dgm:spPr/>
      <dgm:t>
        <a:bodyPr/>
        <a:lstStyle/>
        <a:p>
          <a:endParaRPr lang="ru-RU"/>
        </a:p>
      </dgm:t>
    </dgm:pt>
    <dgm:pt modelId="{A9558C29-8676-41F9-B664-FEE6B3635049}" type="sibTrans" cxnId="{EA9171B8-03B2-4B99-9639-46EE771E055A}">
      <dgm:prSet/>
      <dgm:spPr/>
      <dgm:t>
        <a:bodyPr/>
        <a:lstStyle/>
        <a:p>
          <a:endParaRPr lang="ru-RU"/>
        </a:p>
      </dgm:t>
    </dgm:pt>
    <dgm:pt modelId="{E4A7F104-563F-4CEF-BEF0-5C9E06846CBC}">
      <dgm:prSet phldrT="[Текст]" custT="1"/>
      <dgm:spPr/>
      <dgm:t>
        <a:bodyPr/>
        <a:lstStyle/>
        <a:p>
          <a:r>
            <a:rPr lang="ru-RU" sz="2800" dirty="0" smtClean="0">
              <a:latin typeface="Arial" pitchFamily="34" charset="0"/>
              <a:cs typeface="Arial" pitchFamily="34" charset="0"/>
            </a:rPr>
            <a:t>узнаем о сложноподчинённых предложениях с придаточными причины,</a:t>
          </a:r>
          <a:endParaRPr lang="ru-RU" sz="2800" dirty="0">
            <a:latin typeface="Arial" pitchFamily="34" charset="0"/>
            <a:cs typeface="Arial" pitchFamily="34" charset="0"/>
          </a:endParaRPr>
        </a:p>
      </dgm:t>
    </dgm:pt>
    <dgm:pt modelId="{4445BAA7-AF0A-488E-8182-51105959A806}" type="parTrans" cxnId="{6C296316-1F6B-4DBB-9D69-6DC8997B2ACE}">
      <dgm:prSet/>
      <dgm:spPr/>
      <dgm:t>
        <a:bodyPr/>
        <a:lstStyle/>
        <a:p>
          <a:endParaRPr lang="ru-RU"/>
        </a:p>
      </dgm:t>
    </dgm:pt>
    <dgm:pt modelId="{9FA9F834-02A7-4993-8045-AFB708CBAD57}" type="sibTrans" cxnId="{6C296316-1F6B-4DBB-9D69-6DC8997B2ACE}">
      <dgm:prSet/>
      <dgm:spPr/>
      <dgm:t>
        <a:bodyPr/>
        <a:lstStyle/>
        <a:p>
          <a:endParaRPr lang="ru-RU"/>
        </a:p>
      </dgm:t>
    </dgm:pt>
    <dgm:pt modelId="{D97BF2C5-FB17-4B76-A402-D8BEAAD05F1E}">
      <dgm:prSet phldrT="[Текст]"/>
      <dgm:spPr/>
      <dgm:t>
        <a:bodyPr/>
        <a:lstStyle/>
        <a:p>
          <a:r>
            <a:rPr lang="ru-RU" dirty="0" smtClean="0"/>
            <a:t>3</a:t>
          </a:r>
          <a:endParaRPr lang="ru-RU" dirty="0"/>
        </a:p>
      </dgm:t>
    </dgm:pt>
    <dgm:pt modelId="{A343B55A-28FE-49E5-8BEF-6F1CA1531B20}" type="parTrans" cxnId="{2A941FB6-2B04-4B59-983B-2011898B51E7}">
      <dgm:prSet/>
      <dgm:spPr/>
      <dgm:t>
        <a:bodyPr/>
        <a:lstStyle/>
        <a:p>
          <a:endParaRPr lang="ru-RU"/>
        </a:p>
      </dgm:t>
    </dgm:pt>
    <dgm:pt modelId="{F9D69583-EB1E-46FA-AC0C-21D343351E50}" type="sibTrans" cxnId="{2A941FB6-2B04-4B59-983B-2011898B51E7}">
      <dgm:prSet/>
      <dgm:spPr/>
      <dgm:t>
        <a:bodyPr/>
        <a:lstStyle/>
        <a:p>
          <a:endParaRPr lang="ru-RU"/>
        </a:p>
      </dgm:t>
    </dgm:pt>
    <dgm:pt modelId="{474E01CD-F9F2-47D5-9D2D-F4C63AEB8F65}">
      <dgm:prSet phldrT="[Текст]" custT="1"/>
      <dgm:spPr/>
      <dgm:t>
        <a:bodyPr/>
        <a:lstStyle/>
        <a:p>
          <a:r>
            <a:rPr lang="ru-RU" sz="2800" dirty="0" smtClean="0">
              <a:latin typeface="Arial" pitchFamily="34" charset="0"/>
              <a:cs typeface="Arial" pitchFamily="34" charset="0"/>
            </a:rPr>
            <a:t>научимся правильно строить сложные предложения</a:t>
          </a:r>
          <a:r>
            <a:rPr lang="ru-RU" sz="3000" dirty="0" smtClean="0"/>
            <a:t>.  </a:t>
          </a:r>
          <a:endParaRPr lang="ru-RU" sz="3000" dirty="0"/>
        </a:p>
      </dgm:t>
    </dgm:pt>
    <dgm:pt modelId="{27197AF1-CFF0-415D-A907-C77738259D09}" type="parTrans" cxnId="{8A083C41-2A6F-48DC-B23F-85F910F31B96}">
      <dgm:prSet/>
      <dgm:spPr/>
      <dgm:t>
        <a:bodyPr/>
        <a:lstStyle/>
        <a:p>
          <a:endParaRPr lang="ru-RU"/>
        </a:p>
      </dgm:t>
    </dgm:pt>
    <dgm:pt modelId="{63736EB9-707C-4A47-B8A0-B1729CB5A782}" type="sibTrans" cxnId="{8A083C41-2A6F-48DC-B23F-85F910F31B96}">
      <dgm:prSet/>
      <dgm:spPr/>
      <dgm:t>
        <a:bodyPr/>
        <a:lstStyle/>
        <a:p>
          <a:endParaRPr lang="ru-RU"/>
        </a:p>
      </dgm:t>
    </dgm:pt>
    <dgm:pt modelId="{A7476718-B393-492D-A8E5-A3720C315562}">
      <dgm:prSet/>
      <dgm:spPr/>
      <dgm:t>
        <a:bodyPr/>
        <a:lstStyle/>
        <a:p>
          <a:r>
            <a:rPr lang="ru-RU" dirty="0" smtClean="0"/>
            <a:t>2</a:t>
          </a:r>
          <a:endParaRPr lang="ru-RU" dirty="0"/>
        </a:p>
      </dgm:t>
    </dgm:pt>
    <dgm:pt modelId="{676F2D61-F732-4402-839A-A0A891F48F7D}" type="parTrans" cxnId="{A0428876-25B9-46E6-993C-2EBF8A4C3BD1}">
      <dgm:prSet/>
      <dgm:spPr/>
      <dgm:t>
        <a:bodyPr/>
        <a:lstStyle/>
        <a:p>
          <a:endParaRPr lang="ru-RU"/>
        </a:p>
      </dgm:t>
    </dgm:pt>
    <dgm:pt modelId="{F945F620-8C9C-42F4-B736-9816DD8B3341}" type="sibTrans" cxnId="{A0428876-25B9-46E6-993C-2EBF8A4C3BD1}">
      <dgm:prSet/>
      <dgm:spPr/>
      <dgm:t>
        <a:bodyPr/>
        <a:lstStyle/>
        <a:p>
          <a:endParaRPr lang="ru-RU"/>
        </a:p>
      </dgm:t>
    </dgm:pt>
    <dgm:pt modelId="{6BEDC9AA-044B-4694-8FA0-8107459DC424}">
      <dgm:prSet custT="1"/>
      <dgm:spPr/>
      <dgm:t>
        <a:bodyPr/>
        <a:lstStyle/>
        <a:p>
          <a:r>
            <a:rPr lang="ru-RU" sz="2800" dirty="0" smtClean="0">
              <a:latin typeface="Arial" pitchFamily="34" charset="0"/>
              <a:cs typeface="Arial" pitchFamily="34" charset="0"/>
            </a:rPr>
            <a:t>узнаем больше о союзах </a:t>
          </a:r>
          <a:r>
            <a:rPr lang="ru-RU" sz="2800" b="1" i="1" dirty="0" smtClean="0">
              <a:latin typeface="Arial" pitchFamily="34" charset="0"/>
              <a:cs typeface="Arial" pitchFamily="34" charset="0"/>
            </a:rPr>
            <a:t>потому</a:t>
          </a:r>
          <a:r>
            <a:rPr lang="ru-RU" sz="2800" dirty="0" smtClean="0">
              <a:latin typeface="Arial" pitchFamily="34" charset="0"/>
              <a:cs typeface="Arial" pitchFamily="34" charset="0"/>
            </a:rPr>
            <a:t> </a:t>
          </a:r>
          <a:r>
            <a:rPr lang="ru-RU" sz="2800" b="1" i="1" dirty="0" smtClean="0">
              <a:latin typeface="Arial" pitchFamily="34" charset="0"/>
              <a:cs typeface="Arial" pitchFamily="34" charset="0"/>
            </a:rPr>
            <a:t>что, оттого что, из-за того что, так как;</a:t>
          </a:r>
          <a:endParaRPr lang="ru-RU" sz="2800" dirty="0"/>
        </a:p>
      </dgm:t>
    </dgm:pt>
    <dgm:pt modelId="{3B38031A-9ABE-4733-8E72-3039D4FCDAF4}" type="parTrans" cxnId="{D4DBD730-D31B-40FD-8773-C559F5B69A8B}">
      <dgm:prSet/>
      <dgm:spPr/>
      <dgm:t>
        <a:bodyPr/>
        <a:lstStyle/>
        <a:p>
          <a:endParaRPr lang="ru-RU"/>
        </a:p>
      </dgm:t>
    </dgm:pt>
    <dgm:pt modelId="{F703A0FF-963B-42BD-8498-02A9F7CC2127}" type="sibTrans" cxnId="{D4DBD730-D31B-40FD-8773-C559F5B69A8B}">
      <dgm:prSet/>
      <dgm:spPr/>
      <dgm:t>
        <a:bodyPr/>
        <a:lstStyle/>
        <a:p>
          <a:endParaRPr lang="ru-RU"/>
        </a:p>
      </dgm:t>
    </dgm:pt>
    <dgm:pt modelId="{50D2D7DE-5A40-4F1C-9143-D112BE76AF74}" type="pres">
      <dgm:prSet presAssocID="{331D6E7D-B326-4993-B69C-9AFA1C5BF96F}" presName="linearFlow" presStyleCnt="0">
        <dgm:presLayoutVars>
          <dgm:dir/>
          <dgm:animLvl val="lvl"/>
          <dgm:resizeHandles val="exact"/>
        </dgm:presLayoutVars>
      </dgm:prSet>
      <dgm:spPr/>
      <dgm:t>
        <a:bodyPr/>
        <a:lstStyle/>
        <a:p>
          <a:endParaRPr lang="ru-RU"/>
        </a:p>
      </dgm:t>
    </dgm:pt>
    <dgm:pt modelId="{8D9A0064-2DE8-41EA-992F-1C7D4E5341D1}" type="pres">
      <dgm:prSet presAssocID="{A03C0B7C-1F71-4E32-B7FC-D66AF599A410}" presName="composite" presStyleCnt="0"/>
      <dgm:spPr/>
    </dgm:pt>
    <dgm:pt modelId="{9DEB7F40-556C-4390-B584-65C54E6AC046}" type="pres">
      <dgm:prSet presAssocID="{A03C0B7C-1F71-4E32-B7FC-D66AF599A410}" presName="parentText" presStyleLbl="alignNode1" presStyleIdx="0" presStyleCnt="3">
        <dgm:presLayoutVars>
          <dgm:chMax val="1"/>
          <dgm:bulletEnabled val="1"/>
        </dgm:presLayoutVars>
      </dgm:prSet>
      <dgm:spPr/>
      <dgm:t>
        <a:bodyPr/>
        <a:lstStyle/>
        <a:p>
          <a:endParaRPr lang="ru-RU"/>
        </a:p>
      </dgm:t>
    </dgm:pt>
    <dgm:pt modelId="{1EECFA49-E099-49ED-B7B0-03C9F59B92DE}" type="pres">
      <dgm:prSet presAssocID="{A03C0B7C-1F71-4E32-B7FC-D66AF599A410}" presName="descendantText" presStyleLbl="alignAcc1" presStyleIdx="0" presStyleCnt="3">
        <dgm:presLayoutVars>
          <dgm:bulletEnabled val="1"/>
        </dgm:presLayoutVars>
      </dgm:prSet>
      <dgm:spPr/>
      <dgm:t>
        <a:bodyPr/>
        <a:lstStyle/>
        <a:p>
          <a:endParaRPr lang="ru-RU"/>
        </a:p>
      </dgm:t>
    </dgm:pt>
    <dgm:pt modelId="{F423717B-52BC-4D5E-ACD2-FC8FAA5AB549}" type="pres">
      <dgm:prSet presAssocID="{A9558C29-8676-41F9-B664-FEE6B3635049}" presName="sp" presStyleCnt="0"/>
      <dgm:spPr/>
    </dgm:pt>
    <dgm:pt modelId="{39A95DF5-04B0-43BD-9771-A90E5FE350DF}" type="pres">
      <dgm:prSet presAssocID="{A7476718-B393-492D-A8E5-A3720C315562}" presName="composite" presStyleCnt="0"/>
      <dgm:spPr/>
    </dgm:pt>
    <dgm:pt modelId="{420A8239-7AED-4AB0-908E-6E272669F6A9}" type="pres">
      <dgm:prSet presAssocID="{A7476718-B393-492D-A8E5-A3720C315562}" presName="parentText" presStyleLbl="alignNode1" presStyleIdx="1" presStyleCnt="3">
        <dgm:presLayoutVars>
          <dgm:chMax val="1"/>
          <dgm:bulletEnabled val="1"/>
        </dgm:presLayoutVars>
      </dgm:prSet>
      <dgm:spPr/>
      <dgm:t>
        <a:bodyPr/>
        <a:lstStyle/>
        <a:p>
          <a:endParaRPr lang="ru-RU"/>
        </a:p>
      </dgm:t>
    </dgm:pt>
    <dgm:pt modelId="{8045056B-CD9B-4059-AB9C-86B8C49B6E62}" type="pres">
      <dgm:prSet presAssocID="{A7476718-B393-492D-A8E5-A3720C315562}" presName="descendantText" presStyleLbl="alignAcc1" presStyleIdx="1" presStyleCnt="3" custLinFactNeighborX="1243" custLinFactNeighborY="-1343">
        <dgm:presLayoutVars>
          <dgm:bulletEnabled val="1"/>
        </dgm:presLayoutVars>
      </dgm:prSet>
      <dgm:spPr/>
      <dgm:t>
        <a:bodyPr/>
        <a:lstStyle/>
        <a:p>
          <a:endParaRPr lang="ru-RU"/>
        </a:p>
      </dgm:t>
    </dgm:pt>
    <dgm:pt modelId="{F0DE8A2F-67BE-4A33-8B04-C257AA172DDE}" type="pres">
      <dgm:prSet presAssocID="{F945F620-8C9C-42F4-B736-9816DD8B3341}" presName="sp" presStyleCnt="0"/>
      <dgm:spPr/>
    </dgm:pt>
    <dgm:pt modelId="{F20D8B40-1DAF-4661-A31A-B5FF80B024BB}" type="pres">
      <dgm:prSet presAssocID="{D97BF2C5-FB17-4B76-A402-D8BEAAD05F1E}" presName="composite" presStyleCnt="0"/>
      <dgm:spPr/>
    </dgm:pt>
    <dgm:pt modelId="{AE15F480-BDEE-418D-B930-0549AD3EECB1}" type="pres">
      <dgm:prSet presAssocID="{D97BF2C5-FB17-4B76-A402-D8BEAAD05F1E}" presName="parentText" presStyleLbl="alignNode1" presStyleIdx="2" presStyleCnt="3">
        <dgm:presLayoutVars>
          <dgm:chMax val="1"/>
          <dgm:bulletEnabled val="1"/>
        </dgm:presLayoutVars>
      </dgm:prSet>
      <dgm:spPr/>
      <dgm:t>
        <a:bodyPr/>
        <a:lstStyle/>
        <a:p>
          <a:endParaRPr lang="ru-RU"/>
        </a:p>
      </dgm:t>
    </dgm:pt>
    <dgm:pt modelId="{B1A82AB5-47EE-4BD1-87CB-05D65D7584D0}" type="pres">
      <dgm:prSet presAssocID="{D97BF2C5-FB17-4B76-A402-D8BEAAD05F1E}" presName="descendantText" presStyleLbl="alignAcc1" presStyleIdx="2" presStyleCnt="3" custLinFactNeighborX="1349">
        <dgm:presLayoutVars>
          <dgm:bulletEnabled val="1"/>
        </dgm:presLayoutVars>
      </dgm:prSet>
      <dgm:spPr/>
      <dgm:t>
        <a:bodyPr/>
        <a:lstStyle/>
        <a:p>
          <a:endParaRPr lang="ru-RU"/>
        </a:p>
      </dgm:t>
    </dgm:pt>
  </dgm:ptLst>
  <dgm:cxnLst>
    <dgm:cxn modelId="{D4DBD730-D31B-40FD-8773-C559F5B69A8B}" srcId="{A7476718-B393-492D-A8E5-A3720C315562}" destId="{6BEDC9AA-044B-4694-8FA0-8107459DC424}" srcOrd="0" destOrd="0" parTransId="{3B38031A-9ABE-4733-8E72-3039D4FCDAF4}" sibTransId="{F703A0FF-963B-42BD-8498-02A9F7CC2127}"/>
    <dgm:cxn modelId="{D3AD820E-927D-4576-81AA-55469ACBCE23}" type="presOf" srcId="{E4A7F104-563F-4CEF-BEF0-5C9E06846CBC}" destId="{1EECFA49-E099-49ED-B7B0-03C9F59B92DE}" srcOrd="0" destOrd="0" presId="urn:microsoft.com/office/officeart/2005/8/layout/chevron2"/>
    <dgm:cxn modelId="{DE6F0135-D6B4-4B60-A412-BE17121BAE61}" type="presOf" srcId="{A03C0B7C-1F71-4E32-B7FC-D66AF599A410}" destId="{9DEB7F40-556C-4390-B584-65C54E6AC046}" srcOrd="0" destOrd="0" presId="urn:microsoft.com/office/officeart/2005/8/layout/chevron2"/>
    <dgm:cxn modelId="{E610286C-DA8F-4748-8D7B-0DF51849BBDC}" type="presOf" srcId="{A7476718-B393-492D-A8E5-A3720C315562}" destId="{420A8239-7AED-4AB0-908E-6E272669F6A9}" srcOrd="0" destOrd="0" presId="urn:microsoft.com/office/officeart/2005/8/layout/chevron2"/>
    <dgm:cxn modelId="{6C296316-1F6B-4DBB-9D69-6DC8997B2ACE}" srcId="{A03C0B7C-1F71-4E32-B7FC-D66AF599A410}" destId="{E4A7F104-563F-4CEF-BEF0-5C9E06846CBC}" srcOrd="0" destOrd="0" parTransId="{4445BAA7-AF0A-488E-8182-51105959A806}" sibTransId="{9FA9F834-02A7-4993-8045-AFB708CBAD57}"/>
    <dgm:cxn modelId="{2A941FB6-2B04-4B59-983B-2011898B51E7}" srcId="{331D6E7D-B326-4993-B69C-9AFA1C5BF96F}" destId="{D97BF2C5-FB17-4B76-A402-D8BEAAD05F1E}" srcOrd="2" destOrd="0" parTransId="{A343B55A-28FE-49E5-8BEF-6F1CA1531B20}" sibTransId="{F9D69583-EB1E-46FA-AC0C-21D343351E50}"/>
    <dgm:cxn modelId="{A0428876-25B9-46E6-993C-2EBF8A4C3BD1}" srcId="{331D6E7D-B326-4993-B69C-9AFA1C5BF96F}" destId="{A7476718-B393-492D-A8E5-A3720C315562}" srcOrd="1" destOrd="0" parTransId="{676F2D61-F732-4402-839A-A0A891F48F7D}" sibTransId="{F945F620-8C9C-42F4-B736-9816DD8B3341}"/>
    <dgm:cxn modelId="{8A083C41-2A6F-48DC-B23F-85F910F31B96}" srcId="{D97BF2C5-FB17-4B76-A402-D8BEAAD05F1E}" destId="{474E01CD-F9F2-47D5-9D2D-F4C63AEB8F65}" srcOrd="0" destOrd="0" parTransId="{27197AF1-CFF0-415D-A907-C77738259D09}" sibTransId="{63736EB9-707C-4A47-B8A0-B1729CB5A782}"/>
    <dgm:cxn modelId="{234AEDEB-FF27-4845-BB55-131D0BBE502E}" type="presOf" srcId="{D97BF2C5-FB17-4B76-A402-D8BEAAD05F1E}" destId="{AE15F480-BDEE-418D-B930-0549AD3EECB1}" srcOrd="0" destOrd="0" presId="urn:microsoft.com/office/officeart/2005/8/layout/chevron2"/>
    <dgm:cxn modelId="{1A042D95-D32A-4B35-8303-8F6203ED5469}" type="presOf" srcId="{474E01CD-F9F2-47D5-9D2D-F4C63AEB8F65}" destId="{B1A82AB5-47EE-4BD1-87CB-05D65D7584D0}" srcOrd="0" destOrd="0" presId="urn:microsoft.com/office/officeart/2005/8/layout/chevron2"/>
    <dgm:cxn modelId="{943D5677-1F1E-4968-A30B-23DEF6106128}" type="presOf" srcId="{331D6E7D-B326-4993-B69C-9AFA1C5BF96F}" destId="{50D2D7DE-5A40-4F1C-9143-D112BE76AF74}" srcOrd="0" destOrd="0" presId="urn:microsoft.com/office/officeart/2005/8/layout/chevron2"/>
    <dgm:cxn modelId="{4429D094-B68F-4FC7-B313-277C92AE67E2}" type="presOf" srcId="{6BEDC9AA-044B-4694-8FA0-8107459DC424}" destId="{8045056B-CD9B-4059-AB9C-86B8C49B6E62}" srcOrd="0" destOrd="0" presId="urn:microsoft.com/office/officeart/2005/8/layout/chevron2"/>
    <dgm:cxn modelId="{EA9171B8-03B2-4B99-9639-46EE771E055A}" srcId="{331D6E7D-B326-4993-B69C-9AFA1C5BF96F}" destId="{A03C0B7C-1F71-4E32-B7FC-D66AF599A410}" srcOrd="0" destOrd="0" parTransId="{A705624F-24BD-4FD1-A3C7-1530254870D2}" sibTransId="{A9558C29-8676-41F9-B664-FEE6B3635049}"/>
    <dgm:cxn modelId="{9934A655-E225-4DFF-9C04-7C796CB17D79}" type="presParOf" srcId="{50D2D7DE-5A40-4F1C-9143-D112BE76AF74}" destId="{8D9A0064-2DE8-41EA-992F-1C7D4E5341D1}" srcOrd="0" destOrd="0" presId="urn:microsoft.com/office/officeart/2005/8/layout/chevron2"/>
    <dgm:cxn modelId="{FF700760-2B4D-48A9-AFB8-8A0C75609634}" type="presParOf" srcId="{8D9A0064-2DE8-41EA-992F-1C7D4E5341D1}" destId="{9DEB7F40-556C-4390-B584-65C54E6AC046}" srcOrd="0" destOrd="0" presId="urn:microsoft.com/office/officeart/2005/8/layout/chevron2"/>
    <dgm:cxn modelId="{3BCEFD3D-F4DC-4EAF-AA94-D2A91E01FD59}" type="presParOf" srcId="{8D9A0064-2DE8-41EA-992F-1C7D4E5341D1}" destId="{1EECFA49-E099-49ED-B7B0-03C9F59B92DE}" srcOrd="1" destOrd="0" presId="urn:microsoft.com/office/officeart/2005/8/layout/chevron2"/>
    <dgm:cxn modelId="{3CB8A8D3-A6A3-4F94-8211-BDA0114C71AB}" type="presParOf" srcId="{50D2D7DE-5A40-4F1C-9143-D112BE76AF74}" destId="{F423717B-52BC-4D5E-ACD2-FC8FAA5AB549}" srcOrd="1" destOrd="0" presId="urn:microsoft.com/office/officeart/2005/8/layout/chevron2"/>
    <dgm:cxn modelId="{8D27CE1D-E5E7-488F-8B1A-1B890853C913}" type="presParOf" srcId="{50D2D7DE-5A40-4F1C-9143-D112BE76AF74}" destId="{39A95DF5-04B0-43BD-9771-A90E5FE350DF}" srcOrd="2" destOrd="0" presId="urn:microsoft.com/office/officeart/2005/8/layout/chevron2"/>
    <dgm:cxn modelId="{B03365BB-03B7-48D7-9605-80CD050927AB}" type="presParOf" srcId="{39A95DF5-04B0-43BD-9771-A90E5FE350DF}" destId="{420A8239-7AED-4AB0-908E-6E272669F6A9}" srcOrd="0" destOrd="0" presId="urn:microsoft.com/office/officeart/2005/8/layout/chevron2"/>
    <dgm:cxn modelId="{E5874D95-9888-4C8A-B4B1-B56731D49BCF}" type="presParOf" srcId="{39A95DF5-04B0-43BD-9771-A90E5FE350DF}" destId="{8045056B-CD9B-4059-AB9C-86B8C49B6E62}" srcOrd="1" destOrd="0" presId="urn:microsoft.com/office/officeart/2005/8/layout/chevron2"/>
    <dgm:cxn modelId="{EF5B96A3-FDC8-4A34-9523-3F1AE1BBD932}" type="presParOf" srcId="{50D2D7DE-5A40-4F1C-9143-D112BE76AF74}" destId="{F0DE8A2F-67BE-4A33-8B04-C257AA172DDE}" srcOrd="3" destOrd="0" presId="urn:microsoft.com/office/officeart/2005/8/layout/chevron2"/>
    <dgm:cxn modelId="{33B381B3-6EE5-4292-9F47-88C4A0F2A0EC}" type="presParOf" srcId="{50D2D7DE-5A40-4F1C-9143-D112BE76AF74}" destId="{F20D8B40-1DAF-4661-A31A-B5FF80B024BB}" srcOrd="4" destOrd="0" presId="urn:microsoft.com/office/officeart/2005/8/layout/chevron2"/>
    <dgm:cxn modelId="{54FA6C9C-FB14-45A8-80B6-A4BBB5A9A3E5}" type="presParOf" srcId="{F20D8B40-1DAF-4661-A31A-B5FF80B024BB}" destId="{AE15F480-BDEE-418D-B930-0549AD3EECB1}" srcOrd="0" destOrd="0" presId="urn:microsoft.com/office/officeart/2005/8/layout/chevron2"/>
    <dgm:cxn modelId="{6FE55747-6DED-4722-A854-1450449B5B1C}" type="presParOf" srcId="{F20D8B40-1DAF-4661-A31A-B5FF80B024BB}" destId="{B1A82AB5-47EE-4BD1-87CB-05D65D7584D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EB7F40-556C-4390-B584-65C54E6AC046}">
      <dsp:nvSpPr>
        <dsp:cNvPr id="0" name=""/>
        <dsp:cNvSpPr/>
      </dsp:nvSpPr>
      <dsp:spPr>
        <a:xfrm rot="5400000">
          <a:off x="-224413" y="226530"/>
          <a:ext cx="1496092" cy="1047264"/>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ru-RU" sz="2900" kern="1200" dirty="0" smtClean="0"/>
            <a:t>1</a:t>
          </a:r>
          <a:endParaRPr lang="ru-RU" sz="2900" kern="1200" dirty="0"/>
        </a:p>
      </dsp:txBody>
      <dsp:txXfrm rot="-5400000">
        <a:off x="1" y="525748"/>
        <a:ext cx="1047264" cy="448828"/>
      </dsp:txXfrm>
    </dsp:sp>
    <dsp:sp modelId="{1EECFA49-E099-49ED-B7B0-03C9F59B92DE}">
      <dsp:nvSpPr>
        <dsp:cNvPr id="0" name=""/>
        <dsp:cNvSpPr/>
      </dsp:nvSpPr>
      <dsp:spPr>
        <a:xfrm rot="5400000">
          <a:off x="4648590" y="-3599208"/>
          <a:ext cx="972460" cy="8175111"/>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ru-RU" sz="2800" kern="1200" dirty="0" smtClean="0">
              <a:latin typeface="Arial" pitchFamily="34" charset="0"/>
              <a:cs typeface="Arial" pitchFamily="34" charset="0"/>
            </a:rPr>
            <a:t>узнаем о сложноподчинённых предложениях с придаточными причины,</a:t>
          </a:r>
          <a:endParaRPr lang="ru-RU" sz="2800" kern="1200" dirty="0">
            <a:latin typeface="Arial" pitchFamily="34" charset="0"/>
            <a:cs typeface="Arial" pitchFamily="34" charset="0"/>
          </a:endParaRPr>
        </a:p>
      </dsp:txBody>
      <dsp:txXfrm rot="-5400000">
        <a:off x="1047265" y="49589"/>
        <a:ext cx="8127639" cy="877516"/>
      </dsp:txXfrm>
    </dsp:sp>
    <dsp:sp modelId="{420A8239-7AED-4AB0-908E-6E272669F6A9}">
      <dsp:nvSpPr>
        <dsp:cNvPr id="0" name=""/>
        <dsp:cNvSpPr/>
      </dsp:nvSpPr>
      <dsp:spPr>
        <a:xfrm rot="5400000">
          <a:off x="-224413" y="1527236"/>
          <a:ext cx="1496092" cy="1047264"/>
        </a:xfrm>
        <a:prstGeom prst="chevron">
          <a:avLst/>
        </a:prstGeom>
        <a:solidFill>
          <a:schemeClr val="accent4">
            <a:hueOff val="5197846"/>
            <a:satOff val="-23984"/>
            <a:lumOff val="883"/>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ru-RU" sz="2900" kern="1200" dirty="0" smtClean="0"/>
            <a:t>2</a:t>
          </a:r>
          <a:endParaRPr lang="ru-RU" sz="2900" kern="1200" dirty="0"/>
        </a:p>
      </dsp:txBody>
      <dsp:txXfrm rot="-5400000">
        <a:off x="1" y="1826454"/>
        <a:ext cx="1047264" cy="448828"/>
      </dsp:txXfrm>
    </dsp:sp>
    <dsp:sp modelId="{8045056B-CD9B-4059-AB9C-86B8C49B6E62}">
      <dsp:nvSpPr>
        <dsp:cNvPr id="0" name=""/>
        <dsp:cNvSpPr/>
      </dsp:nvSpPr>
      <dsp:spPr>
        <a:xfrm rot="5400000">
          <a:off x="4648590" y="-2311563"/>
          <a:ext cx="972460" cy="8175111"/>
        </a:xfrm>
        <a:prstGeom prst="round2SameRect">
          <a:avLst/>
        </a:prstGeom>
        <a:solidFill>
          <a:schemeClr val="lt1">
            <a:alpha val="90000"/>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ru-RU" sz="2800" kern="1200" dirty="0" smtClean="0">
              <a:latin typeface="Arial" pitchFamily="34" charset="0"/>
              <a:cs typeface="Arial" pitchFamily="34" charset="0"/>
            </a:rPr>
            <a:t>узнаем больше о союзах </a:t>
          </a:r>
          <a:r>
            <a:rPr lang="ru-RU" sz="2800" b="1" i="1" kern="1200" dirty="0" smtClean="0">
              <a:latin typeface="Arial" pitchFamily="34" charset="0"/>
              <a:cs typeface="Arial" pitchFamily="34" charset="0"/>
            </a:rPr>
            <a:t>потому</a:t>
          </a:r>
          <a:r>
            <a:rPr lang="ru-RU" sz="2800" kern="1200" dirty="0" smtClean="0">
              <a:latin typeface="Arial" pitchFamily="34" charset="0"/>
              <a:cs typeface="Arial" pitchFamily="34" charset="0"/>
            </a:rPr>
            <a:t> </a:t>
          </a:r>
          <a:r>
            <a:rPr lang="ru-RU" sz="2800" b="1" i="1" kern="1200" dirty="0" smtClean="0">
              <a:latin typeface="Arial" pitchFamily="34" charset="0"/>
              <a:cs typeface="Arial" pitchFamily="34" charset="0"/>
            </a:rPr>
            <a:t>что, оттого что, из-за того что, так как;</a:t>
          </a:r>
          <a:endParaRPr lang="ru-RU" sz="2800" kern="1200" dirty="0"/>
        </a:p>
      </dsp:txBody>
      <dsp:txXfrm rot="-5400000">
        <a:off x="1047265" y="1337234"/>
        <a:ext cx="8127639" cy="877516"/>
      </dsp:txXfrm>
    </dsp:sp>
    <dsp:sp modelId="{AE15F480-BDEE-418D-B930-0549AD3EECB1}">
      <dsp:nvSpPr>
        <dsp:cNvPr id="0" name=""/>
        <dsp:cNvSpPr/>
      </dsp:nvSpPr>
      <dsp:spPr>
        <a:xfrm rot="5400000">
          <a:off x="-224413" y="2827941"/>
          <a:ext cx="1496092" cy="1047264"/>
        </a:xfrm>
        <a:prstGeom prst="chevron">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ru-RU" sz="2900" kern="1200" dirty="0" smtClean="0"/>
            <a:t>3</a:t>
          </a:r>
          <a:endParaRPr lang="ru-RU" sz="2900" kern="1200" dirty="0"/>
        </a:p>
      </dsp:txBody>
      <dsp:txXfrm rot="-5400000">
        <a:off x="1" y="3127159"/>
        <a:ext cx="1047264" cy="448828"/>
      </dsp:txXfrm>
    </dsp:sp>
    <dsp:sp modelId="{B1A82AB5-47EE-4BD1-87CB-05D65D7584D0}">
      <dsp:nvSpPr>
        <dsp:cNvPr id="0" name=""/>
        <dsp:cNvSpPr/>
      </dsp:nvSpPr>
      <dsp:spPr>
        <a:xfrm rot="5400000">
          <a:off x="4648590" y="-997797"/>
          <a:ext cx="972460" cy="8175111"/>
        </a:xfrm>
        <a:prstGeom prst="round2SameRect">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ru-RU" sz="2800" kern="1200" dirty="0" smtClean="0">
              <a:latin typeface="Arial" pitchFamily="34" charset="0"/>
              <a:cs typeface="Arial" pitchFamily="34" charset="0"/>
            </a:rPr>
            <a:t>научимся правильно строить сложные предложения</a:t>
          </a:r>
          <a:r>
            <a:rPr lang="ru-RU" sz="3000" kern="1200" dirty="0" smtClean="0"/>
            <a:t>.  </a:t>
          </a:r>
          <a:endParaRPr lang="ru-RU" sz="3000" kern="1200" dirty="0"/>
        </a:p>
      </dsp:txBody>
      <dsp:txXfrm rot="-5400000">
        <a:off x="1047265" y="2651000"/>
        <a:ext cx="8127639" cy="87751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16" y="-123567"/>
            <a:ext cx="12410228" cy="7059826"/>
          </a:xfrm>
          <a:prstGeom prst="rect">
            <a:avLst/>
          </a:prstGeom>
        </p:spPr>
      </p:pic>
      <p:sp>
        <p:nvSpPr>
          <p:cNvPr id="3" name="Дата 2"/>
          <p:cNvSpPr>
            <a:spLocks noGrp="1"/>
          </p:cNvSpPr>
          <p:nvPr>
            <p:ph type="dt" sz="half" idx="10"/>
          </p:nvPr>
        </p:nvSpPr>
        <p:spPr/>
        <p:txBody>
          <a:bodyPr/>
          <a:lstStyle/>
          <a:p>
            <a:fld id="{CB1A63E9-691C-42CE-B860-DED2385FF754}" type="datetimeFigureOut">
              <a:rPr lang="ru-RU" smtClean="0"/>
              <a:pPr/>
              <a:t>25.01.2021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0AFC24-24FF-4A69-B4EF-723637809588}" type="slidenum">
              <a:rPr lang="ru-RU" smtClean="0"/>
              <a:pPr/>
              <a:t>‹#›</a:t>
            </a:fld>
            <a:endParaRPr lang="ru-RU"/>
          </a:p>
        </p:txBody>
      </p:sp>
    </p:spTree>
    <p:extLst>
      <p:ext uri="{BB962C8B-B14F-4D97-AF65-F5344CB8AC3E}">
        <p14:creationId xmlns:p14="http://schemas.microsoft.com/office/powerpoint/2010/main" val="37342232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1A63E9-691C-42CE-B860-DED2385FF754}" type="datetimeFigureOut">
              <a:rPr lang="ru-RU" smtClean="0"/>
              <a:pPr/>
              <a:t>25.01.2021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0AFC24-24FF-4A69-B4EF-723637809588}" type="slidenum">
              <a:rPr lang="ru-RU" smtClean="0"/>
              <a:pPr/>
              <a:t>‹#›</a:t>
            </a:fld>
            <a:endParaRPr lang="ru-RU"/>
          </a:p>
        </p:txBody>
      </p:sp>
    </p:spTree>
    <p:extLst>
      <p:ext uri="{BB962C8B-B14F-4D97-AF65-F5344CB8AC3E}">
        <p14:creationId xmlns:p14="http://schemas.microsoft.com/office/powerpoint/2010/main" val="24991700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B1A63E9-691C-42CE-B860-DED2385FF754}" type="datetimeFigureOut">
              <a:rPr lang="ru-RU" smtClean="0"/>
              <a:pPr/>
              <a:t>25.01.2021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0AFC24-24FF-4A69-B4EF-723637809588}" type="slidenum">
              <a:rPr lang="ru-RU" smtClean="0"/>
              <a:pPr/>
              <a:t>‹#›</a:t>
            </a:fld>
            <a:endParaRPr lang="ru-RU"/>
          </a:p>
        </p:txBody>
      </p:sp>
    </p:spTree>
    <p:extLst>
      <p:ext uri="{BB962C8B-B14F-4D97-AF65-F5344CB8AC3E}">
        <p14:creationId xmlns:p14="http://schemas.microsoft.com/office/powerpoint/2010/main" val="227379452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B1A63E9-691C-42CE-B860-DED2385FF754}" type="datetimeFigureOut">
              <a:rPr lang="ru-RU" smtClean="0"/>
              <a:pPr/>
              <a:t>25.01.2021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10AFC24-24FF-4A69-B4EF-723637809588}" type="slidenum">
              <a:rPr lang="ru-RU" smtClean="0"/>
              <a:pPr/>
              <a:t>‹#›</a:t>
            </a:fld>
            <a:endParaRPr lang="ru-RU"/>
          </a:p>
        </p:txBody>
      </p:sp>
    </p:spTree>
    <p:extLst>
      <p:ext uri="{BB962C8B-B14F-4D97-AF65-F5344CB8AC3E}">
        <p14:creationId xmlns:p14="http://schemas.microsoft.com/office/powerpoint/2010/main" val="32357728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B1A63E9-691C-42CE-B860-DED2385FF754}" type="datetimeFigureOut">
              <a:rPr lang="ru-RU" smtClean="0"/>
              <a:pPr/>
              <a:t>25.01.2021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0AFC24-24FF-4A69-B4EF-723637809588}" type="slidenum">
              <a:rPr lang="ru-RU" smtClean="0"/>
              <a:pPr/>
              <a:t>‹#›</a:t>
            </a:fld>
            <a:endParaRPr lang="ru-RU"/>
          </a:p>
        </p:txBody>
      </p:sp>
    </p:spTree>
    <p:extLst>
      <p:ext uri="{BB962C8B-B14F-4D97-AF65-F5344CB8AC3E}">
        <p14:creationId xmlns:p14="http://schemas.microsoft.com/office/powerpoint/2010/main" val="150918297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B1A63E9-691C-42CE-B860-DED2385FF754}" type="datetimeFigureOut">
              <a:rPr lang="ru-RU" smtClean="0"/>
              <a:pPr/>
              <a:t>25.01.2021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10AFC24-24FF-4A69-B4EF-723637809588}" type="slidenum">
              <a:rPr lang="ru-RU" smtClean="0"/>
              <a:pPr/>
              <a:t>‹#›</a:t>
            </a:fld>
            <a:endParaRPr lang="ru-RU"/>
          </a:p>
        </p:txBody>
      </p:sp>
    </p:spTree>
    <p:extLst>
      <p:ext uri="{BB962C8B-B14F-4D97-AF65-F5344CB8AC3E}">
        <p14:creationId xmlns:p14="http://schemas.microsoft.com/office/powerpoint/2010/main" val="392739701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B1A63E9-691C-42CE-B860-DED2385FF754}" type="datetimeFigureOut">
              <a:rPr lang="ru-RU" smtClean="0"/>
              <a:pPr/>
              <a:t>25.01.2021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10AFC24-24FF-4A69-B4EF-723637809588}" type="slidenum">
              <a:rPr lang="ru-RU" smtClean="0"/>
              <a:pPr/>
              <a:t>‹#›</a:t>
            </a:fld>
            <a:endParaRPr lang="ru-RU"/>
          </a:p>
        </p:txBody>
      </p:sp>
    </p:spTree>
    <p:extLst>
      <p:ext uri="{BB962C8B-B14F-4D97-AF65-F5344CB8AC3E}">
        <p14:creationId xmlns:p14="http://schemas.microsoft.com/office/powerpoint/2010/main" val="313638625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1A63E9-691C-42CE-B860-DED2385FF754}" type="datetimeFigureOut">
              <a:rPr lang="ru-RU" smtClean="0"/>
              <a:pPr/>
              <a:t>25.01.2021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0AFC24-24FF-4A69-B4EF-723637809588}" type="slidenum">
              <a:rPr lang="ru-RU" smtClean="0"/>
              <a:pPr/>
              <a:t>‹#›</a:t>
            </a:fld>
            <a:endParaRPr lang="ru-RU"/>
          </a:p>
        </p:txBody>
      </p:sp>
    </p:spTree>
    <p:extLst>
      <p:ext uri="{BB962C8B-B14F-4D97-AF65-F5344CB8AC3E}">
        <p14:creationId xmlns:p14="http://schemas.microsoft.com/office/powerpoint/2010/main" val="414943060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1A63E9-691C-42CE-B860-DED2385FF754}" type="datetimeFigureOut">
              <a:rPr lang="ru-RU" smtClean="0"/>
              <a:pPr/>
              <a:t>25.01.2021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0AFC24-24FF-4A69-B4EF-723637809588}" type="slidenum">
              <a:rPr lang="ru-RU" smtClean="0"/>
              <a:pPr/>
              <a:t>‹#›</a:t>
            </a:fld>
            <a:endParaRPr lang="ru-RU"/>
          </a:p>
        </p:txBody>
      </p:sp>
    </p:spTree>
    <p:extLst>
      <p:ext uri="{BB962C8B-B14F-4D97-AF65-F5344CB8AC3E}">
        <p14:creationId xmlns:p14="http://schemas.microsoft.com/office/powerpoint/2010/main" val="4762834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Пользовательский макет">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Дата 2"/>
          <p:cNvSpPr>
            <a:spLocks noGrp="1"/>
          </p:cNvSpPr>
          <p:nvPr>
            <p:ph type="dt" sz="half" idx="10"/>
          </p:nvPr>
        </p:nvSpPr>
        <p:spPr/>
        <p:txBody>
          <a:bodyPr/>
          <a:lstStyle/>
          <a:p>
            <a:fld id="{CB1A63E9-691C-42CE-B860-DED2385FF754}" type="datetimeFigureOut">
              <a:rPr lang="ru-RU" smtClean="0"/>
              <a:pPr/>
              <a:t>25.01.2021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0AFC24-24FF-4A69-B4EF-723637809588}" type="slidenum">
              <a:rPr lang="ru-RU" smtClean="0"/>
              <a:pPr/>
              <a:t>‹#›</a:t>
            </a:fld>
            <a:endParaRPr lang="ru-RU"/>
          </a:p>
        </p:txBody>
      </p:sp>
      <p:sp>
        <p:nvSpPr>
          <p:cNvPr id="7" name="Заголовок 1"/>
          <p:cNvSpPr>
            <a:spLocks noGrp="1"/>
          </p:cNvSpPr>
          <p:nvPr>
            <p:ph type="title" hasCustomPrompt="1"/>
          </p:nvPr>
        </p:nvSpPr>
        <p:spPr>
          <a:xfrm>
            <a:off x="240956" y="1227437"/>
            <a:ext cx="8369644" cy="3188043"/>
          </a:xfrm>
        </p:spPr>
        <p:txBody>
          <a:bodyPr/>
          <a:lstStyle>
            <a:lvl1pPr marL="0" indent="0">
              <a:buFont typeface="Arial" panose="020B0604020202020204" pitchFamily="34" charset="0"/>
              <a:buNone/>
              <a:defRPr sz="4400" baseline="0"/>
            </a:lvl1pPr>
          </a:lstStyle>
          <a:p>
            <a:r>
              <a:rPr lang="en-US" smtClean="0"/>
              <a:t>Fan nomi</a:t>
            </a:r>
            <a:br>
              <a:rPr lang="en-US" smtClean="0"/>
            </a:br>
            <a:r>
              <a:rPr lang="uz-Cyrl-UZ" smtClean="0"/>
              <a:t>№(</a:t>
            </a:r>
            <a:r>
              <a:rPr lang="en-US" smtClean="0"/>
              <a:t>Mavzu raqami)</a:t>
            </a:r>
            <a:br>
              <a:rPr lang="en-US" smtClean="0"/>
            </a:br>
            <a:r>
              <a:rPr lang="en-US" smtClean="0"/>
              <a:t>Mavzu</a:t>
            </a:r>
            <a:br>
              <a:rPr lang="en-US" smtClean="0"/>
            </a:br>
            <a:r>
              <a:rPr lang="en-US" smtClean="0"/>
              <a:t> </a:t>
            </a:r>
            <a:br>
              <a:rPr lang="en-US" smtClean="0"/>
            </a:br>
            <a:endParaRPr lang="ru-RU"/>
          </a:p>
        </p:txBody>
      </p:sp>
      <p:sp>
        <p:nvSpPr>
          <p:cNvPr id="8" name="Прямоугольник 7"/>
          <p:cNvSpPr/>
          <p:nvPr userDrawn="1"/>
        </p:nvSpPr>
        <p:spPr>
          <a:xfrm>
            <a:off x="240956" y="130432"/>
            <a:ext cx="2455800" cy="400110"/>
          </a:xfrm>
          <a:prstGeom prst="rect">
            <a:avLst/>
          </a:prstGeom>
        </p:spPr>
        <p:txBody>
          <a:bodyPr wrap="none">
            <a:spAutoFit/>
          </a:bodyPr>
          <a:lstStyle/>
          <a:p>
            <a:r>
              <a:rPr lang="en-US" sz="2000" b="1" smtClean="0">
                <a:effectLst/>
              </a:rPr>
              <a:t>Temurbeklar maktabi</a:t>
            </a:r>
            <a:endParaRPr lang="ru-RU" sz="2000" b="1">
              <a:effectLst/>
            </a:endParaRPr>
          </a:p>
        </p:txBody>
      </p:sp>
    </p:spTree>
    <p:extLst>
      <p:ext uri="{BB962C8B-B14F-4D97-AF65-F5344CB8AC3E}">
        <p14:creationId xmlns:p14="http://schemas.microsoft.com/office/powerpoint/2010/main" val="34902353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944691"/>
          </a:xfrm>
        </p:spPr>
        <p:txBody>
          <a:bodyPr/>
          <a:lstStyle>
            <a:lvl1pPr>
              <a:defRPr b="1"/>
            </a:lvl1pPr>
          </a:lstStyle>
          <a:p>
            <a:r>
              <a:rPr lang="en-US" smtClean="0"/>
              <a:t>Kalit so’zlar</a:t>
            </a:r>
            <a:endParaRPr lang="ru-RU"/>
          </a:p>
        </p:txBody>
      </p:sp>
      <p:sp>
        <p:nvSpPr>
          <p:cNvPr id="3" name="Дата 2"/>
          <p:cNvSpPr>
            <a:spLocks noGrp="1"/>
          </p:cNvSpPr>
          <p:nvPr>
            <p:ph type="dt" sz="half" idx="10"/>
          </p:nvPr>
        </p:nvSpPr>
        <p:spPr/>
        <p:txBody>
          <a:bodyPr/>
          <a:lstStyle/>
          <a:p>
            <a:fld id="{3348E682-6290-4229-9D1F-0BB2F60F3678}" type="datetimeFigureOut">
              <a:rPr lang="ru-RU" smtClean="0"/>
              <a:pPr/>
              <a:t>25.01.2021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86A250D-FFC5-49DF-B161-6D232849815B}" type="slidenum">
              <a:rPr lang="ru-RU" smtClean="0"/>
              <a:pPr/>
              <a:t>‹#›</a:t>
            </a:fld>
            <a:endParaRPr lang="ru-RU"/>
          </a:p>
        </p:txBody>
      </p:sp>
      <p:sp>
        <p:nvSpPr>
          <p:cNvPr id="6" name="Скругленный прямоугольник 5"/>
          <p:cNvSpPr/>
          <p:nvPr userDrawn="1"/>
        </p:nvSpPr>
        <p:spPr>
          <a:xfrm>
            <a:off x="838200" y="1556951"/>
            <a:ext cx="10515600" cy="2586681"/>
          </a:xfrm>
          <a:prstGeom prst="round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бъект 7"/>
          <p:cNvSpPr>
            <a:spLocks noGrp="1"/>
          </p:cNvSpPr>
          <p:nvPr>
            <p:ph sz="quarter" idx="13" hasCustomPrompt="1"/>
          </p:nvPr>
        </p:nvSpPr>
        <p:spPr>
          <a:xfrm>
            <a:off x="1177925" y="1787525"/>
            <a:ext cx="9877425" cy="211721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mtClean="0"/>
              <a:t>So’zlar, So’zlar, So’zlar, So’zlar,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mtClean="0"/>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mtClean="0"/>
          </a:p>
          <a:p>
            <a:pPr lvl="0"/>
            <a:endParaRPr lang="en-US" smtClean="0"/>
          </a:p>
        </p:txBody>
      </p:sp>
    </p:spTree>
    <p:extLst>
      <p:ext uri="{BB962C8B-B14F-4D97-AF65-F5344CB8AC3E}">
        <p14:creationId xmlns:p14="http://schemas.microsoft.com/office/powerpoint/2010/main" val="44531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944691"/>
          </a:xfrm>
        </p:spPr>
        <p:txBody>
          <a:bodyPr/>
          <a:lstStyle>
            <a:lvl1pPr>
              <a:defRPr/>
            </a:lvl1pPr>
          </a:lstStyle>
          <a:p>
            <a:r>
              <a:rPr lang="en-US" smtClean="0"/>
              <a:t>Reja</a:t>
            </a:r>
            <a:endParaRPr lang="ru-RU"/>
          </a:p>
        </p:txBody>
      </p:sp>
      <p:sp>
        <p:nvSpPr>
          <p:cNvPr id="3" name="Дата 2"/>
          <p:cNvSpPr>
            <a:spLocks noGrp="1"/>
          </p:cNvSpPr>
          <p:nvPr>
            <p:ph type="dt" sz="half" idx="10"/>
          </p:nvPr>
        </p:nvSpPr>
        <p:spPr/>
        <p:txBody>
          <a:bodyPr/>
          <a:lstStyle/>
          <a:p>
            <a:fld id="{3348E682-6290-4229-9D1F-0BB2F60F3678}" type="datetimeFigureOut">
              <a:rPr lang="ru-RU" smtClean="0"/>
              <a:pPr/>
              <a:t>25.01.2021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86A250D-FFC5-49DF-B161-6D232849815B}" type="slidenum">
              <a:rPr lang="ru-RU" smtClean="0"/>
              <a:pPr/>
              <a:t>‹#›</a:t>
            </a:fld>
            <a:endParaRPr lang="ru-RU"/>
          </a:p>
        </p:txBody>
      </p:sp>
      <p:sp>
        <p:nvSpPr>
          <p:cNvPr id="6" name="Скругленный прямоугольник 5"/>
          <p:cNvSpPr/>
          <p:nvPr userDrawn="1"/>
        </p:nvSpPr>
        <p:spPr>
          <a:xfrm>
            <a:off x="838200" y="1556951"/>
            <a:ext cx="10515600" cy="4712044"/>
          </a:xfrm>
          <a:prstGeom prst="round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бъект 7"/>
          <p:cNvSpPr>
            <a:spLocks noGrp="1"/>
          </p:cNvSpPr>
          <p:nvPr>
            <p:ph sz="quarter" idx="13"/>
          </p:nvPr>
        </p:nvSpPr>
        <p:spPr>
          <a:xfrm>
            <a:off x="1177925" y="1787525"/>
            <a:ext cx="9877425" cy="4300538"/>
          </a:xfrm>
        </p:spPr>
        <p:txBody>
          <a:bodyPr/>
          <a:lstStyle>
            <a:lvl1pPr marL="514350" indent="-514350">
              <a:buFont typeface="+mj-lt"/>
              <a:buAutoNum type="arabicPeriod"/>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ru-RU" smtClean="0"/>
              <a:t>Образец текста</a:t>
            </a:r>
          </a:p>
          <a:p>
            <a:pPr lvl="1"/>
            <a:r>
              <a:rPr lang="ru-RU" smtClean="0"/>
              <a:t>Второй уровень</a:t>
            </a:r>
          </a:p>
          <a:p>
            <a:pPr lvl="0"/>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970239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B1A63E9-691C-42CE-B860-DED2385FF754}" type="datetimeFigureOut">
              <a:rPr lang="ru-RU" smtClean="0"/>
              <a:pPr/>
              <a:t>25.01.2021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0AFC24-24FF-4A69-B4EF-723637809588}" type="slidenum">
              <a:rPr lang="ru-RU" smtClean="0"/>
              <a:pPr/>
              <a:t>‹#›</a:t>
            </a:fld>
            <a:endParaRPr lang="ru-RU"/>
          </a:p>
        </p:txBody>
      </p:sp>
    </p:spTree>
    <p:extLst>
      <p:ext uri="{BB962C8B-B14F-4D97-AF65-F5344CB8AC3E}">
        <p14:creationId xmlns:p14="http://schemas.microsoft.com/office/powerpoint/2010/main" val="259362812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1027070"/>
          </a:xfrm>
        </p:spPr>
        <p:txBody>
          <a:bodyPr>
            <a:normAutofit/>
          </a:bodyPr>
          <a:lstStyle>
            <a:lvl1pPr algn="l">
              <a:defRPr sz="6000" b="1"/>
            </a:lvl1pPr>
          </a:lstStyle>
          <a:p>
            <a:r>
              <a:rPr lang="ru-RU" smtClean="0"/>
              <a:t>Образец заголовка</a:t>
            </a:r>
            <a:endParaRPr lang="ru-RU"/>
          </a:p>
        </p:txBody>
      </p:sp>
      <p:sp>
        <p:nvSpPr>
          <p:cNvPr id="3" name="Дата 2"/>
          <p:cNvSpPr>
            <a:spLocks noGrp="1"/>
          </p:cNvSpPr>
          <p:nvPr>
            <p:ph type="dt" sz="half" idx="10"/>
          </p:nvPr>
        </p:nvSpPr>
        <p:spPr/>
        <p:txBody>
          <a:bodyPr/>
          <a:lstStyle/>
          <a:p>
            <a:fld id="{CB1A63E9-691C-42CE-B860-DED2385FF754}" type="datetimeFigureOut">
              <a:rPr lang="ru-RU" smtClean="0"/>
              <a:pPr/>
              <a:t>25.01.2021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0AFC24-24FF-4A69-B4EF-723637809588}" type="slidenum">
              <a:rPr lang="ru-RU" smtClean="0"/>
              <a:pPr/>
              <a:t>‹#›</a:t>
            </a:fld>
            <a:endParaRPr lang="ru-RU"/>
          </a:p>
        </p:txBody>
      </p:sp>
      <p:sp>
        <p:nvSpPr>
          <p:cNvPr id="8" name="Скругленный прямоугольник 7"/>
          <p:cNvSpPr/>
          <p:nvPr userDrawn="1"/>
        </p:nvSpPr>
        <p:spPr>
          <a:xfrm>
            <a:off x="838200" y="1556951"/>
            <a:ext cx="10515600" cy="4712044"/>
          </a:xfrm>
          <a:prstGeom prst="round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бъект 9"/>
          <p:cNvSpPr>
            <a:spLocks noGrp="1"/>
          </p:cNvSpPr>
          <p:nvPr>
            <p:ph sz="quarter" idx="13"/>
          </p:nvPr>
        </p:nvSpPr>
        <p:spPr>
          <a:xfrm>
            <a:off x="1289050" y="1722395"/>
            <a:ext cx="9613900" cy="4546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8969981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8411" y="192132"/>
            <a:ext cx="10785389" cy="714030"/>
          </a:xfrm>
        </p:spPr>
        <p:txBody>
          <a:bodyPr>
            <a:normAutofit/>
          </a:bodyPr>
          <a:lstStyle>
            <a:lvl1pPr>
              <a:defRPr sz="3600" b="1"/>
            </a:lvl1pPr>
          </a:lstStyle>
          <a:p>
            <a:r>
              <a:rPr lang="ru-RU" smtClean="0"/>
              <a:t>Образец заголовка</a:t>
            </a:r>
            <a:endParaRPr lang="ru-RU"/>
          </a:p>
        </p:txBody>
      </p:sp>
      <p:sp>
        <p:nvSpPr>
          <p:cNvPr id="3" name="Дата 2"/>
          <p:cNvSpPr>
            <a:spLocks noGrp="1"/>
          </p:cNvSpPr>
          <p:nvPr>
            <p:ph type="dt" sz="half" idx="10"/>
          </p:nvPr>
        </p:nvSpPr>
        <p:spPr/>
        <p:txBody>
          <a:bodyPr/>
          <a:lstStyle/>
          <a:p>
            <a:fld id="{CB1A63E9-691C-42CE-B860-DED2385FF754}" type="datetimeFigureOut">
              <a:rPr lang="ru-RU" smtClean="0"/>
              <a:pPr/>
              <a:t>25.01.2021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0AFC24-24FF-4A69-B4EF-723637809588}" type="slidenum">
              <a:rPr lang="ru-RU" smtClean="0"/>
              <a:pPr/>
              <a:t>‹#›</a:t>
            </a:fld>
            <a:endParaRPr lang="ru-RU"/>
          </a:p>
        </p:txBody>
      </p:sp>
      <p:sp>
        <p:nvSpPr>
          <p:cNvPr id="8" name="Объект 7"/>
          <p:cNvSpPr>
            <a:spLocks noGrp="1"/>
          </p:cNvSpPr>
          <p:nvPr>
            <p:ph sz="quarter" idx="13"/>
          </p:nvPr>
        </p:nvSpPr>
        <p:spPr>
          <a:xfrm>
            <a:off x="568325" y="1038225"/>
            <a:ext cx="10785475" cy="5181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1790827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B1A63E9-691C-42CE-B860-DED2385FF754}" type="datetimeFigureOut">
              <a:rPr lang="ru-RU" smtClean="0"/>
              <a:pPr/>
              <a:t>25.01.2021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10AFC24-24FF-4A69-B4EF-723637809588}" type="slidenum">
              <a:rPr lang="ru-RU" smtClean="0"/>
              <a:pPr/>
              <a:t>‹#›</a:t>
            </a:fld>
            <a:endParaRPr lang="ru-RU"/>
          </a:p>
        </p:txBody>
      </p:sp>
    </p:spTree>
    <p:extLst>
      <p:ext uri="{BB962C8B-B14F-4D97-AF65-F5344CB8AC3E}">
        <p14:creationId xmlns:p14="http://schemas.microsoft.com/office/powerpoint/2010/main" val="201271227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B1A63E9-691C-42CE-B860-DED2385FF754}" type="datetimeFigureOut">
              <a:rPr lang="ru-RU" smtClean="0"/>
              <a:pPr/>
              <a:t>25.01.2021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10AFC24-24FF-4A69-B4EF-723637809588}" type="slidenum">
              <a:rPr lang="ru-RU" smtClean="0"/>
              <a:pPr/>
              <a:t>‹#›</a:t>
            </a:fld>
            <a:endParaRPr lang="ru-RU"/>
          </a:p>
        </p:txBody>
      </p:sp>
    </p:spTree>
    <p:extLst>
      <p:ext uri="{BB962C8B-B14F-4D97-AF65-F5344CB8AC3E}">
        <p14:creationId xmlns:p14="http://schemas.microsoft.com/office/powerpoint/2010/main" val="1793331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1A63E9-691C-42CE-B860-DED2385FF754}" type="datetimeFigureOut">
              <a:rPr lang="ru-RU" smtClean="0"/>
              <a:pPr/>
              <a:t>25.01.2021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0AFC24-24FF-4A69-B4EF-723637809588}" type="slidenum">
              <a:rPr lang="ru-RU" smtClean="0"/>
              <a:pPr/>
              <a:t>‹#›</a:t>
            </a:fld>
            <a:endParaRPr lang="ru-RU"/>
          </a:p>
        </p:txBody>
      </p:sp>
      <p:sp>
        <p:nvSpPr>
          <p:cNvPr id="8" name="Прямоугольник 7"/>
          <p:cNvSpPr/>
          <p:nvPr userDrawn="1"/>
        </p:nvSpPr>
        <p:spPr>
          <a:xfrm>
            <a:off x="0" y="0"/>
            <a:ext cx="115330" cy="6858000"/>
          </a:xfrm>
          <a:prstGeom prst="rect">
            <a:avLst/>
          </a:prstGeom>
          <a:solidFill>
            <a:srgbClr val="F1D18A"/>
          </a:solidFill>
          <a:ln>
            <a:solidFill>
              <a:srgbClr val="F1D1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387751922"/>
      </p:ext>
    </p:extLst>
  </p:cSld>
  <p:clrMap bg1="lt1" tx1="dk1" bg2="lt2" tx2="dk2" accent1="accent1" accent2="accent2" accent3="accent3" accent4="accent4" accent5="accent5" accent6="accent6" hlink="hlink" folHlink="folHlink"/>
  <p:sldLayoutIdLst>
    <p:sldLayoutId id="2147483660" r:id="rId1"/>
    <p:sldLayoutId id="2147483663" r:id="rId2"/>
    <p:sldLayoutId id="2147483665" r:id="rId3"/>
    <p:sldLayoutId id="2147483666" r:id="rId4"/>
    <p:sldLayoutId id="2147483649" r:id="rId5"/>
    <p:sldLayoutId id="2147483661" r:id="rId6"/>
    <p:sldLayoutId id="2147483662" r:id="rId7"/>
    <p:sldLayoutId id="2147483652" r:id="rId8"/>
    <p:sldLayoutId id="2147483656" r:id="rId9"/>
    <p:sldLayoutId id="2147483650" r:id="rId10"/>
    <p:sldLayoutId id="2147483651" r:id="rId11"/>
    <p:sldLayoutId id="2147483653" r:id="rId12"/>
    <p:sldLayoutId id="2147483654" r:id="rId13"/>
    <p:sldLayoutId id="2147483655" r:id="rId14"/>
    <p:sldLayoutId id="2147483657" r:id="rId15"/>
    <p:sldLayoutId id="2147483658" r:id="rId16"/>
    <p:sldLayoutId id="2147483659" r:id="rId1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8.jpeg"/><Relationship Id="rId1" Type="http://schemas.openxmlformats.org/officeDocument/2006/relationships/slideLayout" Target="../slideLayouts/slideLayout8.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5" Type="http://schemas.openxmlformats.org/officeDocument/2006/relationships/image" Target="../media/image4.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 y="-262245"/>
            <a:ext cx="12179915" cy="2325302"/>
          </a:xfrm>
          <a:custGeom>
            <a:avLst/>
            <a:gdLst/>
            <a:ahLst/>
            <a:cxnLst/>
            <a:rect l="l" t="t" r="r" b="b"/>
            <a:pathLst>
              <a:path w="5760085" h="1021080">
                <a:moveTo>
                  <a:pt x="5759640" y="0"/>
                </a:moveTo>
                <a:lnTo>
                  <a:pt x="0" y="0"/>
                </a:lnTo>
                <a:lnTo>
                  <a:pt x="0" y="1020952"/>
                </a:lnTo>
                <a:lnTo>
                  <a:pt x="5759640" y="1020952"/>
                </a:lnTo>
                <a:lnTo>
                  <a:pt x="5759640" y="0"/>
                </a:lnTo>
                <a:close/>
              </a:path>
            </a:pathLst>
          </a:custGeom>
          <a:solidFill>
            <a:srgbClr val="2365C7"/>
          </a:solidFill>
        </p:spPr>
        <p:txBody>
          <a:bodyPr wrap="square" lIns="0" tIns="0" rIns="0" bIns="0" rtlCol="0"/>
          <a:lstStyle/>
          <a:p>
            <a:endParaRPr sz="4000"/>
          </a:p>
        </p:txBody>
      </p:sp>
      <p:sp>
        <p:nvSpPr>
          <p:cNvPr id="3" name="object 3"/>
          <p:cNvSpPr txBox="1">
            <a:spLocks noGrp="1"/>
          </p:cNvSpPr>
          <p:nvPr>
            <p:ph type="title"/>
          </p:nvPr>
        </p:nvSpPr>
        <p:spPr>
          <a:xfrm>
            <a:off x="2046490" y="241936"/>
            <a:ext cx="8301430" cy="1056939"/>
          </a:xfrm>
          <a:prstGeom prst="rect">
            <a:avLst/>
          </a:prstGeom>
        </p:spPr>
        <p:txBody>
          <a:bodyPr vert="horz" wrap="square" lIns="0" tIns="31733" rIns="0" bIns="0" rtlCol="0">
            <a:spAutoFit/>
          </a:bodyPr>
          <a:lstStyle/>
          <a:p>
            <a:pPr marL="27596" algn="ctr">
              <a:spcBef>
                <a:spcPts val="248"/>
              </a:spcBef>
            </a:pPr>
            <a:r>
              <a:rPr lang="ru-RU" sz="7400" b="1" spc="-11" dirty="0">
                <a:solidFill>
                  <a:schemeClr val="bg1"/>
                </a:solidFill>
                <a:latin typeface="Arial" panose="020B0604020202020204" pitchFamily="34" charset="0"/>
                <a:cs typeface="Arial" panose="020B0604020202020204" pitchFamily="34" charset="0"/>
              </a:rPr>
              <a:t>Русский язык</a:t>
            </a:r>
            <a:endParaRPr sz="7400" b="1" dirty="0">
              <a:solidFill>
                <a:schemeClr val="bg1"/>
              </a:solidFill>
              <a:latin typeface="Arial" panose="020B0604020202020204" pitchFamily="34" charset="0"/>
              <a:cs typeface="Arial" panose="020B0604020202020204" pitchFamily="34" charset="0"/>
            </a:endParaRPr>
          </a:p>
        </p:txBody>
      </p:sp>
      <p:sp>
        <p:nvSpPr>
          <p:cNvPr id="4" name="object 4"/>
          <p:cNvSpPr txBox="1"/>
          <p:nvPr/>
        </p:nvSpPr>
        <p:spPr>
          <a:xfrm>
            <a:off x="1809720" y="2340422"/>
            <a:ext cx="7105680" cy="3647027"/>
          </a:xfrm>
          <a:prstGeom prst="rect">
            <a:avLst/>
          </a:prstGeom>
        </p:spPr>
        <p:txBody>
          <a:bodyPr vert="horz" wrap="square" lIns="0" tIns="30356" rIns="0" bIns="0" rtlCol="0">
            <a:spAutoFit/>
          </a:bodyPr>
          <a:lstStyle/>
          <a:p>
            <a:pPr marL="13031"/>
            <a:r>
              <a:rPr lang="ru-RU" sz="4200" b="1" dirty="0" smtClean="0">
                <a:solidFill>
                  <a:srgbClr val="0070C0"/>
                </a:solidFill>
                <a:latin typeface="Arial" pitchFamily="34" charset="0"/>
                <a:cs typeface="Arial" pitchFamily="34" charset="0"/>
              </a:rPr>
              <a:t>Как указать на причину действия? </a:t>
            </a:r>
          </a:p>
          <a:p>
            <a:pPr marL="13031"/>
            <a:endParaRPr lang="ru-RU" sz="4200" b="1" dirty="0" smtClean="0">
              <a:solidFill>
                <a:srgbClr val="0070C0"/>
              </a:solidFill>
              <a:latin typeface="Arial" pitchFamily="34" charset="0"/>
              <a:cs typeface="Arial" pitchFamily="34" charset="0"/>
            </a:endParaRPr>
          </a:p>
          <a:p>
            <a:pPr marL="34533" marR="632680">
              <a:spcBef>
                <a:spcPts val="1519"/>
              </a:spcBef>
            </a:pPr>
            <a:r>
              <a:rPr lang="ru-RU" sz="4200" b="1" spc="5" dirty="0" err="1" smtClean="0">
                <a:solidFill>
                  <a:srgbClr val="231F20"/>
                </a:solidFill>
                <a:latin typeface="Arial"/>
                <a:cs typeface="Arial"/>
              </a:rPr>
              <a:t>Мусурманова</a:t>
            </a:r>
            <a:r>
              <a:rPr lang="ru-RU" sz="4200" b="1" spc="5" dirty="0" smtClean="0">
                <a:solidFill>
                  <a:srgbClr val="231F20"/>
                </a:solidFill>
                <a:latin typeface="Arial"/>
                <a:cs typeface="Arial"/>
              </a:rPr>
              <a:t> </a:t>
            </a:r>
            <a:endParaRPr lang="ru-RU" sz="4200" b="1" spc="5" dirty="0">
              <a:solidFill>
                <a:srgbClr val="231F20"/>
              </a:solidFill>
              <a:latin typeface="Arial"/>
              <a:cs typeface="Arial"/>
            </a:endParaRPr>
          </a:p>
          <a:p>
            <a:pPr marL="34533" marR="632680">
              <a:spcBef>
                <a:spcPts val="1519"/>
              </a:spcBef>
            </a:pPr>
            <a:r>
              <a:rPr lang="ru-RU" sz="4200" b="1" spc="5" dirty="0">
                <a:solidFill>
                  <a:srgbClr val="231F20"/>
                </a:solidFill>
                <a:latin typeface="Arial"/>
                <a:cs typeface="Arial"/>
              </a:rPr>
              <a:t>Юлия </a:t>
            </a:r>
            <a:r>
              <a:rPr lang="ru-RU" sz="4200" b="1" spc="5" dirty="0" smtClean="0">
                <a:solidFill>
                  <a:srgbClr val="231F20"/>
                </a:solidFill>
                <a:latin typeface="Arial"/>
                <a:cs typeface="Arial"/>
              </a:rPr>
              <a:t>Юрьевна</a:t>
            </a:r>
            <a:endParaRPr sz="3800" dirty="0">
              <a:latin typeface="Arial"/>
              <a:cs typeface="Arial"/>
            </a:endParaRPr>
          </a:p>
        </p:txBody>
      </p:sp>
      <p:sp>
        <p:nvSpPr>
          <p:cNvPr id="5" name="object 5"/>
          <p:cNvSpPr/>
          <p:nvPr/>
        </p:nvSpPr>
        <p:spPr>
          <a:xfrm>
            <a:off x="925725" y="2402684"/>
            <a:ext cx="727760" cy="1906031"/>
          </a:xfrm>
          <a:custGeom>
            <a:avLst/>
            <a:gdLst/>
            <a:ahLst/>
            <a:cxnLst/>
            <a:rect l="l" t="t" r="r" b="b"/>
            <a:pathLst>
              <a:path w="344170" h="676275">
                <a:moveTo>
                  <a:pt x="343828" y="0"/>
                </a:moveTo>
                <a:lnTo>
                  <a:pt x="0" y="0"/>
                </a:lnTo>
                <a:lnTo>
                  <a:pt x="0" y="675751"/>
                </a:lnTo>
                <a:lnTo>
                  <a:pt x="343828" y="675751"/>
                </a:lnTo>
                <a:lnTo>
                  <a:pt x="343828" y="0"/>
                </a:lnTo>
                <a:close/>
              </a:path>
            </a:pathLst>
          </a:custGeom>
          <a:solidFill>
            <a:srgbClr val="2365C7"/>
          </a:solidFill>
        </p:spPr>
        <p:txBody>
          <a:bodyPr wrap="square" lIns="0" tIns="0" rIns="0" bIns="0" rtlCol="0"/>
          <a:lstStyle/>
          <a:p>
            <a:endParaRPr sz="4000"/>
          </a:p>
        </p:txBody>
      </p:sp>
      <p:sp>
        <p:nvSpPr>
          <p:cNvPr id="6" name="object 6"/>
          <p:cNvSpPr/>
          <p:nvPr/>
        </p:nvSpPr>
        <p:spPr>
          <a:xfrm>
            <a:off x="925725" y="4675260"/>
            <a:ext cx="727760" cy="1466178"/>
          </a:xfrm>
          <a:custGeom>
            <a:avLst/>
            <a:gdLst/>
            <a:ahLst/>
            <a:cxnLst/>
            <a:rect l="l" t="t" r="r" b="b"/>
            <a:pathLst>
              <a:path w="344170" h="680719">
                <a:moveTo>
                  <a:pt x="343828" y="0"/>
                </a:moveTo>
                <a:lnTo>
                  <a:pt x="0" y="0"/>
                </a:lnTo>
                <a:lnTo>
                  <a:pt x="0" y="680457"/>
                </a:lnTo>
                <a:lnTo>
                  <a:pt x="343828" y="680457"/>
                </a:lnTo>
                <a:lnTo>
                  <a:pt x="343828" y="0"/>
                </a:lnTo>
                <a:close/>
              </a:path>
            </a:pathLst>
          </a:custGeom>
          <a:solidFill>
            <a:srgbClr val="939598"/>
          </a:solidFill>
        </p:spPr>
        <p:txBody>
          <a:bodyPr wrap="square" lIns="0" tIns="0" rIns="0" bIns="0" rtlCol="0"/>
          <a:lstStyle/>
          <a:p>
            <a:endParaRPr sz="4000"/>
          </a:p>
        </p:txBody>
      </p:sp>
      <p:grpSp>
        <p:nvGrpSpPr>
          <p:cNvPr id="7" name="object 15"/>
          <p:cNvGrpSpPr/>
          <p:nvPr/>
        </p:nvGrpSpPr>
        <p:grpSpPr>
          <a:xfrm>
            <a:off x="732757" y="392423"/>
            <a:ext cx="988248" cy="1062871"/>
            <a:chOff x="346532" y="289010"/>
            <a:chExt cx="467359" cy="466725"/>
          </a:xfrm>
        </p:grpSpPr>
        <p:sp>
          <p:nvSpPr>
            <p:cNvPr id="16" name="object 16"/>
            <p:cNvSpPr/>
            <p:nvPr/>
          </p:nvSpPr>
          <p:spPr>
            <a:xfrm>
              <a:off x="347903" y="290381"/>
              <a:ext cx="325120" cy="464184"/>
            </a:xfrm>
            <a:custGeom>
              <a:avLst/>
              <a:gdLst/>
              <a:ahLst/>
              <a:cxnLst/>
              <a:rect l="l" t="t" r="r" b="b"/>
              <a:pathLst>
                <a:path w="325120" h="464184">
                  <a:moveTo>
                    <a:pt x="301975" y="0"/>
                  </a:moveTo>
                  <a:lnTo>
                    <a:pt x="22673" y="0"/>
                  </a:lnTo>
                  <a:lnTo>
                    <a:pt x="13828" y="1961"/>
                  </a:lnTo>
                  <a:lnTo>
                    <a:pt x="6623" y="6956"/>
                  </a:lnTo>
                  <a:lnTo>
                    <a:pt x="1775" y="14269"/>
                  </a:lnTo>
                  <a:lnTo>
                    <a:pt x="0" y="23183"/>
                  </a:lnTo>
                  <a:lnTo>
                    <a:pt x="0" y="440585"/>
                  </a:lnTo>
                  <a:lnTo>
                    <a:pt x="1822" y="449613"/>
                  </a:lnTo>
                  <a:lnTo>
                    <a:pt x="6791" y="456985"/>
                  </a:lnTo>
                  <a:lnTo>
                    <a:pt x="14162" y="461954"/>
                  </a:lnTo>
                  <a:lnTo>
                    <a:pt x="23187" y="463777"/>
                  </a:lnTo>
                  <a:lnTo>
                    <a:pt x="301457" y="463777"/>
                  </a:lnTo>
                  <a:lnTo>
                    <a:pt x="310484" y="461954"/>
                  </a:lnTo>
                  <a:lnTo>
                    <a:pt x="317856" y="456985"/>
                  </a:lnTo>
                  <a:lnTo>
                    <a:pt x="322826" y="449613"/>
                  </a:lnTo>
                  <a:lnTo>
                    <a:pt x="324648" y="440585"/>
                  </a:lnTo>
                  <a:lnTo>
                    <a:pt x="324648" y="250804"/>
                  </a:lnTo>
                  <a:lnTo>
                    <a:pt x="321185" y="247345"/>
                  </a:lnTo>
                  <a:lnTo>
                    <a:pt x="312649" y="247345"/>
                  </a:lnTo>
                  <a:lnTo>
                    <a:pt x="309190" y="250804"/>
                  </a:lnTo>
                  <a:lnTo>
                    <a:pt x="309190" y="444855"/>
                  </a:lnTo>
                  <a:lnTo>
                    <a:pt x="305727" y="448318"/>
                  </a:lnTo>
                  <a:lnTo>
                    <a:pt x="18921" y="448318"/>
                  </a:lnTo>
                  <a:lnTo>
                    <a:pt x="15458" y="444855"/>
                  </a:lnTo>
                  <a:lnTo>
                    <a:pt x="15458" y="18914"/>
                  </a:lnTo>
                  <a:lnTo>
                    <a:pt x="18921" y="15454"/>
                  </a:lnTo>
                  <a:lnTo>
                    <a:pt x="305727" y="15454"/>
                  </a:lnTo>
                  <a:lnTo>
                    <a:pt x="309190" y="18914"/>
                  </a:lnTo>
                  <a:lnTo>
                    <a:pt x="309190" y="73832"/>
                  </a:lnTo>
                  <a:lnTo>
                    <a:pt x="312649" y="77292"/>
                  </a:lnTo>
                  <a:lnTo>
                    <a:pt x="321185" y="77292"/>
                  </a:lnTo>
                  <a:lnTo>
                    <a:pt x="324648" y="73832"/>
                  </a:lnTo>
                  <a:lnTo>
                    <a:pt x="324648" y="23183"/>
                  </a:lnTo>
                  <a:lnTo>
                    <a:pt x="322873" y="14269"/>
                  </a:lnTo>
                  <a:lnTo>
                    <a:pt x="318025" y="6956"/>
                  </a:lnTo>
                  <a:lnTo>
                    <a:pt x="310820" y="1961"/>
                  </a:lnTo>
                  <a:lnTo>
                    <a:pt x="301975" y="0"/>
                  </a:lnTo>
                  <a:close/>
                </a:path>
              </a:pathLst>
            </a:custGeom>
            <a:solidFill>
              <a:srgbClr val="00AEEF"/>
            </a:solidFill>
          </p:spPr>
          <p:txBody>
            <a:bodyPr wrap="square" lIns="0" tIns="0" rIns="0" bIns="0" rtlCol="0"/>
            <a:lstStyle/>
            <a:p>
              <a:endParaRPr sz="4000"/>
            </a:p>
          </p:txBody>
        </p:sp>
        <p:sp>
          <p:nvSpPr>
            <p:cNvPr id="17" name="object 17"/>
            <p:cNvSpPr/>
            <p:nvPr/>
          </p:nvSpPr>
          <p:spPr>
            <a:xfrm>
              <a:off x="347903" y="290381"/>
              <a:ext cx="325120" cy="464184"/>
            </a:xfrm>
            <a:custGeom>
              <a:avLst/>
              <a:gdLst/>
              <a:ahLst/>
              <a:cxnLst/>
              <a:rect l="l" t="t" r="r" b="b"/>
              <a:pathLst>
                <a:path w="325120" h="464184">
                  <a:moveTo>
                    <a:pt x="23187" y="463777"/>
                  </a:moveTo>
                  <a:lnTo>
                    <a:pt x="301457" y="463777"/>
                  </a:lnTo>
                  <a:lnTo>
                    <a:pt x="310484" y="461954"/>
                  </a:lnTo>
                  <a:lnTo>
                    <a:pt x="317856" y="456985"/>
                  </a:lnTo>
                  <a:lnTo>
                    <a:pt x="322826" y="449613"/>
                  </a:lnTo>
                  <a:lnTo>
                    <a:pt x="324648" y="440585"/>
                  </a:lnTo>
                  <a:lnTo>
                    <a:pt x="324648" y="255074"/>
                  </a:lnTo>
                  <a:lnTo>
                    <a:pt x="324648" y="250804"/>
                  </a:lnTo>
                  <a:lnTo>
                    <a:pt x="321185" y="247345"/>
                  </a:lnTo>
                  <a:lnTo>
                    <a:pt x="316919" y="247345"/>
                  </a:lnTo>
                  <a:lnTo>
                    <a:pt x="312649" y="247345"/>
                  </a:lnTo>
                  <a:lnTo>
                    <a:pt x="309190" y="250804"/>
                  </a:lnTo>
                  <a:lnTo>
                    <a:pt x="309190" y="255074"/>
                  </a:lnTo>
                  <a:lnTo>
                    <a:pt x="309190" y="440585"/>
                  </a:lnTo>
                  <a:lnTo>
                    <a:pt x="309190" y="444855"/>
                  </a:lnTo>
                  <a:lnTo>
                    <a:pt x="305727" y="448318"/>
                  </a:lnTo>
                  <a:lnTo>
                    <a:pt x="301457" y="448318"/>
                  </a:lnTo>
                  <a:lnTo>
                    <a:pt x="23187" y="448318"/>
                  </a:lnTo>
                  <a:lnTo>
                    <a:pt x="18921" y="448318"/>
                  </a:lnTo>
                  <a:lnTo>
                    <a:pt x="15458" y="444855"/>
                  </a:lnTo>
                  <a:lnTo>
                    <a:pt x="15458" y="440585"/>
                  </a:lnTo>
                  <a:lnTo>
                    <a:pt x="15458" y="23183"/>
                  </a:lnTo>
                  <a:lnTo>
                    <a:pt x="15458" y="18914"/>
                  </a:lnTo>
                  <a:lnTo>
                    <a:pt x="18921" y="15454"/>
                  </a:lnTo>
                  <a:lnTo>
                    <a:pt x="23187" y="15454"/>
                  </a:lnTo>
                  <a:lnTo>
                    <a:pt x="301457" y="15454"/>
                  </a:lnTo>
                  <a:lnTo>
                    <a:pt x="305727" y="15454"/>
                  </a:lnTo>
                  <a:lnTo>
                    <a:pt x="309190" y="18914"/>
                  </a:lnTo>
                  <a:lnTo>
                    <a:pt x="309190" y="23183"/>
                  </a:lnTo>
                  <a:lnTo>
                    <a:pt x="309190" y="69562"/>
                  </a:lnTo>
                  <a:lnTo>
                    <a:pt x="309190" y="73832"/>
                  </a:lnTo>
                  <a:lnTo>
                    <a:pt x="312649" y="77292"/>
                  </a:lnTo>
                  <a:lnTo>
                    <a:pt x="316919" y="77292"/>
                  </a:lnTo>
                  <a:lnTo>
                    <a:pt x="321185" y="77292"/>
                  </a:lnTo>
                  <a:lnTo>
                    <a:pt x="324648" y="73832"/>
                  </a:lnTo>
                  <a:lnTo>
                    <a:pt x="324648" y="69562"/>
                  </a:lnTo>
                  <a:lnTo>
                    <a:pt x="324648" y="23183"/>
                  </a:lnTo>
                  <a:lnTo>
                    <a:pt x="322873" y="14269"/>
                  </a:lnTo>
                  <a:lnTo>
                    <a:pt x="318025" y="6956"/>
                  </a:lnTo>
                  <a:lnTo>
                    <a:pt x="310820" y="1961"/>
                  </a:lnTo>
                  <a:lnTo>
                    <a:pt x="301975" y="0"/>
                  </a:lnTo>
                  <a:lnTo>
                    <a:pt x="22673" y="0"/>
                  </a:lnTo>
                  <a:lnTo>
                    <a:pt x="13828" y="1961"/>
                  </a:lnTo>
                  <a:lnTo>
                    <a:pt x="6623" y="6956"/>
                  </a:lnTo>
                  <a:lnTo>
                    <a:pt x="1775" y="14269"/>
                  </a:lnTo>
                  <a:lnTo>
                    <a:pt x="0" y="23183"/>
                  </a:lnTo>
                  <a:lnTo>
                    <a:pt x="0" y="440585"/>
                  </a:lnTo>
                  <a:lnTo>
                    <a:pt x="1822" y="449613"/>
                  </a:lnTo>
                  <a:lnTo>
                    <a:pt x="6791" y="456985"/>
                  </a:lnTo>
                  <a:lnTo>
                    <a:pt x="14162" y="461954"/>
                  </a:lnTo>
                  <a:lnTo>
                    <a:pt x="23187" y="463777"/>
                  </a:lnTo>
                  <a:close/>
                </a:path>
              </a:pathLst>
            </a:custGeom>
            <a:ln w="3175">
              <a:solidFill>
                <a:srgbClr val="00AEEF"/>
              </a:solidFill>
            </a:ln>
          </p:spPr>
          <p:txBody>
            <a:bodyPr wrap="square" lIns="0" tIns="0" rIns="0" bIns="0" rtlCol="0"/>
            <a:lstStyle/>
            <a:p>
              <a:endParaRPr sz="4000"/>
            </a:p>
          </p:txBody>
        </p:sp>
        <p:sp>
          <p:nvSpPr>
            <p:cNvPr id="18" name="object 18"/>
            <p:cNvSpPr/>
            <p:nvPr/>
          </p:nvSpPr>
          <p:spPr>
            <a:xfrm>
              <a:off x="393882" y="305318"/>
              <a:ext cx="418465" cy="418465"/>
            </a:xfrm>
            <a:custGeom>
              <a:avLst/>
              <a:gdLst/>
              <a:ahLst/>
              <a:cxnLst/>
              <a:rect l="l" t="t" r="r" b="b"/>
              <a:pathLst>
                <a:path w="418465" h="418465">
                  <a:moveTo>
                    <a:pt x="406805" y="11192"/>
                  </a:moveTo>
                  <a:lnTo>
                    <a:pt x="352473" y="11192"/>
                  </a:lnTo>
                  <a:lnTo>
                    <a:pt x="35384" y="328280"/>
                  </a:lnTo>
                  <a:lnTo>
                    <a:pt x="34678" y="329086"/>
                  </a:lnTo>
                  <a:lnTo>
                    <a:pt x="34182" y="329825"/>
                  </a:lnTo>
                  <a:lnTo>
                    <a:pt x="33761" y="330761"/>
                  </a:lnTo>
                  <a:lnTo>
                    <a:pt x="0" y="409531"/>
                  </a:lnTo>
                  <a:lnTo>
                    <a:pt x="245" y="412274"/>
                  </a:lnTo>
                  <a:lnTo>
                    <a:pt x="3107" y="416613"/>
                  </a:lnTo>
                  <a:lnTo>
                    <a:pt x="5529" y="417920"/>
                  </a:lnTo>
                  <a:lnTo>
                    <a:pt x="9195" y="417920"/>
                  </a:lnTo>
                  <a:lnTo>
                    <a:pt x="10213" y="417711"/>
                  </a:lnTo>
                  <a:lnTo>
                    <a:pt x="61990" y="395507"/>
                  </a:lnTo>
                  <a:lnTo>
                    <a:pt x="22816" y="395507"/>
                  </a:lnTo>
                  <a:lnTo>
                    <a:pt x="43498" y="347241"/>
                  </a:lnTo>
                  <a:lnTo>
                    <a:pt x="65430" y="347241"/>
                  </a:lnTo>
                  <a:lnTo>
                    <a:pt x="51854" y="333665"/>
                  </a:lnTo>
                  <a:lnTo>
                    <a:pt x="307051" y="78479"/>
                  </a:lnTo>
                  <a:lnTo>
                    <a:pt x="328910" y="78479"/>
                  </a:lnTo>
                  <a:lnTo>
                    <a:pt x="317981" y="67549"/>
                  </a:lnTo>
                  <a:lnTo>
                    <a:pt x="330602" y="54918"/>
                  </a:lnTo>
                  <a:lnTo>
                    <a:pt x="352438" y="54918"/>
                  </a:lnTo>
                  <a:lnTo>
                    <a:pt x="341532" y="43988"/>
                  </a:lnTo>
                  <a:lnTo>
                    <a:pt x="369260" y="16300"/>
                  </a:lnTo>
                  <a:lnTo>
                    <a:pt x="377798" y="14014"/>
                  </a:lnTo>
                  <a:lnTo>
                    <a:pt x="408786" y="14014"/>
                  </a:lnTo>
                  <a:lnTo>
                    <a:pt x="406994" y="11318"/>
                  </a:lnTo>
                  <a:lnTo>
                    <a:pt x="406805" y="11192"/>
                  </a:lnTo>
                  <a:close/>
                </a:path>
                <a:path w="418465" h="418465">
                  <a:moveTo>
                    <a:pt x="65430" y="347241"/>
                  </a:moveTo>
                  <a:lnTo>
                    <a:pt x="43498" y="347241"/>
                  </a:lnTo>
                  <a:lnTo>
                    <a:pt x="71078" y="374821"/>
                  </a:lnTo>
                  <a:lnTo>
                    <a:pt x="22816" y="395507"/>
                  </a:lnTo>
                  <a:lnTo>
                    <a:pt x="61990" y="395507"/>
                  </a:lnTo>
                  <a:lnTo>
                    <a:pt x="88492" y="384141"/>
                  </a:lnTo>
                  <a:lnTo>
                    <a:pt x="89226" y="383641"/>
                  </a:lnTo>
                  <a:lnTo>
                    <a:pt x="89932" y="382960"/>
                  </a:lnTo>
                  <a:lnTo>
                    <a:pt x="106502" y="366465"/>
                  </a:lnTo>
                  <a:lnTo>
                    <a:pt x="84654" y="366465"/>
                  </a:lnTo>
                  <a:lnTo>
                    <a:pt x="65430" y="347241"/>
                  </a:lnTo>
                  <a:close/>
                </a:path>
                <a:path w="418465" h="418465">
                  <a:moveTo>
                    <a:pt x="328910" y="78479"/>
                  </a:moveTo>
                  <a:lnTo>
                    <a:pt x="307051" y="78479"/>
                  </a:lnTo>
                  <a:lnTo>
                    <a:pt x="339840" y="111268"/>
                  </a:lnTo>
                  <a:lnTo>
                    <a:pt x="84654" y="366465"/>
                  </a:lnTo>
                  <a:lnTo>
                    <a:pt x="106502" y="366465"/>
                  </a:lnTo>
                  <a:lnTo>
                    <a:pt x="372632" y="100338"/>
                  </a:lnTo>
                  <a:lnTo>
                    <a:pt x="350770" y="100338"/>
                  </a:lnTo>
                  <a:lnTo>
                    <a:pt x="328910" y="78479"/>
                  </a:lnTo>
                  <a:close/>
                </a:path>
                <a:path w="418465" h="418465">
                  <a:moveTo>
                    <a:pt x="352438" y="54918"/>
                  </a:moveTo>
                  <a:lnTo>
                    <a:pt x="330602" y="54918"/>
                  </a:lnTo>
                  <a:lnTo>
                    <a:pt x="363402" y="87713"/>
                  </a:lnTo>
                  <a:lnTo>
                    <a:pt x="350770" y="100338"/>
                  </a:lnTo>
                  <a:lnTo>
                    <a:pt x="372632" y="100338"/>
                  </a:lnTo>
                  <a:lnTo>
                    <a:pt x="396154" y="76817"/>
                  </a:lnTo>
                  <a:lnTo>
                    <a:pt x="374291" y="76817"/>
                  </a:lnTo>
                  <a:lnTo>
                    <a:pt x="352438" y="54918"/>
                  </a:lnTo>
                  <a:close/>
                </a:path>
                <a:path w="418465" h="418465">
                  <a:moveTo>
                    <a:pt x="408786" y="14014"/>
                  </a:moveTo>
                  <a:lnTo>
                    <a:pt x="377798" y="14014"/>
                  </a:lnTo>
                  <a:lnTo>
                    <a:pt x="393804" y="18301"/>
                  </a:lnTo>
                  <a:lnTo>
                    <a:pt x="400057" y="24551"/>
                  </a:lnTo>
                  <a:lnTo>
                    <a:pt x="404345" y="40561"/>
                  </a:lnTo>
                  <a:lnTo>
                    <a:pt x="402059" y="49100"/>
                  </a:lnTo>
                  <a:lnTo>
                    <a:pt x="396198" y="54957"/>
                  </a:lnTo>
                  <a:lnTo>
                    <a:pt x="374291" y="76817"/>
                  </a:lnTo>
                  <a:lnTo>
                    <a:pt x="396154" y="76817"/>
                  </a:lnTo>
                  <a:lnTo>
                    <a:pt x="407113" y="65858"/>
                  </a:lnTo>
                  <a:lnTo>
                    <a:pt x="415530" y="53076"/>
                  </a:lnTo>
                  <a:lnTo>
                    <a:pt x="418313" y="38563"/>
                  </a:lnTo>
                  <a:lnTo>
                    <a:pt x="415466" y="24063"/>
                  </a:lnTo>
                  <a:lnTo>
                    <a:pt x="408786" y="14014"/>
                  </a:lnTo>
                  <a:close/>
                </a:path>
                <a:path w="418465" h="418465">
                  <a:moveTo>
                    <a:pt x="396158" y="54950"/>
                  </a:moveTo>
                  <a:close/>
                </a:path>
                <a:path w="418465" h="418465">
                  <a:moveTo>
                    <a:pt x="379748" y="0"/>
                  </a:moveTo>
                  <a:lnTo>
                    <a:pt x="365235" y="2783"/>
                  </a:lnTo>
                  <a:lnTo>
                    <a:pt x="352454" y="11199"/>
                  </a:lnTo>
                  <a:lnTo>
                    <a:pt x="406805" y="11192"/>
                  </a:lnTo>
                  <a:lnTo>
                    <a:pt x="394249" y="2846"/>
                  </a:lnTo>
                  <a:lnTo>
                    <a:pt x="379748" y="0"/>
                  </a:lnTo>
                  <a:close/>
                </a:path>
              </a:pathLst>
            </a:custGeom>
            <a:solidFill>
              <a:srgbClr val="00AEEF"/>
            </a:solidFill>
          </p:spPr>
          <p:txBody>
            <a:bodyPr wrap="square" lIns="0" tIns="0" rIns="0" bIns="0" rtlCol="0"/>
            <a:lstStyle/>
            <a:p>
              <a:endParaRPr sz="4000"/>
            </a:p>
          </p:txBody>
        </p:sp>
        <p:sp>
          <p:nvSpPr>
            <p:cNvPr id="19" name="object 19"/>
            <p:cNvSpPr/>
            <p:nvPr/>
          </p:nvSpPr>
          <p:spPr>
            <a:xfrm>
              <a:off x="734043" y="317960"/>
              <a:ext cx="65556" cy="65545"/>
            </a:xfrm>
            <a:prstGeom prst="rect">
              <a:avLst/>
            </a:prstGeom>
            <a:blipFill>
              <a:blip r:embed="rId2" cstate="print"/>
              <a:stretch>
                <a:fillRect/>
              </a:stretch>
            </a:blipFill>
          </p:spPr>
          <p:txBody>
            <a:bodyPr wrap="square" lIns="0" tIns="0" rIns="0" bIns="0" rtlCol="0"/>
            <a:lstStyle/>
            <a:p>
              <a:endParaRPr sz="4000"/>
            </a:p>
          </p:txBody>
        </p:sp>
        <p:sp>
          <p:nvSpPr>
            <p:cNvPr id="20" name="object 20"/>
            <p:cNvSpPr/>
            <p:nvPr/>
          </p:nvSpPr>
          <p:spPr>
            <a:xfrm>
              <a:off x="393882" y="305318"/>
              <a:ext cx="418465" cy="418465"/>
            </a:xfrm>
            <a:custGeom>
              <a:avLst/>
              <a:gdLst/>
              <a:ahLst/>
              <a:cxnLst/>
              <a:rect l="l" t="t" r="r" b="b"/>
              <a:pathLst>
                <a:path w="418465" h="418465">
                  <a:moveTo>
                    <a:pt x="22816" y="395507"/>
                  </a:moveTo>
                  <a:lnTo>
                    <a:pt x="43498" y="347241"/>
                  </a:lnTo>
                  <a:lnTo>
                    <a:pt x="71078" y="374821"/>
                  </a:lnTo>
                  <a:lnTo>
                    <a:pt x="22816" y="395507"/>
                  </a:lnTo>
                  <a:close/>
                </a:path>
                <a:path w="418465" h="418465">
                  <a:moveTo>
                    <a:pt x="307051" y="78479"/>
                  </a:moveTo>
                  <a:lnTo>
                    <a:pt x="339840" y="111268"/>
                  </a:lnTo>
                  <a:lnTo>
                    <a:pt x="84654" y="366465"/>
                  </a:lnTo>
                  <a:lnTo>
                    <a:pt x="51854" y="333665"/>
                  </a:lnTo>
                  <a:lnTo>
                    <a:pt x="307051" y="78479"/>
                  </a:lnTo>
                  <a:close/>
                </a:path>
                <a:path w="418465" h="418465">
                  <a:moveTo>
                    <a:pt x="350770" y="100338"/>
                  </a:moveTo>
                  <a:lnTo>
                    <a:pt x="317981" y="67549"/>
                  </a:lnTo>
                  <a:lnTo>
                    <a:pt x="330602" y="54918"/>
                  </a:lnTo>
                  <a:lnTo>
                    <a:pt x="363402" y="87713"/>
                  </a:lnTo>
                  <a:lnTo>
                    <a:pt x="350770" y="100338"/>
                  </a:lnTo>
                  <a:close/>
                </a:path>
                <a:path w="418465" h="418465">
                  <a:moveTo>
                    <a:pt x="352473" y="11192"/>
                  </a:moveTo>
                  <a:lnTo>
                    <a:pt x="301579" y="62078"/>
                  </a:lnTo>
                  <a:lnTo>
                    <a:pt x="35460" y="328208"/>
                  </a:lnTo>
                  <a:lnTo>
                    <a:pt x="35359" y="328381"/>
                  </a:lnTo>
                  <a:lnTo>
                    <a:pt x="34678" y="329086"/>
                  </a:lnTo>
                  <a:lnTo>
                    <a:pt x="34182" y="329825"/>
                  </a:lnTo>
                  <a:lnTo>
                    <a:pt x="33822" y="330631"/>
                  </a:lnTo>
                  <a:lnTo>
                    <a:pt x="33761" y="330761"/>
                  </a:lnTo>
                  <a:lnTo>
                    <a:pt x="1026" y="407145"/>
                  </a:lnTo>
                  <a:lnTo>
                    <a:pt x="0" y="409531"/>
                  </a:lnTo>
                  <a:lnTo>
                    <a:pt x="245" y="412274"/>
                  </a:lnTo>
                  <a:lnTo>
                    <a:pt x="1677" y="414446"/>
                  </a:lnTo>
                  <a:lnTo>
                    <a:pt x="3107" y="416613"/>
                  </a:lnTo>
                  <a:lnTo>
                    <a:pt x="5529" y="417920"/>
                  </a:lnTo>
                  <a:lnTo>
                    <a:pt x="8129" y="417920"/>
                  </a:lnTo>
                  <a:lnTo>
                    <a:pt x="9177" y="417923"/>
                  </a:lnTo>
                  <a:lnTo>
                    <a:pt x="10213" y="417711"/>
                  </a:lnTo>
                  <a:lnTo>
                    <a:pt x="11174" y="417293"/>
                  </a:lnTo>
                  <a:lnTo>
                    <a:pt x="87552" y="384559"/>
                  </a:lnTo>
                  <a:lnTo>
                    <a:pt x="87682" y="384497"/>
                  </a:lnTo>
                  <a:lnTo>
                    <a:pt x="88492" y="384141"/>
                  </a:lnTo>
                  <a:lnTo>
                    <a:pt x="89226" y="383641"/>
                  </a:lnTo>
                  <a:lnTo>
                    <a:pt x="89863" y="383029"/>
                  </a:lnTo>
                  <a:lnTo>
                    <a:pt x="90032" y="382935"/>
                  </a:lnTo>
                  <a:lnTo>
                    <a:pt x="356227" y="116748"/>
                  </a:lnTo>
                  <a:lnTo>
                    <a:pt x="407113" y="65858"/>
                  </a:lnTo>
                  <a:lnTo>
                    <a:pt x="415530" y="53076"/>
                  </a:lnTo>
                  <a:lnTo>
                    <a:pt x="418313" y="38563"/>
                  </a:lnTo>
                  <a:lnTo>
                    <a:pt x="415466" y="24063"/>
                  </a:lnTo>
                  <a:lnTo>
                    <a:pt x="406994" y="11318"/>
                  </a:lnTo>
                  <a:lnTo>
                    <a:pt x="394249" y="2846"/>
                  </a:lnTo>
                  <a:lnTo>
                    <a:pt x="379748" y="0"/>
                  </a:lnTo>
                  <a:lnTo>
                    <a:pt x="365235" y="2783"/>
                  </a:lnTo>
                  <a:lnTo>
                    <a:pt x="352454" y="11199"/>
                  </a:lnTo>
                  <a:close/>
                </a:path>
              </a:pathLst>
            </a:custGeom>
            <a:ln w="3175">
              <a:solidFill>
                <a:srgbClr val="00AEEF"/>
              </a:solidFill>
            </a:ln>
          </p:spPr>
          <p:txBody>
            <a:bodyPr wrap="square" lIns="0" tIns="0" rIns="0" bIns="0" rtlCol="0"/>
            <a:lstStyle/>
            <a:p>
              <a:endParaRPr sz="4000"/>
            </a:p>
          </p:txBody>
        </p:sp>
        <p:sp>
          <p:nvSpPr>
            <p:cNvPr id="21" name="object 21"/>
            <p:cNvSpPr/>
            <p:nvPr/>
          </p:nvSpPr>
          <p:spPr>
            <a:xfrm>
              <a:off x="409721" y="360080"/>
              <a:ext cx="201295" cy="15875"/>
            </a:xfrm>
            <a:custGeom>
              <a:avLst/>
              <a:gdLst/>
              <a:ahLst/>
              <a:cxnLst/>
              <a:rect l="l" t="t" r="r" b="b"/>
              <a:pathLst>
                <a:path w="201295" h="15875">
                  <a:moveTo>
                    <a:pt x="197501" y="0"/>
                  </a:moveTo>
                  <a:lnTo>
                    <a:pt x="3459" y="0"/>
                  </a:lnTo>
                  <a:lnTo>
                    <a:pt x="0" y="3459"/>
                  </a:lnTo>
                  <a:lnTo>
                    <a:pt x="0" y="11998"/>
                  </a:lnTo>
                  <a:lnTo>
                    <a:pt x="3459" y="15457"/>
                  </a:lnTo>
                  <a:lnTo>
                    <a:pt x="197501" y="15457"/>
                  </a:lnTo>
                  <a:lnTo>
                    <a:pt x="200964" y="11998"/>
                  </a:lnTo>
                  <a:lnTo>
                    <a:pt x="200964" y="3459"/>
                  </a:lnTo>
                  <a:close/>
                </a:path>
              </a:pathLst>
            </a:custGeom>
            <a:solidFill>
              <a:srgbClr val="00AEEF"/>
            </a:solidFill>
          </p:spPr>
          <p:txBody>
            <a:bodyPr wrap="square" lIns="0" tIns="0" rIns="0" bIns="0" rtlCol="0"/>
            <a:lstStyle/>
            <a:p>
              <a:endParaRPr sz="4000"/>
            </a:p>
          </p:txBody>
        </p:sp>
        <p:sp>
          <p:nvSpPr>
            <p:cNvPr id="22" name="object 22"/>
            <p:cNvSpPr/>
            <p:nvPr/>
          </p:nvSpPr>
          <p:spPr>
            <a:xfrm>
              <a:off x="409721" y="360080"/>
              <a:ext cx="201295" cy="15875"/>
            </a:xfrm>
            <a:custGeom>
              <a:avLst/>
              <a:gdLst/>
              <a:ahLst/>
              <a:cxnLst/>
              <a:rect l="l" t="t" r="r" b="b"/>
              <a:pathLst>
                <a:path w="201295" h="15875">
                  <a:moveTo>
                    <a:pt x="193235" y="0"/>
                  </a:moveTo>
                  <a:lnTo>
                    <a:pt x="7728" y="0"/>
                  </a:lnTo>
                  <a:lnTo>
                    <a:pt x="3459" y="0"/>
                  </a:lnTo>
                  <a:lnTo>
                    <a:pt x="0" y="3459"/>
                  </a:lnTo>
                  <a:lnTo>
                    <a:pt x="0" y="7728"/>
                  </a:lnTo>
                  <a:lnTo>
                    <a:pt x="0" y="11998"/>
                  </a:lnTo>
                  <a:lnTo>
                    <a:pt x="3459" y="15457"/>
                  </a:lnTo>
                  <a:lnTo>
                    <a:pt x="7728" y="15457"/>
                  </a:lnTo>
                  <a:lnTo>
                    <a:pt x="193235" y="15457"/>
                  </a:lnTo>
                  <a:lnTo>
                    <a:pt x="197501" y="15457"/>
                  </a:lnTo>
                  <a:lnTo>
                    <a:pt x="200964" y="11998"/>
                  </a:lnTo>
                  <a:lnTo>
                    <a:pt x="200964" y="7728"/>
                  </a:lnTo>
                  <a:lnTo>
                    <a:pt x="200964" y="3459"/>
                  </a:lnTo>
                  <a:lnTo>
                    <a:pt x="197501" y="0"/>
                  </a:lnTo>
                  <a:lnTo>
                    <a:pt x="193235" y="0"/>
                  </a:lnTo>
                  <a:close/>
                </a:path>
              </a:pathLst>
            </a:custGeom>
            <a:ln w="3175">
              <a:solidFill>
                <a:srgbClr val="00AEEF"/>
              </a:solidFill>
            </a:ln>
          </p:spPr>
          <p:txBody>
            <a:bodyPr wrap="square" lIns="0" tIns="0" rIns="0" bIns="0" rtlCol="0"/>
            <a:lstStyle/>
            <a:p>
              <a:endParaRPr sz="4000"/>
            </a:p>
          </p:txBody>
        </p:sp>
        <p:sp>
          <p:nvSpPr>
            <p:cNvPr id="23" name="object 23"/>
            <p:cNvSpPr/>
            <p:nvPr/>
          </p:nvSpPr>
          <p:spPr>
            <a:xfrm>
              <a:off x="409721" y="406457"/>
              <a:ext cx="201295" cy="15875"/>
            </a:xfrm>
            <a:custGeom>
              <a:avLst/>
              <a:gdLst/>
              <a:ahLst/>
              <a:cxnLst/>
              <a:rect l="l" t="t" r="r" b="b"/>
              <a:pathLst>
                <a:path w="201295" h="15875">
                  <a:moveTo>
                    <a:pt x="197501" y="0"/>
                  </a:moveTo>
                  <a:lnTo>
                    <a:pt x="3459" y="0"/>
                  </a:lnTo>
                  <a:lnTo>
                    <a:pt x="0" y="3459"/>
                  </a:lnTo>
                  <a:lnTo>
                    <a:pt x="0" y="11998"/>
                  </a:lnTo>
                  <a:lnTo>
                    <a:pt x="3459" y="15457"/>
                  </a:lnTo>
                  <a:lnTo>
                    <a:pt x="197501" y="15457"/>
                  </a:lnTo>
                  <a:lnTo>
                    <a:pt x="200964" y="11998"/>
                  </a:lnTo>
                  <a:lnTo>
                    <a:pt x="200964" y="3459"/>
                  </a:lnTo>
                  <a:close/>
                </a:path>
              </a:pathLst>
            </a:custGeom>
            <a:solidFill>
              <a:srgbClr val="00AEEF"/>
            </a:solidFill>
          </p:spPr>
          <p:txBody>
            <a:bodyPr wrap="square" lIns="0" tIns="0" rIns="0" bIns="0" rtlCol="0"/>
            <a:lstStyle/>
            <a:p>
              <a:endParaRPr sz="4000"/>
            </a:p>
          </p:txBody>
        </p:sp>
        <p:sp>
          <p:nvSpPr>
            <p:cNvPr id="24" name="object 24"/>
            <p:cNvSpPr/>
            <p:nvPr/>
          </p:nvSpPr>
          <p:spPr>
            <a:xfrm>
              <a:off x="409721" y="406457"/>
              <a:ext cx="201295" cy="15875"/>
            </a:xfrm>
            <a:custGeom>
              <a:avLst/>
              <a:gdLst/>
              <a:ahLst/>
              <a:cxnLst/>
              <a:rect l="l" t="t" r="r" b="b"/>
              <a:pathLst>
                <a:path w="201295" h="15875">
                  <a:moveTo>
                    <a:pt x="200964" y="7728"/>
                  </a:moveTo>
                  <a:lnTo>
                    <a:pt x="200964" y="3459"/>
                  </a:lnTo>
                  <a:lnTo>
                    <a:pt x="197501" y="0"/>
                  </a:lnTo>
                  <a:lnTo>
                    <a:pt x="193235" y="0"/>
                  </a:lnTo>
                  <a:lnTo>
                    <a:pt x="7728" y="0"/>
                  </a:lnTo>
                  <a:lnTo>
                    <a:pt x="3459" y="0"/>
                  </a:lnTo>
                  <a:lnTo>
                    <a:pt x="0" y="3459"/>
                  </a:lnTo>
                  <a:lnTo>
                    <a:pt x="0" y="7728"/>
                  </a:lnTo>
                  <a:lnTo>
                    <a:pt x="0" y="11998"/>
                  </a:lnTo>
                  <a:lnTo>
                    <a:pt x="3459" y="15457"/>
                  </a:lnTo>
                  <a:lnTo>
                    <a:pt x="7728" y="15457"/>
                  </a:lnTo>
                  <a:lnTo>
                    <a:pt x="193235" y="15457"/>
                  </a:lnTo>
                  <a:lnTo>
                    <a:pt x="197501" y="15457"/>
                  </a:lnTo>
                  <a:lnTo>
                    <a:pt x="200964" y="11998"/>
                  </a:lnTo>
                  <a:lnTo>
                    <a:pt x="200964" y="7728"/>
                  </a:lnTo>
                  <a:close/>
                </a:path>
              </a:pathLst>
            </a:custGeom>
            <a:ln w="3175">
              <a:solidFill>
                <a:srgbClr val="00AEEF"/>
              </a:solidFill>
            </a:ln>
          </p:spPr>
          <p:txBody>
            <a:bodyPr wrap="square" lIns="0" tIns="0" rIns="0" bIns="0" rtlCol="0"/>
            <a:lstStyle/>
            <a:p>
              <a:endParaRPr sz="4000"/>
            </a:p>
          </p:txBody>
        </p:sp>
        <p:sp>
          <p:nvSpPr>
            <p:cNvPr id="25" name="object 25"/>
            <p:cNvSpPr/>
            <p:nvPr/>
          </p:nvSpPr>
          <p:spPr>
            <a:xfrm>
              <a:off x="409721" y="452830"/>
              <a:ext cx="154940" cy="15875"/>
            </a:xfrm>
            <a:custGeom>
              <a:avLst/>
              <a:gdLst/>
              <a:ahLst/>
              <a:cxnLst/>
              <a:rect l="l" t="t" r="r" b="b"/>
              <a:pathLst>
                <a:path w="154940" h="15875">
                  <a:moveTo>
                    <a:pt x="151124" y="0"/>
                  </a:moveTo>
                  <a:lnTo>
                    <a:pt x="3459" y="0"/>
                  </a:lnTo>
                  <a:lnTo>
                    <a:pt x="0" y="3463"/>
                  </a:lnTo>
                  <a:lnTo>
                    <a:pt x="0" y="11998"/>
                  </a:lnTo>
                  <a:lnTo>
                    <a:pt x="3459" y="15461"/>
                  </a:lnTo>
                  <a:lnTo>
                    <a:pt x="151124" y="15461"/>
                  </a:lnTo>
                  <a:lnTo>
                    <a:pt x="154587" y="11998"/>
                  </a:lnTo>
                  <a:lnTo>
                    <a:pt x="154587" y="3463"/>
                  </a:lnTo>
                  <a:close/>
                </a:path>
              </a:pathLst>
            </a:custGeom>
            <a:solidFill>
              <a:srgbClr val="00AEEF"/>
            </a:solidFill>
          </p:spPr>
          <p:txBody>
            <a:bodyPr wrap="square" lIns="0" tIns="0" rIns="0" bIns="0" rtlCol="0"/>
            <a:lstStyle/>
            <a:p>
              <a:endParaRPr sz="4000"/>
            </a:p>
          </p:txBody>
        </p:sp>
        <p:sp>
          <p:nvSpPr>
            <p:cNvPr id="26" name="object 26"/>
            <p:cNvSpPr/>
            <p:nvPr/>
          </p:nvSpPr>
          <p:spPr>
            <a:xfrm>
              <a:off x="409721" y="452830"/>
              <a:ext cx="154940" cy="15875"/>
            </a:xfrm>
            <a:custGeom>
              <a:avLst/>
              <a:gdLst/>
              <a:ahLst/>
              <a:cxnLst/>
              <a:rect l="l" t="t" r="r" b="b"/>
              <a:pathLst>
                <a:path w="154940" h="15875">
                  <a:moveTo>
                    <a:pt x="7728" y="0"/>
                  </a:moveTo>
                  <a:lnTo>
                    <a:pt x="3459" y="0"/>
                  </a:lnTo>
                  <a:lnTo>
                    <a:pt x="0" y="3463"/>
                  </a:lnTo>
                  <a:lnTo>
                    <a:pt x="0" y="7732"/>
                  </a:lnTo>
                  <a:lnTo>
                    <a:pt x="0" y="11998"/>
                  </a:lnTo>
                  <a:lnTo>
                    <a:pt x="3459" y="15461"/>
                  </a:lnTo>
                  <a:lnTo>
                    <a:pt x="7728" y="15461"/>
                  </a:lnTo>
                  <a:lnTo>
                    <a:pt x="146858" y="15461"/>
                  </a:lnTo>
                  <a:lnTo>
                    <a:pt x="151124" y="15461"/>
                  </a:lnTo>
                  <a:lnTo>
                    <a:pt x="154587" y="11998"/>
                  </a:lnTo>
                  <a:lnTo>
                    <a:pt x="154587" y="7732"/>
                  </a:lnTo>
                  <a:lnTo>
                    <a:pt x="154587" y="3463"/>
                  </a:lnTo>
                  <a:lnTo>
                    <a:pt x="151124" y="0"/>
                  </a:lnTo>
                  <a:lnTo>
                    <a:pt x="146858" y="0"/>
                  </a:lnTo>
                  <a:lnTo>
                    <a:pt x="7728" y="0"/>
                  </a:lnTo>
                  <a:close/>
                </a:path>
              </a:pathLst>
            </a:custGeom>
            <a:ln w="3175">
              <a:solidFill>
                <a:srgbClr val="00AEEF"/>
              </a:solidFill>
            </a:ln>
          </p:spPr>
          <p:txBody>
            <a:bodyPr wrap="square" lIns="0" tIns="0" rIns="0" bIns="0" rtlCol="0"/>
            <a:lstStyle/>
            <a:p>
              <a:endParaRPr sz="4000"/>
            </a:p>
          </p:txBody>
        </p:sp>
      </p:grpSp>
      <p:grpSp>
        <p:nvGrpSpPr>
          <p:cNvPr id="8" name="object 10"/>
          <p:cNvGrpSpPr/>
          <p:nvPr/>
        </p:nvGrpSpPr>
        <p:grpSpPr>
          <a:xfrm>
            <a:off x="10054683" y="130103"/>
            <a:ext cx="1906031" cy="1539487"/>
            <a:chOff x="4686759" y="212868"/>
            <a:chExt cx="634365" cy="634365"/>
          </a:xfrm>
        </p:grpSpPr>
        <p:sp>
          <p:nvSpPr>
            <p:cNvPr id="30" name="object 11"/>
            <p:cNvSpPr/>
            <p:nvPr/>
          </p:nvSpPr>
          <p:spPr>
            <a:xfrm>
              <a:off x="4701999" y="228108"/>
              <a:ext cx="603885" cy="603885"/>
            </a:xfrm>
            <a:custGeom>
              <a:avLst/>
              <a:gdLst/>
              <a:ahLst/>
              <a:cxnLst/>
              <a:rect l="l" t="t" r="r" b="b"/>
              <a:pathLst>
                <a:path w="603885" h="603885">
                  <a:moveTo>
                    <a:pt x="603608" y="0"/>
                  </a:moveTo>
                  <a:lnTo>
                    <a:pt x="0" y="0"/>
                  </a:lnTo>
                  <a:lnTo>
                    <a:pt x="0" y="603609"/>
                  </a:lnTo>
                  <a:lnTo>
                    <a:pt x="603608" y="603609"/>
                  </a:lnTo>
                  <a:lnTo>
                    <a:pt x="603608" y="0"/>
                  </a:lnTo>
                  <a:close/>
                </a:path>
              </a:pathLst>
            </a:custGeom>
            <a:solidFill>
              <a:srgbClr val="00A650"/>
            </a:solidFill>
          </p:spPr>
          <p:txBody>
            <a:bodyPr wrap="square" lIns="0" tIns="0" rIns="0" bIns="0" rtlCol="0"/>
            <a:lstStyle/>
            <a:p>
              <a:endParaRPr sz="4000"/>
            </a:p>
          </p:txBody>
        </p:sp>
        <p:sp>
          <p:nvSpPr>
            <p:cNvPr id="31" name="object 12"/>
            <p:cNvSpPr/>
            <p:nvPr/>
          </p:nvSpPr>
          <p:spPr>
            <a:xfrm>
              <a:off x="4701999" y="228108"/>
              <a:ext cx="603885" cy="603885"/>
            </a:xfrm>
            <a:custGeom>
              <a:avLst/>
              <a:gdLst/>
              <a:ahLst/>
              <a:cxnLst/>
              <a:rect l="l" t="t" r="r" b="b"/>
              <a:pathLst>
                <a:path w="603885" h="603885">
                  <a:moveTo>
                    <a:pt x="0" y="0"/>
                  </a:moveTo>
                  <a:lnTo>
                    <a:pt x="603608" y="0"/>
                  </a:lnTo>
                  <a:lnTo>
                    <a:pt x="603608" y="603609"/>
                  </a:lnTo>
                  <a:lnTo>
                    <a:pt x="0" y="603609"/>
                  </a:lnTo>
                  <a:lnTo>
                    <a:pt x="0" y="0"/>
                  </a:lnTo>
                  <a:close/>
                </a:path>
              </a:pathLst>
            </a:custGeom>
            <a:ln w="30481">
              <a:solidFill>
                <a:srgbClr val="FFFFFF"/>
              </a:solidFill>
            </a:ln>
          </p:spPr>
          <p:txBody>
            <a:bodyPr wrap="square" lIns="0" tIns="0" rIns="0" bIns="0" rtlCol="0"/>
            <a:lstStyle/>
            <a:p>
              <a:endParaRPr sz="4000"/>
            </a:p>
          </p:txBody>
        </p:sp>
      </p:grpSp>
      <p:sp>
        <p:nvSpPr>
          <p:cNvPr id="32" name="object 14"/>
          <p:cNvSpPr txBox="1"/>
          <p:nvPr/>
        </p:nvSpPr>
        <p:spPr>
          <a:xfrm>
            <a:off x="10421226" y="936506"/>
            <a:ext cx="1172040" cy="520332"/>
          </a:xfrm>
          <a:prstGeom prst="rect">
            <a:avLst/>
          </a:prstGeom>
        </p:spPr>
        <p:txBody>
          <a:bodyPr vert="horz" wrap="square" lIns="0" tIns="12380" rIns="0" bIns="0" rtlCol="0">
            <a:spAutoFit/>
          </a:bodyPr>
          <a:lstStyle/>
          <a:p>
            <a:pPr algn="ctr">
              <a:spcBef>
                <a:spcPts val="97"/>
              </a:spcBef>
            </a:pPr>
            <a:r>
              <a:rPr sz="3300" spc="5" dirty="0">
                <a:solidFill>
                  <a:srgbClr val="FFFFFF"/>
                </a:solidFill>
                <a:latin typeface="Arial" pitchFamily="34" charset="0"/>
                <a:cs typeface="Arial" pitchFamily="34" charset="0"/>
              </a:rPr>
              <a:t>к</a:t>
            </a:r>
            <a:r>
              <a:rPr sz="3300" spc="-5" dirty="0">
                <a:solidFill>
                  <a:srgbClr val="FFFFFF"/>
                </a:solidFill>
                <a:latin typeface="Arial" pitchFamily="34" charset="0"/>
                <a:cs typeface="Arial" pitchFamily="34" charset="0"/>
              </a:rPr>
              <a:t>ласс</a:t>
            </a:r>
            <a:endParaRPr sz="3300">
              <a:latin typeface="Arial" pitchFamily="34" charset="0"/>
              <a:cs typeface="Arial" pitchFamily="34" charset="0"/>
            </a:endParaRPr>
          </a:p>
        </p:txBody>
      </p:sp>
      <p:sp>
        <p:nvSpPr>
          <p:cNvPr id="33" name="object 13"/>
          <p:cNvSpPr txBox="1"/>
          <p:nvPr/>
        </p:nvSpPr>
        <p:spPr>
          <a:xfrm>
            <a:off x="10201303" y="203416"/>
            <a:ext cx="1466178" cy="711268"/>
          </a:xfrm>
          <a:prstGeom prst="rect">
            <a:avLst/>
          </a:prstGeom>
        </p:spPr>
        <p:txBody>
          <a:bodyPr vert="horz" wrap="square" lIns="0" tIns="16289" rIns="0" bIns="0" rtlCol="0">
            <a:spAutoFit/>
          </a:bodyPr>
          <a:lstStyle/>
          <a:p>
            <a:pPr algn="ctr">
              <a:spcBef>
                <a:spcPts val="129"/>
              </a:spcBef>
            </a:pPr>
            <a:r>
              <a:rPr lang="ru-RU" sz="4500" b="1" spc="10" dirty="0">
                <a:solidFill>
                  <a:srgbClr val="FFFFFF"/>
                </a:solidFill>
                <a:latin typeface="Arial"/>
                <a:cs typeface="Arial"/>
              </a:rPr>
              <a:t>9</a:t>
            </a:r>
            <a:endParaRPr sz="4500">
              <a:latin typeface="Arial"/>
              <a:cs typeface="Arial"/>
            </a:endParaRPr>
          </a:p>
        </p:txBody>
      </p:sp>
      <p:pic>
        <p:nvPicPr>
          <p:cNvPr id="18434" name="Picture 2" descr="D:\Маме\Учительская деятельность\Модератор\myschool_web\photo_2020-09-26_19-19-19.jpg"/>
          <p:cNvPicPr>
            <a:picLocks noChangeAspect="1" noChangeArrowheads="1"/>
          </p:cNvPicPr>
          <p:nvPr/>
        </p:nvPicPr>
        <p:blipFill>
          <a:blip r:embed="rId3"/>
          <a:srcRect l="12500" r="12500" b="31250"/>
          <a:stretch>
            <a:fillRect/>
          </a:stretch>
        </p:blipFill>
        <p:spPr bwMode="auto">
          <a:xfrm>
            <a:off x="448996" y="225637"/>
            <a:ext cx="1564832" cy="1434422"/>
          </a:xfrm>
          <a:prstGeom prst="rect">
            <a:avLst/>
          </a:prstGeom>
          <a:noFill/>
        </p:spPr>
      </p:pic>
      <p:pic>
        <p:nvPicPr>
          <p:cNvPr id="27" name="Picture 2"/>
          <p:cNvPicPr>
            <a:picLocks noChangeAspect="1" noChangeArrowheads="1"/>
          </p:cNvPicPr>
          <p:nvPr/>
        </p:nvPicPr>
        <p:blipFill>
          <a:blip r:embed="rId4">
            <a:clrChange>
              <a:clrFrom>
                <a:srgbClr val="FFFFFF"/>
              </a:clrFrom>
              <a:clrTo>
                <a:srgbClr val="FFFFFF">
                  <a:alpha val="0"/>
                </a:srgbClr>
              </a:clrTo>
            </a:clrChange>
          </a:blip>
          <a:srcRect l="65117" t="25781" r="18411" b="43945"/>
          <a:stretch>
            <a:fillRect/>
          </a:stretch>
        </p:blipFill>
        <p:spPr bwMode="auto">
          <a:xfrm>
            <a:off x="8220235" y="3103287"/>
            <a:ext cx="3447246" cy="3562155"/>
          </a:xfrm>
          <a:prstGeom prst="rect">
            <a:avLst/>
          </a:prstGeom>
          <a:noFill/>
          <a:ln w="9525">
            <a:noFill/>
            <a:miter lim="800000"/>
            <a:headEnd/>
            <a:tailEnd/>
          </a:ln>
          <a:effectLst/>
        </p:spPr>
      </p:pic>
      <p:sp>
        <p:nvSpPr>
          <p:cNvPr id="28" name="TextBox 27"/>
          <p:cNvSpPr txBox="1"/>
          <p:nvPr/>
        </p:nvSpPr>
        <p:spPr>
          <a:xfrm rot="20315817">
            <a:off x="9536842" y="4161524"/>
            <a:ext cx="1127264" cy="1445679"/>
          </a:xfrm>
          <a:prstGeom prst="cloud">
            <a:avLst/>
          </a:prstGeom>
          <a:solidFill>
            <a:schemeClr val="accent5">
              <a:lumMod val="20000"/>
              <a:lumOff val="80000"/>
            </a:schemeClr>
          </a:solidFill>
          <a:ln>
            <a:solidFill>
              <a:schemeClr val="accent1"/>
            </a:solidFill>
          </a:ln>
        </p:spPr>
        <p:txBody>
          <a:bodyPr wrap="square" lIns="87078" tIns="43539" rIns="87078" bIns="43539" rtlCol="0">
            <a:spAutoFit/>
          </a:bodyPr>
          <a:lstStyle/>
          <a:p>
            <a:pPr algn="ctr"/>
            <a:r>
              <a:rPr lang="ru-RU" sz="2800" b="1" dirty="0">
                <a:latin typeface="Arial" pitchFamily="34" charset="0"/>
                <a:cs typeface="Arial" pitchFamily="34" charset="0"/>
              </a:rPr>
              <a:t>т</a:t>
            </a:r>
            <a:r>
              <a:rPr lang="ru-RU" sz="2800" b="1" dirty="0" smtClean="0">
                <a:latin typeface="Arial" pitchFamily="34" charset="0"/>
                <a:cs typeface="Arial" pitchFamily="34" charset="0"/>
              </a:rPr>
              <a:t>ак как</a:t>
            </a:r>
            <a:endParaRPr lang="ru-RU" sz="28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349625" y="753035"/>
            <a:ext cx="8915399" cy="5423928"/>
          </a:xfrm>
        </p:spPr>
        <p:txBody>
          <a:bodyPr>
            <a:normAutofit lnSpcReduction="10000"/>
          </a:bodyPr>
          <a:lstStyle/>
          <a:p>
            <a:pPr marL="0" indent="0">
              <a:buNone/>
            </a:pPr>
            <a:r>
              <a:rPr lang="ru-RU" b="1" dirty="0">
                <a:solidFill>
                  <a:srgbClr val="C00000"/>
                </a:solidFill>
                <a:latin typeface="Arial" panose="020B0604020202020204" pitchFamily="34" charset="0"/>
                <a:cs typeface="Arial" panose="020B0604020202020204" pitchFamily="34" charset="0"/>
              </a:rPr>
              <a:t>Оттого что </a:t>
            </a:r>
            <a:r>
              <a:rPr lang="ru-RU" dirty="0" err="1">
                <a:latin typeface="Arial" panose="020B0604020202020204" pitchFamily="34" charset="0"/>
                <a:cs typeface="Arial" panose="020B0604020202020204" pitchFamily="34" charset="0"/>
              </a:rPr>
              <a:t>Беруни</a:t>
            </a:r>
            <a:r>
              <a:rPr lang="ru-RU" dirty="0">
                <a:latin typeface="Arial" panose="020B0604020202020204" pitchFamily="34" charset="0"/>
                <a:cs typeface="Arial" panose="020B0604020202020204" pitchFamily="34" charset="0"/>
              </a:rPr>
              <a:t> много сделал для науки об измерениях поверхности земли</a:t>
            </a:r>
            <a:r>
              <a:rPr lang="ru-RU" b="1" dirty="0">
                <a:solidFill>
                  <a:srgbClr val="C00000"/>
                </a:solidFill>
                <a:latin typeface="Arial" panose="020B0604020202020204" pitchFamily="34" charset="0"/>
                <a:cs typeface="Arial" panose="020B0604020202020204" pitchFamily="34" charset="0"/>
              </a:rPr>
              <a:t>,</a:t>
            </a:r>
            <a:r>
              <a:rPr lang="ru-RU" dirty="0">
                <a:latin typeface="Arial" panose="020B0604020202020204" pitchFamily="34" charset="0"/>
                <a:cs typeface="Arial" panose="020B0604020202020204" pitchFamily="34" charset="0"/>
              </a:rPr>
              <a:t> он считается основоположником геодезии. Великий ученый внёс большой вклад и в математику</a:t>
            </a:r>
            <a:r>
              <a:rPr lang="ru-RU" b="1" dirty="0">
                <a:solidFill>
                  <a:srgbClr val="C00000"/>
                </a:solidFill>
                <a:latin typeface="Arial" panose="020B0604020202020204" pitchFamily="34" charset="0"/>
                <a:cs typeface="Arial" panose="020B0604020202020204" pitchFamily="34" charset="0"/>
              </a:rPr>
              <a:t>,</a:t>
            </a:r>
            <a:r>
              <a:rPr lang="ru-RU" dirty="0">
                <a:latin typeface="Arial" panose="020B0604020202020204" pitchFamily="34" charset="0"/>
                <a:cs typeface="Arial" panose="020B0604020202020204" pitchFamily="34" charset="0"/>
              </a:rPr>
              <a:t> </a:t>
            </a:r>
            <a:r>
              <a:rPr lang="ru-RU" b="1" dirty="0">
                <a:solidFill>
                  <a:srgbClr val="C00000"/>
                </a:solidFill>
                <a:latin typeface="Arial" panose="020B0604020202020204" pitchFamily="34" charset="0"/>
                <a:cs typeface="Arial" panose="020B0604020202020204" pitchFamily="34" charset="0"/>
              </a:rPr>
              <a:t>так как </a:t>
            </a:r>
            <a:r>
              <a:rPr lang="ru-RU" dirty="0">
                <a:latin typeface="Arial" panose="020B0604020202020204" pitchFamily="34" charset="0"/>
                <a:cs typeface="Arial" panose="020B0604020202020204" pitchFamily="34" charset="0"/>
              </a:rPr>
              <a:t>составил тригонометрические таблицы. Гений из Хорезма собрал и описал все известные в его время системы календаря, применявшиеся у различных народов мира</a:t>
            </a:r>
            <a:r>
              <a:rPr lang="ru-RU" dirty="0" smtClean="0">
                <a:latin typeface="Arial" panose="020B0604020202020204" pitchFamily="34" charset="0"/>
                <a:cs typeface="Arial" panose="020B0604020202020204" pitchFamily="34" charset="0"/>
              </a:rPr>
              <a:t>.</a:t>
            </a:r>
          </a:p>
          <a:p>
            <a:endParaRPr lang="ru-RU" dirty="0" smtClean="0">
              <a:latin typeface="Arial" panose="020B0604020202020204" pitchFamily="34" charset="0"/>
              <a:cs typeface="Arial" panose="020B0604020202020204" pitchFamily="34" charset="0"/>
            </a:endParaRPr>
          </a:p>
          <a:p>
            <a:pPr marL="0" indent="0">
              <a:buNone/>
            </a:pPr>
            <a:r>
              <a:rPr lang="ru-RU" dirty="0" smtClean="0">
                <a:latin typeface="Arial" panose="020B0604020202020204" pitchFamily="34" charset="0"/>
                <a:cs typeface="Arial" panose="020B0604020202020204" pitchFamily="34" charset="0"/>
              </a:rPr>
              <a:t>Почему </a:t>
            </a:r>
            <a:r>
              <a:rPr lang="ru-RU" dirty="0" err="1" smtClean="0">
                <a:latin typeface="Arial" panose="020B0604020202020204" pitchFamily="34" charset="0"/>
                <a:cs typeface="Arial" panose="020B0604020202020204" pitchFamily="34" charset="0"/>
              </a:rPr>
              <a:t>Беруни</a:t>
            </a:r>
            <a:r>
              <a:rPr lang="ru-RU" dirty="0" smtClean="0">
                <a:latin typeface="Arial" panose="020B0604020202020204" pitchFamily="34" charset="0"/>
                <a:cs typeface="Arial" panose="020B0604020202020204" pitchFamily="34" charset="0"/>
              </a:rPr>
              <a:t> считается основоположником геодезии?</a:t>
            </a:r>
          </a:p>
          <a:p>
            <a:pPr marL="0" indent="0">
              <a:buNone/>
            </a:pPr>
            <a:r>
              <a:rPr lang="ru-RU" dirty="0" smtClean="0">
                <a:latin typeface="Arial" panose="020B0604020202020204" pitchFamily="34" charset="0"/>
                <a:cs typeface="Arial" panose="020B0604020202020204" pitchFamily="34" charset="0"/>
              </a:rPr>
              <a:t>Почему считают, что </a:t>
            </a:r>
            <a:r>
              <a:rPr lang="ru-RU" dirty="0" err="1" smtClean="0">
                <a:latin typeface="Arial" panose="020B0604020202020204" pitchFamily="34" charset="0"/>
                <a:cs typeface="Arial" panose="020B0604020202020204" pitchFamily="34" charset="0"/>
              </a:rPr>
              <a:t>Беруни</a:t>
            </a:r>
            <a:r>
              <a:rPr lang="ru-RU" dirty="0" smtClean="0">
                <a:latin typeface="Arial" panose="020B0604020202020204" pitchFamily="34" charset="0"/>
                <a:cs typeface="Arial" panose="020B0604020202020204" pitchFamily="34" charset="0"/>
              </a:rPr>
              <a:t> внёс большой вклад    в математику?</a:t>
            </a:r>
            <a:endParaRPr lang="ru-RU" dirty="0">
              <a:latin typeface="Arial" panose="020B0604020202020204" pitchFamily="34" charset="0"/>
              <a:cs typeface="Arial" panose="020B0604020202020204" pitchFamily="34" charset="0"/>
            </a:endParaRPr>
          </a:p>
        </p:txBody>
      </p:sp>
      <p:pic>
        <p:nvPicPr>
          <p:cNvPr id="3076" name="Picture 4" descr="Uživatel Tasvir Sanatları na Twitteru: „🔺Artık, &quot;Batı'ya etkimiz oranında  kendinizi tanıma, bilme...&quot; psikolojisinden kurtulmalıyız. - İhsan  Fazlıoğlu 🔻Viyana'daki Birleşmiş Milletler binasının bahçesinde yer alan 4  heykel; İbn Sina, Ömer Hayyam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4763" y="134471"/>
            <a:ext cx="2924736" cy="38996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p:cNvPicPr>
            <a:picLocks noChangeAspect="1" noChangeArrowheads="1"/>
          </p:cNvPicPr>
          <p:nvPr/>
        </p:nvPicPr>
        <p:blipFill>
          <a:blip r:embed="rId3" cstate="print">
            <a:clrChange>
              <a:clrFrom>
                <a:srgbClr val="FFFFFF"/>
              </a:clrFrom>
              <a:clrTo>
                <a:srgbClr val="FFFFFF">
                  <a:alpha val="0"/>
                </a:srgbClr>
              </a:clrTo>
            </a:clrChange>
          </a:blip>
          <a:srcRect l="55142" t="15583"/>
          <a:stretch>
            <a:fillRect/>
          </a:stretch>
        </p:blipFill>
        <p:spPr bwMode="auto">
          <a:xfrm>
            <a:off x="10413742" y="4168090"/>
            <a:ext cx="1338988" cy="2328921"/>
          </a:xfrm>
          <a:prstGeom prst="rect">
            <a:avLst/>
          </a:prstGeom>
          <a:noFill/>
          <a:ln w="9525">
            <a:noFill/>
            <a:miter lim="800000"/>
            <a:headEnd/>
            <a:tailEnd/>
          </a:ln>
          <a:effectLst/>
        </p:spPr>
      </p:pic>
    </p:spTree>
    <p:extLst>
      <p:ext uri="{BB962C8B-B14F-4D97-AF65-F5344CB8AC3E}">
        <p14:creationId xmlns:p14="http://schemas.microsoft.com/office/powerpoint/2010/main" val="1812025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407893" y="1960096"/>
            <a:ext cx="8252013" cy="4351338"/>
          </a:xfrm>
        </p:spPr>
        <p:txBody>
          <a:bodyPr/>
          <a:lstStyle/>
          <a:p>
            <a:pPr marL="0" indent="0">
              <a:buNone/>
            </a:pPr>
            <a:r>
              <a:rPr lang="ru-RU" dirty="0">
                <a:latin typeface="Arial" panose="020B0604020202020204" pitchFamily="34" charset="0"/>
                <a:cs typeface="Arial" panose="020B0604020202020204" pitchFamily="34" charset="0"/>
              </a:rPr>
              <a:t>Наш великий предок считал, что понять законы природы можно только с помощью науки, </a:t>
            </a:r>
            <a:r>
              <a:rPr lang="ru-RU" b="1" i="1" dirty="0">
                <a:solidFill>
                  <a:srgbClr val="002060"/>
                </a:solidFill>
                <a:latin typeface="Arial" panose="020B0604020202020204" pitchFamily="34" charset="0"/>
                <a:cs typeface="Arial" panose="020B0604020202020204" pitchFamily="34" charset="0"/>
              </a:rPr>
              <a:t>поэтому</a:t>
            </a:r>
            <a:r>
              <a:rPr lang="ru-RU" i="1"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 его труды сыграли большую роль в развитии мировой научной мысли. </a:t>
            </a:r>
          </a:p>
          <a:p>
            <a:endParaRPr lang="ru-RU" dirty="0" smtClean="0">
              <a:latin typeface="Arial" panose="020B0604020202020204" pitchFamily="34" charset="0"/>
              <a:cs typeface="Arial" panose="020B0604020202020204" pitchFamily="34" charset="0"/>
            </a:endParaRPr>
          </a:p>
          <a:p>
            <a:pPr marL="0" indent="0">
              <a:buNone/>
            </a:pPr>
            <a:r>
              <a:rPr lang="ru-RU" dirty="0" smtClean="0">
                <a:latin typeface="Arial" panose="020B0604020202020204" pitchFamily="34" charset="0"/>
                <a:cs typeface="Arial" panose="020B0604020202020204" pitchFamily="34" charset="0"/>
              </a:rPr>
              <a:t>Почему труда </a:t>
            </a:r>
            <a:r>
              <a:rPr lang="ru-RU" dirty="0" err="1" smtClean="0">
                <a:latin typeface="Arial" panose="020B0604020202020204" pitchFamily="34" charset="0"/>
                <a:cs typeface="Arial" panose="020B0604020202020204" pitchFamily="34" charset="0"/>
              </a:rPr>
              <a:t>Беруни</a:t>
            </a:r>
            <a:r>
              <a:rPr lang="ru-RU" dirty="0" smtClean="0">
                <a:latin typeface="Arial" panose="020B0604020202020204" pitchFamily="34" charset="0"/>
                <a:cs typeface="Arial" panose="020B0604020202020204" pitchFamily="34" charset="0"/>
              </a:rPr>
              <a:t> сыграли большую роль    в развитии мировой науки?</a:t>
            </a:r>
            <a:endParaRPr lang="ru-RU" dirty="0">
              <a:latin typeface="Arial" panose="020B0604020202020204" pitchFamily="34" charset="0"/>
              <a:cs typeface="Arial" panose="020B0604020202020204" pitchFamily="34" charset="0"/>
            </a:endParaRPr>
          </a:p>
        </p:txBody>
      </p:sp>
      <p:pic>
        <p:nvPicPr>
          <p:cNvPr id="4098" name="Picture 2" descr="Directorate for construction, reconstruction and capital renovation of  sites that have especially important social, cultural and historical  sifnificance under the cabinet of ministers of the Republic of Uzbekusta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3794" y="137925"/>
            <a:ext cx="3738206" cy="32372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p:cNvPicPr>
            <a:picLocks noChangeAspect="1" noChangeArrowheads="1"/>
          </p:cNvPicPr>
          <p:nvPr/>
        </p:nvPicPr>
        <p:blipFill>
          <a:blip r:embed="rId3" cstate="print">
            <a:clrChange>
              <a:clrFrom>
                <a:srgbClr val="FFFFFF"/>
              </a:clrFrom>
              <a:clrTo>
                <a:srgbClr val="FFFFFF">
                  <a:alpha val="0"/>
                </a:srgbClr>
              </a:clrTo>
            </a:clrChange>
          </a:blip>
          <a:srcRect l="55142" t="15583"/>
          <a:stretch>
            <a:fillRect/>
          </a:stretch>
        </p:blipFill>
        <p:spPr bwMode="auto">
          <a:xfrm>
            <a:off x="10413742" y="4168090"/>
            <a:ext cx="1338988" cy="2328921"/>
          </a:xfrm>
          <a:prstGeom prst="rect">
            <a:avLst/>
          </a:prstGeom>
          <a:noFill/>
          <a:ln w="9525">
            <a:noFill/>
            <a:miter lim="800000"/>
            <a:headEnd/>
            <a:tailEnd/>
          </a:ln>
          <a:effectLst/>
        </p:spPr>
      </p:pic>
    </p:spTree>
    <p:extLst>
      <p:ext uri="{BB962C8B-B14F-4D97-AF65-F5344CB8AC3E}">
        <p14:creationId xmlns:p14="http://schemas.microsoft.com/office/powerpoint/2010/main" val="3932834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804769"/>
          </a:xfrm>
        </p:spPr>
        <p:txBody>
          <a:bodyPr/>
          <a:lstStyle/>
          <a:p>
            <a:r>
              <a:rPr lang="ru-RU" dirty="0" smtClean="0">
                <a:solidFill>
                  <a:srgbClr val="002060"/>
                </a:solidFill>
                <a:cs typeface="Arabic Typesetting" panose="03020402040406030203" pitchFamily="66" charset="-78"/>
              </a:rPr>
              <a:t>Упражнение 93</a:t>
            </a:r>
            <a:endParaRPr lang="ru-RU" dirty="0">
              <a:solidFill>
                <a:srgbClr val="002060"/>
              </a:solidFill>
              <a:cs typeface="Arabic Typesetting" panose="03020402040406030203" pitchFamily="66" charset="-78"/>
            </a:endParaRPr>
          </a:p>
        </p:txBody>
      </p:sp>
      <p:sp>
        <p:nvSpPr>
          <p:cNvPr id="3" name="Объект 2"/>
          <p:cNvSpPr>
            <a:spLocks noGrp="1"/>
          </p:cNvSpPr>
          <p:nvPr>
            <p:ph sz="half" idx="1"/>
          </p:nvPr>
        </p:nvSpPr>
        <p:spPr>
          <a:xfrm>
            <a:off x="457201" y="1169895"/>
            <a:ext cx="10784540" cy="1775012"/>
          </a:xfrm>
        </p:spPr>
        <p:txBody>
          <a:bodyPr>
            <a:normAutofit fontScale="92500"/>
          </a:bodyPr>
          <a:lstStyle/>
          <a:p>
            <a:pPr marL="0" indent="0">
              <a:buNone/>
            </a:pPr>
            <a:r>
              <a:rPr lang="ru-RU" dirty="0">
                <a:latin typeface="Arial" panose="020B0604020202020204" pitchFamily="34" charset="0"/>
                <a:cs typeface="Arial" panose="020B0604020202020204" pitchFamily="34" charset="0"/>
              </a:rPr>
              <a:t>Ответьте на вопросы по образцу. Правильно употребите личные местоимения.</a:t>
            </a:r>
          </a:p>
          <a:p>
            <a:pPr marL="0" indent="0">
              <a:buNone/>
            </a:pPr>
            <a:r>
              <a:rPr lang="ru-RU" dirty="0">
                <a:latin typeface="Arial" panose="020B0604020202020204" pitchFamily="34" charset="0"/>
                <a:cs typeface="Arial" panose="020B0604020202020204" pitchFamily="34" charset="0"/>
              </a:rPr>
              <a:t>Образец: –  Почему </a:t>
            </a:r>
            <a:r>
              <a:rPr lang="ru-RU" b="1" dirty="0">
                <a:latin typeface="Arial" panose="020B0604020202020204" pitchFamily="34" charset="0"/>
                <a:cs typeface="Arial" panose="020B0604020202020204" pitchFamily="34" charset="0"/>
              </a:rPr>
              <a:t>ты</a:t>
            </a:r>
            <a:r>
              <a:rPr lang="ru-RU" dirty="0">
                <a:latin typeface="Arial" panose="020B0604020202020204" pitchFamily="34" charset="0"/>
                <a:cs typeface="Arial" panose="020B0604020202020204" pitchFamily="34" charset="0"/>
              </a:rPr>
              <a:t> медленно чита</a:t>
            </a:r>
            <a:r>
              <a:rPr lang="ru-RU" b="1" dirty="0">
                <a:latin typeface="Arial" panose="020B0604020202020204" pitchFamily="34" charset="0"/>
                <a:cs typeface="Arial" panose="020B0604020202020204" pitchFamily="34" charset="0"/>
              </a:rPr>
              <a:t>ешь</a:t>
            </a:r>
            <a:r>
              <a:rPr lang="ru-RU" dirty="0">
                <a:latin typeface="Arial" panose="020B0604020202020204" pitchFamily="34" charset="0"/>
                <a:cs typeface="Arial" panose="020B0604020202020204" pitchFamily="34" charset="0"/>
              </a:rPr>
              <a:t> по-русски?</a:t>
            </a:r>
          </a:p>
          <a:p>
            <a:pPr marL="0" indent="0">
              <a:buNone/>
            </a:pPr>
            <a:r>
              <a:rPr lang="ru-RU" dirty="0">
                <a:latin typeface="Arial" panose="020B0604020202020204" pitchFamily="34" charset="0"/>
                <a:cs typeface="Arial" panose="020B0604020202020204" pitchFamily="34" charset="0"/>
              </a:rPr>
              <a:t>                – </a:t>
            </a:r>
            <a:r>
              <a:rPr lang="ru-RU" b="1" dirty="0">
                <a:latin typeface="Arial" panose="020B0604020202020204" pitchFamily="34" charset="0"/>
                <a:cs typeface="Arial" panose="020B0604020202020204" pitchFamily="34" charset="0"/>
              </a:rPr>
              <a:t>Я</a:t>
            </a:r>
            <a:r>
              <a:rPr lang="ru-RU" dirty="0">
                <a:latin typeface="Arial" panose="020B0604020202020204" pitchFamily="34" charset="0"/>
                <a:cs typeface="Arial" panose="020B0604020202020204" pitchFamily="34" charset="0"/>
              </a:rPr>
              <a:t> медленно чита</a:t>
            </a:r>
            <a:r>
              <a:rPr lang="ru-RU" b="1" dirty="0">
                <a:latin typeface="Arial" panose="020B0604020202020204" pitchFamily="34" charset="0"/>
                <a:cs typeface="Arial" panose="020B0604020202020204" pitchFamily="34" charset="0"/>
              </a:rPr>
              <a:t>ю</a:t>
            </a:r>
            <a:r>
              <a:rPr lang="ru-RU" dirty="0">
                <a:latin typeface="Arial" panose="020B0604020202020204" pitchFamily="34" charset="0"/>
                <a:cs typeface="Arial" panose="020B0604020202020204" pitchFamily="34" charset="0"/>
              </a:rPr>
              <a:t>, </a:t>
            </a:r>
            <a:r>
              <a:rPr lang="ru-RU" b="1" dirty="0">
                <a:solidFill>
                  <a:srgbClr val="C00000"/>
                </a:solidFill>
                <a:latin typeface="Arial" panose="020B0604020202020204" pitchFamily="34" charset="0"/>
                <a:cs typeface="Arial" panose="020B0604020202020204" pitchFamily="34" charset="0"/>
              </a:rPr>
              <a:t>потому что </a:t>
            </a:r>
            <a:r>
              <a:rPr lang="ru-RU" dirty="0">
                <a:latin typeface="Arial" panose="020B0604020202020204" pitchFamily="34" charset="0"/>
                <a:cs typeface="Arial" panose="020B0604020202020204" pitchFamily="34" charset="0"/>
              </a:rPr>
              <a:t>плохо говор</a:t>
            </a:r>
            <a:r>
              <a:rPr lang="ru-RU" b="1" dirty="0">
                <a:latin typeface="Arial" panose="020B0604020202020204" pitchFamily="34" charset="0"/>
                <a:cs typeface="Arial" panose="020B0604020202020204" pitchFamily="34" charset="0"/>
              </a:rPr>
              <a:t>ю</a:t>
            </a:r>
            <a:r>
              <a:rPr lang="ru-RU" dirty="0">
                <a:latin typeface="Arial" panose="020B0604020202020204" pitchFamily="34" charset="0"/>
                <a:cs typeface="Arial" panose="020B0604020202020204" pitchFamily="34" charset="0"/>
              </a:rPr>
              <a:t> по-русски.</a:t>
            </a:r>
          </a:p>
          <a:p>
            <a:endParaRPr lang="ru-RU" dirty="0"/>
          </a:p>
        </p:txBody>
      </p:sp>
      <p:sp>
        <p:nvSpPr>
          <p:cNvPr id="4" name="Объект 3"/>
          <p:cNvSpPr>
            <a:spLocks noGrp="1"/>
          </p:cNvSpPr>
          <p:nvPr>
            <p:ph sz="half" idx="2"/>
          </p:nvPr>
        </p:nvSpPr>
        <p:spPr>
          <a:xfrm>
            <a:off x="605118" y="3160060"/>
            <a:ext cx="10972800" cy="3232055"/>
          </a:xfrm>
        </p:spPr>
        <p:txBody>
          <a:bodyPr>
            <a:normAutofit fontScale="92500"/>
          </a:bodyPr>
          <a:lstStyle/>
          <a:p>
            <a:pPr marL="0" indent="0">
              <a:buNone/>
            </a:pPr>
            <a:r>
              <a:rPr lang="ru-RU" sz="3000" dirty="0" smtClean="0">
                <a:latin typeface="Arial" panose="020B0604020202020204" pitchFamily="34" charset="0"/>
                <a:cs typeface="Arial" panose="020B0604020202020204" pitchFamily="34" charset="0"/>
              </a:rPr>
              <a:t>1.  Почему </a:t>
            </a:r>
            <a:r>
              <a:rPr lang="ru-RU" sz="3000" b="1" dirty="0" smtClean="0">
                <a:latin typeface="Arial" panose="020B0604020202020204" pitchFamily="34" charset="0"/>
                <a:cs typeface="Arial" panose="020B0604020202020204" pitchFamily="34" charset="0"/>
              </a:rPr>
              <a:t>вы</a:t>
            </a:r>
            <a:r>
              <a:rPr lang="ru-RU" sz="3000" dirty="0" smtClean="0">
                <a:latin typeface="Arial" panose="020B0604020202020204" pitchFamily="34" charset="0"/>
                <a:cs typeface="Arial" panose="020B0604020202020204" pitchFamily="34" charset="0"/>
              </a:rPr>
              <a:t> изуча</a:t>
            </a:r>
            <a:r>
              <a:rPr lang="ru-RU" sz="3000" b="1" dirty="0" smtClean="0">
                <a:latin typeface="Arial" panose="020B0604020202020204" pitchFamily="34" charset="0"/>
                <a:cs typeface="Arial" panose="020B0604020202020204" pitchFamily="34" charset="0"/>
              </a:rPr>
              <a:t>ете</a:t>
            </a:r>
            <a:r>
              <a:rPr lang="ru-RU" sz="3000" dirty="0" smtClean="0">
                <a:latin typeface="Arial" panose="020B0604020202020204" pitchFamily="34" charset="0"/>
                <a:cs typeface="Arial" panose="020B0604020202020204" pitchFamily="34" charset="0"/>
              </a:rPr>
              <a:t> книги </a:t>
            </a:r>
            <a:r>
              <a:rPr lang="ru-RU" sz="3000" dirty="0" err="1" smtClean="0">
                <a:latin typeface="Arial" panose="020B0604020202020204" pitchFamily="34" charset="0"/>
                <a:cs typeface="Arial" panose="020B0604020202020204" pitchFamily="34" charset="0"/>
              </a:rPr>
              <a:t>Беруни</a:t>
            </a:r>
            <a:r>
              <a:rPr lang="ru-RU" sz="3000" dirty="0" smtClean="0">
                <a:latin typeface="Arial" panose="020B0604020202020204" pitchFamily="34" charset="0"/>
                <a:cs typeface="Arial" panose="020B0604020202020204" pitchFamily="34" charset="0"/>
              </a:rPr>
              <a:t>?</a:t>
            </a:r>
          </a:p>
          <a:p>
            <a:pPr marL="0" indent="0">
              <a:buNone/>
            </a:pPr>
            <a:r>
              <a:rPr lang="ru-RU" sz="3000" dirty="0" smtClean="0">
                <a:latin typeface="Arial" panose="020B0604020202020204" pitchFamily="34" charset="0"/>
                <a:cs typeface="Arial" panose="020B0604020202020204" pitchFamily="34" charset="0"/>
              </a:rPr>
              <a:t>2</a:t>
            </a:r>
            <a:r>
              <a:rPr lang="ru-RU" sz="3000" dirty="0">
                <a:latin typeface="Arial" panose="020B0604020202020204" pitchFamily="34" charset="0"/>
                <a:cs typeface="Arial" panose="020B0604020202020204" pitchFamily="34" charset="0"/>
              </a:rPr>
              <a:t>. Почему </a:t>
            </a:r>
            <a:r>
              <a:rPr lang="ru-RU" sz="3000" b="1" dirty="0">
                <a:latin typeface="Arial" panose="020B0604020202020204" pitchFamily="34" charset="0"/>
                <a:cs typeface="Arial" panose="020B0604020202020204" pitchFamily="34" charset="0"/>
              </a:rPr>
              <a:t>ты</a:t>
            </a:r>
            <a:r>
              <a:rPr lang="ru-RU" sz="3000" dirty="0">
                <a:latin typeface="Arial" panose="020B0604020202020204" pitchFamily="34" charset="0"/>
                <a:cs typeface="Arial" panose="020B0604020202020204" pitchFamily="34" charset="0"/>
              </a:rPr>
              <a:t> бер</a:t>
            </a:r>
            <a:r>
              <a:rPr lang="ru-RU" sz="3000" b="1" dirty="0">
                <a:latin typeface="Arial" panose="020B0604020202020204" pitchFamily="34" charset="0"/>
                <a:cs typeface="Arial" panose="020B0604020202020204" pitchFamily="34" charset="0"/>
              </a:rPr>
              <a:t>ёшь</a:t>
            </a:r>
            <a:r>
              <a:rPr lang="ru-RU" sz="3000" dirty="0">
                <a:latin typeface="Arial" panose="020B0604020202020204" pitchFamily="34" charset="0"/>
                <a:cs typeface="Arial" panose="020B0604020202020204" pitchFamily="34" charset="0"/>
              </a:rPr>
              <a:t> в библиотеке книги о Древней Бактрии?</a:t>
            </a:r>
          </a:p>
          <a:p>
            <a:pPr marL="0" indent="0">
              <a:buNone/>
            </a:pPr>
            <a:r>
              <a:rPr lang="ru-RU" sz="3000" dirty="0">
                <a:latin typeface="Arial" panose="020B0604020202020204" pitchFamily="34" charset="0"/>
                <a:cs typeface="Arial" panose="020B0604020202020204" pitchFamily="34" charset="0"/>
              </a:rPr>
              <a:t>3. Почему </a:t>
            </a:r>
            <a:r>
              <a:rPr lang="ru-RU" sz="3000" b="1" dirty="0">
                <a:latin typeface="Arial" panose="020B0604020202020204" pitchFamily="34" charset="0"/>
                <a:cs typeface="Arial" panose="020B0604020202020204" pitchFamily="34" charset="0"/>
              </a:rPr>
              <a:t>ты</a:t>
            </a:r>
            <a:r>
              <a:rPr lang="ru-RU" sz="3000" dirty="0">
                <a:latin typeface="Arial" panose="020B0604020202020204" pitchFamily="34" charset="0"/>
                <a:cs typeface="Arial" panose="020B0604020202020204" pitchFamily="34" charset="0"/>
              </a:rPr>
              <a:t> пиш</a:t>
            </a:r>
            <a:r>
              <a:rPr lang="ru-RU" sz="3000" b="1" dirty="0">
                <a:latin typeface="Arial" panose="020B0604020202020204" pitchFamily="34" charset="0"/>
                <a:cs typeface="Arial" panose="020B0604020202020204" pitchFamily="34" charset="0"/>
              </a:rPr>
              <a:t>ешь</a:t>
            </a:r>
            <a:r>
              <a:rPr lang="ru-RU" sz="3000" dirty="0">
                <a:latin typeface="Arial" panose="020B0604020202020204" pitchFamily="34" charset="0"/>
                <a:cs typeface="Arial" panose="020B0604020202020204" pitchFamily="34" charset="0"/>
              </a:rPr>
              <a:t> реферат про </a:t>
            </a:r>
            <a:r>
              <a:rPr lang="ru-RU" sz="3000" dirty="0" err="1">
                <a:latin typeface="Arial" panose="020B0604020202020204" pitchFamily="34" charset="0"/>
                <a:cs typeface="Arial" panose="020B0604020202020204" pitchFamily="34" charset="0"/>
              </a:rPr>
              <a:t>Абулгазихана</a:t>
            </a:r>
            <a:r>
              <a:rPr lang="ru-RU" sz="3000" dirty="0">
                <a:latin typeface="Arial" panose="020B0604020202020204" pitchFamily="34" charset="0"/>
                <a:cs typeface="Arial" panose="020B0604020202020204" pitchFamily="34" charset="0"/>
              </a:rPr>
              <a:t>?</a:t>
            </a:r>
          </a:p>
          <a:p>
            <a:pPr marL="0" indent="0">
              <a:buNone/>
            </a:pPr>
            <a:r>
              <a:rPr lang="ru-RU" sz="3000" dirty="0">
                <a:latin typeface="Arial" panose="020B0604020202020204" pitchFamily="34" charset="0"/>
                <a:cs typeface="Arial" panose="020B0604020202020204" pitchFamily="34" charset="0"/>
              </a:rPr>
              <a:t>4. Почему </a:t>
            </a:r>
            <a:r>
              <a:rPr lang="ru-RU" sz="3000" b="1" dirty="0">
                <a:latin typeface="Arial" panose="020B0604020202020204" pitchFamily="34" charset="0"/>
                <a:cs typeface="Arial" panose="020B0604020202020204" pitchFamily="34" charset="0"/>
              </a:rPr>
              <a:t>вы</a:t>
            </a:r>
            <a:r>
              <a:rPr lang="ru-RU" sz="3000" dirty="0">
                <a:latin typeface="Arial" panose="020B0604020202020204" pitchFamily="34" charset="0"/>
                <a:cs typeface="Arial" panose="020B0604020202020204" pitchFamily="34" charset="0"/>
              </a:rPr>
              <a:t> так много зна</a:t>
            </a:r>
            <a:r>
              <a:rPr lang="ru-RU" sz="3000" b="1" dirty="0">
                <a:latin typeface="Arial" panose="020B0604020202020204" pitchFamily="34" charset="0"/>
                <a:cs typeface="Arial" panose="020B0604020202020204" pitchFamily="34" charset="0"/>
              </a:rPr>
              <a:t>ете</a:t>
            </a:r>
            <a:r>
              <a:rPr lang="ru-RU" sz="3000" dirty="0">
                <a:latin typeface="Arial" panose="020B0604020202020204" pitchFamily="34" charset="0"/>
                <a:cs typeface="Arial" panose="020B0604020202020204" pitchFamily="34" charset="0"/>
              </a:rPr>
              <a:t> о Великом шёлковом пути</a:t>
            </a:r>
            <a:r>
              <a:rPr lang="ru-RU" dirty="0" smtClean="0">
                <a:latin typeface="Arial" panose="020B0604020202020204" pitchFamily="34" charset="0"/>
                <a:cs typeface="Arial" panose="020B0604020202020204" pitchFamily="34" charset="0"/>
              </a:rPr>
              <a:t>?</a:t>
            </a:r>
          </a:p>
          <a:p>
            <a:pPr marL="0" indent="0">
              <a:buNone/>
            </a:pPr>
            <a:r>
              <a:rPr lang="ru-RU" dirty="0">
                <a:latin typeface="Arial" panose="020B0604020202020204" pitchFamily="34" charset="0"/>
                <a:cs typeface="Arial" panose="020B0604020202020204" pitchFamily="34" charset="0"/>
              </a:rPr>
              <a:t>Слова для справок: любить историю, интересоваться историей Хорезма, увлекаться историей </a:t>
            </a:r>
            <a:r>
              <a:rPr lang="ru-RU" dirty="0" err="1">
                <a:latin typeface="Arial" panose="020B0604020202020204" pitchFamily="34" charset="0"/>
                <a:cs typeface="Arial" panose="020B0604020202020204" pitchFamily="34" charset="0"/>
              </a:rPr>
              <a:t>Кушанского</a:t>
            </a:r>
            <a:r>
              <a:rPr lang="ru-RU" dirty="0">
                <a:latin typeface="Arial" panose="020B0604020202020204" pitchFamily="34" charset="0"/>
                <a:cs typeface="Arial" panose="020B0604020202020204" pitchFamily="34" charset="0"/>
              </a:rPr>
              <a:t> царства, заниматься историей средних веков</a:t>
            </a:r>
            <a:r>
              <a:rPr lang="ru-RU" dirty="0" smtClean="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p:txBody>
      </p:sp>
      <p:pic>
        <p:nvPicPr>
          <p:cNvPr id="5" name="Picture 1"/>
          <p:cNvPicPr>
            <a:picLocks noChangeAspect="1" noChangeArrowheads="1"/>
          </p:cNvPicPr>
          <p:nvPr/>
        </p:nvPicPr>
        <p:blipFill>
          <a:blip r:embed="rId2" cstate="print">
            <a:clrChange>
              <a:clrFrom>
                <a:srgbClr val="FFFFFF"/>
              </a:clrFrom>
              <a:clrTo>
                <a:srgbClr val="FFFFFF">
                  <a:alpha val="0"/>
                </a:srgbClr>
              </a:clrTo>
            </a:clrChange>
          </a:blip>
          <a:srcRect l="55142" t="15583"/>
          <a:stretch>
            <a:fillRect/>
          </a:stretch>
        </p:blipFill>
        <p:spPr bwMode="auto">
          <a:xfrm>
            <a:off x="10850426" y="767509"/>
            <a:ext cx="1056056" cy="1836814"/>
          </a:xfrm>
          <a:prstGeom prst="rect">
            <a:avLst/>
          </a:prstGeom>
          <a:noFill/>
          <a:ln w="9525">
            <a:noFill/>
            <a:miter lim="800000"/>
            <a:headEnd/>
            <a:tailEnd/>
          </a:ln>
          <a:effectLst/>
        </p:spPr>
      </p:pic>
    </p:spTree>
    <p:extLst>
      <p:ext uri="{BB962C8B-B14F-4D97-AF65-F5344CB8AC3E}">
        <p14:creationId xmlns:p14="http://schemas.microsoft.com/office/powerpoint/2010/main" val="2551995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1564342" y="329197"/>
            <a:ext cx="7767918" cy="1025151"/>
          </a:xfrm>
        </p:spPr>
        <p:txBody>
          <a:bodyPr/>
          <a:lstStyle/>
          <a:p>
            <a:r>
              <a:rPr lang="ru-RU" dirty="0">
                <a:latin typeface="Arial" panose="020B0604020202020204" pitchFamily="34" charset="0"/>
                <a:cs typeface="Arial" panose="020B0604020202020204" pitchFamily="34" charset="0"/>
              </a:rPr>
              <a:t>Почему </a:t>
            </a:r>
            <a:r>
              <a:rPr lang="ru-RU" b="1" dirty="0">
                <a:latin typeface="Arial" panose="020B0604020202020204" pitchFamily="34" charset="0"/>
                <a:cs typeface="Arial" panose="020B0604020202020204" pitchFamily="34" charset="0"/>
              </a:rPr>
              <a:t>вы</a:t>
            </a:r>
            <a:r>
              <a:rPr lang="ru-RU" dirty="0">
                <a:latin typeface="Arial" panose="020B0604020202020204" pitchFamily="34" charset="0"/>
                <a:cs typeface="Arial" panose="020B0604020202020204" pitchFamily="34" charset="0"/>
              </a:rPr>
              <a:t> изуча</a:t>
            </a:r>
            <a:r>
              <a:rPr lang="ru-RU" b="1" dirty="0">
                <a:latin typeface="Arial" panose="020B0604020202020204" pitchFamily="34" charset="0"/>
                <a:cs typeface="Arial" panose="020B0604020202020204" pitchFamily="34" charset="0"/>
              </a:rPr>
              <a:t>ете</a:t>
            </a:r>
            <a:r>
              <a:rPr lang="ru-RU" dirty="0">
                <a:latin typeface="Arial" panose="020B0604020202020204" pitchFamily="34" charset="0"/>
                <a:cs typeface="Arial" panose="020B0604020202020204" pitchFamily="34" charset="0"/>
              </a:rPr>
              <a:t> книги </a:t>
            </a:r>
            <a:r>
              <a:rPr lang="ru-RU" dirty="0" err="1">
                <a:latin typeface="Arial" panose="020B0604020202020204" pitchFamily="34" charset="0"/>
                <a:cs typeface="Arial" panose="020B0604020202020204" pitchFamily="34" charset="0"/>
              </a:rPr>
              <a:t>Беруни</a:t>
            </a:r>
            <a:r>
              <a:rPr lang="ru-RU" dirty="0">
                <a:latin typeface="Arial" panose="020B0604020202020204" pitchFamily="34" charset="0"/>
                <a:cs typeface="Arial" panose="020B0604020202020204" pitchFamily="34" charset="0"/>
              </a:rPr>
              <a:t>?</a:t>
            </a:r>
          </a:p>
          <a:p>
            <a:endParaRPr lang="ru-RU" dirty="0"/>
          </a:p>
        </p:txBody>
      </p:sp>
      <p:pic>
        <p:nvPicPr>
          <p:cNvPr id="5124" name="Picture 4" descr="Vector иллюстрация образования знания при студенты парня и девушки нося  большой стог книг Студент человека и женщины Иллюстрация вектора -  иллюстрации насчитывающей нося, иллюстрация: 11331645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39198" y="2675965"/>
            <a:ext cx="3832412" cy="38324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Женщина в векторе книжного клуба Большой стог нося книг изучать студента  Библиотека, преподаватель, школа, университет Иллюстрация вектора -  иллюстрации насчитывающей библиотека, школа: 112331364"/>
          <p:cNvPicPr>
            <a:picLocks noChangeAspect="1" noChangeArrowheads="1"/>
          </p:cNvPicPr>
          <p:nvPr/>
        </p:nvPicPr>
        <p:blipFill rotWithShape="1">
          <a:blip r:embed="rId3">
            <a:extLst>
              <a:ext uri="{28A0092B-C50C-407E-A947-70E740481C1C}">
                <a14:useLocalDpi xmlns:a14="http://schemas.microsoft.com/office/drawing/2010/main" val="0"/>
              </a:ext>
            </a:extLst>
          </a:blip>
          <a:srcRect r="46738"/>
          <a:stretch/>
        </p:blipFill>
        <p:spPr bwMode="auto">
          <a:xfrm>
            <a:off x="2620868" y="2985609"/>
            <a:ext cx="1924238" cy="36127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997451" y="736414"/>
            <a:ext cx="3177055" cy="1532334"/>
          </a:xfrm>
          <a:prstGeom prst="wedgeRoundRectCallout">
            <a:avLst>
              <a:gd name="adj1" fmla="val -27214"/>
              <a:gd name="adj2" fmla="val 107085"/>
              <a:gd name="adj3" fmla="val 16667"/>
            </a:avLst>
          </a:prstGeom>
          <a:solidFill>
            <a:schemeClr val="accent4">
              <a:lumMod val="40000"/>
              <a:lumOff val="60000"/>
            </a:schemeClr>
          </a:solidFill>
          <a:ln>
            <a:solidFill>
              <a:schemeClr val="accent1"/>
            </a:solidFill>
          </a:ln>
          <a:effectLst>
            <a:outerShdw blurRad="50800" dist="38100" dir="5400000" algn="t" rotWithShape="0">
              <a:prstClr val="black">
                <a:alpha val="40000"/>
              </a:prstClr>
            </a:outerShdw>
          </a:effectLst>
        </p:spPr>
        <p:txBody>
          <a:bodyPr wrap="square" rtlCol="0">
            <a:spAutoFit/>
          </a:bodyPr>
          <a:lstStyle/>
          <a:p>
            <a:r>
              <a:rPr lang="ru-RU" sz="2800" b="1" dirty="0" smtClean="0">
                <a:latin typeface="Arial" panose="020B0604020202020204" pitchFamily="34" charset="0"/>
                <a:cs typeface="Arial" panose="020B0604020202020204" pitchFamily="34" charset="0"/>
              </a:rPr>
              <a:t>Потому что </a:t>
            </a:r>
            <a:r>
              <a:rPr lang="ru-RU" sz="2800" dirty="0" smtClean="0">
                <a:latin typeface="Arial" panose="020B0604020202020204" pitchFamily="34" charset="0"/>
                <a:cs typeface="Arial" panose="020B0604020202020204" pitchFamily="34" charset="0"/>
              </a:rPr>
              <a:t>я </a:t>
            </a:r>
          </a:p>
          <a:p>
            <a:r>
              <a:rPr lang="ru-RU" sz="2800" dirty="0" smtClean="0">
                <a:latin typeface="Arial" panose="020B0604020202020204" pitchFamily="34" charset="0"/>
                <a:cs typeface="Arial" panose="020B0604020202020204" pitchFamily="34" charset="0"/>
              </a:rPr>
              <a:t>увлекаюсь </a:t>
            </a:r>
          </a:p>
          <a:p>
            <a:r>
              <a:rPr lang="ru-RU" sz="2800" dirty="0" smtClean="0">
                <a:latin typeface="Arial" panose="020B0604020202020204" pitchFamily="34" charset="0"/>
                <a:cs typeface="Arial" panose="020B0604020202020204" pitchFamily="34" charset="0"/>
              </a:rPr>
              <a:t>историей науки.</a:t>
            </a:r>
            <a:endParaRPr lang="ru-RU" sz="2800" dirty="0">
              <a:latin typeface="Arial" panose="020B0604020202020204" pitchFamily="34" charset="0"/>
              <a:cs typeface="Arial" panose="020B0604020202020204" pitchFamily="34" charset="0"/>
            </a:endParaRPr>
          </a:p>
        </p:txBody>
      </p:sp>
      <p:sp>
        <p:nvSpPr>
          <p:cNvPr id="9" name="TextBox 8"/>
          <p:cNvSpPr txBox="1"/>
          <p:nvPr/>
        </p:nvSpPr>
        <p:spPr>
          <a:xfrm>
            <a:off x="4545106" y="1248989"/>
            <a:ext cx="2882619" cy="1532334"/>
          </a:xfrm>
          <a:prstGeom prst="wedgeRoundRectCallout">
            <a:avLst>
              <a:gd name="adj1" fmla="val 35428"/>
              <a:gd name="adj2" fmla="val 85146"/>
              <a:gd name="adj3" fmla="val 16667"/>
            </a:avLst>
          </a:prstGeom>
          <a:solidFill>
            <a:schemeClr val="accent1">
              <a:lumMod val="20000"/>
              <a:lumOff val="80000"/>
            </a:schemeClr>
          </a:solidFill>
          <a:ln>
            <a:solidFill>
              <a:schemeClr val="accent1"/>
            </a:solidFill>
          </a:ln>
          <a:effectLst>
            <a:outerShdw blurRad="50800" dist="38100" dir="5400000" algn="t" rotWithShape="0">
              <a:prstClr val="black">
                <a:alpha val="40000"/>
              </a:prstClr>
            </a:outerShdw>
          </a:effectLst>
        </p:spPr>
        <p:txBody>
          <a:bodyPr wrap="square" rtlCol="0">
            <a:spAutoFit/>
          </a:bodyPr>
          <a:lstStyle/>
          <a:p>
            <a:r>
              <a:rPr lang="ru-RU" sz="2800" b="1" dirty="0" smtClean="0">
                <a:latin typeface="Arial" panose="020B0604020202020204" pitchFamily="34" charset="0"/>
                <a:cs typeface="Arial" panose="020B0604020202020204" pitchFamily="34" charset="0"/>
              </a:rPr>
              <a:t>Потому что </a:t>
            </a:r>
            <a:r>
              <a:rPr lang="ru-RU" sz="2800" dirty="0" smtClean="0">
                <a:latin typeface="Arial" panose="020B0604020202020204" pitchFamily="34" charset="0"/>
                <a:cs typeface="Arial" panose="020B0604020202020204" pitchFamily="34" charset="0"/>
              </a:rPr>
              <a:t>я занимаюсь геодезией.</a:t>
            </a:r>
            <a:endParaRPr lang="ru-RU" sz="2800" dirty="0">
              <a:latin typeface="Arial" panose="020B0604020202020204" pitchFamily="34" charset="0"/>
              <a:cs typeface="Arial" panose="020B0604020202020204" pitchFamily="34" charset="0"/>
            </a:endParaRPr>
          </a:p>
        </p:txBody>
      </p:sp>
      <p:sp>
        <p:nvSpPr>
          <p:cNvPr id="10" name="TextBox 9"/>
          <p:cNvSpPr txBox="1"/>
          <p:nvPr/>
        </p:nvSpPr>
        <p:spPr>
          <a:xfrm>
            <a:off x="376983" y="1022969"/>
            <a:ext cx="3619969" cy="2009061"/>
          </a:xfrm>
          <a:prstGeom prst="wedgeRoundRectCallout">
            <a:avLst>
              <a:gd name="adj1" fmla="val 26513"/>
              <a:gd name="adj2" fmla="val 73768"/>
              <a:gd name="adj3" fmla="val 16667"/>
            </a:avLst>
          </a:prstGeom>
          <a:solidFill>
            <a:schemeClr val="accent6">
              <a:lumMod val="40000"/>
              <a:lumOff val="60000"/>
            </a:schemeClr>
          </a:solidFill>
          <a:ln>
            <a:solidFill>
              <a:schemeClr val="accent1"/>
            </a:solidFill>
          </a:ln>
          <a:effectLst>
            <a:outerShdw blurRad="50800" dist="38100" dir="5400000" algn="t" rotWithShape="0">
              <a:prstClr val="black">
                <a:alpha val="40000"/>
              </a:prstClr>
            </a:outerShdw>
          </a:effectLst>
        </p:spPr>
        <p:txBody>
          <a:bodyPr wrap="square" rtlCol="0">
            <a:spAutoFit/>
          </a:bodyPr>
          <a:lstStyle/>
          <a:p>
            <a:r>
              <a:rPr lang="ru-RU" sz="2800" dirty="0" smtClean="0">
                <a:latin typeface="Arial" panose="020B0604020202020204" pitchFamily="34" charset="0"/>
                <a:cs typeface="Arial" panose="020B0604020202020204" pitchFamily="34" charset="0"/>
              </a:rPr>
              <a:t>Я изучаю книги </a:t>
            </a:r>
            <a:r>
              <a:rPr lang="ru-RU" sz="2800" dirty="0" err="1" smtClean="0">
                <a:latin typeface="Arial" panose="020B0604020202020204" pitchFamily="34" charset="0"/>
                <a:cs typeface="Arial" panose="020B0604020202020204" pitchFamily="34" charset="0"/>
              </a:rPr>
              <a:t>Беруни</a:t>
            </a:r>
            <a:r>
              <a:rPr lang="ru-RU" sz="2800" dirty="0" smtClean="0">
                <a:latin typeface="Arial" panose="020B0604020202020204" pitchFamily="34" charset="0"/>
                <a:cs typeface="Arial" panose="020B0604020202020204" pitchFamily="34" charset="0"/>
              </a:rPr>
              <a:t>, </a:t>
            </a:r>
            <a:r>
              <a:rPr lang="ru-RU" sz="2800" b="1" dirty="0" smtClean="0">
                <a:latin typeface="Arial" panose="020B0604020202020204" pitchFamily="34" charset="0"/>
                <a:cs typeface="Arial" panose="020B0604020202020204" pitchFamily="34" charset="0"/>
              </a:rPr>
              <a:t>так как </a:t>
            </a:r>
            <a:r>
              <a:rPr lang="ru-RU" sz="2800" dirty="0" smtClean="0">
                <a:latin typeface="Arial" panose="020B0604020202020204" pitchFamily="34" charset="0"/>
                <a:cs typeface="Arial" panose="020B0604020202020204" pitchFamily="34" charset="0"/>
              </a:rPr>
              <a:t>пишу диссертацию по минералогии.</a:t>
            </a:r>
            <a:endParaRPr lang="ru-R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5642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1025619" y="122350"/>
            <a:ext cx="10430435" cy="1025151"/>
          </a:xfrm>
        </p:spPr>
        <p:txBody>
          <a:bodyPr>
            <a:normAutofit/>
          </a:bodyPr>
          <a:lstStyle/>
          <a:p>
            <a:r>
              <a:rPr lang="ru-RU" dirty="0" smtClean="0">
                <a:latin typeface="Arial" panose="020B0604020202020204" pitchFamily="34" charset="0"/>
                <a:cs typeface="Arial" panose="020B0604020202020204" pitchFamily="34" charset="0"/>
              </a:rPr>
              <a:t>Почему </a:t>
            </a:r>
            <a:r>
              <a:rPr lang="ru-RU" b="1" dirty="0">
                <a:latin typeface="Arial" panose="020B0604020202020204" pitchFamily="34" charset="0"/>
                <a:cs typeface="Arial" panose="020B0604020202020204" pitchFamily="34" charset="0"/>
              </a:rPr>
              <a:t>ты</a:t>
            </a:r>
            <a:r>
              <a:rPr lang="ru-RU" dirty="0">
                <a:latin typeface="Arial" panose="020B0604020202020204" pitchFamily="34" charset="0"/>
                <a:cs typeface="Arial" panose="020B0604020202020204" pitchFamily="34" charset="0"/>
              </a:rPr>
              <a:t> бер</a:t>
            </a:r>
            <a:r>
              <a:rPr lang="ru-RU" b="1" dirty="0">
                <a:latin typeface="Arial" panose="020B0604020202020204" pitchFamily="34" charset="0"/>
                <a:cs typeface="Arial" panose="020B0604020202020204" pitchFamily="34" charset="0"/>
              </a:rPr>
              <a:t>ёшь</a:t>
            </a:r>
            <a:r>
              <a:rPr lang="ru-RU" dirty="0">
                <a:latin typeface="Arial" panose="020B0604020202020204" pitchFamily="34" charset="0"/>
                <a:cs typeface="Arial" panose="020B0604020202020204" pitchFamily="34" charset="0"/>
              </a:rPr>
              <a:t> в библиотеке книги о Древней Бактрии?</a:t>
            </a:r>
          </a:p>
          <a:p>
            <a:endParaRPr lang="ru-RU" dirty="0">
              <a:latin typeface="Arial" panose="020B0604020202020204" pitchFamily="34" charset="0"/>
              <a:cs typeface="Arial" panose="020B0604020202020204" pitchFamily="34" charset="0"/>
            </a:endParaRPr>
          </a:p>
          <a:p>
            <a:endParaRPr lang="ru-RU" dirty="0"/>
          </a:p>
        </p:txBody>
      </p:sp>
      <p:sp>
        <p:nvSpPr>
          <p:cNvPr id="5" name="TextBox 4"/>
          <p:cNvSpPr txBox="1"/>
          <p:nvPr/>
        </p:nvSpPr>
        <p:spPr>
          <a:xfrm>
            <a:off x="8560923" y="601457"/>
            <a:ext cx="3177055" cy="1532334"/>
          </a:xfrm>
          <a:prstGeom prst="wedgeRoundRectCallout">
            <a:avLst>
              <a:gd name="adj1" fmla="val 16805"/>
              <a:gd name="adj2" fmla="val 89534"/>
              <a:gd name="adj3" fmla="val 16667"/>
            </a:avLst>
          </a:prstGeom>
          <a:solidFill>
            <a:schemeClr val="accent4">
              <a:lumMod val="40000"/>
              <a:lumOff val="60000"/>
            </a:schemeClr>
          </a:solidFill>
          <a:ln>
            <a:solidFill>
              <a:schemeClr val="accent1"/>
            </a:solidFill>
          </a:ln>
          <a:effectLst>
            <a:outerShdw blurRad="50800" dist="38100" dir="5400000" algn="t" rotWithShape="0">
              <a:prstClr val="black">
                <a:alpha val="40000"/>
              </a:prstClr>
            </a:outerShdw>
          </a:effectLst>
        </p:spPr>
        <p:txBody>
          <a:bodyPr wrap="square" rtlCol="0">
            <a:spAutoFit/>
          </a:bodyPr>
          <a:lstStyle/>
          <a:p>
            <a:r>
              <a:rPr lang="ru-RU" sz="2800" dirty="0" smtClean="0">
                <a:latin typeface="Arial" panose="020B0604020202020204" pitchFamily="34" charset="0"/>
                <a:cs typeface="Arial" panose="020B0604020202020204" pitchFamily="34" charset="0"/>
              </a:rPr>
              <a:t>Потому что я </a:t>
            </a:r>
          </a:p>
          <a:p>
            <a:r>
              <a:rPr lang="ru-RU" sz="2800" dirty="0">
                <a:latin typeface="Arial" panose="020B0604020202020204" pitchFamily="34" charset="0"/>
                <a:cs typeface="Arial" panose="020B0604020202020204" pitchFamily="34" charset="0"/>
              </a:rPr>
              <a:t>д</a:t>
            </a:r>
            <a:r>
              <a:rPr lang="ru-RU" sz="2800" dirty="0" smtClean="0">
                <a:latin typeface="Arial" panose="020B0604020202020204" pitchFamily="34" charset="0"/>
                <a:cs typeface="Arial" panose="020B0604020202020204" pitchFamily="34" charset="0"/>
              </a:rPr>
              <a:t>олжен написать реферат.</a:t>
            </a:r>
            <a:endParaRPr lang="ru-RU" sz="2800" dirty="0">
              <a:latin typeface="Arial" panose="020B0604020202020204" pitchFamily="34" charset="0"/>
              <a:cs typeface="Arial" panose="020B0604020202020204" pitchFamily="34" charset="0"/>
            </a:endParaRPr>
          </a:p>
        </p:txBody>
      </p:sp>
      <p:sp>
        <p:nvSpPr>
          <p:cNvPr id="9" name="TextBox 8"/>
          <p:cNvSpPr txBox="1"/>
          <p:nvPr/>
        </p:nvSpPr>
        <p:spPr>
          <a:xfrm>
            <a:off x="4388692" y="736414"/>
            <a:ext cx="3969222" cy="1532334"/>
          </a:xfrm>
          <a:prstGeom prst="wedgeRoundRectCallout">
            <a:avLst>
              <a:gd name="adj1" fmla="val 11374"/>
              <a:gd name="adj2" fmla="val 93922"/>
              <a:gd name="adj3" fmla="val 16667"/>
            </a:avLst>
          </a:prstGeom>
          <a:solidFill>
            <a:schemeClr val="accent1">
              <a:lumMod val="20000"/>
              <a:lumOff val="80000"/>
            </a:schemeClr>
          </a:solidFill>
          <a:ln>
            <a:solidFill>
              <a:schemeClr val="accent1"/>
            </a:solidFill>
          </a:ln>
          <a:effectLst>
            <a:outerShdw blurRad="50800" dist="38100" dir="5400000" algn="t" rotWithShape="0">
              <a:prstClr val="black">
                <a:alpha val="40000"/>
              </a:prstClr>
            </a:outerShdw>
          </a:effectLst>
        </p:spPr>
        <p:txBody>
          <a:bodyPr wrap="square" rtlCol="0">
            <a:spAutoFit/>
          </a:bodyPr>
          <a:lstStyle/>
          <a:p>
            <a:r>
              <a:rPr lang="ru-RU" sz="2800" dirty="0" smtClean="0">
                <a:latin typeface="Arial" panose="020B0604020202020204" pitchFamily="34" charset="0"/>
                <a:cs typeface="Arial" panose="020B0604020202020204" pitchFamily="34" charset="0"/>
              </a:rPr>
              <a:t>Потому что я увлекаюсь историей </a:t>
            </a:r>
            <a:r>
              <a:rPr lang="ru-RU" sz="2800" dirty="0" err="1" smtClean="0">
                <a:latin typeface="Arial" panose="020B0604020202020204" pitchFamily="34" charset="0"/>
                <a:cs typeface="Arial" panose="020B0604020202020204" pitchFamily="34" charset="0"/>
              </a:rPr>
              <a:t>Кушанского</a:t>
            </a:r>
            <a:r>
              <a:rPr lang="ru-RU" sz="2800" dirty="0" smtClean="0">
                <a:latin typeface="Arial" panose="020B0604020202020204" pitchFamily="34" charset="0"/>
                <a:cs typeface="Arial" panose="020B0604020202020204" pitchFamily="34" charset="0"/>
              </a:rPr>
              <a:t> царства.</a:t>
            </a:r>
            <a:endParaRPr lang="ru-RU" sz="2800" dirty="0">
              <a:latin typeface="Arial" panose="020B0604020202020204" pitchFamily="34" charset="0"/>
              <a:cs typeface="Arial" panose="020B0604020202020204" pitchFamily="34" charset="0"/>
            </a:endParaRPr>
          </a:p>
        </p:txBody>
      </p:sp>
      <p:sp>
        <p:nvSpPr>
          <p:cNvPr id="10" name="TextBox 9"/>
          <p:cNvSpPr txBox="1"/>
          <p:nvPr/>
        </p:nvSpPr>
        <p:spPr>
          <a:xfrm>
            <a:off x="376983" y="1022969"/>
            <a:ext cx="3619969" cy="2009061"/>
          </a:xfrm>
          <a:prstGeom prst="wedgeRoundRectCallout">
            <a:avLst>
              <a:gd name="adj1" fmla="val 26513"/>
              <a:gd name="adj2" fmla="val 73768"/>
              <a:gd name="adj3" fmla="val 16667"/>
            </a:avLst>
          </a:prstGeom>
          <a:solidFill>
            <a:schemeClr val="accent6">
              <a:lumMod val="40000"/>
              <a:lumOff val="60000"/>
            </a:schemeClr>
          </a:solidFill>
          <a:ln>
            <a:solidFill>
              <a:schemeClr val="accent1"/>
            </a:solidFill>
          </a:ln>
          <a:effectLst>
            <a:outerShdw blurRad="50800" dist="38100" dir="5400000" algn="t" rotWithShape="0">
              <a:prstClr val="black">
                <a:alpha val="40000"/>
              </a:prstClr>
            </a:outerShdw>
          </a:effectLst>
        </p:spPr>
        <p:txBody>
          <a:bodyPr wrap="square" rtlCol="0">
            <a:spAutoFit/>
          </a:bodyPr>
          <a:lstStyle/>
          <a:p>
            <a:r>
              <a:rPr lang="ru-RU" sz="2800" dirty="0" smtClean="0">
                <a:latin typeface="Arial" panose="020B0604020202020204" pitchFamily="34" charset="0"/>
                <a:cs typeface="Arial" panose="020B0604020202020204" pitchFamily="34" charset="0"/>
              </a:rPr>
              <a:t>Я беру книги о Древней Бактрии, так как изучаю монеты </a:t>
            </a:r>
            <a:r>
              <a:rPr lang="ru-RU" sz="2800" dirty="0" err="1" smtClean="0">
                <a:latin typeface="Arial" panose="020B0604020202020204" pitchFamily="34" charset="0"/>
                <a:cs typeface="Arial" panose="020B0604020202020204" pitchFamily="34" charset="0"/>
              </a:rPr>
              <a:t>Кушан</a:t>
            </a:r>
            <a:r>
              <a:rPr lang="ru-RU" sz="2800" dirty="0" smtClean="0">
                <a:latin typeface="Arial" panose="020B0604020202020204" pitchFamily="34" charset="0"/>
                <a:cs typeface="Arial" panose="020B0604020202020204" pitchFamily="34" charset="0"/>
              </a:rPr>
              <a:t>.</a:t>
            </a:r>
            <a:endParaRPr lang="ru-RU" sz="2800" dirty="0">
              <a:latin typeface="Arial" panose="020B0604020202020204" pitchFamily="34" charset="0"/>
              <a:cs typeface="Arial" panose="020B0604020202020204" pitchFamily="34" charset="0"/>
            </a:endParaRPr>
          </a:p>
        </p:txBody>
      </p:sp>
      <p:pic>
        <p:nvPicPr>
          <p:cNvPr id="6146" name="Picture 2" descr="Получать вектор концепции знания энциклопедия Человек и женщина в книжном  клубе Библиотека, преподаватель, школа, университет Иллюстрация вектора -  иллюстрации насчитывающей библиотека, вектор: 112330725"/>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5135" r="52453"/>
          <a:stretch/>
        </p:blipFill>
        <p:spPr bwMode="auto">
          <a:xfrm>
            <a:off x="6240837" y="2471726"/>
            <a:ext cx="1707777" cy="42862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tudent Sitting At The Table With Piles Of Books. Stock Vector -  Illustration of asian, adult: 90675104"/>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10512"/>
          <a:stretch/>
        </p:blipFill>
        <p:spPr bwMode="auto">
          <a:xfrm>
            <a:off x="701851" y="3447098"/>
            <a:ext cx="3533973" cy="331087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Φοιτητής πανεπιστημίου που φέρνει έναν βαρύ σωρό των βιβλίων Διανυσματική  απεικόνιση - εικονογραφία από έναν, βαρύ: 112445122"/>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0842" r="15042"/>
          <a:stretch/>
        </p:blipFill>
        <p:spPr bwMode="auto">
          <a:xfrm flipH="1">
            <a:off x="8257896" y="2455595"/>
            <a:ext cx="2758492" cy="4302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162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1555190" y="223838"/>
            <a:ext cx="8884023" cy="1025151"/>
          </a:xfrm>
        </p:spPr>
        <p:txBody>
          <a:bodyPr/>
          <a:lstStyle/>
          <a:p>
            <a:r>
              <a:rPr lang="ru-RU" dirty="0" smtClean="0">
                <a:latin typeface="Arial" panose="020B0604020202020204" pitchFamily="34" charset="0"/>
                <a:cs typeface="Arial" panose="020B0604020202020204" pitchFamily="34" charset="0"/>
              </a:rPr>
              <a:t>Почему </a:t>
            </a:r>
            <a:r>
              <a:rPr lang="ru-RU" b="1" dirty="0">
                <a:latin typeface="Arial" panose="020B0604020202020204" pitchFamily="34" charset="0"/>
                <a:cs typeface="Arial" panose="020B0604020202020204" pitchFamily="34" charset="0"/>
              </a:rPr>
              <a:t>ты</a:t>
            </a:r>
            <a:r>
              <a:rPr lang="ru-RU" dirty="0">
                <a:latin typeface="Arial" panose="020B0604020202020204" pitchFamily="34" charset="0"/>
                <a:cs typeface="Arial" panose="020B0604020202020204" pitchFamily="34" charset="0"/>
              </a:rPr>
              <a:t> пиш</a:t>
            </a:r>
            <a:r>
              <a:rPr lang="ru-RU" b="1" dirty="0">
                <a:latin typeface="Arial" panose="020B0604020202020204" pitchFamily="34" charset="0"/>
                <a:cs typeface="Arial" panose="020B0604020202020204" pitchFamily="34" charset="0"/>
              </a:rPr>
              <a:t>ешь</a:t>
            </a:r>
            <a:r>
              <a:rPr lang="ru-RU" dirty="0">
                <a:latin typeface="Arial" panose="020B0604020202020204" pitchFamily="34" charset="0"/>
                <a:cs typeface="Arial" panose="020B0604020202020204" pitchFamily="34" charset="0"/>
              </a:rPr>
              <a:t> реферат про </a:t>
            </a:r>
            <a:r>
              <a:rPr lang="ru-RU" dirty="0" err="1">
                <a:latin typeface="Arial" panose="020B0604020202020204" pitchFamily="34" charset="0"/>
                <a:cs typeface="Arial" panose="020B0604020202020204" pitchFamily="34" charset="0"/>
              </a:rPr>
              <a:t>Абулгазихана</a:t>
            </a:r>
            <a:r>
              <a:rPr lang="ru-RU" dirty="0">
                <a:latin typeface="Arial" panose="020B0604020202020204" pitchFamily="34" charset="0"/>
                <a:cs typeface="Arial" panose="020B0604020202020204" pitchFamily="34" charset="0"/>
              </a:rPr>
              <a:t>?</a:t>
            </a:r>
          </a:p>
          <a:p>
            <a:endParaRPr lang="ru-RU" dirty="0">
              <a:latin typeface="Arial" panose="020B0604020202020204" pitchFamily="34" charset="0"/>
              <a:cs typeface="Arial" panose="020B0604020202020204" pitchFamily="34" charset="0"/>
            </a:endParaRPr>
          </a:p>
          <a:p>
            <a:endParaRPr lang="ru-RU" dirty="0"/>
          </a:p>
        </p:txBody>
      </p:sp>
      <p:sp>
        <p:nvSpPr>
          <p:cNvPr id="5" name="TextBox 4"/>
          <p:cNvSpPr txBox="1"/>
          <p:nvPr/>
        </p:nvSpPr>
        <p:spPr>
          <a:xfrm>
            <a:off x="8850685" y="736413"/>
            <a:ext cx="3177055" cy="2009061"/>
          </a:xfrm>
          <a:prstGeom prst="wedgeRoundRectCallout">
            <a:avLst>
              <a:gd name="adj1" fmla="val 2414"/>
              <a:gd name="adj2" fmla="val 82320"/>
              <a:gd name="adj3" fmla="val 16667"/>
            </a:avLst>
          </a:prstGeom>
          <a:solidFill>
            <a:schemeClr val="accent4">
              <a:lumMod val="40000"/>
              <a:lumOff val="60000"/>
            </a:schemeClr>
          </a:solidFill>
          <a:ln>
            <a:solidFill>
              <a:schemeClr val="accent1"/>
            </a:solidFill>
          </a:ln>
          <a:effectLst>
            <a:outerShdw blurRad="50800" dist="38100" dir="5400000" algn="t" rotWithShape="0">
              <a:prstClr val="black">
                <a:alpha val="40000"/>
              </a:prstClr>
            </a:outerShdw>
          </a:effectLst>
        </p:spPr>
        <p:txBody>
          <a:bodyPr wrap="square" rtlCol="0">
            <a:spAutoFit/>
          </a:bodyPr>
          <a:lstStyle/>
          <a:p>
            <a:r>
              <a:rPr lang="ru-RU" sz="2800" dirty="0" smtClean="0">
                <a:latin typeface="Arial" panose="020B0604020202020204" pitchFamily="34" charset="0"/>
                <a:cs typeface="Arial" panose="020B0604020202020204" pitchFamily="34" charset="0"/>
              </a:rPr>
              <a:t>Потому что это самый удивительный историк.</a:t>
            </a:r>
            <a:endParaRPr lang="ru-RU" sz="2800" dirty="0">
              <a:latin typeface="Arial" panose="020B0604020202020204" pitchFamily="34" charset="0"/>
              <a:cs typeface="Arial" panose="020B0604020202020204" pitchFamily="34" charset="0"/>
            </a:endParaRPr>
          </a:p>
        </p:txBody>
      </p:sp>
      <p:sp>
        <p:nvSpPr>
          <p:cNvPr id="9" name="TextBox 8"/>
          <p:cNvSpPr txBox="1"/>
          <p:nvPr/>
        </p:nvSpPr>
        <p:spPr>
          <a:xfrm>
            <a:off x="4585448" y="977666"/>
            <a:ext cx="3025588" cy="1532334"/>
          </a:xfrm>
          <a:prstGeom prst="wedgeRoundRectCallout">
            <a:avLst>
              <a:gd name="adj1" fmla="val 21620"/>
              <a:gd name="adj2" fmla="val 88656"/>
              <a:gd name="adj3" fmla="val 16667"/>
            </a:avLst>
          </a:prstGeom>
          <a:solidFill>
            <a:schemeClr val="accent1">
              <a:lumMod val="20000"/>
              <a:lumOff val="80000"/>
            </a:schemeClr>
          </a:solidFill>
          <a:ln>
            <a:solidFill>
              <a:schemeClr val="accent1"/>
            </a:solidFill>
          </a:ln>
          <a:effectLst>
            <a:outerShdw blurRad="50800" dist="38100" dir="5400000" algn="t" rotWithShape="0">
              <a:prstClr val="black">
                <a:alpha val="40000"/>
              </a:prstClr>
            </a:outerShdw>
          </a:effectLst>
        </p:spPr>
        <p:txBody>
          <a:bodyPr wrap="square" rtlCol="0">
            <a:spAutoFit/>
          </a:bodyPr>
          <a:lstStyle/>
          <a:p>
            <a:r>
              <a:rPr lang="ru-RU" sz="2800" dirty="0" smtClean="0">
                <a:latin typeface="Arial" panose="020B0604020202020204" pitchFamily="34" charset="0"/>
                <a:cs typeface="Arial" panose="020B0604020202020204" pitchFamily="34" charset="0"/>
              </a:rPr>
              <a:t>Потому что мне понравились его книги.</a:t>
            </a:r>
            <a:endParaRPr lang="ru-RU" sz="2800" dirty="0">
              <a:latin typeface="Arial" panose="020B0604020202020204" pitchFamily="34" charset="0"/>
              <a:cs typeface="Arial" panose="020B0604020202020204" pitchFamily="34" charset="0"/>
            </a:endParaRPr>
          </a:p>
        </p:txBody>
      </p:sp>
      <p:sp>
        <p:nvSpPr>
          <p:cNvPr id="10" name="TextBox 9"/>
          <p:cNvSpPr txBox="1"/>
          <p:nvPr/>
        </p:nvSpPr>
        <p:spPr>
          <a:xfrm>
            <a:off x="376983" y="1022969"/>
            <a:ext cx="3619969" cy="2009061"/>
          </a:xfrm>
          <a:prstGeom prst="wedgeRoundRectCallout">
            <a:avLst>
              <a:gd name="adj1" fmla="val 9797"/>
              <a:gd name="adj2" fmla="val 78453"/>
              <a:gd name="adj3" fmla="val 16667"/>
            </a:avLst>
          </a:prstGeom>
          <a:solidFill>
            <a:schemeClr val="accent6">
              <a:lumMod val="40000"/>
              <a:lumOff val="60000"/>
            </a:schemeClr>
          </a:solidFill>
          <a:ln>
            <a:solidFill>
              <a:schemeClr val="accent1"/>
            </a:solidFill>
          </a:ln>
          <a:effectLst>
            <a:outerShdw blurRad="50800" dist="38100" dir="5400000" algn="t" rotWithShape="0">
              <a:prstClr val="black">
                <a:alpha val="40000"/>
              </a:prstClr>
            </a:outerShdw>
          </a:effectLst>
        </p:spPr>
        <p:txBody>
          <a:bodyPr wrap="square" rtlCol="0">
            <a:spAutoFit/>
          </a:bodyPr>
          <a:lstStyle/>
          <a:p>
            <a:r>
              <a:rPr lang="ru-RU" sz="2800" dirty="0" smtClean="0">
                <a:latin typeface="Arial" panose="020B0604020202020204" pitchFamily="34" charset="0"/>
                <a:cs typeface="Arial" panose="020B0604020202020204" pitchFamily="34" charset="0"/>
              </a:rPr>
              <a:t>Я пишу реферат про </a:t>
            </a:r>
            <a:r>
              <a:rPr lang="ru-RU" sz="2800" dirty="0" err="1" smtClean="0">
                <a:latin typeface="Arial" panose="020B0604020202020204" pitchFamily="34" charset="0"/>
                <a:cs typeface="Arial" panose="020B0604020202020204" pitchFamily="34" charset="0"/>
              </a:rPr>
              <a:t>Абулгазихана</a:t>
            </a:r>
            <a:r>
              <a:rPr lang="ru-RU" sz="2800" dirty="0" smtClean="0">
                <a:latin typeface="Arial" panose="020B0604020202020204" pitchFamily="34" charset="0"/>
                <a:cs typeface="Arial" panose="020B0604020202020204" pitchFamily="34" charset="0"/>
              </a:rPr>
              <a:t>, так как изучаю историю Хивы.</a:t>
            </a:r>
            <a:endParaRPr lang="ru-RU" sz="2800" dirty="0">
              <a:latin typeface="Arial" panose="020B0604020202020204" pitchFamily="34" charset="0"/>
              <a:cs typeface="Arial" panose="020B0604020202020204" pitchFamily="34" charset="0"/>
            </a:endParaRPr>
          </a:p>
        </p:txBody>
      </p:sp>
      <p:pic>
        <p:nvPicPr>
          <p:cNvPr id="8194" name="Picture 2" descr="Student Man Studying With Computer On Desk Cartoon Vector Illustration..  Royalty Free Cliparts, Vectors, And Stock Illustration. Image 126158750."/>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09364" y="3032030"/>
            <a:ext cx="3547782" cy="354778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Education Online Vector. Young Handsome Woman In Headphones Sitting...  Royalty Free Cliparts, Vectors, And Stock Illustration. Image 96830408."/>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6719"/>
          <a:stretch/>
        </p:blipFill>
        <p:spPr bwMode="auto">
          <a:xfrm>
            <a:off x="8284509" y="3258049"/>
            <a:ext cx="3907491" cy="325418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Education Online Vector Home Online Education Service Young Man In  Headphones Working With Computer Modern Learning Isolated Flat Cartoon  Illustration, Education, Online, Web PNG and Vector with Transparent  Background for Free Download"/>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20421"/>
          <a:stretch/>
        </p:blipFill>
        <p:spPr bwMode="auto">
          <a:xfrm>
            <a:off x="4135167" y="3293898"/>
            <a:ext cx="4346608" cy="3458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604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806825" y="329198"/>
            <a:ext cx="9977716" cy="693772"/>
          </a:xfrm>
        </p:spPr>
        <p:txBody>
          <a:bodyPr>
            <a:normAutofit/>
          </a:bodyPr>
          <a:lstStyle/>
          <a:p>
            <a:r>
              <a:rPr lang="ru-RU" dirty="0" smtClean="0">
                <a:latin typeface="Arial" panose="020B0604020202020204" pitchFamily="34" charset="0"/>
                <a:cs typeface="Arial" panose="020B0604020202020204" pitchFamily="34" charset="0"/>
              </a:rPr>
              <a:t>Почему </a:t>
            </a:r>
            <a:r>
              <a:rPr lang="ru-RU" b="1" dirty="0">
                <a:latin typeface="Arial" panose="020B0604020202020204" pitchFamily="34" charset="0"/>
                <a:cs typeface="Arial" panose="020B0604020202020204" pitchFamily="34" charset="0"/>
              </a:rPr>
              <a:t>вы</a:t>
            </a:r>
            <a:r>
              <a:rPr lang="ru-RU" dirty="0">
                <a:latin typeface="Arial" panose="020B0604020202020204" pitchFamily="34" charset="0"/>
                <a:cs typeface="Arial" panose="020B0604020202020204" pitchFamily="34" charset="0"/>
              </a:rPr>
              <a:t> так много зна</a:t>
            </a:r>
            <a:r>
              <a:rPr lang="ru-RU" b="1" dirty="0">
                <a:latin typeface="Arial" panose="020B0604020202020204" pitchFamily="34" charset="0"/>
                <a:cs typeface="Arial" panose="020B0604020202020204" pitchFamily="34" charset="0"/>
              </a:rPr>
              <a:t>ете</a:t>
            </a:r>
            <a:r>
              <a:rPr lang="ru-RU" dirty="0">
                <a:latin typeface="Arial" panose="020B0604020202020204" pitchFamily="34" charset="0"/>
                <a:cs typeface="Arial" panose="020B0604020202020204" pitchFamily="34" charset="0"/>
              </a:rPr>
              <a:t> о Великом шёлковом пути?</a:t>
            </a:r>
          </a:p>
          <a:p>
            <a:endParaRPr lang="ru-RU" dirty="0">
              <a:latin typeface="Arial" panose="020B0604020202020204" pitchFamily="34" charset="0"/>
              <a:cs typeface="Arial" panose="020B0604020202020204" pitchFamily="34" charset="0"/>
            </a:endParaRPr>
          </a:p>
          <a:p>
            <a:endParaRPr lang="ru-RU" dirty="0"/>
          </a:p>
        </p:txBody>
      </p:sp>
      <p:sp>
        <p:nvSpPr>
          <p:cNvPr id="5" name="TextBox 4"/>
          <p:cNvSpPr txBox="1"/>
          <p:nvPr/>
        </p:nvSpPr>
        <p:spPr>
          <a:xfrm>
            <a:off x="8037328" y="1005717"/>
            <a:ext cx="3791370" cy="2009061"/>
          </a:xfrm>
          <a:prstGeom prst="wedgeRoundRectCallout">
            <a:avLst>
              <a:gd name="adj1" fmla="val -16238"/>
              <a:gd name="adj2" fmla="val 81294"/>
              <a:gd name="adj3" fmla="val 16667"/>
            </a:avLst>
          </a:prstGeom>
          <a:solidFill>
            <a:schemeClr val="accent4">
              <a:lumMod val="40000"/>
              <a:lumOff val="60000"/>
            </a:schemeClr>
          </a:solidFill>
          <a:ln>
            <a:solidFill>
              <a:schemeClr val="accent1"/>
            </a:solidFill>
          </a:ln>
          <a:effectLst>
            <a:outerShdw blurRad="50800" dist="38100" dir="5400000" algn="t" rotWithShape="0">
              <a:prstClr val="black">
                <a:alpha val="40000"/>
              </a:prstClr>
            </a:outerShdw>
          </a:effectLst>
        </p:spPr>
        <p:txBody>
          <a:bodyPr wrap="square" rtlCol="0">
            <a:spAutoFit/>
          </a:bodyPr>
          <a:lstStyle/>
          <a:p>
            <a:r>
              <a:rPr lang="ru-RU" sz="2800" dirty="0" smtClean="0">
                <a:latin typeface="Arial" panose="020B0604020202020204" pitchFamily="34" charset="0"/>
                <a:cs typeface="Arial" panose="020B0604020202020204" pitchFamily="34" charset="0"/>
              </a:rPr>
              <a:t>Потому что меня интересует история международных отношений.</a:t>
            </a:r>
            <a:endParaRPr lang="ru-RU" sz="2800" dirty="0">
              <a:latin typeface="Arial" panose="020B0604020202020204" pitchFamily="34" charset="0"/>
              <a:cs typeface="Arial" panose="020B0604020202020204" pitchFamily="34" charset="0"/>
            </a:endParaRPr>
          </a:p>
        </p:txBody>
      </p:sp>
      <p:sp>
        <p:nvSpPr>
          <p:cNvPr id="9" name="TextBox 8"/>
          <p:cNvSpPr txBox="1"/>
          <p:nvPr/>
        </p:nvSpPr>
        <p:spPr>
          <a:xfrm>
            <a:off x="4545106" y="1248989"/>
            <a:ext cx="3269969" cy="1532334"/>
          </a:xfrm>
          <a:prstGeom prst="wedgeRoundRectCallout">
            <a:avLst>
              <a:gd name="adj1" fmla="val 25632"/>
              <a:gd name="adj2" fmla="val 61720"/>
              <a:gd name="adj3" fmla="val 16667"/>
            </a:avLst>
          </a:prstGeom>
          <a:solidFill>
            <a:schemeClr val="accent1">
              <a:lumMod val="20000"/>
              <a:lumOff val="80000"/>
            </a:schemeClr>
          </a:solidFill>
          <a:ln>
            <a:solidFill>
              <a:schemeClr val="accent1"/>
            </a:solidFill>
          </a:ln>
          <a:effectLst>
            <a:outerShdw blurRad="50800" dist="38100" dir="5400000" algn="t" rotWithShape="0">
              <a:prstClr val="black">
                <a:alpha val="40000"/>
              </a:prstClr>
            </a:outerShdw>
          </a:effectLst>
        </p:spPr>
        <p:txBody>
          <a:bodyPr wrap="square" rtlCol="0">
            <a:spAutoFit/>
          </a:bodyPr>
          <a:lstStyle/>
          <a:p>
            <a:r>
              <a:rPr lang="ru-RU" sz="2800" dirty="0" smtClean="0">
                <a:latin typeface="Arial" panose="020B0604020202020204" pitchFamily="34" charset="0"/>
                <a:cs typeface="Arial" panose="020B0604020202020204" pitchFamily="34" charset="0"/>
              </a:rPr>
              <a:t>Потому что это интересно моим ученикам.</a:t>
            </a:r>
            <a:endParaRPr lang="ru-RU" sz="2800" dirty="0">
              <a:latin typeface="Arial" panose="020B0604020202020204" pitchFamily="34" charset="0"/>
              <a:cs typeface="Arial" panose="020B0604020202020204" pitchFamily="34" charset="0"/>
            </a:endParaRPr>
          </a:p>
        </p:txBody>
      </p:sp>
      <p:sp>
        <p:nvSpPr>
          <p:cNvPr id="10" name="TextBox 9"/>
          <p:cNvSpPr txBox="1"/>
          <p:nvPr/>
        </p:nvSpPr>
        <p:spPr>
          <a:xfrm>
            <a:off x="377867" y="1248989"/>
            <a:ext cx="3790722" cy="2485787"/>
          </a:xfrm>
          <a:prstGeom prst="wedgeRoundRectCallout">
            <a:avLst>
              <a:gd name="adj1" fmla="val -14998"/>
              <a:gd name="adj2" fmla="val 62408"/>
              <a:gd name="adj3" fmla="val 16667"/>
            </a:avLst>
          </a:prstGeom>
          <a:solidFill>
            <a:schemeClr val="accent6">
              <a:lumMod val="40000"/>
              <a:lumOff val="60000"/>
            </a:schemeClr>
          </a:solidFill>
          <a:ln>
            <a:solidFill>
              <a:schemeClr val="accent1"/>
            </a:solidFill>
          </a:ln>
          <a:effectLst>
            <a:outerShdw blurRad="50800" dist="38100" dir="5400000" algn="t" rotWithShape="0">
              <a:prstClr val="black">
                <a:alpha val="40000"/>
              </a:prstClr>
            </a:outerShdw>
          </a:effectLst>
        </p:spPr>
        <p:txBody>
          <a:bodyPr wrap="square" rtlCol="0">
            <a:spAutoFit/>
          </a:bodyPr>
          <a:lstStyle/>
          <a:p>
            <a:r>
              <a:rPr lang="ru-RU" sz="2800" dirty="0" smtClean="0">
                <a:latin typeface="Arial" panose="020B0604020202020204" pitchFamily="34" charset="0"/>
                <a:cs typeface="Arial" panose="020B0604020202020204" pitchFamily="34" charset="0"/>
              </a:rPr>
              <a:t>Я много знаю о Великом шелковом пути, потому что изучаю его всю жизнь.</a:t>
            </a:r>
            <a:endParaRPr lang="ru-RU" sz="2800" dirty="0">
              <a:latin typeface="Arial" panose="020B0604020202020204" pitchFamily="34" charset="0"/>
              <a:cs typeface="Arial" panose="020B0604020202020204" pitchFamily="34" charset="0"/>
            </a:endParaRPr>
          </a:p>
        </p:txBody>
      </p:sp>
      <p:pic>
        <p:nvPicPr>
          <p:cNvPr id="8" name="Picture 2" descr="Женщина в векторе книжного клуба Большой стог нося книг изучать студента  Библиотека, преподаватель, школа, университет Иллюстрация вектора -  иллюстрации насчитывающей библиотека, школа: 112331364"/>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4131"/>
          <a:stretch/>
        </p:blipFill>
        <p:spPr bwMode="auto">
          <a:xfrm>
            <a:off x="9518130" y="2305270"/>
            <a:ext cx="2088315" cy="455273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Старый профессор | Премиум векторы"/>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3552" t="11614" r="29089" b="4266"/>
          <a:stretch/>
        </p:blipFill>
        <p:spPr bwMode="auto">
          <a:xfrm>
            <a:off x="1814093" y="3085142"/>
            <a:ext cx="1695170" cy="377285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Back to school teacher woman cartoon character Vector Image"/>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726" b="11565"/>
          <a:stretch/>
        </p:blipFill>
        <p:spPr bwMode="auto">
          <a:xfrm>
            <a:off x="4545106" y="2624231"/>
            <a:ext cx="3829819" cy="4112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353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41613" y="297890"/>
            <a:ext cx="3545540" cy="710640"/>
          </a:xfrm>
        </p:spPr>
        <p:txBody>
          <a:bodyPr/>
          <a:lstStyle/>
          <a:p>
            <a:r>
              <a:rPr lang="ru-RU" dirty="0" smtClean="0">
                <a:solidFill>
                  <a:srgbClr val="002060"/>
                </a:solidFill>
                <a:latin typeface="Arial" panose="020B0604020202020204" pitchFamily="34" charset="0"/>
                <a:cs typeface="Arial" panose="020B0604020202020204" pitchFamily="34" charset="0"/>
              </a:rPr>
              <a:t>Задание 1</a:t>
            </a:r>
            <a:endParaRPr lang="ru-RU" dirty="0">
              <a:solidFill>
                <a:srgbClr val="002060"/>
              </a:solidFill>
              <a:latin typeface="Arial" panose="020B0604020202020204" pitchFamily="34" charset="0"/>
              <a:cs typeface="Arial" panose="020B0604020202020204" pitchFamily="34" charset="0"/>
            </a:endParaRPr>
          </a:p>
        </p:txBody>
      </p:sp>
      <p:sp>
        <p:nvSpPr>
          <p:cNvPr id="3" name="Объект 2"/>
          <p:cNvSpPr>
            <a:spLocks noGrp="1"/>
          </p:cNvSpPr>
          <p:nvPr>
            <p:ph sz="half" idx="1"/>
          </p:nvPr>
        </p:nvSpPr>
        <p:spPr>
          <a:xfrm>
            <a:off x="502025" y="1559858"/>
            <a:ext cx="8978152" cy="4351338"/>
          </a:xfrm>
        </p:spPr>
        <p:txBody>
          <a:bodyPr>
            <a:normAutofit/>
          </a:bodyPr>
          <a:lstStyle/>
          <a:p>
            <a:pPr marL="514350" indent="-514350">
              <a:buAutoNum type="arabicPeriod"/>
            </a:pPr>
            <a:r>
              <a:rPr lang="ru-RU" dirty="0" smtClean="0">
                <a:latin typeface="Arial" panose="020B0604020202020204" pitchFamily="34" charset="0"/>
                <a:cs typeface="Arial" panose="020B0604020202020204" pitchFamily="34" charset="0"/>
              </a:rPr>
              <a:t>Опыт </a:t>
            </a:r>
            <a:r>
              <a:rPr lang="ru-RU" dirty="0">
                <a:latin typeface="Arial" panose="020B0604020202020204" pitchFamily="34" charset="0"/>
                <a:cs typeface="Arial" panose="020B0604020202020204" pitchFamily="34" charset="0"/>
              </a:rPr>
              <a:t>прошёл удачно, … все </a:t>
            </a:r>
            <a:r>
              <a:rPr lang="ru-RU" dirty="0">
                <a:solidFill>
                  <a:srgbClr val="C00000"/>
                </a:solidFill>
                <a:latin typeface="Arial" panose="020B0604020202020204" pitchFamily="34" charset="0"/>
                <a:cs typeface="Arial" panose="020B0604020202020204" pitchFamily="34" charset="0"/>
              </a:rPr>
              <a:t>приборы</a:t>
            </a:r>
            <a:r>
              <a:rPr lang="ru-RU" dirty="0">
                <a:latin typeface="Arial" panose="020B0604020202020204" pitchFamily="34" charset="0"/>
                <a:cs typeface="Arial" panose="020B0604020202020204" pitchFamily="34" charset="0"/>
              </a:rPr>
              <a:t> работали согласованно. </a:t>
            </a:r>
            <a:endParaRPr lang="ru-RU" dirty="0" smtClean="0">
              <a:latin typeface="Arial" panose="020B0604020202020204" pitchFamily="34" charset="0"/>
              <a:cs typeface="Arial" panose="020B0604020202020204" pitchFamily="34" charset="0"/>
            </a:endParaRPr>
          </a:p>
          <a:p>
            <a:pPr marL="0" indent="0">
              <a:buNone/>
            </a:pPr>
            <a:r>
              <a:rPr lang="ru-RU" dirty="0" smtClean="0">
                <a:latin typeface="Arial" panose="020B0604020202020204" pitchFamily="34" charset="0"/>
                <a:cs typeface="Arial" panose="020B0604020202020204" pitchFamily="34" charset="0"/>
              </a:rPr>
              <a:t>2</a:t>
            </a:r>
            <a:r>
              <a:rPr lang="ru-RU" dirty="0">
                <a:latin typeface="Arial" panose="020B0604020202020204" pitchFamily="34" charset="0"/>
                <a:cs typeface="Arial" panose="020B0604020202020204" pitchFamily="34" charset="0"/>
              </a:rPr>
              <a:t>. Санжар запоминал всё быстро, … у него была хорошая память. </a:t>
            </a:r>
            <a:endParaRPr lang="ru-RU" dirty="0" smtClean="0">
              <a:latin typeface="Arial" panose="020B0604020202020204" pitchFamily="34" charset="0"/>
              <a:cs typeface="Arial" panose="020B0604020202020204" pitchFamily="34" charset="0"/>
            </a:endParaRPr>
          </a:p>
          <a:p>
            <a:pPr marL="0" indent="0">
              <a:buNone/>
            </a:pPr>
            <a:r>
              <a:rPr lang="ru-RU" dirty="0" smtClean="0">
                <a:latin typeface="Arial" panose="020B0604020202020204" pitchFamily="34" charset="0"/>
                <a:cs typeface="Arial" panose="020B0604020202020204" pitchFamily="34" charset="0"/>
              </a:rPr>
              <a:t>3</a:t>
            </a:r>
            <a:r>
              <a:rPr lang="ru-RU" dirty="0">
                <a:latin typeface="Arial" panose="020B0604020202020204" pitchFamily="34" charset="0"/>
                <a:cs typeface="Arial" panose="020B0604020202020204" pitchFamily="34" charset="0"/>
              </a:rPr>
              <a:t>. В доме закрыли все окна, … была гроза. </a:t>
            </a:r>
            <a:endParaRPr lang="ru-RU" dirty="0" smtClean="0">
              <a:latin typeface="Arial" panose="020B0604020202020204" pitchFamily="34" charset="0"/>
              <a:cs typeface="Arial" panose="020B0604020202020204" pitchFamily="34" charset="0"/>
            </a:endParaRPr>
          </a:p>
          <a:p>
            <a:pPr marL="0" indent="0">
              <a:buNone/>
            </a:pPr>
            <a:r>
              <a:rPr lang="ru-RU" dirty="0" smtClean="0">
                <a:latin typeface="Arial" panose="020B0604020202020204" pitchFamily="34" charset="0"/>
                <a:cs typeface="Arial" panose="020B0604020202020204" pitchFamily="34" charset="0"/>
              </a:rPr>
              <a:t>4</a:t>
            </a:r>
            <a:r>
              <a:rPr lang="ru-RU" dirty="0">
                <a:latin typeface="Arial" panose="020B0604020202020204" pitchFamily="34" charset="0"/>
                <a:cs typeface="Arial" panose="020B0604020202020204" pitchFamily="34" charset="0"/>
              </a:rPr>
              <a:t>. Мы не пошли в </a:t>
            </a:r>
            <a:r>
              <a:rPr lang="ru-RU" dirty="0">
                <a:solidFill>
                  <a:srgbClr val="C00000"/>
                </a:solidFill>
                <a:latin typeface="Arial" panose="020B0604020202020204" pitchFamily="34" charset="0"/>
                <a:cs typeface="Arial" panose="020B0604020202020204" pitchFamily="34" charset="0"/>
              </a:rPr>
              <a:t>лабораторию</a:t>
            </a:r>
            <a:r>
              <a:rPr lang="ru-RU" dirty="0">
                <a:latin typeface="Arial" panose="020B0604020202020204" pitchFamily="34" charset="0"/>
                <a:cs typeface="Arial" panose="020B0604020202020204" pitchFamily="34" charset="0"/>
              </a:rPr>
              <a:t>, … она была закрыта. </a:t>
            </a:r>
            <a:endParaRPr lang="ru-RU" dirty="0" smtClean="0">
              <a:latin typeface="Arial" panose="020B0604020202020204" pitchFamily="34" charset="0"/>
              <a:cs typeface="Arial" panose="020B0604020202020204" pitchFamily="34" charset="0"/>
            </a:endParaRPr>
          </a:p>
          <a:p>
            <a:pPr marL="0" indent="0">
              <a:buNone/>
            </a:pPr>
            <a:r>
              <a:rPr lang="ru-RU" dirty="0" smtClean="0">
                <a:latin typeface="Arial" panose="020B0604020202020204" pitchFamily="34" charset="0"/>
                <a:cs typeface="Arial" panose="020B0604020202020204" pitchFamily="34" charset="0"/>
              </a:rPr>
              <a:t>5</a:t>
            </a:r>
            <a:r>
              <a:rPr lang="ru-RU" dirty="0">
                <a:latin typeface="Arial" panose="020B0604020202020204" pitchFamily="34" charset="0"/>
                <a:cs typeface="Arial" panose="020B0604020202020204" pitchFamily="34" charset="0"/>
              </a:rPr>
              <a:t>. Он не смог продолжить </a:t>
            </a:r>
            <a:r>
              <a:rPr lang="ru-RU" dirty="0">
                <a:solidFill>
                  <a:srgbClr val="C00000"/>
                </a:solidFill>
                <a:latin typeface="Arial" panose="020B0604020202020204" pitchFamily="34" charset="0"/>
                <a:cs typeface="Arial" panose="020B0604020202020204" pitchFamily="34" charset="0"/>
              </a:rPr>
              <a:t>образование</a:t>
            </a:r>
            <a:r>
              <a:rPr lang="ru-RU" dirty="0">
                <a:latin typeface="Arial" panose="020B0604020202020204" pitchFamily="34" charset="0"/>
                <a:cs typeface="Arial" panose="020B0604020202020204" pitchFamily="34" charset="0"/>
              </a:rPr>
              <a:t>, … началась война. </a:t>
            </a:r>
          </a:p>
          <a:p>
            <a:pPr marL="0" indent="0">
              <a:buNone/>
            </a:pPr>
            <a:endParaRPr lang="ru-RU" dirty="0">
              <a:latin typeface="Arial" panose="020B0604020202020204" pitchFamily="34" charset="0"/>
              <a:cs typeface="Arial" panose="020B0604020202020204" pitchFamily="34" charset="0"/>
            </a:endParaRPr>
          </a:p>
        </p:txBody>
      </p:sp>
      <p:sp>
        <p:nvSpPr>
          <p:cNvPr id="7" name="TextBox 6"/>
          <p:cNvSpPr txBox="1"/>
          <p:nvPr/>
        </p:nvSpPr>
        <p:spPr>
          <a:xfrm>
            <a:off x="9480177" y="3346996"/>
            <a:ext cx="2441463" cy="777061"/>
          </a:xfrm>
          <a:prstGeom prst="cube">
            <a:avLst/>
          </a:prstGeom>
          <a:solidFill>
            <a:schemeClr val="accent4">
              <a:lumMod val="40000"/>
              <a:lumOff val="60000"/>
            </a:schemeClr>
          </a:solidFill>
          <a:ln>
            <a:solidFill>
              <a:schemeClr val="accent1"/>
            </a:solidFill>
          </a:ln>
          <a:effectLst>
            <a:outerShdw blurRad="50800" dist="38100" dir="5400000" algn="t" rotWithShape="0">
              <a:prstClr val="black">
                <a:alpha val="40000"/>
              </a:prstClr>
            </a:outerShdw>
          </a:effectLst>
        </p:spPr>
        <p:txBody>
          <a:bodyPr wrap="none" rtlCol="0">
            <a:spAutoFit/>
          </a:bodyPr>
          <a:lstStyle/>
          <a:p>
            <a:r>
              <a:rPr lang="ru-RU" sz="3200" dirty="0">
                <a:latin typeface="Arial" panose="020B0604020202020204" pitchFamily="34" charset="0"/>
                <a:cs typeface="Arial" panose="020B0604020202020204" pitchFamily="34" charset="0"/>
              </a:rPr>
              <a:t>п</a:t>
            </a:r>
            <a:r>
              <a:rPr lang="ru-RU" sz="3200" dirty="0" smtClean="0">
                <a:latin typeface="Arial" panose="020B0604020202020204" pitchFamily="34" charset="0"/>
                <a:cs typeface="Arial" panose="020B0604020202020204" pitchFamily="34" charset="0"/>
              </a:rPr>
              <a:t>отому что</a:t>
            </a:r>
            <a:endParaRPr lang="ru-RU" sz="3200" dirty="0">
              <a:latin typeface="Arial" panose="020B0604020202020204" pitchFamily="34" charset="0"/>
              <a:cs typeface="Arial" panose="020B0604020202020204" pitchFamily="34" charset="0"/>
            </a:endParaRPr>
          </a:p>
        </p:txBody>
      </p:sp>
      <p:sp>
        <p:nvSpPr>
          <p:cNvPr id="9" name="TextBox 8"/>
          <p:cNvSpPr txBox="1"/>
          <p:nvPr/>
        </p:nvSpPr>
        <p:spPr>
          <a:xfrm>
            <a:off x="9695330" y="1171327"/>
            <a:ext cx="1670933" cy="777061"/>
          </a:xfrm>
          <a:prstGeom prst="cube">
            <a:avLst/>
          </a:prstGeom>
          <a:solidFill>
            <a:schemeClr val="accent4">
              <a:lumMod val="40000"/>
              <a:lumOff val="60000"/>
            </a:schemeClr>
          </a:solidFill>
          <a:ln>
            <a:solidFill>
              <a:schemeClr val="accent1"/>
            </a:solidFill>
          </a:ln>
          <a:effectLst>
            <a:outerShdw blurRad="50800" dist="38100" dir="5400000" algn="t" rotWithShape="0">
              <a:prstClr val="black">
                <a:alpha val="40000"/>
              </a:prstClr>
            </a:outerShdw>
          </a:effectLst>
        </p:spPr>
        <p:txBody>
          <a:bodyPr wrap="none" rtlCol="0">
            <a:spAutoFit/>
          </a:bodyPr>
          <a:lstStyle/>
          <a:p>
            <a:r>
              <a:rPr lang="ru-RU" sz="3200" dirty="0">
                <a:latin typeface="Arial" panose="020B0604020202020204" pitchFamily="34" charset="0"/>
                <a:cs typeface="Arial" panose="020B0604020202020204" pitchFamily="34" charset="0"/>
              </a:rPr>
              <a:t>т</a:t>
            </a:r>
            <a:r>
              <a:rPr lang="ru-RU" sz="3200" dirty="0" smtClean="0">
                <a:latin typeface="Arial" panose="020B0604020202020204" pitchFamily="34" charset="0"/>
                <a:cs typeface="Arial" panose="020B0604020202020204" pitchFamily="34" charset="0"/>
              </a:rPr>
              <a:t>ак как</a:t>
            </a:r>
            <a:endParaRPr lang="ru-RU" sz="3200" dirty="0">
              <a:latin typeface="Arial" panose="020B0604020202020204" pitchFamily="34" charset="0"/>
              <a:cs typeface="Arial" panose="020B0604020202020204" pitchFamily="34" charset="0"/>
            </a:endParaRPr>
          </a:p>
        </p:txBody>
      </p:sp>
      <p:pic>
        <p:nvPicPr>
          <p:cNvPr id="10" name="Picture 4" descr="ᐈ Шапка вектор, векторные картинки шапка выпускника | скачать на  Depositphoto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54809" y="52575"/>
            <a:ext cx="1751974" cy="17519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p:cNvPicPr>
            <a:picLocks noChangeAspect="1" noChangeArrowheads="1"/>
          </p:cNvPicPr>
          <p:nvPr/>
        </p:nvPicPr>
        <p:blipFill>
          <a:blip r:embed="rId3" cstate="print">
            <a:clrChange>
              <a:clrFrom>
                <a:srgbClr val="FFFFFF"/>
              </a:clrFrom>
              <a:clrTo>
                <a:srgbClr val="FFFFFF">
                  <a:alpha val="0"/>
                </a:srgbClr>
              </a:clrTo>
            </a:clrChange>
          </a:blip>
          <a:srcRect l="55142" t="15583"/>
          <a:stretch>
            <a:fillRect/>
          </a:stretch>
        </p:blipFill>
        <p:spPr bwMode="auto">
          <a:xfrm>
            <a:off x="10171695" y="4221878"/>
            <a:ext cx="1338988" cy="2328921"/>
          </a:xfrm>
          <a:prstGeom prst="rect">
            <a:avLst/>
          </a:prstGeom>
          <a:noFill/>
          <a:ln w="9525">
            <a:noFill/>
            <a:miter lim="800000"/>
            <a:headEnd/>
            <a:tailEnd/>
          </a:ln>
          <a:effectLst/>
        </p:spPr>
      </p:pic>
    </p:spTree>
    <p:extLst>
      <p:ext uri="{BB962C8B-B14F-4D97-AF65-F5344CB8AC3E}">
        <p14:creationId xmlns:p14="http://schemas.microsoft.com/office/powerpoint/2010/main" val="4249290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41613" y="297890"/>
            <a:ext cx="3545540" cy="710640"/>
          </a:xfrm>
        </p:spPr>
        <p:txBody>
          <a:bodyPr/>
          <a:lstStyle/>
          <a:p>
            <a:r>
              <a:rPr lang="ru-RU" dirty="0" smtClean="0">
                <a:solidFill>
                  <a:srgbClr val="002060"/>
                </a:solidFill>
                <a:latin typeface="Arial" panose="020B0604020202020204" pitchFamily="34" charset="0"/>
                <a:cs typeface="Arial" panose="020B0604020202020204" pitchFamily="34" charset="0"/>
              </a:rPr>
              <a:t>Задание 1</a:t>
            </a:r>
            <a:endParaRPr lang="ru-RU" dirty="0">
              <a:solidFill>
                <a:srgbClr val="002060"/>
              </a:solidFill>
              <a:latin typeface="Arial" panose="020B0604020202020204" pitchFamily="34" charset="0"/>
              <a:cs typeface="Arial" panose="020B0604020202020204" pitchFamily="34" charset="0"/>
            </a:endParaRPr>
          </a:p>
        </p:txBody>
      </p:sp>
      <p:sp>
        <p:nvSpPr>
          <p:cNvPr id="3" name="Объект 2"/>
          <p:cNvSpPr>
            <a:spLocks noGrp="1"/>
          </p:cNvSpPr>
          <p:nvPr>
            <p:ph sz="half" idx="1"/>
          </p:nvPr>
        </p:nvSpPr>
        <p:spPr>
          <a:xfrm>
            <a:off x="502025" y="1559858"/>
            <a:ext cx="8978152" cy="4351338"/>
          </a:xfrm>
        </p:spPr>
        <p:txBody>
          <a:bodyPr>
            <a:normAutofit/>
          </a:bodyPr>
          <a:lstStyle/>
          <a:p>
            <a:pPr marL="514350" indent="-514350">
              <a:buAutoNum type="arabicPeriod"/>
            </a:pPr>
            <a:r>
              <a:rPr lang="ru-RU" dirty="0" smtClean="0">
                <a:latin typeface="Arial" panose="020B0604020202020204" pitchFamily="34" charset="0"/>
                <a:cs typeface="Arial" panose="020B0604020202020204" pitchFamily="34" charset="0"/>
              </a:rPr>
              <a:t>Опыт </a:t>
            </a:r>
            <a:r>
              <a:rPr lang="ru-RU" dirty="0">
                <a:latin typeface="Arial" panose="020B0604020202020204" pitchFamily="34" charset="0"/>
                <a:cs typeface="Arial" panose="020B0604020202020204" pitchFamily="34" charset="0"/>
              </a:rPr>
              <a:t>прошёл удачно, </a:t>
            </a:r>
            <a:r>
              <a:rPr lang="ru-RU" b="1" dirty="0" smtClean="0">
                <a:solidFill>
                  <a:srgbClr val="C00000"/>
                </a:solidFill>
                <a:latin typeface="Arial" panose="020B0604020202020204" pitchFamily="34" charset="0"/>
                <a:cs typeface="Arial" panose="020B0604020202020204" pitchFamily="34" charset="0"/>
              </a:rPr>
              <a:t>так как </a:t>
            </a:r>
            <a:r>
              <a:rPr lang="ru-RU" dirty="0">
                <a:latin typeface="Arial" panose="020B0604020202020204" pitchFamily="34" charset="0"/>
                <a:cs typeface="Arial" panose="020B0604020202020204" pitchFamily="34" charset="0"/>
              </a:rPr>
              <a:t>все приборы работали согласованно. </a:t>
            </a:r>
            <a:endParaRPr lang="ru-RU" dirty="0" smtClean="0">
              <a:latin typeface="Arial" panose="020B0604020202020204" pitchFamily="34" charset="0"/>
              <a:cs typeface="Arial" panose="020B0604020202020204" pitchFamily="34" charset="0"/>
            </a:endParaRPr>
          </a:p>
          <a:p>
            <a:pPr marL="0" indent="0">
              <a:buNone/>
            </a:pPr>
            <a:r>
              <a:rPr lang="ru-RU" dirty="0" smtClean="0">
                <a:latin typeface="Arial" panose="020B0604020202020204" pitchFamily="34" charset="0"/>
                <a:cs typeface="Arial" panose="020B0604020202020204" pitchFamily="34" charset="0"/>
              </a:rPr>
              <a:t>2</a:t>
            </a:r>
            <a:r>
              <a:rPr lang="ru-RU" dirty="0">
                <a:latin typeface="Arial" panose="020B0604020202020204" pitchFamily="34" charset="0"/>
                <a:cs typeface="Arial" panose="020B0604020202020204" pitchFamily="34" charset="0"/>
              </a:rPr>
              <a:t>. Санжар запоминал всё быстро, </a:t>
            </a:r>
            <a:r>
              <a:rPr lang="ru-RU" b="1" dirty="0" smtClean="0">
                <a:solidFill>
                  <a:srgbClr val="C00000"/>
                </a:solidFill>
                <a:latin typeface="Arial" panose="020B0604020202020204" pitchFamily="34" charset="0"/>
                <a:cs typeface="Arial" panose="020B0604020202020204" pitchFamily="34" charset="0"/>
              </a:rPr>
              <a:t>потому что </a:t>
            </a:r>
            <a:r>
              <a:rPr lang="ru-RU" dirty="0">
                <a:latin typeface="Arial" panose="020B0604020202020204" pitchFamily="34" charset="0"/>
                <a:cs typeface="Arial" panose="020B0604020202020204" pitchFamily="34" charset="0"/>
              </a:rPr>
              <a:t>у него была хорошая память. </a:t>
            </a:r>
            <a:endParaRPr lang="ru-RU" dirty="0" smtClean="0">
              <a:latin typeface="Arial" panose="020B0604020202020204" pitchFamily="34" charset="0"/>
              <a:cs typeface="Arial" panose="020B0604020202020204" pitchFamily="34" charset="0"/>
            </a:endParaRPr>
          </a:p>
          <a:p>
            <a:pPr marL="0" indent="0">
              <a:buNone/>
            </a:pPr>
            <a:r>
              <a:rPr lang="ru-RU" dirty="0" smtClean="0">
                <a:latin typeface="Arial" panose="020B0604020202020204" pitchFamily="34" charset="0"/>
                <a:cs typeface="Arial" panose="020B0604020202020204" pitchFamily="34" charset="0"/>
              </a:rPr>
              <a:t>3</a:t>
            </a:r>
            <a:r>
              <a:rPr lang="ru-RU" dirty="0">
                <a:latin typeface="Arial" panose="020B0604020202020204" pitchFamily="34" charset="0"/>
                <a:cs typeface="Arial" panose="020B0604020202020204" pitchFamily="34" charset="0"/>
              </a:rPr>
              <a:t>. В доме закрыли все окна, </a:t>
            </a:r>
            <a:r>
              <a:rPr lang="ru-RU" b="1" dirty="0" smtClean="0">
                <a:solidFill>
                  <a:srgbClr val="C00000"/>
                </a:solidFill>
                <a:latin typeface="Arial" panose="020B0604020202020204" pitchFamily="34" charset="0"/>
                <a:cs typeface="Arial" panose="020B0604020202020204" pitchFamily="34" charset="0"/>
              </a:rPr>
              <a:t>потому что </a:t>
            </a:r>
            <a:r>
              <a:rPr lang="ru-RU" dirty="0">
                <a:latin typeface="Arial" panose="020B0604020202020204" pitchFamily="34" charset="0"/>
                <a:cs typeface="Arial" panose="020B0604020202020204" pitchFamily="34" charset="0"/>
              </a:rPr>
              <a:t>была гроза. </a:t>
            </a:r>
            <a:endParaRPr lang="ru-RU" dirty="0" smtClean="0">
              <a:latin typeface="Arial" panose="020B0604020202020204" pitchFamily="34" charset="0"/>
              <a:cs typeface="Arial" panose="020B0604020202020204" pitchFamily="34" charset="0"/>
            </a:endParaRPr>
          </a:p>
          <a:p>
            <a:pPr marL="0" indent="0">
              <a:buNone/>
            </a:pPr>
            <a:r>
              <a:rPr lang="ru-RU" dirty="0" smtClean="0">
                <a:latin typeface="Arial" panose="020B0604020202020204" pitchFamily="34" charset="0"/>
                <a:cs typeface="Arial" panose="020B0604020202020204" pitchFamily="34" charset="0"/>
              </a:rPr>
              <a:t>4</a:t>
            </a:r>
            <a:r>
              <a:rPr lang="ru-RU" dirty="0">
                <a:latin typeface="Arial" panose="020B0604020202020204" pitchFamily="34" charset="0"/>
                <a:cs typeface="Arial" panose="020B0604020202020204" pitchFamily="34" charset="0"/>
              </a:rPr>
              <a:t>. Мы не пошли в лабораторию</a:t>
            </a:r>
            <a:r>
              <a:rPr lang="ru-RU" dirty="0" smtClean="0">
                <a:latin typeface="Arial" panose="020B0604020202020204" pitchFamily="34" charset="0"/>
                <a:cs typeface="Arial" panose="020B0604020202020204" pitchFamily="34" charset="0"/>
              </a:rPr>
              <a:t>, </a:t>
            </a:r>
            <a:r>
              <a:rPr lang="ru-RU" b="1" dirty="0" smtClean="0">
                <a:solidFill>
                  <a:srgbClr val="C00000"/>
                </a:solidFill>
                <a:latin typeface="Arial" panose="020B0604020202020204" pitchFamily="34" charset="0"/>
                <a:cs typeface="Arial" panose="020B0604020202020204" pitchFamily="34" charset="0"/>
              </a:rPr>
              <a:t>так как </a:t>
            </a:r>
            <a:r>
              <a:rPr lang="ru-RU" dirty="0">
                <a:latin typeface="Arial" panose="020B0604020202020204" pitchFamily="34" charset="0"/>
                <a:cs typeface="Arial" panose="020B0604020202020204" pitchFamily="34" charset="0"/>
              </a:rPr>
              <a:t>она была закрыта. </a:t>
            </a:r>
            <a:endParaRPr lang="ru-RU" dirty="0" smtClean="0">
              <a:latin typeface="Arial" panose="020B0604020202020204" pitchFamily="34" charset="0"/>
              <a:cs typeface="Arial" panose="020B0604020202020204" pitchFamily="34" charset="0"/>
            </a:endParaRPr>
          </a:p>
          <a:p>
            <a:pPr marL="0" indent="0">
              <a:buNone/>
            </a:pPr>
            <a:r>
              <a:rPr lang="ru-RU" dirty="0" smtClean="0">
                <a:latin typeface="Arial" panose="020B0604020202020204" pitchFamily="34" charset="0"/>
                <a:cs typeface="Arial" panose="020B0604020202020204" pitchFamily="34" charset="0"/>
              </a:rPr>
              <a:t>5</a:t>
            </a:r>
            <a:r>
              <a:rPr lang="ru-RU" dirty="0">
                <a:latin typeface="Arial" panose="020B0604020202020204" pitchFamily="34" charset="0"/>
                <a:cs typeface="Arial" panose="020B0604020202020204" pitchFamily="34" charset="0"/>
              </a:rPr>
              <a:t>. Он не смог продолжить образование, </a:t>
            </a:r>
            <a:r>
              <a:rPr lang="ru-RU" b="1" dirty="0" smtClean="0">
                <a:solidFill>
                  <a:srgbClr val="C00000"/>
                </a:solidFill>
                <a:latin typeface="Arial" panose="020B0604020202020204" pitchFamily="34" charset="0"/>
                <a:cs typeface="Arial" panose="020B0604020202020204" pitchFamily="34" charset="0"/>
              </a:rPr>
              <a:t>так как </a:t>
            </a:r>
            <a:r>
              <a:rPr lang="ru-RU" dirty="0">
                <a:latin typeface="Arial" panose="020B0604020202020204" pitchFamily="34" charset="0"/>
                <a:cs typeface="Arial" panose="020B0604020202020204" pitchFamily="34" charset="0"/>
              </a:rPr>
              <a:t>началась война. </a:t>
            </a:r>
          </a:p>
          <a:p>
            <a:pPr marL="0" indent="0">
              <a:buNone/>
            </a:pPr>
            <a:endParaRPr lang="ru-RU" dirty="0">
              <a:latin typeface="Arial" panose="020B0604020202020204" pitchFamily="34" charset="0"/>
              <a:cs typeface="Arial" panose="020B0604020202020204" pitchFamily="34" charset="0"/>
            </a:endParaRPr>
          </a:p>
        </p:txBody>
      </p:sp>
      <p:sp>
        <p:nvSpPr>
          <p:cNvPr id="7" name="TextBox 6"/>
          <p:cNvSpPr txBox="1"/>
          <p:nvPr/>
        </p:nvSpPr>
        <p:spPr>
          <a:xfrm>
            <a:off x="9480177" y="3346996"/>
            <a:ext cx="2441463" cy="777061"/>
          </a:xfrm>
          <a:prstGeom prst="cube">
            <a:avLst/>
          </a:prstGeom>
          <a:solidFill>
            <a:schemeClr val="accent4">
              <a:lumMod val="40000"/>
              <a:lumOff val="60000"/>
            </a:schemeClr>
          </a:solidFill>
          <a:ln>
            <a:solidFill>
              <a:schemeClr val="accent1"/>
            </a:solidFill>
          </a:ln>
          <a:effectLst>
            <a:outerShdw blurRad="50800" dist="38100" dir="5400000" algn="t" rotWithShape="0">
              <a:prstClr val="black">
                <a:alpha val="40000"/>
              </a:prstClr>
            </a:outerShdw>
          </a:effectLst>
        </p:spPr>
        <p:txBody>
          <a:bodyPr wrap="none" rtlCol="0">
            <a:spAutoFit/>
          </a:bodyPr>
          <a:lstStyle/>
          <a:p>
            <a:r>
              <a:rPr lang="ru-RU" sz="3200" dirty="0">
                <a:latin typeface="Arial" panose="020B0604020202020204" pitchFamily="34" charset="0"/>
                <a:cs typeface="Arial" panose="020B0604020202020204" pitchFamily="34" charset="0"/>
              </a:rPr>
              <a:t>п</a:t>
            </a:r>
            <a:r>
              <a:rPr lang="ru-RU" sz="3200" dirty="0" smtClean="0">
                <a:latin typeface="Arial" panose="020B0604020202020204" pitchFamily="34" charset="0"/>
                <a:cs typeface="Arial" panose="020B0604020202020204" pitchFamily="34" charset="0"/>
              </a:rPr>
              <a:t>отому что</a:t>
            </a:r>
            <a:endParaRPr lang="ru-RU" sz="3200" dirty="0">
              <a:latin typeface="Arial" panose="020B0604020202020204" pitchFamily="34" charset="0"/>
              <a:cs typeface="Arial" panose="020B0604020202020204" pitchFamily="34" charset="0"/>
            </a:endParaRPr>
          </a:p>
        </p:txBody>
      </p:sp>
      <p:sp>
        <p:nvSpPr>
          <p:cNvPr id="9" name="TextBox 8"/>
          <p:cNvSpPr txBox="1"/>
          <p:nvPr/>
        </p:nvSpPr>
        <p:spPr>
          <a:xfrm>
            <a:off x="9695330" y="1171327"/>
            <a:ext cx="1670933" cy="777061"/>
          </a:xfrm>
          <a:prstGeom prst="cube">
            <a:avLst/>
          </a:prstGeom>
          <a:solidFill>
            <a:schemeClr val="accent4">
              <a:lumMod val="40000"/>
              <a:lumOff val="60000"/>
            </a:schemeClr>
          </a:solidFill>
          <a:ln>
            <a:solidFill>
              <a:schemeClr val="accent1"/>
            </a:solidFill>
          </a:ln>
          <a:effectLst>
            <a:outerShdw blurRad="50800" dist="38100" dir="5400000" algn="t" rotWithShape="0">
              <a:prstClr val="black">
                <a:alpha val="40000"/>
              </a:prstClr>
            </a:outerShdw>
          </a:effectLst>
        </p:spPr>
        <p:txBody>
          <a:bodyPr wrap="none" rtlCol="0">
            <a:spAutoFit/>
          </a:bodyPr>
          <a:lstStyle/>
          <a:p>
            <a:r>
              <a:rPr lang="ru-RU" sz="3200" dirty="0">
                <a:latin typeface="Arial" panose="020B0604020202020204" pitchFamily="34" charset="0"/>
                <a:cs typeface="Arial" panose="020B0604020202020204" pitchFamily="34" charset="0"/>
              </a:rPr>
              <a:t>т</a:t>
            </a:r>
            <a:r>
              <a:rPr lang="ru-RU" sz="3200" dirty="0" smtClean="0">
                <a:latin typeface="Arial" panose="020B0604020202020204" pitchFamily="34" charset="0"/>
                <a:cs typeface="Arial" panose="020B0604020202020204" pitchFamily="34" charset="0"/>
              </a:rPr>
              <a:t>ак как</a:t>
            </a:r>
            <a:endParaRPr lang="ru-RU" sz="3200" dirty="0">
              <a:latin typeface="Arial" panose="020B0604020202020204" pitchFamily="34" charset="0"/>
              <a:cs typeface="Arial" panose="020B0604020202020204" pitchFamily="34" charset="0"/>
            </a:endParaRPr>
          </a:p>
        </p:txBody>
      </p:sp>
      <p:pic>
        <p:nvPicPr>
          <p:cNvPr id="10" name="Picture 4" descr="ᐈ Шапка вектор, векторные картинки шапка выпускника | скачать на  Depositphoto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54809" y="52575"/>
            <a:ext cx="1751974" cy="17519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p:cNvPicPr>
            <a:picLocks noChangeAspect="1" noChangeArrowheads="1"/>
          </p:cNvPicPr>
          <p:nvPr/>
        </p:nvPicPr>
        <p:blipFill>
          <a:blip r:embed="rId3" cstate="print">
            <a:clrChange>
              <a:clrFrom>
                <a:srgbClr val="FFFFFF"/>
              </a:clrFrom>
              <a:clrTo>
                <a:srgbClr val="FFFFFF">
                  <a:alpha val="0"/>
                </a:srgbClr>
              </a:clrTo>
            </a:clrChange>
          </a:blip>
          <a:srcRect l="55142" t="15583"/>
          <a:stretch>
            <a:fillRect/>
          </a:stretch>
        </p:blipFill>
        <p:spPr bwMode="auto">
          <a:xfrm>
            <a:off x="9284869" y="4295466"/>
            <a:ext cx="1245927" cy="2167058"/>
          </a:xfrm>
          <a:prstGeom prst="rect">
            <a:avLst/>
          </a:prstGeom>
          <a:noFill/>
          <a:ln w="9525">
            <a:noFill/>
            <a:miter lim="800000"/>
            <a:headEnd/>
            <a:tailEnd/>
          </a:ln>
          <a:effectLst/>
        </p:spPr>
      </p:pic>
    </p:spTree>
    <p:extLst>
      <p:ext uri="{BB962C8B-B14F-4D97-AF65-F5344CB8AC3E}">
        <p14:creationId xmlns:p14="http://schemas.microsoft.com/office/powerpoint/2010/main" val="3685621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D:\клипарт\школьники\деловые\TYzH7h4RXc.png"/>
          <p:cNvPicPr>
            <a:picLocks noChangeAspect="1" noChangeArrowheads="1"/>
          </p:cNvPicPr>
          <p:nvPr/>
        </p:nvPicPr>
        <p:blipFill>
          <a:blip r:embed="rId2"/>
          <a:srcRect/>
          <a:stretch>
            <a:fillRect/>
          </a:stretch>
        </p:blipFill>
        <p:spPr bwMode="auto">
          <a:xfrm>
            <a:off x="2345995" y="1086835"/>
            <a:ext cx="6585817" cy="5771165"/>
          </a:xfrm>
          <a:prstGeom prst="rect">
            <a:avLst/>
          </a:prstGeom>
          <a:noFill/>
        </p:spPr>
      </p:pic>
      <p:sp>
        <p:nvSpPr>
          <p:cNvPr id="2" name="Заголовок 1"/>
          <p:cNvSpPr>
            <a:spLocks noGrp="1"/>
          </p:cNvSpPr>
          <p:nvPr>
            <p:ph type="title"/>
          </p:nvPr>
        </p:nvSpPr>
        <p:spPr>
          <a:xfrm>
            <a:off x="838200" y="365125"/>
            <a:ext cx="10515600" cy="830629"/>
          </a:xfrm>
        </p:spPr>
        <p:txBody>
          <a:bodyPr/>
          <a:lstStyle/>
          <a:p>
            <a:r>
              <a:rPr lang="ru-RU" dirty="0" smtClean="0">
                <a:solidFill>
                  <a:srgbClr val="002060"/>
                </a:solidFill>
                <a:latin typeface="Arial" pitchFamily="34" charset="0"/>
                <a:cs typeface="Arial" pitchFamily="34" charset="0"/>
              </a:rPr>
              <a:t>Задание для самостоятельной работы</a:t>
            </a:r>
            <a:endParaRPr lang="ru-RU" dirty="0">
              <a:solidFill>
                <a:srgbClr val="002060"/>
              </a:solidFill>
              <a:latin typeface="Arial" pitchFamily="34" charset="0"/>
              <a:cs typeface="Arial" pitchFamily="34" charset="0"/>
            </a:endParaRPr>
          </a:p>
        </p:txBody>
      </p:sp>
      <p:sp>
        <p:nvSpPr>
          <p:cNvPr id="3" name="Содержимое 2"/>
          <p:cNvSpPr>
            <a:spLocks noGrp="1"/>
          </p:cNvSpPr>
          <p:nvPr>
            <p:ph sz="half" idx="1"/>
          </p:nvPr>
        </p:nvSpPr>
        <p:spPr>
          <a:xfrm>
            <a:off x="3898130" y="1195754"/>
            <a:ext cx="5181600" cy="3374456"/>
          </a:xfrm>
        </p:spPr>
        <p:txBody>
          <a:bodyPr>
            <a:normAutofit/>
          </a:bodyPr>
          <a:lstStyle/>
          <a:p>
            <a:pPr marL="0" indent="0">
              <a:buNone/>
            </a:pPr>
            <a:r>
              <a:rPr lang="ru-RU" dirty="0" smtClean="0">
                <a:latin typeface="Arial" pitchFamily="34" charset="0"/>
                <a:cs typeface="Arial" pitchFamily="34" charset="0"/>
              </a:rPr>
              <a:t>Выполнить упражнение 95.</a:t>
            </a:r>
          </a:p>
          <a:p>
            <a:pPr marL="0" indent="0">
              <a:buNone/>
            </a:pPr>
            <a:r>
              <a:rPr lang="ru-RU" dirty="0" smtClean="0">
                <a:latin typeface="Arial" pitchFamily="34" charset="0"/>
                <a:cs typeface="Arial" pitchFamily="34" charset="0"/>
              </a:rPr>
              <a:t>Написать мини-сочинение </a:t>
            </a:r>
          </a:p>
          <a:p>
            <a:pPr marL="0" indent="0">
              <a:buNone/>
            </a:pPr>
            <a:r>
              <a:rPr lang="ru-RU" dirty="0">
                <a:latin typeface="Arial" pitchFamily="34" charset="0"/>
                <a:cs typeface="Arial" pitchFamily="34" charset="0"/>
              </a:rPr>
              <a:t> </a:t>
            </a:r>
            <a:r>
              <a:rPr lang="ru-RU" dirty="0" smtClean="0">
                <a:latin typeface="Arial" pitchFamily="34" charset="0"/>
                <a:cs typeface="Arial" pitchFamily="34" charset="0"/>
              </a:rPr>
              <a:t>       «</a:t>
            </a:r>
            <a:r>
              <a:rPr lang="ru-RU" dirty="0">
                <a:latin typeface="Arial" panose="020B0604020202020204" pitchFamily="34" charset="0"/>
                <a:cs typeface="Arial" panose="020B0604020202020204" pitchFamily="34" charset="0"/>
              </a:rPr>
              <a:t>Гении </a:t>
            </a:r>
            <a:r>
              <a:rPr lang="ru-RU" dirty="0" smtClean="0">
                <a:latin typeface="Arial" panose="020B0604020202020204" pitchFamily="34" charset="0"/>
                <a:cs typeface="Arial" panose="020B0604020202020204" pitchFamily="34" charset="0"/>
              </a:rPr>
              <a:t>живут вечно</a:t>
            </a:r>
            <a:r>
              <a:rPr lang="ru-RU" dirty="0">
                <a:latin typeface="Arial" panose="020B0604020202020204" pitchFamily="34" charset="0"/>
                <a:cs typeface="Arial" panose="020B0604020202020204" pitchFamily="34" charset="0"/>
              </a:rPr>
              <a:t>», </a:t>
            </a:r>
            <a:endParaRPr lang="ru-RU" dirty="0" smtClean="0">
              <a:latin typeface="Arial" panose="020B0604020202020204" pitchFamily="34" charset="0"/>
              <a:cs typeface="Arial" panose="020B0604020202020204" pitchFamily="34" charset="0"/>
            </a:endParaRPr>
          </a:p>
          <a:p>
            <a:pPr marL="0" indent="0">
              <a:buNone/>
            </a:pPr>
            <a:r>
              <a:rPr lang="ru-RU" dirty="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Знаменитые </a:t>
            </a:r>
            <a:endParaRPr lang="ru-RU" dirty="0" smtClean="0">
              <a:latin typeface="Arial" panose="020B0604020202020204" pitchFamily="34" charset="0"/>
              <a:cs typeface="Arial" panose="020B0604020202020204" pitchFamily="34" charset="0"/>
            </a:endParaRPr>
          </a:p>
          <a:p>
            <a:pPr marL="0" indent="0">
              <a:buNone/>
            </a:pPr>
            <a:r>
              <a:rPr lang="ru-RU" dirty="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         предки</a:t>
            </a:r>
            <a:r>
              <a:rPr lang="ru-RU" dirty="0">
                <a:latin typeface="Arial" panose="020B0604020202020204" pitchFamily="34" charset="0"/>
                <a:cs typeface="Arial" panose="020B0604020202020204" pitchFamily="34" charset="0"/>
              </a:rPr>
              <a:t>».</a:t>
            </a:r>
            <a:r>
              <a:rPr lang="ru-RU" dirty="0" smtClean="0">
                <a:latin typeface="Arial" pitchFamily="34" charset="0"/>
                <a:cs typeface="Arial" pitchFamily="34" charset="0"/>
              </a:rPr>
              <a:t>.</a:t>
            </a:r>
            <a:endParaRPr lang="ru-RU" dirty="0">
              <a:latin typeface="Arial" pitchFamily="34" charset="0"/>
              <a:cs typeface="Arial" pitchFamily="34" charset="0"/>
            </a:endParaRPr>
          </a:p>
        </p:txBody>
      </p:sp>
      <p:pic>
        <p:nvPicPr>
          <p:cNvPr id="5" name="Picture 1"/>
          <p:cNvPicPr>
            <a:picLocks noChangeAspect="1" noChangeArrowheads="1"/>
          </p:cNvPicPr>
          <p:nvPr/>
        </p:nvPicPr>
        <p:blipFill>
          <a:blip r:embed="rId3" cstate="print">
            <a:clrChange>
              <a:clrFrom>
                <a:srgbClr val="FFFFFF"/>
              </a:clrFrom>
              <a:clrTo>
                <a:srgbClr val="FFFFFF">
                  <a:alpha val="0"/>
                </a:srgbClr>
              </a:clrTo>
            </a:clrChange>
          </a:blip>
          <a:srcRect l="55142" t="15583"/>
          <a:stretch>
            <a:fillRect/>
          </a:stretch>
        </p:blipFill>
        <p:spPr bwMode="auto">
          <a:xfrm>
            <a:off x="9962371" y="3972417"/>
            <a:ext cx="1338988" cy="2328921"/>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55273" y="365126"/>
            <a:ext cx="4711734" cy="1058726"/>
          </a:xfrm>
        </p:spPr>
        <p:txBody>
          <a:bodyPr/>
          <a:lstStyle/>
          <a:p>
            <a:r>
              <a:rPr lang="ru-RU" b="1" dirty="0" smtClean="0">
                <a:solidFill>
                  <a:srgbClr val="002060"/>
                </a:solidFill>
              </a:rPr>
              <a:t>Сегодня на уроке</a:t>
            </a:r>
            <a:endParaRPr lang="ru-RU" dirty="0"/>
          </a:p>
        </p:txBody>
      </p:sp>
      <p:graphicFrame>
        <p:nvGraphicFramePr>
          <p:cNvPr id="5" name="Схема 4"/>
          <p:cNvGraphicFramePr/>
          <p:nvPr>
            <p:extLst>
              <p:ext uri="{D42A27DB-BD31-4B8C-83A1-F6EECF244321}">
                <p14:modId xmlns:p14="http://schemas.microsoft.com/office/powerpoint/2010/main" val="3359558672"/>
              </p:ext>
            </p:extLst>
          </p:nvPr>
        </p:nvGraphicFramePr>
        <p:xfrm>
          <a:off x="587830" y="1463040"/>
          <a:ext cx="9222376" cy="4101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3" descr="D:\клипарт\школьники\деловые\0FZHMl7gO7.png"/>
          <p:cNvPicPr>
            <a:picLocks noChangeAspect="1" noChangeArrowheads="1"/>
          </p:cNvPicPr>
          <p:nvPr/>
        </p:nvPicPr>
        <p:blipFill>
          <a:blip r:embed="rId7" cstate="print"/>
          <a:srcRect/>
          <a:stretch>
            <a:fillRect/>
          </a:stretch>
        </p:blipFill>
        <p:spPr bwMode="auto">
          <a:xfrm>
            <a:off x="9684141" y="1718861"/>
            <a:ext cx="1754778" cy="3451141"/>
          </a:xfrm>
          <a:prstGeom prst="rect">
            <a:avLst/>
          </a:prstGeom>
          <a:noFill/>
        </p:spPr>
      </p:pic>
      <p:pic>
        <p:nvPicPr>
          <p:cNvPr id="7" name="Picture 2" descr="D:\Маме\Учительская деятельность\Модератор\myschool_web\photo_2020-09-26_19-19-19.jpg"/>
          <p:cNvPicPr>
            <a:picLocks noChangeAspect="1" noChangeArrowheads="1"/>
          </p:cNvPicPr>
          <p:nvPr/>
        </p:nvPicPr>
        <p:blipFill>
          <a:blip r:embed="rId8">
            <a:clrChange>
              <a:clrFrom>
                <a:srgbClr val="FFFFFF"/>
              </a:clrFrom>
              <a:clrTo>
                <a:srgbClr val="FFFFFF">
                  <a:alpha val="0"/>
                </a:srgbClr>
              </a:clrTo>
            </a:clrChange>
          </a:blip>
          <a:srcRect l="12500" r="12500" b="31250"/>
          <a:stretch>
            <a:fillRect/>
          </a:stretch>
        </p:blipFill>
        <p:spPr bwMode="auto">
          <a:xfrm>
            <a:off x="241177" y="0"/>
            <a:ext cx="1564832" cy="1434422"/>
          </a:xfrm>
          <a:prstGeom prst="rect">
            <a:avLst/>
          </a:prstGeom>
          <a:noFill/>
        </p:spPr>
      </p:pic>
      <p:pic>
        <p:nvPicPr>
          <p:cNvPr id="8" name="Picture 1"/>
          <p:cNvPicPr>
            <a:picLocks noChangeAspect="1" noChangeArrowheads="1"/>
          </p:cNvPicPr>
          <p:nvPr/>
        </p:nvPicPr>
        <p:blipFill>
          <a:blip r:embed="rId9" cstate="print">
            <a:clrChange>
              <a:clrFrom>
                <a:srgbClr val="FFFFFF"/>
              </a:clrFrom>
              <a:clrTo>
                <a:srgbClr val="FFFFFF">
                  <a:alpha val="0"/>
                </a:srgbClr>
              </a:clrTo>
            </a:clrChange>
          </a:blip>
          <a:srcRect l="55142" t="15583"/>
          <a:stretch>
            <a:fillRect/>
          </a:stretch>
        </p:blipFill>
        <p:spPr bwMode="auto">
          <a:xfrm>
            <a:off x="10529455" y="3803409"/>
            <a:ext cx="1472773" cy="2561615"/>
          </a:xfrm>
          <a:prstGeom prst="rect">
            <a:avLst/>
          </a:prstGeom>
          <a:noFill/>
          <a:ln w="9525">
            <a:noFill/>
            <a:miter lim="800000"/>
            <a:headEnd/>
            <a:tailEnd/>
          </a:ln>
          <a:effectLst/>
        </p:spPr>
      </p:pic>
      <p:sp>
        <p:nvSpPr>
          <p:cNvPr id="9" name="Rectangle 2"/>
          <p:cNvSpPr>
            <a:spLocks noChangeArrowheads="1"/>
          </p:cNvSpPr>
          <p:nvPr/>
        </p:nvSpPr>
        <p:spPr bwMode="auto">
          <a:xfrm>
            <a:off x="1023593" y="5389168"/>
            <a:ext cx="9473762" cy="954107"/>
          </a:xfrm>
          <a:prstGeom prst="rect">
            <a:avLst/>
          </a:prstGeom>
          <a:solidFill>
            <a:schemeClr val="accent1">
              <a:lumMod val="20000"/>
              <a:lumOff val="80000"/>
            </a:schemeClr>
          </a:solidFill>
          <a:ln w="9525">
            <a:solidFill>
              <a:schemeClr val="accent1"/>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r>
              <a:rPr lang="ru-RU" sz="2800" dirty="0">
                <a:latin typeface="Arial" panose="020B0604020202020204" pitchFamily="34" charset="0"/>
                <a:cs typeface="Arial" panose="020B0604020202020204" pitchFamily="34" charset="0"/>
              </a:rPr>
              <a:t>Я</a:t>
            </a:r>
            <a:r>
              <a:rPr lang="ru-RU" sz="2800" dirty="0" smtClean="0">
                <a:latin typeface="Arial" panose="020B0604020202020204" pitchFamily="34" charset="0"/>
                <a:cs typeface="Arial" panose="020B0604020202020204" pitchFamily="34" charset="0"/>
              </a:rPr>
              <a:t> </a:t>
            </a:r>
            <a:r>
              <a:rPr lang="ru-RU" sz="2800" dirty="0">
                <a:latin typeface="Arial" panose="020B0604020202020204" pitchFamily="34" charset="0"/>
                <a:cs typeface="Arial" panose="020B0604020202020204" pitchFamily="34" charset="0"/>
              </a:rPr>
              <a:t>видел дальше других, </a:t>
            </a:r>
            <a:r>
              <a:rPr lang="ru-RU" sz="2800" dirty="0" smtClean="0">
                <a:latin typeface="Arial" panose="020B0604020202020204" pitchFamily="34" charset="0"/>
                <a:cs typeface="Arial" panose="020B0604020202020204" pitchFamily="34" charset="0"/>
              </a:rPr>
              <a:t> </a:t>
            </a:r>
            <a:r>
              <a:rPr lang="ru-RU" sz="2800" b="1" dirty="0" smtClean="0">
                <a:solidFill>
                  <a:srgbClr val="C00000"/>
                </a:solidFill>
                <a:latin typeface="Arial" panose="020B0604020202020204" pitchFamily="34" charset="0"/>
                <a:cs typeface="Arial" panose="020B0604020202020204" pitchFamily="34" charset="0"/>
              </a:rPr>
              <a:t>потому </a:t>
            </a:r>
            <a:r>
              <a:rPr lang="ru-RU" sz="2800" b="1" dirty="0">
                <a:solidFill>
                  <a:srgbClr val="C00000"/>
                </a:solidFill>
                <a:latin typeface="Arial" panose="020B0604020202020204" pitchFamily="34" charset="0"/>
                <a:cs typeface="Arial" panose="020B0604020202020204" pitchFamily="34" charset="0"/>
              </a:rPr>
              <a:t>что </a:t>
            </a:r>
            <a:r>
              <a:rPr lang="ru-RU" sz="2800" dirty="0">
                <a:latin typeface="Arial" panose="020B0604020202020204" pitchFamily="34" charset="0"/>
                <a:cs typeface="Arial" panose="020B0604020202020204" pitchFamily="34" charset="0"/>
              </a:rPr>
              <a:t>стоял на плечах гигантов</a:t>
            </a:r>
            <a:r>
              <a:rPr lang="ru-RU" sz="2800" dirty="0" smtClean="0">
                <a:latin typeface="Arial" panose="020B0604020202020204" pitchFamily="34" charset="0"/>
                <a:cs typeface="Arial" panose="020B0604020202020204" pitchFamily="34" charset="0"/>
              </a:rPr>
              <a:t>.  (</a:t>
            </a:r>
            <a:r>
              <a:rPr lang="ru-RU" sz="2800" dirty="0" err="1" smtClean="0">
                <a:latin typeface="Arial" panose="020B0604020202020204" pitchFamily="34" charset="0"/>
                <a:cs typeface="Arial" panose="020B0604020202020204" pitchFamily="34" charset="0"/>
              </a:rPr>
              <a:t>И.Ньютон</a:t>
            </a:r>
            <a:r>
              <a:rPr lang="ru-RU" sz="2800" dirty="0" smtClean="0">
                <a:latin typeface="Arial" panose="020B0604020202020204" pitchFamily="34" charset="0"/>
                <a:cs typeface="Arial" panose="020B0604020202020204" pitchFamily="34" charset="0"/>
              </a:rPr>
              <a:t>)</a:t>
            </a:r>
            <a:endParaRPr kumimoji="0" lang="ru-RU" sz="2800" b="0" i="0"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535828"/>
          </a:xfrm>
        </p:spPr>
        <p:txBody>
          <a:bodyPr>
            <a:normAutofit fontScale="90000"/>
          </a:bodyPr>
          <a:lstStyle/>
          <a:p>
            <a:r>
              <a:rPr lang="ru-RU" dirty="0" smtClean="0">
                <a:solidFill>
                  <a:srgbClr val="002060"/>
                </a:solidFill>
                <a:latin typeface="Arial" panose="020B0604020202020204" pitchFamily="34" charset="0"/>
                <a:cs typeface="Arial" panose="020B0604020202020204" pitchFamily="34" charset="0"/>
              </a:rPr>
              <a:t>Упражнение 89</a:t>
            </a:r>
            <a:endParaRPr lang="ru-RU" dirty="0">
              <a:solidFill>
                <a:srgbClr val="002060"/>
              </a:solidFill>
              <a:latin typeface="Arial" panose="020B0604020202020204" pitchFamily="34" charset="0"/>
              <a:cs typeface="Arial" panose="020B0604020202020204" pitchFamily="34" charset="0"/>
            </a:endParaRPr>
          </a:p>
        </p:txBody>
      </p:sp>
      <p:sp>
        <p:nvSpPr>
          <p:cNvPr id="3" name="Объект 2"/>
          <p:cNvSpPr>
            <a:spLocks noGrp="1"/>
          </p:cNvSpPr>
          <p:nvPr>
            <p:ph sz="half" idx="1"/>
          </p:nvPr>
        </p:nvSpPr>
        <p:spPr>
          <a:xfrm>
            <a:off x="578225" y="900954"/>
            <a:ext cx="9533963" cy="1290917"/>
          </a:xfrm>
        </p:spPr>
        <p:txBody>
          <a:bodyPr/>
          <a:lstStyle/>
          <a:p>
            <a:pPr marL="0" indent="0">
              <a:buNone/>
            </a:pPr>
            <a:r>
              <a:rPr lang="ru-RU" dirty="0">
                <a:latin typeface="Arial" panose="020B0604020202020204" pitchFamily="34" charset="0"/>
                <a:cs typeface="Arial" panose="020B0604020202020204" pitchFamily="34" charset="0"/>
              </a:rPr>
              <a:t>Прочитайте предложения. На какой вопрос отвечают выделенные слова. Какие это члены предложения? Чем они выражены?</a:t>
            </a:r>
          </a:p>
          <a:p>
            <a:endParaRPr lang="ru-RU" dirty="0"/>
          </a:p>
        </p:txBody>
      </p:sp>
      <p:sp>
        <p:nvSpPr>
          <p:cNvPr id="4" name="Объект 3"/>
          <p:cNvSpPr>
            <a:spLocks noGrp="1"/>
          </p:cNvSpPr>
          <p:nvPr>
            <p:ph sz="half" idx="2"/>
          </p:nvPr>
        </p:nvSpPr>
        <p:spPr>
          <a:xfrm>
            <a:off x="461683" y="2353235"/>
            <a:ext cx="10515600" cy="3823727"/>
          </a:xfrm>
        </p:spPr>
        <p:txBody>
          <a:bodyPr/>
          <a:lstStyle/>
          <a:p>
            <a:pPr marL="514350" indent="-514350">
              <a:buAutoNum type="arabicPeriod"/>
            </a:pPr>
            <a:r>
              <a:rPr lang="ru-RU" u="sng" dirty="0" smtClean="0">
                <a:latin typeface="Arial" panose="020B0604020202020204" pitchFamily="34" charset="0"/>
                <a:cs typeface="Arial" panose="020B0604020202020204" pitchFamily="34" charset="0"/>
              </a:rPr>
              <a:t>Картограф</a:t>
            </a:r>
            <a:r>
              <a:rPr lang="ru-RU" dirty="0" smtClean="0">
                <a:latin typeface="Arial" panose="020B0604020202020204" pitchFamily="34" charset="0"/>
                <a:cs typeface="Arial" panose="020B0604020202020204" pitchFamily="34" charset="0"/>
              </a:rPr>
              <a:t> </a:t>
            </a:r>
            <a:r>
              <a:rPr lang="ru-RU" b="1" i="1" u="dotDash" dirty="0">
                <a:latin typeface="Arial" panose="020B0604020202020204" pitchFamily="34" charset="0"/>
                <a:cs typeface="Arial" panose="020B0604020202020204" pitchFamily="34" charset="0"/>
              </a:rPr>
              <a:t>по невнимательности</a:t>
            </a:r>
            <a:r>
              <a:rPr lang="ru-RU" b="1" dirty="0">
                <a:latin typeface="Arial" panose="020B0604020202020204" pitchFamily="34" charset="0"/>
                <a:cs typeface="Arial" panose="020B0604020202020204" pitchFamily="34" charset="0"/>
              </a:rPr>
              <a:t> </a:t>
            </a:r>
            <a:r>
              <a:rPr lang="ru-RU" u="dbl" dirty="0">
                <a:latin typeface="Arial" panose="020B0604020202020204" pitchFamily="34" charset="0"/>
                <a:cs typeface="Arial" panose="020B0604020202020204" pitchFamily="34" charset="0"/>
              </a:rPr>
              <a:t>сделал</a:t>
            </a:r>
            <a:r>
              <a:rPr lang="ru-RU" dirty="0">
                <a:latin typeface="Arial" panose="020B0604020202020204" pitchFamily="34" charset="0"/>
                <a:cs typeface="Arial" panose="020B0604020202020204" pitchFamily="34" charset="0"/>
              </a:rPr>
              <a:t> ошибку. </a:t>
            </a:r>
            <a:endParaRPr lang="ru-RU" dirty="0" smtClean="0">
              <a:latin typeface="Arial" panose="020B0604020202020204" pitchFamily="34" charset="0"/>
              <a:cs typeface="Arial" panose="020B0604020202020204" pitchFamily="34" charset="0"/>
            </a:endParaRPr>
          </a:p>
          <a:p>
            <a:pPr marL="0" indent="0">
              <a:buNone/>
            </a:pPr>
            <a:r>
              <a:rPr lang="ru-RU" dirty="0" smtClean="0">
                <a:latin typeface="Arial" panose="020B0604020202020204" pitchFamily="34" charset="0"/>
                <a:cs typeface="Arial" panose="020B0604020202020204" pitchFamily="34" charset="0"/>
              </a:rPr>
              <a:t>2</a:t>
            </a:r>
            <a:r>
              <a:rPr lang="ru-RU" dirty="0">
                <a:latin typeface="Arial" panose="020B0604020202020204" pitchFamily="34" charset="0"/>
                <a:cs typeface="Arial" panose="020B0604020202020204" pitchFamily="34" charset="0"/>
              </a:rPr>
              <a:t>. </a:t>
            </a:r>
            <a:r>
              <a:rPr lang="ru-RU" b="1" i="1" u="dotDash" dirty="0">
                <a:latin typeface="Arial" panose="020B0604020202020204" pitchFamily="34" charset="0"/>
                <a:cs typeface="Arial" panose="020B0604020202020204" pitchFamily="34" charset="0"/>
              </a:rPr>
              <a:t>Из-за ветра</a:t>
            </a:r>
            <a:r>
              <a:rPr lang="ru-RU" dirty="0">
                <a:latin typeface="Arial" panose="020B0604020202020204" pitchFamily="34" charset="0"/>
                <a:cs typeface="Arial" panose="020B0604020202020204" pitchFamily="34" charset="0"/>
              </a:rPr>
              <a:t> </a:t>
            </a:r>
            <a:r>
              <a:rPr lang="ru-RU" u="sng" dirty="0">
                <a:latin typeface="Arial" panose="020B0604020202020204" pitchFamily="34" charset="0"/>
                <a:cs typeface="Arial" panose="020B0604020202020204" pitchFamily="34" charset="0"/>
              </a:rPr>
              <a:t>метеорологи</a:t>
            </a:r>
            <a:r>
              <a:rPr lang="ru-RU" dirty="0">
                <a:latin typeface="Arial" panose="020B0604020202020204" pitchFamily="34" charset="0"/>
                <a:cs typeface="Arial" panose="020B0604020202020204" pitchFamily="34" charset="0"/>
              </a:rPr>
              <a:t> не </a:t>
            </a:r>
            <a:r>
              <a:rPr lang="ru-RU" u="dbl" dirty="0">
                <a:latin typeface="Arial" panose="020B0604020202020204" pitchFamily="34" charset="0"/>
                <a:cs typeface="Arial" panose="020B0604020202020204" pitchFamily="34" charset="0"/>
              </a:rPr>
              <a:t>могли продолжать</a:t>
            </a:r>
            <a:r>
              <a:rPr lang="ru-RU" dirty="0">
                <a:latin typeface="Arial" panose="020B0604020202020204" pitchFamily="34" charset="0"/>
                <a:cs typeface="Arial" panose="020B0604020202020204" pitchFamily="34" charset="0"/>
              </a:rPr>
              <a:t> эксперимент. </a:t>
            </a:r>
            <a:endParaRPr lang="ru-RU" dirty="0" smtClean="0">
              <a:latin typeface="Arial" panose="020B0604020202020204" pitchFamily="34" charset="0"/>
              <a:cs typeface="Arial" panose="020B0604020202020204" pitchFamily="34" charset="0"/>
            </a:endParaRPr>
          </a:p>
          <a:p>
            <a:pPr marL="0" indent="0">
              <a:buNone/>
            </a:pPr>
            <a:r>
              <a:rPr lang="ru-RU" dirty="0" smtClean="0">
                <a:latin typeface="Arial" panose="020B0604020202020204" pitchFamily="34" charset="0"/>
                <a:cs typeface="Arial" panose="020B0604020202020204" pitchFamily="34" charset="0"/>
              </a:rPr>
              <a:t>3</a:t>
            </a:r>
            <a:r>
              <a:rPr lang="ru-RU" dirty="0">
                <a:latin typeface="Arial" panose="020B0604020202020204" pitchFamily="34" charset="0"/>
                <a:cs typeface="Arial" panose="020B0604020202020204" pitchFamily="34" charset="0"/>
              </a:rPr>
              <a:t>. </a:t>
            </a:r>
            <a:r>
              <a:rPr lang="ru-RU" b="1" i="1" u="dotDash" dirty="0">
                <a:latin typeface="Arial" panose="020B0604020202020204" pitchFamily="34" charset="0"/>
                <a:cs typeface="Arial" panose="020B0604020202020204" pitchFamily="34" charset="0"/>
              </a:rPr>
              <a:t>Ради науки</a:t>
            </a:r>
            <a:r>
              <a:rPr lang="ru-RU" b="1" dirty="0">
                <a:latin typeface="Arial" panose="020B0604020202020204" pitchFamily="34" charset="0"/>
                <a:cs typeface="Arial" panose="020B0604020202020204" pitchFamily="34" charset="0"/>
              </a:rPr>
              <a:t> </a:t>
            </a:r>
            <a:r>
              <a:rPr lang="ru-RU" u="sng" dirty="0">
                <a:latin typeface="Arial" panose="020B0604020202020204" pitchFamily="34" charset="0"/>
                <a:cs typeface="Arial" panose="020B0604020202020204" pitchFamily="34" charset="0"/>
              </a:rPr>
              <a:t>Джордано Бруно</a:t>
            </a:r>
            <a:r>
              <a:rPr lang="ru-RU" dirty="0">
                <a:latin typeface="Arial" panose="020B0604020202020204" pitchFamily="34" charset="0"/>
                <a:cs typeface="Arial" panose="020B0604020202020204" pitchFamily="34" charset="0"/>
              </a:rPr>
              <a:t> </a:t>
            </a:r>
            <a:r>
              <a:rPr lang="ru-RU" u="dbl" dirty="0">
                <a:latin typeface="Arial" panose="020B0604020202020204" pitchFamily="34" charset="0"/>
                <a:cs typeface="Arial" panose="020B0604020202020204" pitchFamily="34" charset="0"/>
              </a:rPr>
              <a:t>отдал</a:t>
            </a:r>
            <a:r>
              <a:rPr lang="ru-RU" dirty="0">
                <a:latin typeface="Arial" panose="020B0604020202020204" pitchFamily="34" charset="0"/>
                <a:cs typeface="Arial" panose="020B0604020202020204" pitchFamily="34" charset="0"/>
              </a:rPr>
              <a:t> жизнь. </a:t>
            </a:r>
            <a:r>
              <a:rPr lang="ru-RU" dirty="0" smtClean="0">
                <a:latin typeface="Arial" panose="020B0604020202020204" pitchFamily="34" charset="0"/>
                <a:cs typeface="Arial" panose="020B0604020202020204" pitchFamily="34" charset="0"/>
              </a:rPr>
              <a:t> (для чего?)</a:t>
            </a:r>
          </a:p>
          <a:p>
            <a:pPr marL="0" indent="0">
              <a:buNone/>
            </a:pPr>
            <a:r>
              <a:rPr lang="ru-RU" dirty="0" smtClean="0">
                <a:latin typeface="Arial" panose="020B0604020202020204" pitchFamily="34" charset="0"/>
                <a:cs typeface="Arial" panose="020B0604020202020204" pitchFamily="34" charset="0"/>
              </a:rPr>
              <a:t>4</a:t>
            </a:r>
            <a:r>
              <a:rPr lang="ru-RU" dirty="0">
                <a:latin typeface="Arial" panose="020B0604020202020204" pitchFamily="34" charset="0"/>
                <a:cs typeface="Arial" panose="020B0604020202020204" pitchFamily="34" charset="0"/>
              </a:rPr>
              <a:t>. </a:t>
            </a:r>
            <a:r>
              <a:rPr lang="ru-RU" b="1" i="1" u="dotDash" dirty="0">
                <a:latin typeface="Arial" panose="020B0604020202020204" pitchFamily="34" charset="0"/>
                <a:cs typeface="Arial" panose="020B0604020202020204" pitchFamily="34" charset="0"/>
              </a:rPr>
              <a:t>В связи с плохой погодой</a:t>
            </a:r>
            <a:r>
              <a:rPr lang="ru-RU" dirty="0">
                <a:latin typeface="Arial" panose="020B0604020202020204" pitchFamily="34" charset="0"/>
                <a:cs typeface="Arial" panose="020B0604020202020204" pitchFamily="34" charset="0"/>
              </a:rPr>
              <a:t> испытание машины </a:t>
            </a:r>
            <a:r>
              <a:rPr lang="ru-RU" u="dbl" dirty="0">
                <a:latin typeface="Arial" panose="020B0604020202020204" pitchFamily="34" charset="0"/>
                <a:cs typeface="Arial" panose="020B0604020202020204" pitchFamily="34" charset="0"/>
              </a:rPr>
              <a:t>отменили</a:t>
            </a:r>
            <a:r>
              <a:rPr lang="ru-RU" dirty="0">
                <a:latin typeface="Arial" panose="020B0604020202020204" pitchFamily="34" charset="0"/>
                <a:cs typeface="Arial" panose="020B0604020202020204" pitchFamily="34" charset="0"/>
              </a:rPr>
              <a:t>. </a:t>
            </a:r>
            <a:endParaRPr lang="ru-RU" dirty="0" smtClean="0">
              <a:latin typeface="Arial" panose="020B0604020202020204" pitchFamily="34" charset="0"/>
              <a:cs typeface="Arial" panose="020B0604020202020204" pitchFamily="34" charset="0"/>
            </a:endParaRPr>
          </a:p>
          <a:p>
            <a:pPr marL="0" indent="0">
              <a:buNone/>
            </a:pPr>
            <a:r>
              <a:rPr lang="ru-RU" dirty="0" smtClean="0">
                <a:latin typeface="Arial" panose="020B0604020202020204" pitchFamily="34" charset="0"/>
                <a:cs typeface="Arial" panose="020B0604020202020204" pitchFamily="34" charset="0"/>
              </a:rPr>
              <a:t>5</a:t>
            </a:r>
            <a:r>
              <a:rPr lang="ru-RU" dirty="0">
                <a:latin typeface="Arial" panose="020B0604020202020204" pitchFamily="34" charset="0"/>
                <a:cs typeface="Arial" panose="020B0604020202020204" pitchFamily="34" charset="0"/>
              </a:rPr>
              <a:t>. </a:t>
            </a:r>
            <a:r>
              <a:rPr lang="ru-RU" b="1" i="1" u="dotDash" dirty="0">
                <a:latin typeface="Arial" panose="020B0604020202020204" pitchFamily="34" charset="0"/>
                <a:cs typeface="Arial" panose="020B0604020202020204" pitchFamily="34" charset="0"/>
              </a:rPr>
              <a:t>Сгоряча</a:t>
            </a:r>
            <a:r>
              <a:rPr lang="ru-RU" dirty="0">
                <a:latin typeface="Arial" panose="020B0604020202020204" pitchFamily="34" charset="0"/>
                <a:cs typeface="Arial" panose="020B0604020202020204" pitchFamily="34" charset="0"/>
              </a:rPr>
              <a:t> </a:t>
            </a:r>
            <a:r>
              <a:rPr lang="ru-RU" u="sng" dirty="0">
                <a:latin typeface="Arial" panose="020B0604020202020204" pitchFamily="34" charset="0"/>
                <a:cs typeface="Arial" panose="020B0604020202020204" pitchFamily="34" charset="0"/>
              </a:rPr>
              <a:t>мы</a:t>
            </a:r>
            <a:r>
              <a:rPr lang="ru-RU" dirty="0">
                <a:latin typeface="Arial" panose="020B0604020202020204" pitchFamily="34" charset="0"/>
                <a:cs typeface="Arial" panose="020B0604020202020204" pitchFamily="34" charset="0"/>
              </a:rPr>
              <a:t> </a:t>
            </a:r>
            <a:r>
              <a:rPr lang="ru-RU" u="dbl" dirty="0">
                <a:latin typeface="Arial" panose="020B0604020202020204" pitchFamily="34" charset="0"/>
                <a:cs typeface="Arial" panose="020B0604020202020204" pitchFamily="34" charset="0"/>
              </a:rPr>
              <a:t>не заметили</a:t>
            </a:r>
            <a:r>
              <a:rPr lang="ru-RU" dirty="0">
                <a:latin typeface="Arial" panose="020B0604020202020204" pitchFamily="34" charset="0"/>
                <a:cs typeface="Arial" panose="020B0604020202020204" pitchFamily="34" charset="0"/>
              </a:rPr>
              <a:t> приближение грозы</a:t>
            </a:r>
            <a:r>
              <a:rPr lang="ru-RU" dirty="0"/>
              <a:t>.</a:t>
            </a:r>
          </a:p>
          <a:p>
            <a:pPr marL="0" indent="0">
              <a:buNone/>
            </a:pPr>
            <a:endParaRPr lang="ru-RU" dirty="0"/>
          </a:p>
        </p:txBody>
      </p:sp>
      <p:pic>
        <p:nvPicPr>
          <p:cNvPr id="5" name="Picture 2" descr="D:\Маме\Учительская деятельность\Модератор\myschool_web\photo_2020-09-26_19-19-19.jpg"/>
          <p:cNvPicPr>
            <a:picLocks noChangeAspect="1" noChangeArrowheads="1"/>
          </p:cNvPicPr>
          <p:nvPr/>
        </p:nvPicPr>
        <p:blipFill>
          <a:blip r:embed="rId2">
            <a:clrChange>
              <a:clrFrom>
                <a:srgbClr val="FFFFFF"/>
              </a:clrFrom>
              <a:clrTo>
                <a:srgbClr val="FFFFFF">
                  <a:alpha val="0"/>
                </a:srgbClr>
              </a:clrTo>
            </a:clrChange>
          </a:blip>
          <a:srcRect l="12500" r="12500" b="31250"/>
          <a:stretch>
            <a:fillRect/>
          </a:stretch>
        </p:blipFill>
        <p:spPr bwMode="auto">
          <a:xfrm>
            <a:off x="0" y="81580"/>
            <a:ext cx="1021976" cy="936807"/>
          </a:xfrm>
          <a:prstGeom prst="rect">
            <a:avLst/>
          </a:prstGeom>
          <a:noFill/>
        </p:spPr>
      </p:pic>
    </p:spTree>
    <p:extLst>
      <p:ext uri="{BB962C8B-B14F-4D97-AF65-F5344CB8AC3E}">
        <p14:creationId xmlns:p14="http://schemas.microsoft.com/office/powerpoint/2010/main" val="1986544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295835" y="3529379"/>
            <a:ext cx="11645153" cy="2087469"/>
          </a:xfrm>
        </p:spPr>
        <p:txBody>
          <a:bodyPr>
            <a:normAutofit/>
          </a:bodyPr>
          <a:lstStyle/>
          <a:p>
            <a:pPr marL="514350" indent="-514350">
              <a:buAutoNum type="arabicPeriod"/>
            </a:pPr>
            <a:r>
              <a:rPr lang="ru-RU" dirty="0" smtClean="0">
                <a:latin typeface="Arial" panose="020B0604020202020204" pitchFamily="34" charset="0"/>
                <a:cs typeface="Arial" panose="020B0604020202020204" pitchFamily="34" charset="0"/>
              </a:rPr>
              <a:t>Не могли продолжать работу </a:t>
            </a:r>
            <a:r>
              <a:rPr lang="ru-RU" b="1" dirty="0" smtClean="0">
                <a:solidFill>
                  <a:srgbClr val="002060"/>
                </a:solidFill>
                <a:latin typeface="Arial" panose="020B0604020202020204" pitchFamily="34" charset="0"/>
                <a:cs typeface="Arial" panose="020B0604020202020204" pitchFamily="34" charset="0"/>
              </a:rPr>
              <a:t>из-за ветра (из-за снега). </a:t>
            </a:r>
          </a:p>
          <a:p>
            <a:pPr marL="514350" indent="-514350">
              <a:buAutoNum type="arabicPeriod"/>
            </a:pPr>
            <a:r>
              <a:rPr lang="ru-RU" dirty="0">
                <a:latin typeface="Arial" panose="020B0604020202020204" pitchFamily="34" charset="0"/>
                <a:cs typeface="Arial" panose="020B0604020202020204" pitchFamily="34" charset="0"/>
              </a:rPr>
              <a:t>С</a:t>
            </a:r>
            <a:r>
              <a:rPr lang="ru-RU" dirty="0" smtClean="0">
                <a:latin typeface="Arial" panose="020B0604020202020204" pitchFamily="34" charset="0"/>
                <a:cs typeface="Arial" panose="020B0604020202020204" pitchFamily="34" charset="0"/>
              </a:rPr>
              <a:t>делал ошибку </a:t>
            </a:r>
            <a:r>
              <a:rPr lang="ru-RU" b="1" dirty="0" smtClean="0">
                <a:solidFill>
                  <a:srgbClr val="002060"/>
                </a:solidFill>
                <a:latin typeface="Arial" panose="020B0604020202020204" pitchFamily="34" charset="0"/>
                <a:cs typeface="Arial" panose="020B0604020202020204" pitchFamily="34" charset="0"/>
              </a:rPr>
              <a:t>по невнимательности (по незнанию).</a:t>
            </a:r>
          </a:p>
          <a:p>
            <a:pPr marL="514350" indent="-514350">
              <a:buAutoNum type="arabicPeriod"/>
            </a:pPr>
            <a:r>
              <a:rPr lang="ru-RU" dirty="0" smtClean="0">
                <a:latin typeface="Arial" panose="020B0604020202020204" pitchFamily="34" charset="0"/>
                <a:cs typeface="Arial" panose="020B0604020202020204" pitchFamily="34" charset="0"/>
              </a:rPr>
              <a:t>Отменили испытание </a:t>
            </a:r>
            <a:r>
              <a:rPr lang="ru-RU" b="1" dirty="0" smtClean="0">
                <a:solidFill>
                  <a:srgbClr val="002060"/>
                </a:solidFill>
                <a:latin typeface="Arial" panose="020B0604020202020204" pitchFamily="34" charset="0"/>
                <a:cs typeface="Arial" panose="020B0604020202020204" pitchFamily="34" charset="0"/>
              </a:rPr>
              <a:t>в связи с непогодой (в связи с аварией).</a:t>
            </a:r>
            <a:endParaRPr lang="ru-RU" b="1" dirty="0">
              <a:solidFill>
                <a:srgbClr val="002060"/>
              </a:solidFill>
              <a:latin typeface="Arial" panose="020B0604020202020204" pitchFamily="34" charset="0"/>
              <a:cs typeface="Arial" panose="020B0604020202020204" pitchFamily="34" charset="0"/>
            </a:endParaRPr>
          </a:p>
        </p:txBody>
      </p:sp>
      <p:sp>
        <p:nvSpPr>
          <p:cNvPr id="5" name="TextBox 4"/>
          <p:cNvSpPr txBox="1"/>
          <p:nvPr/>
        </p:nvSpPr>
        <p:spPr>
          <a:xfrm>
            <a:off x="1371600" y="1557885"/>
            <a:ext cx="2324923" cy="707886"/>
          </a:xfrm>
          <a:prstGeom prst="homePlate">
            <a:avLst/>
          </a:prstGeom>
          <a:solidFill>
            <a:schemeClr val="accent2">
              <a:lumMod val="60000"/>
              <a:lumOff val="40000"/>
            </a:schemeClr>
          </a:solidFill>
          <a:ln>
            <a:solidFill>
              <a:schemeClr val="accent1"/>
            </a:solidFill>
          </a:ln>
          <a:effectLst>
            <a:outerShdw blurRad="50800" dist="38100" dir="5400000" algn="t" rotWithShape="0">
              <a:prstClr val="black">
                <a:alpha val="40000"/>
              </a:prstClr>
            </a:outerShdw>
          </a:effectLst>
        </p:spPr>
        <p:txBody>
          <a:bodyPr wrap="none" rtlCol="0">
            <a:spAutoFit/>
          </a:bodyPr>
          <a:lstStyle/>
          <a:p>
            <a:r>
              <a:rPr lang="ru-RU" sz="4000" dirty="0" smtClean="0">
                <a:latin typeface="Arial" panose="020B0604020202020204" pitchFamily="34" charset="0"/>
                <a:cs typeface="Arial" panose="020B0604020202020204" pitchFamily="34" charset="0"/>
              </a:rPr>
              <a:t>причина</a:t>
            </a:r>
            <a:endParaRPr lang="ru-RU" sz="4000" dirty="0">
              <a:latin typeface="Arial" panose="020B0604020202020204" pitchFamily="34" charset="0"/>
              <a:cs typeface="Arial" panose="020B0604020202020204" pitchFamily="34" charset="0"/>
            </a:endParaRPr>
          </a:p>
        </p:txBody>
      </p:sp>
      <p:sp>
        <p:nvSpPr>
          <p:cNvPr id="6" name="TextBox 5"/>
          <p:cNvSpPr txBox="1"/>
          <p:nvPr/>
        </p:nvSpPr>
        <p:spPr>
          <a:xfrm>
            <a:off x="4762713" y="518854"/>
            <a:ext cx="1827744" cy="707886"/>
          </a:xfrm>
          <a:prstGeom prst="rect">
            <a:avLst/>
          </a:prstGeom>
          <a:solidFill>
            <a:schemeClr val="accent1">
              <a:lumMod val="20000"/>
              <a:lumOff val="80000"/>
            </a:schemeClr>
          </a:solidFill>
          <a:ln>
            <a:solidFill>
              <a:schemeClr val="accent1"/>
            </a:solidFill>
          </a:ln>
          <a:effectLst>
            <a:outerShdw blurRad="50800" dist="38100" dir="5400000" algn="t" rotWithShape="0">
              <a:prstClr val="black">
                <a:alpha val="40000"/>
              </a:prstClr>
            </a:outerShdw>
          </a:effectLst>
        </p:spPr>
        <p:txBody>
          <a:bodyPr wrap="none" rtlCol="0">
            <a:spAutoFit/>
          </a:bodyPr>
          <a:lstStyle/>
          <a:p>
            <a:r>
              <a:rPr lang="ru-RU" sz="4000" dirty="0">
                <a:latin typeface="Arial" panose="020B0604020202020204" pitchFamily="34" charset="0"/>
                <a:cs typeface="Arial" panose="020B0604020202020204" pitchFamily="34" charset="0"/>
              </a:rPr>
              <a:t>и</a:t>
            </a:r>
            <a:r>
              <a:rPr lang="ru-RU" sz="4000" dirty="0" smtClean="0">
                <a:latin typeface="Arial" panose="020B0604020202020204" pitchFamily="34" charset="0"/>
                <a:cs typeface="Arial" panose="020B0604020202020204" pitchFamily="34" charset="0"/>
              </a:rPr>
              <a:t>з-за,  </a:t>
            </a:r>
            <a:endParaRPr lang="ru-RU" sz="4000" dirty="0">
              <a:latin typeface="Arial" panose="020B0604020202020204" pitchFamily="34" charset="0"/>
              <a:cs typeface="Arial" panose="020B0604020202020204" pitchFamily="34" charset="0"/>
            </a:endParaRPr>
          </a:p>
        </p:txBody>
      </p:sp>
      <p:sp>
        <p:nvSpPr>
          <p:cNvPr id="7" name="TextBox 6"/>
          <p:cNvSpPr txBox="1"/>
          <p:nvPr/>
        </p:nvSpPr>
        <p:spPr>
          <a:xfrm>
            <a:off x="5209052" y="1425388"/>
            <a:ext cx="3480376" cy="707886"/>
          </a:xfrm>
          <a:prstGeom prst="rect">
            <a:avLst/>
          </a:prstGeom>
          <a:solidFill>
            <a:schemeClr val="accent1">
              <a:lumMod val="20000"/>
              <a:lumOff val="80000"/>
            </a:schemeClr>
          </a:solidFill>
          <a:ln>
            <a:solidFill>
              <a:schemeClr val="accent1"/>
            </a:solidFill>
          </a:ln>
          <a:effectLst>
            <a:outerShdw blurRad="50800" dist="38100" dir="5400000" algn="t" rotWithShape="0">
              <a:prstClr val="black">
                <a:alpha val="40000"/>
              </a:prstClr>
            </a:outerShdw>
          </a:effectLst>
        </p:spPr>
        <p:txBody>
          <a:bodyPr wrap="none" rtlCol="0">
            <a:spAutoFit/>
          </a:bodyPr>
          <a:lstStyle/>
          <a:p>
            <a:r>
              <a:rPr lang="ru-RU" sz="4000" dirty="0">
                <a:latin typeface="Arial" panose="020B0604020202020204" pitchFamily="34" charset="0"/>
                <a:cs typeface="Arial" panose="020B0604020202020204" pitchFamily="34" charset="0"/>
              </a:rPr>
              <a:t>б</a:t>
            </a:r>
            <a:r>
              <a:rPr lang="ru-RU" sz="4000" dirty="0" smtClean="0">
                <a:latin typeface="Arial" panose="020B0604020202020204" pitchFamily="34" charset="0"/>
                <a:cs typeface="Arial" panose="020B0604020202020204" pitchFamily="34" charset="0"/>
              </a:rPr>
              <a:t>лагодаря, по</a:t>
            </a:r>
            <a:endParaRPr lang="ru-RU" sz="4000" dirty="0">
              <a:latin typeface="Arial" panose="020B0604020202020204" pitchFamily="34" charset="0"/>
              <a:cs typeface="Arial" panose="020B0604020202020204" pitchFamily="34" charset="0"/>
            </a:endParaRPr>
          </a:p>
        </p:txBody>
      </p:sp>
      <p:sp>
        <p:nvSpPr>
          <p:cNvPr id="8" name="TextBox 7"/>
          <p:cNvSpPr txBox="1"/>
          <p:nvPr/>
        </p:nvSpPr>
        <p:spPr>
          <a:xfrm>
            <a:off x="4765630" y="2332130"/>
            <a:ext cx="2322111" cy="707886"/>
          </a:xfrm>
          <a:prstGeom prst="rect">
            <a:avLst/>
          </a:prstGeom>
          <a:solidFill>
            <a:schemeClr val="accent1">
              <a:lumMod val="20000"/>
              <a:lumOff val="80000"/>
            </a:schemeClr>
          </a:solidFill>
          <a:ln>
            <a:solidFill>
              <a:schemeClr val="accent1"/>
            </a:solidFill>
          </a:ln>
          <a:effectLst>
            <a:outerShdw blurRad="50800" dist="38100" dir="5400000" algn="t" rotWithShape="0">
              <a:prstClr val="black">
                <a:alpha val="40000"/>
              </a:prstClr>
            </a:outerShdw>
          </a:effectLst>
        </p:spPr>
        <p:txBody>
          <a:bodyPr wrap="none" rtlCol="0">
            <a:spAutoFit/>
          </a:bodyPr>
          <a:lstStyle/>
          <a:p>
            <a:r>
              <a:rPr lang="ru-RU" sz="4000" dirty="0">
                <a:latin typeface="Arial" panose="020B0604020202020204" pitchFamily="34" charset="0"/>
                <a:cs typeface="Arial" panose="020B0604020202020204" pitchFamily="34" charset="0"/>
              </a:rPr>
              <a:t>в</a:t>
            </a:r>
            <a:r>
              <a:rPr lang="ru-RU" sz="4000" dirty="0" smtClean="0">
                <a:latin typeface="Arial" panose="020B0604020202020204" pitchFamily="34" charset="0"/>
                <a:cs typeface="Arial" panose="020B0604020202020204" pitchFamily="34" charset="0"/>
              </a:rPr>
              <a:t> связи с</a:t>
            </a:r>
            <a:endParaRPr lang="ru-RU" sz="4000" dirty="0">
              <a:latin typeface="Arial" panose="020B0604020202020204" pitchFamily="34" charset="0"/>
              <a:cs typeface="Arial" panose="020B0604020202020204" pitchFamily="34" charset="0"/>
            </a:endParaRPr>
          </a:p>
        </p:txBody>
      </p:sp>
      <p:cxnSp>
        <p:nvCxnSpPr>
          <p:cNvPr id="10" name="Прямая со стрелкой 9"/>
          <p:cNvCxnSpPr>
            <a:stCxn id="5" idx="3"/>
            <a:endCxn id="6" idx="1"/>
          </p:cNvCxnSpPr>
          <p:nvPr/>
        </p:nvCxnSpPr>
        <p:spPr>
          <a:xfrm flipV="1">
            <a:off x="3696523" y="872797"/>
            <a:ext cx="1066190" cy="10390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stCxn id="5" idx="3"/>
            <a:endCxn id="7" idx="1"/>
          </p:cNvCxnSpPr>
          <p:nvPr/>
        </p:nvCxnSpPr>
        <p:spPr>
          <a:xfrm flipV="1">
            <a:off x="3696523" y="1779331"/>
            <a:ext cx="1512529" cy="132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5" idx="3"/>
            <a:endCxn id="8" idx="1"/>
          </p:cNvCxnSpPr>
          <p:nvPr/>
        </p:nvCxnSpPr>
        <p:spPr>
          <a:xfrm>
            <a:off x="3696523" y="1911828"/>
            <a:ext cx="1069107" cy="7742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2983" y="29283"/>
            <a:ext cx="1127858" cy="1396105"/>
          </a:xfrm>
          <a:prstGeom prst="rect">
            <a:avLst/>
          </a:prstGeom>
        </p:spPr>
      </p:pic>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5998" y="896833"/>
            <a:ext cx="1219202" cy="1524003"/>
          </a:xfrm>
          <a:prstGeom prst="rect">
            <a:avLst/>
          </a:prstGeom>
        </p:spPr>
      </p:pic>
      <p:pic>
        <p:nvPicPr>
          <p:cNvPr id="15" name="Рисунок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3721" y="1973860"/>
            <a:ext cx="1064753" cy="1330941"/>
          </a:xfrm>
          <a:prstGeom prst="rect">
            <a:avLst/>
          </a:prstGeom>
        </p:spPr>
      </p:pic>
      <p:pic>
        <p:nvPicPr>
          <p:cNvPr id="16" name="Picture 2" descr="D:\Маме\Учительская деятельность\Модератор\myschool_web\photo_2020-09-26_19-19-19.jpg"/>
          <p:cNvPicPr>
            <a:picLocks noChangeAspect="1" noChangeArrowheads="1"/>
          </p:cNvPicPr>
          <p:nvPr/>
        </p:nvPicPr>
        <p:blipFill>
          <a:blip r:embed="rId5">
            <a:clrChange>
              <a:clrFrom>
                <a:srgbClr val="FFFFFF"/>
              </a:clrFrom>
              <a:clrTo>
                <a:srgbClr val="FFFFFF">
                  <a:alpha val="0"/>
                </a:srgbClr>
              </a:clrTo>
            </a:clrChange>
          </a:blip>
          <a:srcRect l="12500" r="12500" b="31250"/>
          <a:stretch>
            <a:fillRect/>
          </a:stretch>
        </p:blipFill>
        <p:spPr bwMode="auto">
          <a:xfrm>
            <a:off x="0" y="-164948"/>
            <a:ext cx="1290918" cy="1183336"/>
          </a:xfrm>
          <a:prstGeom prst="rect">
            <a:avLst/>
          </a:prstGeom>
          <a:noFill/>
        </p:spPr>
      </p:pic>
    </p:spTree>
    <p:extLst>
      <p:ext uri="{BB962C8B-B14F-4D97-AF65-F5344CB8AC3E}">
        <p14:creationId xmlns:p14="http://schemas.microsoft.com/office/powerpoint/2010/main" val="3015132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1976" y="365126"/>
            <a:ext cx="10331824" cy="791322"/>
          </a:xfrm>
        </p:spPr>
        <p:txBody>
          <a:bodyPr/>
          <a:lstStyle/>
          <a:p>
            <a:r>
              <a:rPr lang="ru-RU" dirty="0" smtClean="0">
                <a:solidFill>
                  <a:srgbClr val="002060"/>
                </a:solidFill>
                <a:latin typeface="Arial" panose="020B0604020202020204" pitchFamily="34" charset="0"/>
                <a:cs typeface="Arial" panose="020B0604020202020204" pitchFamily="34" charset="0"/>
              </a:rPr>
              <a:t>Упражнение 90</a:t>
            </a:r>
            <a:endParaRPr lang="ru-RU" dirty="0">
              <a:solidFill>
                <a:srgbClr val="002060"/>
              </a:solidFill>
              <a:latin typeface="Arial" panose="020B0604020202020204" pitchFamily="34" charset="0"/>
              <a:cs typeface="Arial" panose="020B0604020202020204" pitchFamily="34" charset="0"/>
            </a:endParaRPr>
          </a:p>
        </p:txBody>
      </p:sp>
      <p:sp>
        <p:nvSpPr>
          <p:cNvPr id="3" name="Объект 2"/>
          <p:cNvSpPr>
            <a:spLocks noGrp="1"/>
          </p:cNvSpPr>
          <p:nvPr>
            <p:ph sz="half" idx="1"/>
          </p:nvPr>
        </p:nvSpPr>
        <p:spPr>
          <a:xfrm>
            <a:off x="443753" y="1156448"/>
            <a:ext cx="10910047" cy="1627094"/>
          </a:xfrm>
        </p:spPr>
        <p:txBody>
          <a:bodyPr/>
          <a:lstStyle/>
          <a:p>
            <a:pPr marL="0" indent="0">
              <a:buNone/>
            </a:pPr>
            <a:r>
              <a:rPr lang="ru-RU" dirty="0">
                <a:latin typeface="Arial" panose="020B0604020202020204" pitchFamily="34" charset="0"/>
                <a:cs typeface="Arial" panose="020B0604020202020204" pitchFamily="34" charset="0"/>
              </a:rPr>
              <a:t>Укажите </a:t>
            </a:r>
            <a:r>
              <a:rPr lang="ru-RU" dirty="0" smtClean="0">
                <a:latin typeface="Arial" panose="020B0604020202020204" pitchFamily="34" charset="0"/>
                <a:cs typeface="Arial" panose="020B0604020202020204" pitchFamily="34" charset="0"/>
              </a:rPr>
              <a:t>главную </a:t>
            </a:r>
            <a:r>
              <a:rPr lang="ru-RU" dirty="0">
                <a:latin typeface="Arial" panose="020B0604020202020204" pitchFamily="34" charset="0"/>
                <a:cs typeface="Arial" panose="020B0604020202020204" pitchFamily="34" charset="0"/>
              </a:rPr>
              <a:t>и придаточную часть. </a:t>
            </a:r>
            <a:r>
              <a:rPr lang="ru-RU" dirty="0" smtClean="0">
                <a:latin typeface="Arial" panose="020B0604020202020204" pitchFamily="34" charset="0"/>
                <a:cs typeface="Arial" panose="020B0604020202020204" pitchFamily="34" charset="0"/>
              </a:rPr>
              <a:t>На </a:t>
            </a:r>
            <a:r>
              <a:rPr lang="ru-RU" dirty="0">
                <a:latin typeface="Arial" panose="020B0604020202020204" pitchFamily="34" charset="0"/>
                <a:cs typeface="Arial" panose="020B0604020202020204" pitchFamily="34" charset="0"/>
              </a:rPr>
              <a:t>какие вопросы отвечают придаточные? Где находятся придаточные части по отношению к главным?</a:t>
            </a:r>
          </a:p>
          <a:p>
            <a:endParaRPr lang="ru-RU" dirty="0"/>
          </a:p>
        </p:txBody>
      </p:sp>
      <p:sp>
        <p:nvSpPr>
          <p:cNvPr id="4" name="Объект 3"/>
          <p:cNvSpPr>
            <a:spLocks noGrp="1"/>
          </p:cNvSpPr>
          <p:nvPr>
            <p:ph sz="half" idx="2"/>
          </p:nvPr>
        </p:nvSpPr>
        <p:spPr>
          <a:xfrm>
            <a:off x="591670" y="2474257"/>
            <a:ext cx="11120718" cy="4141695"/>
          </a:xfrm>
        </p:spPr>
        <p:txBody>
          <a:bodyPr/>
          <a:lstStyle/>
          <a:p>
            <a:pPr marL="514350" indent="-514350">
              <a:buAutoNum type="arabicPeriod"/>
            </a:pPr>
            <a:r>
              <a:rPr lang="ru-RU" u="sng" dirty="0" err="1" smtClean="0">
                <a:latin typeface="Arial" panose="020B0604020202020204" pitchFamily="34" charset="0"/>
                <a:cs typeface="Arial" panose="020B0604020202020204" pitchFamily="34" charset="0"/>
              </a:rPr>
              <a:t>Ойбек</a:t>
            </a:r>
            <a:r>
              <a:rPr lang="ru-RU" dirty="0" smtClean="0">
                <a:latin typeface="Arial" panose="020B0604020202020204" pitchFamily="34" charset="0"/>
                <a:cs typeface="Arial" panose="020B0604020202020204" pitchFamily="34" charset="0"/>
              </a:rPr>
              <a:t> </a:t>
            </a:r>
            <a:r>
              <a:rPr lang="ru-RU" u="dbl" dirty="0">
                <a:latin typeface="Arial" panose="020B0604020202020204" pitchFamily="34" charset="0"/>
                <a:cs typeface="Arial" panose="020B0604020202020204" pitchFamily="34" charset="0"/>
              </a:rPr>
              <a:t>пропустил</a:t>
            </a:r>
            <a:r>
              <a:rPr lang="ru-RU" dirty="0">
                <a:latin typeface="Arial" panose="020B0604020202020204" pitchFamily="34" charset="0"/>
                <a:cs typeface="Arial" panose="020B0604020202020204" pitchFamily="34" charset="0"/>
              </a:rPr>
              <a:t> занятие, </a:t>
            </a:r>
            <a:r>
              <a:rPr lang="ru-RU" b="1" dirty="0">
                <a:solidFill>
                  <a:srgbClr val="C00000"/>
                </a:solidFill>
                <a:latin typeface="Arial" panose="020B0604020202020204" pitchFamily="34" charset="0"/>
                <a:cs typeface="Arial" panose="020B0604020202020204" pitchFamily="34" charset="0"/>
              </a:rPr>
              <a:t>потому что</a:t>
            </a:r>
            <a:r>
              <a:rPr lang="ru-RU" dirty="0">
                <a:solidFill>
                  <a:srgbClr val="C00000"/>
                </a:solidFill>
                <a:latin typeface="Arial" panose="020B0604020202020204" pitchFamily="34" charset="0"/>
                <a:cs typeface="Arial" panose="020B0604020202020204" pitchFamily="34" charset="0"/>
              </a:rPr>
              <a:t> </a:t>
            </a:r>
            <a:r>
              <a:rPr lang="ru-RU" u="sng" dirty="0">
                <a:latin typeface="Arial" panose="020B0604020202020204" pitchFamily="34" charset="0"/>
                <a:cs typeface="Arial" panose="020B0604020202020204" pitchFamily="34" charset="0"/>
              </a:rPr>
              <a:t>он</a:t>
            </a:r>
            <a:r>
              <a:rPr lang="ru-RU" dirty="0">
                <a:latin typeface="Arial" panose="020B0604020202020204" pitchFamily="34" charset="0"/>
                <a:cs typeface="Arial" panose="020B0604020202020204" pitchFamily="34" charset="0"/>
              </a:rPr>
              <a:t> </a:t>
            </a:r>
            <a:r>
              <a:rPr lang="ru-RU" u="dbl" dirty="0">
                <a:latin typeface="Arial" panose="020B0604020202020204" pitchFamily="34" charset="0"/>
                <a:cs typeface="Arial" panose="020B0604020202020204" pitchFamily="34" charset="0"/>
              </a:rPr>
              <a:t>болел</a:t>
            </a:r>
            <a:r>
              <a:rPr lang="ru-RU" dirty="0">
                <a:latin typeface="Arial" panose="020B0604020202020204" pitchFamily="34" charset="0"/>
                <a:cs typeface="Arial" panose="020B0604020202020204" pitchFamily="34" charset="0"/>
              </a:rPr>
              <a:t>.    </a:t>
            </a:r>
            <a:endParaRPr lang="ru-RU" dirty="0" smtClean="0">
              <a:latin typeface="Arial" panose="020B0604020202020204" pitchFamily="34" charset="0"/>
              <a:cs typeface="Arial" panose="020B0604020202020204" pitchFamily="34" charset="0"/>
            </a:endParaRPr>
          </a:p>
          <a:p>
            <a:pPr marL="0" indent="0">
              <a:buNone/>
            </a:pPr>
            <a:r>
              <a:rPr lang="ru-RU" dirty="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                                 [  ], </a:t>
            </a:r>
            <a:r>
              <a:rPr lang="ru-RU" dirty="0">
                <a:latin typeface="Arial" panose="020B0604020202020204" pitchFamily="34" charset="0"/>
                <a:cs typeface="Arial" panose="020B0604020202020204" pitchFamily="34" charset="0"/>
              </a:rPr>
              <a:t>потому что ( ).</a:t>
            </a:r>
          </a:p>
          <a:p>
            <a:pPr marL="0" indent="0">
              <a:buNone/>
            </a:pPr>
            <a:r>
              <a:rPr lang="ru-RU" dirty="0" smtClean="0">
                <a:latin typeface="Arial" panose="020B0604020202020204" pitchFamily="34" charset="0"/>
                <a:cs typeface="Arial" panose="020B0604020202020204" pitchFamily="34" charset="0"/>
              </a:rPr>
              <a:t>2. </a:t>
            </a:r>
            <a:r>
              <a:rPr lang="ru-RU" u="sng" dirty="0" smtClean="0">
                <a:latin typeface="Arial" panose="020B0604020202020204" pitchFamily="34" charset="0"/>
                <a:cs typeface="Arial" panose="020B0604020202020204" pitchFamily="34" charset="0"/>
              </a:rPr>
              <a:t>Мы</a:t>
            </a:r>
            <a:r>
              <a:rPr lang="ru-RU" dirty="0" smtClean="0">
                <a:latin typeface="Arial" panose="020B0604020202020204" pitchFamily="34" charset="0"/>
                <a:cs typeface="Arial" panose="020B0604020202020204" pitchFamily="34" charset="0"/>
              </a:rPr>
              <a:t> </a:t>
            </a:r>
            <a:r>
              <a:rPr lang="ru-RU" u="dbl" dirty="0">
                <a:latin typeface="Arial" panose="020B0604020202020204" pitchFamily="34" charset="0"/>
                <a:cs typeface="Arial" panose="020B0604020202020204" pitchFamily="34" charset="0"/>
              </a:rPr>
              <a:t>остались</a:t>
            </a:r>
            <a:r>
              <a:rPr lang="ru-RU" dirty="0">
                <a:latin typeface="Arial" panose="020B0604020202020204" pitchFamily="34" charset="0"/>
                <a:cs typeface="Arial" panose="020B0604020202020204" pitchFamily="34" charset="0"/>
              </a:rPr>
              <a:t> в лаборатории, </a:t>
            </a:r>
            <a:r>
              <a:rPr lang="ru-RU" b="1" dirty="0">
                <a:solidFill>
                  <a:srgbClr val="C00000"/>
                </a:solidFill>
                <a:latin typeface="Arial" panose="020B0604020202020204" pitchFamily="34" charset="0"/>
                <a:cs typeface="Arial" panose="020B0604020202020204" pitchFamily="34" charset="0"/>
              </a:rPr>
              <a:t>так как</a:t>
            </a:r>
            <a:r>
              <a:rPr lang="ru-RU" dirty="0">
                <a:solidFill>
                  <a:srgbClr val="C00000"/>
                </a:solidFill>
                <a:latin typeface="Arial" panose="020B0604020202020204" pitchFamily="34" charset="0"/>
                <a:cs typeface="Arial" panose="020B0604020202020204" pitchFamily="34" charset="0"/>
              </a:rPr>
              <a:t> </a:t>
            </a:r>
            <a:r>
              <a:rPr lang="ru-RU" u="dbl" dirty="0">
                <a:latin typeface="Arial" panose="020B0604020202020204" pitchFamily="34" charset="0"/>
                <a:cs typeface="Arial" panose="020B0604020202020204" pitchFamily="34" charset="0"/>
              </a:rPr>
              <a:t>хотели продолжать</a:t>
            </a:r>
            <a:r>
              <a:rPr lang="ru-RU" dirty="0">
                <a:latin typeface="Arial" panose="020B0604020202020204" pitchFamily="34" charset="0"/>
                <a:cs typeface="Arial" panose="020B0604020202020204" pitchFamily="34" charset="0"/>
              </a:rPr>
              <a:t> опыт. </a:t>
            </a:r>
            <a:endParaRPr lang="ru-RU" dirty="0" smtClean="0">
              <a:latin typeface="Arial" panose="020B0604020202020204" pitchFamily="34" charset="0"/>
              <a:cs typeface="Arial" panose="020B0604020202020204" pitchFamily="34" charset="0"/>
            </a:endParaRPr>
          </a:p>
          <a:p>
            <a:pPr marL="0" indent="0">
              <a:buNone/>
            </a:pPr>
            <a:r>
              <a:rPr lang="ru-RU" dirty="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                                 [  </a:t>
            </a:r>
            <a:r>
              <a:rPr lang="ru-RU" dirty="0">
                <a:latin typeface="Arial" panose="020B0604020202020204" pitchFamily="34" charset="0"/>
                <a:cs typeface="Arial" panose="020B0604020202020204" pitchFamily="34" charset="0"/>
              </a:rPr>
              <a:t>], так как ( ). </a:t>
            </a:r>
          </a:p>
          <a:p>
            <a:pPr marL="0" indent="0">
              <a:buNone/>
            </a:pPr>
            <a:r>
              <a:rPr lang="ru-RU" dirty="0" smtClean="0">
                <a:latin typeface="Arial" panose="020B0604020202020204" pitchFamily="34" charset="0"/>
                <a:cs typeface="Arial" panose="020B0604020202020204" pitchFamily="34" charset="0"/>
              </a:rPr>
              <a:t>3. </a:t>
            </a:r>
            <a:r>
              <a:rPr lang="ru-RU" b="1" dirty="0" smtClean="0">
                <a:solidFill>
                  <a:srgbClr val="C00000"/>
                </a:solidFill>
                <a:latin typeface="Arial" panose="020B0604020202020204" pitchFamily="34" charset="0"/>
                <a:cs typeface="Arial" panose="020B0604020202020204" pitchFamily="34" charset="0"/>
              </a:rPr>
              <a:t>Так </a:t>
            </a:r>
            <a:r>
              <a:rPr lang="ru-RU" b="1" dirty="0">
                <a:solidFill>
                  <a:srgbClr val="C00000"/>
                </a:solidFill>
                <a:latin typeface="Arial" panose="020B0604020202020204" pitchFamily="34" charset="0"/>
                <a:cs typeface="Arial" panose="020B0604020202020204" pitchFamily="34" charset="0"/>
              </a:rPr>
              <a:t>как </a:t>
            </a:r>
            <a:r>
              <a:rPr lang="ru-RU" u="sng" dirty="0">
                <a:latin typeface="Arial" panose="020B0604020202020204" pitchFamily="34" charset="0"/>
                <a:cs typeface="Arial" panose="020B0604020202020204" pitchFamily="34" charset="0"/>
              </a:rPr>
              <a:t>тезисы</a:t>
            </a:r>
            <a:r>
              <a:rPr lang="ru-RU" dirty="0">
                <a:latin typeface="Arial" panose="020B0604020202020204" pitchFamily="34" charset="0"/>
                <a:cs typeface="Arial" panose="020B0604020202020204" pitchFamily="34" charset="0"/>
              </a:rPr>
              <a:t> докладов уже </a:t>
            </a:r>
            <a:r>
              <a:rPr lang="ru-RU" u="dbl" dirty="0">
                <a:latin typeface="Arial" panose="020B0604020202020204" pitchFamily="34" charset="0"/>
                <a:cs typeface="Arial" panose="020B0604020202020204" pitchFamily="34" charset="0"/>
              </a:rPr>
              <a:t>готовы</a:t>
            </a:r>
            <a:r>
              <a:rPr lang="ru-RU" dirty="0">
                <a:latin typeface="Arial" panose="020B0604020202020204" pitchFamily="34" charset="0"/>
                <a:cs typeface="Arial" panose="020B0604020202020204" pitchFamily="34" charset="0"/>
              </a:rPr>
              <a:t>, </a:t>
            </a:r>
            <a:r>
              <a:rPr lang="ru-RU" u="sng" dirty="0">
                <a:latin typeface="Arial" panose="020B0604020202020204" pitchFamily="34" charset="0"/>
                <a:cs typeface="Arial" panose="020B0604020202020204" pitchFamily="34" charset="0"/>
              </a:rPr>
              <a:t>конференция</a:t>
            </a:r>
            <a:r>
              <a:rPr lang="ru-RU" dirty="0">
                <a:latin typeface="Arial" panose="020B0604020202020204" pitchFamily="34" charset="0"/>
                <a:cs typeface="Arial" panose="020B0604020202020204" pitchFamily="34" charset="0"/>
              </a:rPr>
              <a:t> </a:t>
            </a:r>
            <a:r>
              <a:rPr lang="ru-RU" u="dbl" dirty="0">
                <a:latin typeface="Arial" panose="020B0604020202020204" pitchFamily="34" charset="0"/>
                <a:cs typeface="Arial" panose="020B0604020202020204" pitchFamily="34" charset="0"/>
              </a:rPr>
              <a:t>состоится</a:t>
            </a:r>
            <a:r>
              <a:rPr lang="ru-RU" dirty="0">
                <a:latin typeface="Arial" panose="020B0604020202020204" pitchFamily="34" charset="0"/>
                <a:cs typeface="Arial" panose="020B0604020202020204" pitchFamily="34" charset="0"/>
              </a:rPr>
              <a:t> завтра.  </a:t>
            </a:r>
            <a:endParaRPr lang="ru-RU" dirty="0" smtClean="0">
              <a:latin typeface="Arial" panose="020B0604020202020204" pitchFamily="34" charset="0"/>
              <a:cs typeface="Arial" panose="020B0604020202020204" pitchFamily="34" charset="0"/>
            </a:endParaRPr>
          </a:p>
          <a:p>
            <a:pPr marL="0" indent="0">
              <a:buNone/>
            </a:pPr>
            <a:r>
              <a:rPr lang="ru-RU" dirty="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                                 Так </a:t>
            </a:r>
            <a:r>
              <a:rPr lang="ru-RU" dirty="0">
                <a:latin typeface="Arial" panose="020B0604020202020204" pitchFamily="34" charset="0"/>
                <a:cs typeface="Arial" panose="020B0604020202020204" pitchFamily="34" charset="0"/>
              </a:rPr>
              <a:t>как ( ), [ </a:t>
            </a:r>
            <a:r>
              <a:rPr lang="ru-RU" dirty="0" smtClean="0">
                <a:latin typeface="Arial" panose="020B0604020202020204" pitchFamily="34" charset="0"/>
                <a:cs typeface="Arial" panose="020B0604020202020204" pitchFamily="34" charset="0"/>
              </a:rPr>
              <a:t> ],</a:t>
            </a:r>
            <a:endParaRPr lang="ru-RU" dirty="0">
              <a:latin typeface="Arial" panose="020B0604020202020204" pitchFamily="34" charset="0"/>
              <a:cs typeface="Arial" panose="020B0604020202020204" pitchFamily="34" charset="0"/>
            </a:endParaRPr>
          </a:p>
          <a:p>
            <a:endParaRPr lang="ru-RU" dirty="0"/>
          </a:p>
        </p:txBody>
      </p:sp>
      <p:pic>
        <p:nvPicPr>
          <p:cNvPr id="5" name="Picture 2" descr="D:\Маме\Учительская деятельность\Модератор\myschool_web\photo_2020-09-26_19-19-19.jpg"/>
          <p:cNvPicPr>
            <a:picLocks noChangeAspect="1" noChangeArrowheads="1"/>
          </p:cNvPicPr>
          <p:nvPr/>
        </p:nvPicPr>
        <p:blipFill>
          <a:blip r:embed="rId2">
            <a:clrChange>
              <a:clrFrom>
                <a:srgbClr val="FFFFFF"/>
              </a:clrFrom>
              <a:clrTo>
                <a:srgbClr val="FFFFFF">
                  <a:alpha val="0"/>
                </a:srgbClr>
              </a:clrTo>
            </a:clrChange>
          </a:blip>
          <a:srcRect l="12500" r="12500" b="31250"/>
          <a:stretch>
            <a:fillRect/>
          </a:stretch>
        </p:blipFill>
        <p:spPr bwMode="auto">
          <a:xfrm>
            <a:off x="0" y="81580"/>
            <a:ext cx="1021976" cy="936807"/>
          </a:xfrm>
          <a:prstGeom prst="rect">
            <a:avLst/>
          </a:prstGeom>
          <a:noFill/>
        </p:spPr>
      </p:pic>
    </p:spTree>
    <p:extLst>
      <p:ext uri="{BB962C8B-B14F-4D97-AF65-F5344CB8AC3E}">
        <p14:creationId xmlns:p14="http://schemas.microsoft.com/office/powerpoint/2010/main" val="1386793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781551" y="306108"/>
            <a:ext cx="11277600" cy="888599"/>
          </a:xfrm>
        </p:spPr>
        <p:txBody>
          <a:bodyPr>
            <a:normAutofit/>
          </a:bodyPr>
          <a:lstStyle/>
          <a:p>
            <a:r>
              <a:rPr lang="ru-RU" b="1" dirty="0">
                <a:latin typeface="Arial" panose="020B0604020202020204" pitchFamily="34" charset="0"/>
                <a:cs typeface="Arial" panose="020B0604020202020204" pitchFamily="34" charset="0"/>
              </a:rPr>
              <a:t>Сложноподчинённые предложения с придаточными причины </a:t>
            </a:r>
            <a:r>
              <a:rPr lang="ru-RU" dirty="0">
                <a:latin typeface="Arial" panose="020B0604020202020204" pitchFamily="34" charset="0"/>
                <a:cs typeface="Arial" panose="020B0604020202020204" pitchFamily="34" charset="0"/>
              </a:rPr>
              <a:t>(s</a:t>
            </a:r>
            <a:r>
              <a:rPr lang="en-US" dirty="0" err="1">
                <a:latin typeface="Arial" panose="020B0604020202020204" pitchFamily="34" charset="0"/>
                <a:cs typeface="Arial" panose="020B0604020202020204" pitchFamily="34" charset="0"/>
              </a:rPr>
              <a:t>abab</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ergash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gapli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ergashgan</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qo‘shma</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gaplar</a:t>
            </a:r>
            <a:r>
              <a:rPr lang="ru-RU"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a:p>
            <a:endParaRPr lang="ru-RU" dirty="0"/>
          </a:p>
        </p:txBody>
      </p:sp>
      <p:sp>
        <p:nvSpPr>
          <p:cNvPr id="4" name="Объект 3"/>
          <p:cNvSpPr>
            <a:spLocks noGrp="1"/>
          </p:cNvSpPr>
          <p:nvPr>
            <p:ph sz="half" idx="2"/>
          </p:nvPr>
        </p:nvSpPr>
        <p:spPr>
          <a:xfrm>
            <a:off x="322729" y="1371600"/>
            <a:ext cx="11483789" cy="5204012"/>
          </a:xfrm>
        </p:spPr>
        <p:txBody>
          <a:bodyPr>
            <a:normAutofit/>
          </a:bodyPr>
          <a:lstStyle/>
          <a:p>
            <a:pPr marL="0" indent="0">
              <a:buNone/>
            </a:pPr>
            <a:r>
              <a:rPr lang="ru-RU" dirty="0">
                <a:latin typeface="Arial" panose="020B0604020202020204" pitchFamily="34" charset="0"/>
                <a:cs typeface="Arial" panose="020B0604020202020204" pitchFamily="34" charset="0"/>
              </a:rPr>
              <a:t>Придаточные предложения </a:t>
            </a:r>
            <a:r>
              <a:rPr lang="ru-RU" b="1" dirty="0">
                <a:latin typeface="Arial" panose="020B0604020202020204" pitchFamily="34" charset="0"/>
                <a:cs typeface="Arial" panose="020B0604020202020204" pitchFamily="34" charset="0"/>
              </a:rPr>
              <a:t>причины</a:t>
            </a:r>
            <a:r>
              <a:rPr lang="ru-RU" dirty="0">
                <a:latin typeface="Arial" panose="020B0604020202020204" pitchFamily="34" charset="0"/>
                <a:cs typeface="Arial" panose="020B0604020202020204" pitchFamily="34" charset="0"/>
              </a:rPr>
              <a:t> уточняют причину действия, о котором говорится в главном предложении. Они отвечают на вопросы </a:t>
            </a:r>
            <a:r>
              <a:rPr lang="ru-RU" b="1" i="1" dirty="0">
                <a:latin typeface="Arial" panose="020B0604020202020204" pitchFamily="34" charset="0"/>
                <a:cs typeface="Arial" panose="020B0604020202020204" pitchFamily="34" charset="0"/>
              </a:rPr>
              <a:t>почему? по какой причине? отчего?</a:t>
            </a:r>
            <a:endParaRPr lang="ru-RU" dirty="0">
              <a:latin typeface="Arial" panose="020B0604020202020204" pitchFamily="34" charset="0"/>
              <a:cs typeface="Arial" panose="020B0604020202020204" pitchFamily="34" charset="0"/>
            </a:endParaRPr>
          </a:p>
          <a:p>
            <a:pPr marL="0" indent="0">
              <a:buNone/>
            </a:pPr>
            <a:r>
              <a:rPr lang="ru-RU" dirty="0">
                <a:latin typeface="Arial" panose="020B0604020202020204" pitchFamily="34" charset="0"/>
                <a:cs typeface="Arial" panose="020B0604020202020204" pitchFamily="34" charset="0"/>
              </a:rPr>
              <a:t>Придаточные причины присоединяются к главному </a:t>
            </a:r>
            <a:r>
              <a:rPr lang="ru-RU" dirty="0" smtClean="0">
                <a:latin typeface="Arial" panose="020B0604020202020204" pitchFamily="34" charset="0"/>
                <a:cs typeface="Arial" panose="020B0604020202020204" pitchFamily="34" charset="0"/>
              </a:rPr>
              <a:t>предложению   </a:t>
            </a:r>
            <a:r>
              <a:rPr lang="ru-RU" dirty="0">
                <a:latin typeface="Arial" panose="020B0604020202020204" pitchFamily="34" charset="0"/>
                <a:cs typeface="Arial" panose="020B0604020202020204" pitchFamily="34" charset="0"/>
              </a:rPr>
              <a:t>с помощью союзов </a:t>
            </a:r>
            <a:r>
              <a:rPr lang="ru-RU" b="1" i="1" dirty="0" smtClean="0">
                <a:latin typeface="Arial" panose="020B0604020202020204" pitchFamily="34" charset="0"/>
                <a:cs typeface="Arial" panose="020B0604020202020204" pitchFamily="34" charset="0"/>
              </a:rPr>
              <a:t>потому </a:t>
            </a:r>
            <a:r>
              <a:rPr lang="ru-RU" b="1" i="1" dirty="0">
                <a:latin typeface="Arial" panose="020B0604020202020204" pitchFamily="34" charset="0"/>
                <a:cs typeface="Arial" panose="020B0604020202020204" pitchFamily="34" charset="0"/>
              </a:rPr>
              <a:t>что, оттого что, так как, ибо.</a:t>
            </a:r>
            <a:endParaRPr lang="ru-RU" dirty="0">
              <a:latin typeface="Arial" panose="020B0604020202020204" pitchFamily="34" charset="0"/>
              <a:cs typeface="Arial" panose="020B0604020202020204" pitchFamily="34" charset="0"/>
            </a:endParaRPr>
          </a:p>
          <a:p>
            <a:pPr marL="0" indent="0">
              <a:buNone/>
            </a:pPr>
            <a:r>
              <a:rPr lang="ru-RU" dirty="0">
                <a:latin typeface="Arial" panose="020B0604020202020204" pitchFamily="34" charset="0"/>
                <a:cs typeface="Arial" panose="020B0604020202020204" pitchFamily="34" charset="0"/>
              </a:rPr>
              <a:t>В главном предложении могут быть указательные слова. Обычно на них падает логическое ударение.</a:t>
            </a:r>
          </a:p>
          <a:p>
            <a:pPr marL="0" indent="0">
              <a:buNone/>
            </a:pPr>
            <a:r>
              <a:rPr lang="ru-RU" b="1" dirty="0">
                <a:solidFill>
                  <a:srgbClr val="0070C0"/>
                </a:solidFill>
                <a:latin typeface="Arial" panose="020B0604020202020204" pitchFamily="34" charset="0"/>
                <a:cs typeface="Arial" panose="020B0604020202020204" pitchFamily="34" charset="0"/>
              </a:rPr>
              <a:t>Именно</a:t>
            </a:r>
            <a:r>
              <a:rPr lang="ru-RU" b="1" i="1" dirty="0">
                <a:latin typeface="Arial" panose="020B0604020202020204" pitchFamily="34" charset="0"/>
                <a:cs typeface="Arial" panose="020B0604020202020204" pitchFamily="34" charset="0"/>
              </a:rPr>
              <a:t> </a:t>
            </a:r>
            <a:r>
              <a:rPr lang="ru-RU" b="1" i="1" dirty="0">
                <a:solidFill>
                  <a:srgbClr val="C00000"/>
                </a:solidFill>
                <a:latin typeface="Arial" panose="020B0604020202020204" pitchFamily="34" charset="0"/>
                <a:cs typeface="Arial" panose="020B0604020202020204" pitchFamily="34" charset="0"/>
              </a:rPr>
              <a:t>оттого</a:t>
            </a:r>
            <a:r>
              <a:rPr lang="ru-RU" b="1" i="1" dirty="0">
                <a:latin typeface="Arial" panose="020B0604020202020204" pitchFamily="34" charset="0"/>
                <a:cs typeface="Arial" panose="020B0604020202020204" pitchFamily="34" charset="0"/>
              </a:rPr>
              <a:t>, что</a:t>
            </a:r>
            <a:r>
              <a:rPr lang="ru-RU" i="1" dirty="0">
                <a:latin typeface="Arial" panose="020B0604020202020204" pitchFamily="34" charset="0"/>
                <a:cs typeface="Arial" panose="020B0604020202020204" pitchFamily="34" charset="0"/>
              </a:rPr>
              <a:t> обсерватория Улугбека была разрушена, многие не верили в её существование.  </a:t>
            </a:r>
            <a:r>
              <a:rPr lang="ru-RU" dirty="0">
                <a:latin typeface="Arial" panose="020B0604020202020204" pitchFamily="34" charset="0"/>
                <a:cs typeface="Arial" panose="020B0604020202020204" pitchFamily="34" charset="0"/>
              </a:rPr>
              <a:t>[Оттого, что ( ), ].</a:t>
            </a:r>
          </a:p>
          <a:p>
            <a:pPr marL="0" indent="0">
              <a:buNone/>
            </a:pPr>
            <a:r>
              <a:rPr lang="ru-RU" i="1" dirty="0">
                <a:latin typeface="Arial" panose="020B0604020202020204" pitchFamily="34" charset="0"/>
                <a:cs typeface="Arial" panose="020B0604020202020204" pitchFamily="34" charset="0"/>
              </a:rPr>
              <a:t>Таблицы Улугбека были самыми верными </a:t>
            </a:r>
            <a:r>
              <a:rPr lang="ru-RU" b="1" i="1" dirty="0">
                <a:solidFill>
                  <a:srgbClr val="0070C0"/>
                </a:solidFill>
                <a:latin typeface="Arial" panose="020B0604020202020204" pitchFamily="34" charset="0"/>
                <a:cs typeface="Arial" panose="020B0604020202020204" pitchFamily="34" charset="0"/>
              </a:rPr>
              <a:t>только</a:t>
            </a:r>
            <a:r>
              <a:rPr lang="ru-RU" i="1" dirty="0">
                <a:latin typeface="Arial" panose="020B0604020202020204" pitchFamily="34" charset="0"/>
                <a:cs typeface="Arial" panose="020B0604020202020204" pitchFamily="34" charset="0"/>
              </a:rPr>
              <a:t> </a:t>
            </a:r>
            <a:r>
              <a:rPr lang="ru-RU" b="1" i="1" dirty="0">
                <a:solidFill>
                  <a:srgbClr val="C00000"/>
                </a:solidFill>
                <a:latin typeface="Arial" panose="020B0604020202020204" pitchFamily="34" charset="0"/>
                <a:cs typeface="Arial" panose="020B0604020202020204" pitchFamily="34" charset="0"/>
              </a:rPr>
              <a:t>потому</a:t>
            </a:r>
            <a:r>
              <a:rPr lang="ru-RU" b="1" i="1" dirty="0">
                <a:latin typeface="Arial" panose="020B0604020202020204" pitchFamily="34" charset="0"/>
                <a:cs typeface="Arial" panose="020B0604020202020204" pitchFamily="34" charset="0"/>
              </a:rPr>
              <a:t>, что </a:t>
            </a:r>
            <a:r>
              <a:rPr lang="ru-RU" i="1" dirty="0">
                <a:latin typeface="Arial" panose="020B0604020202020204" pitchFamily="34" charset="0"/>
                <a:cs typeface="Arial" panose="020B0604020202020204" pitchFamily="34" charset="0"/>
              </a:rPr>
              <a:t>учёный использовал точнейший секстант.</a:t>
            </a:r>
            <a:r>
              <a:rPr lang="ru-RU" dirty="0">
                <a:latin typeface="Arial" panose="020B0604020202020204" pitchFamily="34" charset="0"/>
                <a:cs typeface="Arial" panose="020B0604020202020204" pitchFamily="34" charset="0"/>
              </a:rPr>
              <a:t> [ потому], что ( </a:t>
            </a:r>
            <a:r>
              <a:rPr lang="ru-RU" dirty="0" smtClean="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p:txBody>
      </p:sp>
      <p:pic>
        <p:nvPicPr>
          <p:cNvPr id="5" name="Picture 1"/>
          <p:cNvPicPr>
            <a:picLocks noChangeAspect="1" noChangeArrowheads="1"/>
          </p:cNvPicPr>
          <p:nvPr/>
        </p:nvPicPr>
        <p:blipFill>
          <a:blip r:embed="rId2" cstate="print">
            <a:clrChange>
              <a:clrFrom>
                <a:srgbClr val="FFFFFF"/>
              </a:clrFrom>
              <a:clrTo>
                <a:srgbClr val="FFFFFF">
                  <a:alpha val="0"/>
                </a:srgbClr>
              </a:clrTo>
            </a:clrChange>
          </a:blip>
          <a:srcRect l="55142" t="15583"/>
          <a:stretch>
            <a:fillRect/>
          </a:stretch>
        </p:blipFill>
        <p:spPr bwMode="auto">
          <a:xfrm>
            <a:off x="11076086" y="5042647"/>
            <a:ext cx="983065" cy="1709858"/>
          </a:xfrm>
          <a:prstGeom prst="rect">
            <a:avLst/>
          </a:prstGeom>
          <a:noFill/>
          <a:ln w="9525">
            <a:noFill/>
            <a:miter lim="800000"/>
            <a:headEnd/>
            <a:tailEnd/>
          </a:ln>
          <a:effectLst/>
        </p:spPr>
      </p:pic>
      <p:pic>
        <p:nvPicPr>
          <p:cNvPr id="6" name="Picture 2" descr="D:\Маме\Учительская деятельность\Модератор\myschool_web\photo_2020-09-26_19-19-19.jpg"/>
          <p:cNvPicPr>
            <a:picLocks noChangeAspect="1" noChangeArrowheads="1"/>
          </p:cNvPicPr>
          <p:nvPr/>
        </p:nvPicPr>
        <p:blipFill>
          <a:blip r:embed="rId3">
            <a:clrChange>
              <a:clrFrom>
                <a:srgbClr val="FFFFFF"/>
              </a:clrFrom>
              <a:clrTo>
                <a:srgbClr val="FFFFFF">
                  <a:alpha val="0"/>
                </a:srgbClr>
              </a:clrTo>
            </a:clrChange>
          </a:blip>
          <a:srcRect l="12500" r="12500" b="31250"/>
          <a:stretch>
            <a:fillRect/>
          </a:stretch>
        </p:blipFill>
        <p:spPr bwMode="auto">
          <a:xfrm>
            <a:off x="0" y="81580"/>
            <a:ext cx="1021976" cy="936807"/>
          </a:xfrm>
          <a:prstGeom prst="rect">
            <a:avLst/>
          </a:prstGeom>
          <a:noFill/>
        </p:spPr>
      </p:pic>
    </p:spTree>
    <p:extLst>
      <p:ext uri="{BB962C8B-B14F-4D97-AF65-F5344CB8AC3E}">
        <p14:creationId xmlns:p14="http://schemas.microsoft.com/office/powerpoint/2010/main" val="2498620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04364" y="365125"/>
            <a:ext cx="10049435" cy="549275"/>
          </a:xfrm>
        </p:spPr>
        <p:txBody>
          <a:bodyPr>
            <a:normAutofit fontScale="90000"/>
          </a:bodyPr>
          <a:lstStyle/>
          <a:p>
            <a:r>
              <a:rPr lang="ru-RU" dirty="0" smtClean="0">
                <a:latin typeface="Arial" panose="020B0604020202020204" pitchFamily="34" charset="0"/>
                <a:cs typeface="Arial" panose="020B0604020202020204" pitchFamily="34" charset="0"/>
              </a:rPr>
              <a:t>Упражнение 91 </a:t>
            </a:r>
            <a:endParaRPr lang="ru-RU" dirty="0">
              <a:latin typeface="Arial" panose="020B0604020202020204" pitchFamily="34" charset="0"/>
              <a:cs typeface="Arial" panose="020B0604020202020204" pitchFamily="34" charset="0"/>
            </a:endParaRPr>
          </a:p>
        </p:txBody>
      </p:sp>
      <p:sp>
        <p:nvSpPr>
          <p:cNvPr id="3" name="Объект 2"/>
          <p:cNvSpPr>
            <a:spLocks noGrp="1"/>
          </p:cNvSpPr>
          <p:nvPr>
            <p:ph sz="half" idx="1"/>
          </p:nvPr>
        </p:nvSpPr>
        <p:spPr>
          <a:xfrm>
            <a:off x="282388" y="1116061"/>
            <a:ext cx="10914529" cy="1401669"/>
          </a:xfrm>
        </p:spPr>
        <p:txBody>
          <a:bodyPr>
            <a:normAutofit/>
          </a:bodyPr>
          <a:lstStyle/>
          <a:p>
            <a:r>
              <a:rPr lang="ru-RU" dirty="0">
                <a:latin typeface="Arial" panose="020B0604020202020204" pitchFamily="34" charset="0"/>
                <a:cs typeface="Arial" panose="020B0604020202020204" pitchFamily="34" charset="0"/>
              </a:rPr>
              <a:t>Расскажите о великих учёных. Из двух простых предложений составьте сложные с союзами </a:t>
            </a:r>
            <a:r>
              <a:rPr lang="ru-RU" b="1" i="1" dirty="0">
                <a:latin typeface="Arial" panose="020B0604020202020204" pitchFamily="34" charset="0"/>
                <a:cs typeface="Arial" panose="020B0604020202020204" pitchFamily="34" charset="0"/>
              </a:rPr>
              <a:t>потому что, оттого что, так как</a:t>
            </a:r>
            <a:r>
              <a:rPr lang="ru-RU" dirty="0">
                <a:latin typeface="Arial" panose="020B0604020202020204" pitchFamily="34" charset="0"/>
                <a:cs typeface="Arial" panose="020B0604020202020204" pitchFamily="34" charset="0"/>
              </a:rPr>
              <a:t>.</a:t>
            </a:r>
          </a:p>
          <a:p>
            <a:endParaRPr lang="ru-RU" dirty="0"/>
          </a:p>
        </p:txBody>
      </p:sp>
      <p:sp>
        <p:nvSpPr>
          <p:cNvPr id="4" name="Объект 3"/>
          <p:cNvSpPr>
            <a:spLocks noGrp="1"/>
          </p:cNvSpPr>
          <p:nvPr>
            <p:ph sz="half" idx="2"/>
          </p:nvPr>
        </p:nvSpPr>
        <p:spPr>
          <a:xfrm>
            <a:off x="470648" y="2433918"/>
            <a:ext cx="9224682" cy="4182035"/>
          </a:xfrm>
        </p:spPr>
        <p:txBody>
          <a:bodyPr>
            <a:normAutofit/>
          </a:bodyPr>
          <a:lstStyle/>
          <a:p>
            <a:pPr marL="0" indent="0">
              <a:buNone/>
            </a:pPr>
            <a:r>
              <a:rPr lang="ru-RU" dirty="0">
                <a:latin typeface="Arial" panose="020B0604020202020204" pitchFamily="34" charset="0"/>
                <a:cs typeface="Arial" panose="020B0604020202020204" pitchFamily="34" charset="0"/>
              </a:rPr>
              <a:t>1. Улугбек занимался астрономией. Он любил звезды. </a:t>
            </a:r>
          </a:p>
          <a:p>
            <a:pPr marL="0" indent="0">
              <a:buNone/>
            </a:pPr>
            <a:r>
              <a:rPr lang="ru-RU" dirty="0">
                <a:latin typeface="Arial" panose="020B0604020202020204" pitchFamily="34" charset="0"/>
                <a:cs typeface="Arial" panose="020B0604020202020204" pitchFamily="34" charset="0"/>
              </a:rPr>
              <a:t>2. Ибн </a:t>
            </a:r>
            <a:r>
              <a:rPr lang="ru-RU" dirty="0" err="1">
                <a:latin typeface="Arial" panose="020B0604020202020204" pitchFamily="34" charset="0"/>
                <a:cs typeface="Arial" panose="020B0604020202020204" pitchFamily="34" charset="0"/>
              </a:rPr>
              <a:t>Сино</a:t>
            </a:r>
            <a:r>
              <a:rPr lang="ru-RU" dirty="0">
                <a:latin typeface="Arial" panose="020B0604020202020204" pitchFamily="34" charset="0"/>
                <a:cs typeface="Arial" panose="020B0604020202020204" pitchFamily="34" charset="0"/>
              </a:rPr>
              <a:t> стал врачом. Он вылечил эмира Бухары. </a:t>
            </a:r>
          </a:p>
          <a:p>
            <a:pPr marL="0" indent="0">
              <a:buNone/>
            </a:pPr>
            <a:r>
              <a:rPr lang="ru-RU" dirty="0">
                <a:latin typeface="Arial" panose="020B0604020202020204" pitchFamily="34" charset="0"/>
                <a:cs typeface="Arial" panose="020B0604020202020204" pitchFamily="34" charset="0"/>
              </a:rPr>
              <a:t>3. Мухаммад </a:t>
            </a:r>
            <a:r>
              <a:rPr lang="ru-RU" dirty="0" err="1">
                <a:latin typeface="Arial" panose="020B0604020202020204" pitchFamily="34" charset="0"/>
                <a:cs typeface="Arial" panose="020B0604020202020204" pitchFamily="34" charset="0"/>
              </a:rPr>
              <a:t>Рахим</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Ферузшах</a:t>
            </a:r>
            <a:r>
              <a:rPr lang="ru-RU" dirty="0">
                <a:latin typeface="Arial" panose="020B0604020202020204" pitchFamily="34" charset="0"/>
                <a:cs typeface="Arial" panose="020B0604020202020204" pitchFamily="34" charset="0"/>
              </a:rPr>
              <a:t> издал указ о </a:t>
            </a:r>
            <a:r>
              <a:rPr lang="ru-RU" dirty="0" err="1">
                <a:latin typeface="Arial" panose="020B0604020202020204" pitchFamily="34" charset="0"/>
                <a:cs typeface="Arial" panose="020B0604020202020204" pitchFamily="34" charset="0"/>
              </a:rPr>
              <a:t>шашмакоме</a:t>
            </a:r>
            <a:r>
              <a:rPr lang="ru-RU" dirty="0">
                <a:latin typeface="Arial" panose="020B0604020202020204" pitchFamily="34" charset="0"/>
                <a:cs typeface="Arial" panose="020B0604020202020204" pitchFamily="34" charset="0"/>
              </a:rPr>
              <a:t>. Музыка украшает мир.</a:t>
            </a:r>
          </a:p>
          <a:p>
            <a:pPr marL="0" indent="0">
              <a:buNone/>
            </a:pPr>
            <a:r>
              <a:rPr lang="ru-RU" dirty="0">
                <a:latin typeface="Arial" panose="020B0604020202020204" pitchFamily="34" charset="0"/>
                <a:cs typeface="Arial" panose="020B0604020202020204" pitchFamily="34" charset="0"/>
              </a:rPr>
              <a:t>4. Академик Кары Ниязов написал монографию об астрономической школе Самарканда. Он хорошо изучил труды Улугбека.</a:t>
            </a:r>
          </a:p>
          <a:p>
            <a:endParaRPr lang="ru-RU" dirty="0"/>
          </a:p>
        </p:txBody>
      </p:sp>
      <p:pic>
        <p:nvPicPr>
          <p:cNvPr id="5" name="Рисунок 4"/>
          <p:cNvPicPr>
            <a:picLocks noChangeAspect="1"/>
          </p:cNvPicPr>
          <p:nvPr/>
        </p:nvPicPr>
        <p:blipFill rotWithShape="1">
          <a:blip r:embed="rId2"/>
          <a:srcRect l="43125" t="37052" r="43419" b="29402"/>
          <a:stretch/>
        </p:blipFill>
        <p:spPr>
          <a:xfrm>
            <a:off x="9656670" y="2551347"/>
            <a:ext cx="2535330" cy="3553618"/>
          </a:xfrm>
          <a:prstGeom prst="rect">
            <a:avLst/>
          </a:prstGeom>
        </p:spPr>
      </p:pic>
    </p:spTree>
    <p:extLst>
      <p:ext uri="{BB962C8B-B14F-4D97-AF65-F5344CB8AC3E}">
        <p14:creationId xmlns:p14="http://schemas.microsoft.com/office/powerpoint/2010/main" val="107903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04364" y="365125"/>
            <a:ext cx="10049435" cy="549275"/>
          </a:xfrm>
        </p:spPr>
        <p:txBody>
          <a:bodyPr>
            <a:normAutofit fontScale="90000"/>
          </a:bodyPr>
          <a:lstStyle/>
          <a:p>
            <a:r>
              <a:rPr lang="ru-RU" dirty="0" smtClean="0">
                <a:solidFill>
                  <a:srgbClr val="002060"/>
                </a:solidFill>
                <a:latin typeface="Arial" panose="020B0604020202020204" pitchFamily="34" charset="0"/>
                <a:cs typeface="Arial" panose="020B0604020202020204" pitchFamily="34" charset="0"/>
              </a:rPr>
              <a:t>Упражнение 91 </a:t>
            </a:r>
            <a:endParaRPr lang="ru-RU" dirty="0">
              <a:solidFill>
                <a:srgbClr val="002060"/>
              </a:solidFill>
              <a:latin typeface="Arial" panose="020B0604020202020204" pitchFamily="34" charset="0"/>
              <a:cs typeface="Arial" panose="020B0604020202020204" pitchFamily="34" charset="0"/>
            </a:endParaRPr>
          </a:p>
        </p:txBody>
      </p:sp>
      <p:sp>
        <p:nvSpPr>
          <p:cNvPr id="4" name="Объект 3"/>
          <p:cNvSpPr>
            <a:spLocks noGrp="1"/>
          </p:cNvSpPr>
          <p:nvPr>
            <p:ph sz="half" idx="2"/>
          </p:nvPr>
        </p:nvSpPr>
        <p:spPr>
          <a:xfrm>
            <a:off x="470648" y="2433918"/>
            <a:ext cx="9224682" cy="4182035"/>
          </a:xfrm>
        </p:spPr>
        <p:txBody>
          <a:bodyPr>
            <a:normAutofit/>
          </a:bodyPr>
          <a:lstStyle/>
          <a:p>
            <a:pPr marL="0" indent="0">
              <a:buNone/>
            </a:pPr>
            <a:r>
              <a:rPr lang="ru-RU" dirty="0">
                <a:latin typeface="Arial" panose="020B0604020202020204" pitchFamily="34" charset="0"/>
                <a:cs typeface="Arial" panose="020B0604020202020204" pitchFamily="34" charset="0"/>
              </a:rPr>
              <a:t>1. Улугбек занимался </a:t>
            </a:r>
            <a:r>
              <a:rPr lang="ru-RU" dirty="0" smtClean="0">
                <a:latin typeface="Arial" panose="020B0604020202020204" pitchFamily="34" charset="0"/>
                <a:cs typeface="Arial" panose="020B0604020202020204" pitchFamily="34" charset="0"/>
              </a:rPr>
              <a:t>астрономией, </a:t>
            </a:r>
            <a:r>
              <a:rPr lang="ru-RU" b="1" dirty="0" smtClean="0">
                <a:solidFill>
                  <a:srgbClr val="C00000"/>
                </a:solidFill>
                <a:latin typeface="Arial" panose="020B0604020202020204" pitchFamily="34" charset="0"/>
                <a:cs typeface="Arial" panose="020B0604020202020204" pitchFamily="34" charset="0"/>
              </a:rPr>
              <a:t>оттого что </a:t>
            </a:r>
            <a:r>
              <a:rPr lang="ru-RU" dirty="0" smtClean="0">
                <a:latin typeface="Arial" panose="020B0604020202020204" pitchFamily="34" charset="0"/>
                <a:cs typeface="Arial" panose="020B0604020202020204" pitchFamily="34" charset="0"/>
              </a:rPr>
              <a:t>он </a:t>
            </a:r>
            <a:r>
              <a:rPr lang="ru-RU" dirty="0">
                <a:latin typeface="Arial" panose="020B0604020202020204" pitchFamily="34" charset="0"/>
                <a:cs typeface="Arial" panose="020B0604020202020204" pitchFamily="34" charset="0"/>
              </a:rPr>
              <a:t>любил звезды. </a:t>
            </a:r>
          </a:p>
          <a:p>
            <a:pPr marL="0" indent="0">
              <a:buNone/>
            </a:pPr>
            <a:r>
              <a:rPr lang="ru-RU" dirty="0">
                <a:latin typeface="Arial" panose="020B0604020202020204" pitchFamily="34" charset="0"/>
                <a:cs typeface="Arial" panose="020B0604020202020204" pitchFamily="34" charset="0"/>
              </a:rPr>
              <a:t>2. Ибн </a:t>
            </a:r>
            <a:r>
              <a:rPr lang="ru-RU" dirty="0" err="1">
                <a:latin typeface="Arial" panose="020B0604020202020204" pitchFamily="34" charset="0"/>
                <a:cs typeface="Arial" panose="020B0604020202020204" pitchFamily="34" charset="0"/>
              </a:rPr>
              <a:t>Сино</a:t>
            </a:r>
            <a:r>
              <a:rPr lang="ru-RU" dirty="0">
                <a:latin typeface="Arial" panose="020B0604020202020204" pitchFamily="34" charset="0"/>
                <a:cs typeface="Arial" panose="020B0604020202020204" pitchFamily="34" charset="0"/>
              </a:rPr>
              <a:t> стал </a:t>
            </a:r>
            <a:r>
              <a:rPr lang="ru-RU" dirty="0" smtClean="0">
                <a:latin typeface="Arial" panose="020B0604020202020204" pitchFamily="34" charset="0"/>
                <a:cs typeface="Arial" panose="020B0604020202020204" pitchFamily="34" charset="0"/>
              </a:rPr>
              <a:t>врачом, </a:t>
            </a:r>
            <a:r>
              <a:rPr lang="ru-RU" b="1" dirty="0" smtClean="0">
                <a:solidFill>
                  <a:srgbClr val="C00000"/>
                </a:solidFill>
                <a:latin typeface="Arial" panose="020B0604020202020204" pitchFamily="34" charset="0"/>
                <a:cs typeface="Arial" panose="020B0604020202020204" pitchFamily="34" charset="0"/>
              </a:rPr>
              <a:t>так как </a:t>
            </a:r>
            <a:r>
              <a:rPr lang="ru-RU" dirty="0" smtClean="0">
                <a:latin typeface="Arial" panose="020B0604020202020204" pitchFamily="34" charset="0"/>
                <a:cs typeface="Arial" panose="020B0604020202020204" pitchFamily="34" charset="0"/>
              </a:rPr>
              <a:t>он </a:t>
            </a:r>
            <a:r>
              <a:rPr lang="ru-RU" dirty="0">
                <a:latin typeface="Arial" panose="020B0604020202020204" pitchFamily="34" charset="0"/>
                <a:cs typeface="Arial" panose="020B0604020202020204" pitchFamily="34" charset="0"/>
              </a:rPr>
              <a:t>вылечил эмира Бухары. </a:t>
            </a:r>
          </a:p>
          <a:p>
            <a:pPr marL="0" indent="0">
              <a:buNone/>
            </a:pPr>
            <a:r>
              <a:rPr lang="ru-RU" dirty="0">
                <a:latin typeface="Arial" panose="020B0604020202020204" pitchFamily="34" charset="0"/>
                <a:cs typeface="Arial" panose="020B0604020202020204" pitchFamily="34" charset="0"/>
              </a:rPr>
              <a:t>3. Мухаммад </a:t>
            </a:r>
            <a:r>
              <a:rPr lang="ru-RU" dirty="0" err="1">
                <a:latin typeface="Arial" panose="020B0604020202020204" pitchFamily="34" charset="0"/>
                <a:cs typeface="Arial" panose="020B0604020202020204" pitchFamily="34" charset="0"/>
              </a:rPr>
              <a:t>Рахим</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Ферузшах</a:t>
            </a:r>
            <a:r>
              <a:rPr lang="ru-RU" dirty="0">
                <a:latin typeface="Arial" panose="020B0604020202020204" pitchFamily="34" charset="0"/>
                <a:cs typeface="Arial" panose="020B0604020202020204" pitchFamily="34" charset="0"/>
              </a:rPr>
              <a:t> издал указ о </a:t>
            </a:r>
            <a:r>
              <a:rPr lang="ru-RU" dirty="0" err="1" smtClean="0">
                <a:latin typeface="Arial" panose="020B0604020202020204" pitchFamily="34" charset="0"/>
                <a:cs typeface="Arial" panose="020B0604020202020204" pitchFamily="34" charset="0"/>
              </a:rPr>
              <a:t>шашмакоме</a:t>
            </a:r>
            <a:r>
              <a:rPr lang="ru-RU" dirty="0" smtClean="0">
                <a:latin typeface="Arial" panose="020B0604020202020204" pitchFamily="34" charset="0"/>
                <a:cs typeface="Arial" panose="020B0604020202020204" pitchFamily="34" charset="0"/>
              </a:rPr>
              <a:t>, </a:t>
            </a:r>
            <a:r>
              <a:rPr lang="ru-RU" b="1" dirty="0" smtClean="0">
                <a:solidFill>
                  <a:srgbClr val="C00000"/>
                </a:solidFill>
                <a:latin typeface="Arial" panose="020B0604020202020204" pitchFamily="34" charset="0"/>
                <a:cs typeface="Arial" panose="020B0604020202020204" pitchFamily="34" charset="0"/>
              </a:rPr>
              <a:t>потому что </a:t>
            </a:r>
            <a:r>
              <a:rPr lang="ru-RU" dirty="0" smtClean="0">
                <a:latin typeface="Arial" panose="020B0604020202020204" pitchFamily="34" charset="0"/>
                <a:cs typeface="Arial" panose="020B0604020202020204" pitchFamily="34" charset="0"/>
              </a:rPr>
              <a:t>музыка </a:t>
            </a:r>
            <a:r>
              <a:rPr lang="ru-RU" dirty="0">
                <a:latin typeface="Arial" panose="020B0604020202020204" pitchFamily="34" charset="0"/>
                <a:cs typeface="Arial" panose="020B0604020202020204" pitchFamily="34" charset="0"/>
              </a:rPr>
              <a:t>украшает мир.</a:t>
            </a:r>
          </a:p>
          <a:p>
            <a:pPr marL="0" indent="0">
              <a:buNone/>
            </a:pPr>
            <a:r>
              <a:rPr lang="ru-RU" dirty="0">
                <a:latin typeface="Arial" panose="020B0604020202020204" pitchFamily="34" charset="0"/>
                <a:cs typeface="Arial" panose="020B0604020202020204" pitchFamily="34" charset="0"/>
              </a:rPr>
              <a:t>4. Академик Кары Ниязов написал монографию об астрономической школе </a:t>
            </a:r>
            <a:r>
              <a:rPr lang="ru-RU" dirty="0" smtClean="0">
                <a:latin typeface="Arial" panose="020B0604020202020204" pitchFamily="34" charset="0"/>
                <a:cs typeface="Arial" panose="020B0604020202020204" pitchFamily="34" charset="0"/>
              </a:rPr>
              <a:t>Самарканда, </a:t>
            </a:r>
            <a:r>
              <a:rPr lang="ru-RU" b="1" dirty="0" smtClean="0">
                <a:solidFill>
                  <a:srgbClr val="C00000"/>
                </a:solidFill>
                <a:latin typeface="Arial" panose="020B0604020202020204" pitchFamily="34" charset="0"/>
                <a:cs typeface="Arial" panose="020B0604020202020204" pitchFamily="34" charset="0"/>
              </a:rPr>
              <a:t>так как </a:t>
            </a:r>
            <a:r>
              <a:rPr lang="ru-RU" dirty="0" smtClean="0">
                <a:latin typeface="Arial" panose="020B0604020202020204" pitchFamily="34" charset="0"/>
                <a:cs typeface="Arial" panose="020B0604020202020204" pitchFamily="34" charset="0"/>
              </a:rPr>
              <a:t>он </a:t>
            </a:r>
            <a:r>
              <a:rPr lang="ru-RU" dirty="0">
                <a:latin typeface="Arial" panose="020B0604020202020204" pitchFamily="34" charset="0"/>
                <a:cs typeface="Arial" panose="020B0604020202020204" pitchFamily="34" charset="0"/>
              </a:rPr>
              <a:t>хорошо изучил труды Улугбека.</a:t>
            </a:r>
          </a:p>
          <a:p>
            <a:endParaRPr lang="ru-RU" dirty="0"/>
          </a:p>
        </p:txBody>
      </p:sp>
      <p:pic>
        <p:nvPicPr>
          <p:cNvPr id="1026" name="Picture 2" descr="Галерея - фото Кары-Ниязова цветные (реставрац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8622" y="3079376"/>
            <a:ext cx="2673377" cy="377862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695330" y="1171327"/>
            <a:ext cx="1670933" cy="777061"/>
          </a:xfrm>
          <a:prstGeom prst="cube">
            <a:avLst/>
          </a:prstGeom>
          <a:solidFill>
            <a:schemeClr val="accent4">
              <a:lumMod val="40000"/>
              <a:lumOff val="60000"/>
            </a:schemeClr>
          </a:solidFill>
          <a:ln>
            <a:solidFill>
              <a:schemeClr val="accent1"/>
            </a:solidFill>
          </a:ln>
          <a:effectLst>
            <a:outerShdw blurRad="50800" dist="38100" dir="5400000" algn="t" rotWithShape="0">
              <a:prstClr val="black">
                <a:alpha val="40000"/>
              </a:prstClr>
            </a:outerShdw>
          </a:effectLst>
        </p:spPr>
        <p:txBody>
          <a:bodyPr wrap="none" rtlCol="0">
            <a:spAutoFit/>
          </a:bodyPr>
          <a:lstStyle/>
          <a:p>
            <a:r>
              <a:rPr lang="ru-RU" sz="3200" dirty="0">
                <a:latin typeface="Arial" panose="020B0604020202020204" pitchFamily="34" charset="0"/>
                <a:cs typeface="Arial" panose="020B0604020202020204" pitchFamily="34" charset="0"/>
              </a:rPr>
              <a:t>т</a:t>
            </a:r>
            <a:r>
              <a:rPr lang="ru-RU" sz="3200" dirty="0" smtClean="0">
                <a:latin typeface="Arial" panose="020B0604020202020204" pitchFamily="34" charset="0"/>
                <a:cs typeface="Arial" panose="020B0604020202020204" pitchFamily="34" charset="0"/>
              </a:rPr>
              <a:t>ак как</a:t>
            </a:r>
            <a:endParaRPr lang="ru-RU" sz="3200" dirty="0">
              <a:latin typeface="Arial" panose="020B0604020202020204" pitchFamily="34" charset="0"/>
              <a:cs typeface="Arial" panose="020B0604020202020204" pitchFamily="34" charset="0"/>
            </a:endParaRPr>
          </a:p>
        </p:txBody>
      </p:sp>
      <p:sp>
        <p:nvSpPr>
          <p:cNvPr id="9" name="TextBox 8"/>
          <p:cNvSpPr txBox="1"/>
          <p:nvPr/>
        </p:nvSpPr>
        <p:spPr>
          <a:xfrm>
            <a:off x="6889375" y="1219826"/>
            <a:ext cx="2289962" cy="777061"/>
          </a:xfrm>
          <a:prstGeom prst="cube">
            <a:avLst/>
          </a:prstGeom>
          <a:solidFill>
            <a:schemeClr val="accent4">
              <a:lumMod val="40000"/>
              <a:lumOff val="60000"/>
            </a:schemeClr>
          </a:solidFill>
          <a:ln>
            <a:solidFill>
              <a:schemeClr val="accent1"/>
            </a:solidFill>
          </a:ln>
          <a:effectLst>
            <a:outerShdw blurRad="50800" dist="38100" dir="5400000" algn="t" rotWithShape="0">
              <a:prstClr val="black">
                <a:alpha val="40000"/>
              </a:prstClr>
            </a:outerShdw>
          </a:effectLst>
        </p:spPr>
        <p:txBody>
          <a:bodyPr wrap="none" rtlCol="0">
            <a:spAutoFit/>
          </a:bodyPr>
          <a:lstStyle/>
          <a:p>
            <a:r>
              <a:rPr lang="ru-RU" sz="3200" dirty="0">
                <a:latin typeface="Arial" panose="020B0604020202020204" pitchFamily="34" charset="0"/>
                <a:cs typeface="Arial" panose="020B0604020202020204" pitchFamily="34" charset="0"/>
              </a:rPr>
              <a:t>о</a:t>
            </a:r>
            <a:r>
              <a:rPr lang="ru-RU" sz="3200" dirty="0" smtClean="0">
                <a:latin typeface="Arial" panose="020B0604020202020204" pitchFamily="34" charset="0"/>
                <a:cs typeface="Arial" panose="020B0604020202020204" pitchFamily="34" charset="0"/>
              </a:rPr>
              <a:t>ттого что</a:t>
            </a:r>
            <a:endParaRPr lang="ru-RU" sz="3200" dirty="0">
              <a:latin typeface="Arial" panose="020B0604020202020204" pitchFamily="34" charset="0"/>
              <a:cs typeface="Arial" panose="020B0604020202020204" pitchFamily="34" charset="0"/>
            </a:endParaRPr>
          </a:p>
        </p:txBody>
      </p:sp>
      <p:sp>
        <p:nvSpPr>
          <p:cNvPr id="10" name="TextBox 9"/>
          <p:cNvSpPr txBox="1"/>
          <p:nvPr/>
        </p:nvSpPr>
        <p:spPr>
          <a:xfrm>
            <a:off x="4029634" y="1219826"/>
            <a:ext cx="2441463" cy="777061"/>
          </a:xfrm>
          <a:prstGeom prst="cube">
            <a:avLst/>
          </a:prstGeom>
          <a:solidFill>
            <a:schemeClr val="accent4">
              <a:lumMod val="40000"/>
              <a:lumOff val="60000"/>
            </a:schemeClr>
          </a:solidFill>
          <a:ln>
            <a:solidFill>
              <a:schemeClr val="accent1"/>
            </a:solidFill>
          </a:ln>
          <a:effectLst>
            <a:outerShdw blurRad="50800" dist="38100" dir="5400000" algn="t" rotWithShape="0">
              <a:prstClr val="black">
                <a:alpha val="40000"/>
              </a:prstClr>
            </a:outerShdw>
          </a:effectLst>
        </p:spPr>
        <p:txBody>
          <a:bodyPr wrap="none" rtlCol="0">
            <a:spAutoFit/>
          </a:bodyPr>
          <a:lstStyle/>
          <a:p>
            <a:r>
              <a:rPr lang="ru-RU" sz="3200" dirty="0">
                <a:latin typeface="Arial" panose="020B0604020202020204" pitchFamily="34" charset="0"/>
                <a:cs typeface="Arial" panose="020B0604020202020204" pitchFamily="34" charset="0"/>
              </a:rPr>
              <a:t>п</a:t>
            </a:r>
            <a:r>
              <a:rPr lang="ru-RU" sz="3200" dirty="0" smtClean="0">
                <a:latin typeface="Arial" panose="020B0604020202020204" pitchFamily="34" charset="0"/>
                <a:cs typeface="Arial" panose="020B0604020202020204" pitchFamily="34" charset="0"/>
              </a:rPr>
              <a:t>отому что</a:t>
            </a:r>
            <a:endParaRPr lang="ru-RU" sz="3200" dirty="0">
              <a:latin typeface="Arial" panose="020B0604020202020204" pitchFamily="34" charset="0"/>
              <a:cs typeface="Arial" panose="020B0604020202020204" pitchFamily="34" charset="0"/>
            </a:endParaRPr>
          </a:p>
        </p:txBody>
      </p:sp>
      <p:pic>
        <p:nvPicPr>
          <p:cNvPr id="1028" name="Picture 4" descr="ᐈ Шапка вектор, векторные картинки шапка выпускника | скачать на  Depositphotos®"/>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54809" y="52575"/>
            <a:ext cx="1751974" cy="1751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47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9212" y="365126"/>
            <a:ext cx="10264588" cy="791322"/>
          </a:xfrm>
        </p:spPr>
        <p:txBody>
          <a:bodyPr/>
          <a:lstStyle/>
          <a:p>
            <a:r>
              <a:rPr lang="ru-RU" dirty="0" smtClean="0">
                <a:solidFill>
                  <a:srgbClr val="002060"/>
                </a:solidFill>
                <a:latin typeface="Arial" panose="020B0604020202020204" pitchFamily="34" charset="0"/>
                <a:cs typeface="Arial" panose="020B0604020202020204" pitchFamily="34" charset="0"/>
              </a:rPr>
              <a:t>Упражнение 92</a:t>
            </a:r>
            <a:endParaRPr lang="ru-RU" dirty="0">
              <a:solidFill>
                <a:srgbClr val="002060"/>
              </a:solidFill>
              <a:latin typeface="Arial" panose="020B0604020202020204" pitchFamily="34" charset="0"/>
              <a:cs typeface="Arial" panose="020B0604020202020204" pitchFamily="34" charset="0"/>
            </a:endParaRPr>
          </a:p>
        </p:txBody>
      </p:sp>
      <p:sp>
        <p:nvSpPr>
          <p:cNvPr id="3" name="Объект 2"/>
          <p:cNvSpPr>
            <a:spLocks noGrp="1"/>
          </p:cNvSpPr>
          <p:nvPr>
            <p:ph sz="half" idx="1"/>
          </p:nvPr>
        </p:nvSpPr>
        <p:spPr>
          <a:xfrm>
            <a:off x="560294" y="1044107"/>
            <a:ext cx="10013577" cy="1038599"/>
          </a:xfrm>
        </p:spPr>
        <p:txBody>
          <a:bodyPr>
            <a:normAutofit/>
          </a:bodyPr>
          <a:lstStyle/>
          <a:p>
            <a:pPr marL="0" indent="0">
              <a:buNone/>
            </a:pPr>
            <a:r>
              <a:rPr lang="ru-RU" dirty="0">
                <a:latin typeface="Arial" panose="020B0604020202020204" pitchFamily="34" charset="0"/>
                <a:cs typeface="Arial" panose="020B0604020202020204" pitchFamily="34" charset="0"/>
              </a:rPr>
              <a:t>Найдите сложные предложения с придаточными причины. Составьте вопросы к тексту.</a:t>
            </a:r>
          </a:p>
          <a:p>
            <a:endParaRPr lang="ru-RU" dirty="0"/>
          </a:p>
        </p:txBody>
      </p:sp>
      <p:sp>
        <p:nvSpPr>
          <p:cNvPr id="4" name="Объект 3"/>
          <p:cNvSpPr>
            <a:spLocks noGrp="1"/>
          </p:cNvSpPr>
          <p:nvPr>
            <p:ph sz="half" idx="2"/>
          </p:nvPr>
        </p:nvSpPr>
        <p:spPr>
          <a:xfrm>
            <a:off x="403413" y="2082706"/>
            <a:ext cx="9305364" cy="4385329"/>
          </a:xfrm>
        </p:spPr>
        <p:txBody>
          <a:bodyPr>
            <a:normAutofit/>
          </a:bodyPr>
          <a:lstStyle/>
          <a:p>
            <a:pPr marL="0" indent="0">
              <a:buNone/>
            </a:pPr>
            <a:r>
              <a:rPr lang="ru-RU" dirty="0" smtClean="0">
                <a:latin typeface="Arial" panose="020B0604020202020204" pitchFamily="34" charset="0"/>
                <a:cs typeface="Arial" panose="020B0604020202020204" pitchFamily="34" charset="0"/>
              </a:rPr>
              <a:t>Абу </a:t>
            </a:r>
            <a:r>
              <a:rPr lang="ru-RU" dirty="0" err="1" smtClean="0">
                <a:latin typeface="Arial" panose="020B0604020202020204" pitchFamily="34" charset="0"/>
                <a:cs typeface="Arial" panose="020B0604020202020204" pitchFamily="34" charset="0"/>
              </a:rPr>
              <a:t>Райхан</a:t>
            </a:r>
            <a:r>
              <a:rPr lang="ru-RU" dirty="0" smtClean="0">
                <a:latin typeface="Arial" panose="020B0604020202020204" pitchFamily="34" charset="0"/>
                <a:cs typeface="Arial" panose="020B0604020202020204" pitchFamily="34" charset="0"/>
              </a:rPr>
              <a:t> аль-</a:t>
            </a:r>
            <a:r>
              <a:rPr lang="ru-RU" dirty="0" err="1" smtClean="0">
                <a:latin typeface="Arial" panose="020B0604020202020204" pitchFamily="34" charset="0"/>
                <a:cs typeface="Arial" panose="020B0604020202020204" pitchFamily="34" charset="0"/>
              </a:rPr>
              <a:t>Беруни</a:t>
            </a:r>
            <a:r>
              <a:rPr lang="ru-RU" dirty="0" smtClean="0">
                <a:latin typeface="Arial" panose="020B0604020202020204" pitchFamily="34" charset="0"/>
                <a:cs typeface="Arial" panose="020B0604020202020204" pitchFamily="34" charset="0"/>
              </a:rPr>
              <a:t> – выдающийся учёный-энциклопедист. Историки называют XI век «веком </a:t>
            </a:r>
            <a:r>
              <a:rPr lang="ru-RU" dirty="0" err="1" smtClean="0">
                <a:latin typeface="Arial" panose="020B0604020202020204" pitchFamily="34" charset="0"/>
                <a:cs typeface="Arial" panose="020B0604020202020204" pitchFamily="34" charset="0"/>
              </a:rPr>
              <a:t>Беруни</a:t>
            </a:r>
            <a:r>
              <a:rPr lang="ru-RU" dirty="0" smtClean="0">
                <a:latin typeface="Arial" panose="020B0604020202020204" pitchFamily="34" charset="0"/>
                <a:cs typeface="Arial" panose="020B0604020202020204" pitchFamily="34" charset="0"/>
              </a:rPr>
              <a:t>»</a:t>
            </a:r>
            <a:r>
              <a:rPr lang="ru-RU" b="1" dirty="0" smtClean="0">
                <a:solidFill>
                  <a:srgbClr val="C00000"/>
                </a:solidFill>
                <a:latin typeface="Arial" panose="020B0604020202020204" pitchFamily="34" charset="0"/>
                <a:cs typeface="Arial" panose="020B0604020202020204" pitchFamily="34" charset="0"/>
              </a:rPr>
              <a:t>, потому что </a:t>
            </a:r>
            <a:r>
              <a:rPr lang="ru-RU" dirty="0" smtClean="0">
                <a:latin typeface="Arial" panose="020B0604020202020204" pitchFamily="34" charset="0"/>
                <a:cs typeface="Arial" panose="020B0604020202020204" pitchFamily="34" charset="0"/>
              </a:rPr>
              <a:t>великий ученый из Хорезма создал около 150 фундаментальных трудов по истории, географии, филологии, астрономии, математике, геодезии, минералогии, фармакологии, геологии и другим областям науки. </a:t>
            </a:r>
          </a:p>
          <a:p>
            <a:pPr marL="0" indent="0">
              <a:buNone/>
            </a:pPr>
            <a:endParaRPr lang="ru-RU" dirty="0" smtClean="0">
              <a:latin typeface="Arial" panose="020B0604020202020204" pitchFamily="34" charset="0"/>
              <a:cs typeface="Arial" panose="020B0604020202020204" pitchFamily="34" charset="0"/>
            </a:endParaRPr>
          </a:p>
          <a:p>
            <a:pPr marL="0" indent="0">
              <a:buNone/>
            </a:pPr>
            <a:r>
              <a:rPr lang="ru-RU" dirty="0" smtClean="0">
                <a:latin typeface="Arial" panose="020B0604020202020204" pitchFamily="34" charset="0"/>
                <a:cs typeface="Arial" panose="020B0604020202020204" pitchFamily="34" charset="0"/>
              </a:rPr>
              <a:t>Почему историки называют </a:t>
            </a:r>
            <a:r>
              <a:rPr lang="ru-RU" dirty="0">
                <a:latin typeface="Arial" panose="020B0604020202020204" pitchFamily="34" charset="0"/>
                <a:cs typeface="Arial" panose="020B0604020202020204" pitchFamily="34" charset="0"/>
              </a:rPr>
              <a:t>XI </a:t>
            </a:r>
            <a:r>
              <a:rPr lang="ru-RU" dirty="0" smtClean="0">
                <a:latin typeface="Arial" panose="020B0604020202020204" pitchFamily="34" charset="0"/>
                <a:cs typeface="Arial" panose="020B0604020202020204" pitchFamily="34" charset="0"/>
              </a:rPr>
              <a:t>век «веком </a:t>
            </a:r>
            <a:r>
              <a:rPr lang="ru-RU" dirty="0" err="1">
                <a:latin typeface="Arial" panose="020B0604020202020204" pitchFamily="34" charset="0"/>
                <a:cs typeface="Arial" panose="020B0604020202020204" pitchFamily="34" charset="0"/>
              </a:rPr>
              <a:t>Беруни</a:t>
            </a:r>
            <a:r>
              <a:rPr lang="ru-RU" dirty="0" smtClean="0">
                <a:latin typeface="Arial" panose="020B0604020202020204" pitchFamily="34" charset="0"/>
                <a:cs typeface="Arial" panose="020B0604020202020204" pitchFamily="34" charset="0"/>
              </a:rPr>
              <a:t>» ?</a:t>
            </a:r>
            <a:endParaRPr lang="ru-RU" dirty="0">
              <a:latin typeface="Arial" panose="020B0604020202020204" pitchFamily="34" charset="0"/>
              <a:cs typeface="Arial" panose="020B0604020202020204" pitchFamily="34" charset="0"/>
            </a:endParaRPr>
          </a:p>
        </p:txBody>
      </p:sp>
      <p:pic>
        <p:nvPicPr>
          <p:cNvPr id="2050" name="Picture 2" descr="Абу Райхон Беруний — Золотое наследие Узбекистана"/>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85091" y="1563405"/>
            <a:ext cx="2478322" cy="33044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
          <p:cNvPicPr>
            <a:picLocks noChangeAspect="1" noChangeArrowheads="1"/>
          </p:cNvPicPr>
          <p:nvPr/>
        </p:nvPicPr>
        <p:blipFill>
          <a:blip r:embed="rId3" cstate="print">
            <a:clrChange>
              <a:clrFrom>
                <a:srgbClr val="FFFFFF"/>
              </a:clrFrom>
              <a:clrTo>
                <a:srgbClr val="FFFFFF">
                  <a:alpha val="0"/>
                </a:srgbClr>
              </a:clrTo>
            </a:clrChange>
          </a:blip>
          <a:srcRect l="55142" t="15583"/>
          <a:stretch>
            <a:fillRect/>
          </a:stretch>
        </p:blipFill>
        <p:spPr bwMode="auto">
          <a:xfrm>
            <a:off x="10573871" y="4719420"/>
            <a:ext cx="1338988" cy="2328921"/>
          </a:xfrm>
          <a:prstGeom prst="rect">
            <a:avLst/>
          </a:prstGeom>
          <a:noFill/>
          <a:ln w="9525">
            <a:noFill/>
            <a:miter lim="800000"/>
            <a:headEnd/>
            <a:tailEnd/>
          </a:ln>
          <a:effectLst/>
        </p:spPr>
      </p:pic>
    </p:spTree>
    <p:extLst>
      <p:ext uri="{BB962C8B-B14F-4D97-AF65-F5344CB8AC3E}">
        <p14:creationId xmlns:p14="http://schemas.microsoft.com/office/powerpoint/2010/main" val="276477600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3064</TotalTime>
  <Words>1101</Words>
  <Application>Microsoft Office PowerPoint</Application>
  <PresentationFormat>Широкоэкранный</PresentationFormat>
  <Paragraphs>120</Paragraphs>
  <Slides>19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19</vt:i4>
      </vt:variant>
    </vt:vector>
  </HeadingPairs>
  <TitlesOfParts>
    <vt:vector size="24" baseType="lpstr">
      <vt:lpstr>Arabic Typesetting</vt:lpstr>
      <vt:lpstr>Arial</vt:lpstr>
      <vt:lpstr>Calibri</vt:lpstr>
      <vt:lpstr>Calibri Light</vt:lpstr>
      <vt:lpstr>Тема Office</vt:lpstr>
      <vt:lpstr>Русский язык</vt:lpstr>
      <vt:lpstr>Сегодня на уроке</vt:lpstr>
      <vt:lpstr>Упражнение 89</vt:lpstr>
      <vt:lpstr>Презентация PowerPoint</vt:lpstr>
      <vt:lpstr>Упражнение 90</vt:lpstr>
      <vt:lpstr>Презентация PowerPoint</vt:lpstr>
      <vt:lpstr>Упражнение 91 </vt:lpstr>
      <vt:lpstr>Упражнение 91 </vt:lpstr>
      <vt:lpstr>Упражнение 92</vt:lpstr>
      <vt:lpstr>Презентация PowerPoint</vt:lpstr>
      <vt:lpstr>Презентация PowerPoint</vt:lpstr>
      <vt:lpstr>Упражнение 93</vt:lpstr>
      <vt:lpstr>Презентация PowerPoint</vt:lpstr>
      <vt:lpstr>Презентация PowerPoint</vt:lpstr>
      <vt:lpstr>Презентация PowerPoint</vt:lpstr>
      <vt:lpstr>Презентация PowerPoint</vt:lpstr>
      <vt:lpstr>Задание 1</vt:lpstr>
      <vt:lpstr>Задание 1</vt:lpstr>
      <vt:lpstr>Задание для самостоятельной работы</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Хамидов Вахид</dc:creator>
  <cp:lastModifiedBy>Учетная запись Майкрософт</cp:lastModifiedBy>
  <cp:revision>428</cp:revision>
  <dcterms:created xsi:type="dcterms:W3CDTF">2018-08-03T11:59:51Z</dcterms:created>
  <dcterms:modified xsi:type="dcterms:W3CDTF">2021-01-25T04:06:20Z</dcterms:modified>
</cp:coreProperties>
</file>