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2" r:id="rId3"/>
    <p:sldId id="365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5D31"/>
    <a:srgbClr val="253B6E"/>
    <a:srgbClr val="F1D18A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образа действия,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dirty="0" smtClean="0"/>
            <a:t>.  </a:t>
          </a:r>
          <a:endParaRPr lang="ru-RU" sz="3000" dirty="0"/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узнаем о союзах и союзных словах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что, чтобы</a:t>
          </a:r>
          <a:r>
            <a:rPr lang="ru-RU" sz="2800" dirty="0" smtClean="0">
              <a:latin typeface="Arial" pitchFamily="34" charset="0"/>
              <a:cs typeface="Arial" pitchFamily="34" charset="0"/>
            </a:rPr>
            <a:t>,  </a:t>
          </a:r>
          <a:r>
            <a:rPr lang="ru-RU" sz="2800" b="1" i="1" dirty="0" smtClean="0">
              <a:latin typeface="Arial" pitchFamily="34" charset="0"/>
              <a:cs typeface="Arial" pitchFamily="34" charset="0"/>
            </a:rPr>
            <a:t>как, будто, словно, точно, как будто;</a:t>
          </a:r>
          <a:endParaRPr lang="ru-RU" sz="2800" dirty="0"/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 custLinFactNeighborX="1243" custLinFactNeighborY="-1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D3AD820E-927D-4576-81AA-55469ACBCE23}" type="presOf" srcId="{E4A7F104-563F-4CEF-BEF0-5C9E06846CBC}" destId="{1EECFA49-E099-49ED-B7B0-03C9F59B92DE}" srcOrd="0" destOrd="0" presId="urn:microsoft.com/office/officeart/2005/8/layout/chevron2"/>
    <dgm:cxn modelId="{DE6F0135-D6B4-4B60-A412-BE17121BAE61}" type="presOf" srcId="{A03C0B7C-1F71-4E32-B7FC-D66AF599A410}" destId="{9DEB7F40-556C-4390-B584-65C54E6AC046}" srcOrd="0" destOrd="0" presId="urn:microsoft.com/office/officeart/2005/8/layout/chevron2"/>
    <dgm:cxn modelId="{E610286C-DA8F-4748-8D7B-0DF51849BBDC}" type="presOf" srcId="{A7476718-B393-492D-A8E5-A3720C315562}" destId="{420A8239-7AED-4AB0-908E-6E272669F6A9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234AEDEB-FF27-4845-BB55-131D0BBE502E}" type="presOf" srcId="{D97BF2C5-FB17-4B76-A402-D8BEAAD05F1E}" destId="{AE15F480-BDEE-418D-B930-0549AD3EECB1}" srcOrd="0" destOrd="0" presId="urn:microsoft.com/office/officeart/2005/8/layout/chevron2"/>
    <dgm:cxn modelId="{1A042D95-D32A-4B35-8303-8F6203ED5469}" type="presOf" srcId="{474E01CD-F9F2-47D5-9D2D-F4C63AEB8F65}" destId="{B1A82AB5-47EE-4BD1-87CB-05D65D7584D0}" srcOrd="0" destOrd="0" presId="urn:microsoft.com/office/officeart/2005/8/layout/chevron2"/>
    <dgm:cxn modelId="{943D5677-1F1E-4968-A30B-23DEF6106128}" type="presOf" srcId="{331D6E7D-B326-4993-B69C-9AFA1C5BF96F}" destId="{50D2D7DE-5A40-4F1C-9143-D112BE76AF74}" srcOrd="0" destOrd="0" presId="urn:microsoft.com/office/officeart/2005/8/layout/chevron2"/>
    <dgm:cxn modelId="{4429D094-B68F-4FC7-B313-277C92AE67E2}" type="presOf" srcId="{6BEDC9AA-044B-4694-8FA0-8107459DC424}" destId="{8045056B-CD9B-4059-AB9C-86B8C49B6E62}" srcOrd="0" destOrd="0" presId="urn:microsoft.com/office/officeart/2005/8/layout/chevron2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9934A655-E225-4DFF-9C04-7C796CB17D79}" type="presParOf" srcId="{50D2D7DE-5A40-4F1C-9143-D112BE76AF74}" destId="{8D9A0064-2DE8-41EA-992F-1C7D4E5341D1}" srcOrd="0" destOrd="0" presId="urn:microsoft.com/office/officeart/2005/8/layout/chevron2"/>
    <dgm:cxn modelId="{FF700760-2B4D-48A9-AFB8-8A0C75609634}" type="presParOf" srcId="{8D9A0064-2DE8-41EA-992F-1C7D4E5341D1}" destId="{9DEB7F40-556C-4390-B584-65C54E6AC046}" srcOrd="0" destOrd="0" presId="urn:microsoft.com/office/officeart/2005/8/layout/chevron2"/>
    <dgm:cxn modelId="{3BCEFD3D-F4DC-4EAF-AA94-D2A91E01FD59}" type="presParOf" srcId="{8D9A0064-2DE8-41EA-992F-1C7D4E5341D1}" destId="{1EECFA49-E099-49ED-B7B0-03C9F59B92DE}" srcOrd="1" destOrd="0" presId="urn:microsoft.com/office/officeart/2005/8/layout/chevron2"/>
    <dgm:cxn modelId="{3CB8A8D3-A6A3-4F94-8211-BDA0114C71AB}" type="presParOf" srcId="{50D2D7DE-5A40-4F1C-9143-D112BE76AF74}" destId="{F423717B-52BC-4D5E-ACD2-FC8FAA5AB549}" srcOrd="1" destOrd="0" presId="urn:microsoft.com/office/officeart/2005/8/layout/chevron2"/>
    <dgm:cxn modelId="{8D27CE1D-E5E7-488F-8B1A-1B890853C913}" type="presParOf" srcId="{50D2D7DE-5A40-4F1C-9143-D112BE76AF74}" destId="{39A95DF5-04B0-43BD-9771-A90E5FE350DF}" srcOrd="2" destOrd="0" presId="urn:microsoft.com/office/officeart/2005/8/layout/chevron2"/>
    <dgm:cxn modelId="{B03365BB-03B7-48D7-9605-80CD050927AB}" type="presParOf" srcId="{39A95DF5-04B0-43BD-9771-A90E5FE350DF}" destId="{420A8239-7AED-4AB0-908E-6E272669F6A9}" srcOrd="0" destOrd="0" presId="urn:microsoft.com/office/officeart/2005/8/layout/chevron2"/>
    <dgm:cxn modelId="{E5874D95-9888-4C8A-B4B1-B56731D49BCF}" type="presParOf" srcId="{39A95DF5-04B0-43BD-9771-A90E5FE350DF}" destId="{8045056B-CD9B-4059-AB9C-86B8C49B6E62}" srcOrd="1" destOrd="0" presId="urn:microsoft.com/office/officeart/2005/8/layout/chevron2"/>
    <dgm:cxn modelId="{EF5B96A3-FDC8-4A34-9523-3F1AE1BBD932}" type="presParOf" srcId="{50D2D7DE-5A40-4F1C-9143-D112BE76AF74}" destId="{F0DE8A2F-67BE-4A33-8B04-C257AA172DDE}" srcOrd="3" destOrd="0" presId="urn:microsoft.com/office/officeart/2005/8/layout/chevron2"/>
    <dgm:cxn modelId="{33B381B3-6EE5-4292-9F47-88C4A0F2A0EC}" type="presParOf" srcId="{50D2D7DE-5A40-4F1C-9143-D112BE76AF74}" destId="{F20D8B40-1DAF-4661-A31A-B5FF80B024BB}" srcOrd="4" destOrd="0" presId="urn:microsoft.com/office/officeart/2005/8/layout/chevron2"/>
    <dgm:cxn modelId="{54FA6C9C-FB14-45A8-80B6-A4BBB5A9A3E5}" type="presParOf" srcId="{F20D8B40-1DAF-4661-A31A-B5FF80B024BB}" destId="{AE15F480-BDEE-418D-B930-0549AD3EECB1}" srcOrd="0" destOrd="0" presId="urn:microsoft.com/office/officeart/2005/8/layout/chevron2"/>
    <dgm:cxn modelId="{6FE55747-6DED-4722-A854-1450449B5B1C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194" y="228312"/>
          <a:ext cx="1494631" cy="10462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7238"/>
        <a:ext cx="1046242" cy="448389"/>
      </dsp:txXfrm>
    </dsp:sp>
    <dsp:sp modelId="{1EECFA49-E099-49ED-B7B0-03C9F59B92DE}">
      <dsp:nvSpPr>
        <dsp:cNvPr id="0" name=""/>
        <dsp:cNvSpPr/>
      </dsp:nvSpPr>
      <dsp:spPr>
        <a:xfrm rot="5400000">
          <a:off x="4648553" y="-3598194"/>
          <a:ext cx="971510" cy="8176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сложноподчинённых предложениях с придаточными образа действия,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 rot="-5400000">
        <a:off x="1046242" y="51542"/>
        <a:ext cx="8128708" cy="876660"/>
      </dsp:txXfrm>
    </dsp:sp>
    <dsp:sp modelId="{420A8239-7AED-4AB0-908E-6E272669F6A9}">
      <dsp:nvSpPr>
        <dsp:cNvPr id="0" name=""/>
        <dsp:cNvSpPr/>
      </dsp:nvSpPr>
      <dsp:spPr>
        <a:xfrm rot="5400000">
          <a:off x="-224194" y="1527747"/>
          <a:ext cx="1494631" cy="104624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673"/>
        <a:ext cx="1046242" cy="448389"/>
      </dsp:txXfrm>
    </dsp:sp>
    <dsp:sp modelId="{8045056B-CD9B-4059-AB9C-86B8C49B6E62}">
      <dsp:nvSpPr>
        <dsp:cNvPr id="0" name=""/>
        <dsp:cNvSpPr/>
      </dsp:nvSpPr>
      <dsp:spPr>
        <a:xfrm rot="5400000">
          <a:off x="4648553" y="-2311806"/>
          <a:ext cx="971510" cy="8176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узнаем о союзах и союзных словах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что, чтобы</a:t>
          </a:r>
          <a:r>
            <a:rPr lang="ru-RU" sz="2800" kern="1200" dirty="0" smtClean="0">
              <a:latin typeface="Arial" pitchFamily="34" charset="0"/>
              <a:cs typeface="Arial" pitchFamily="34" charset="0"/>
            </a:rPr>
            <a:t>,  </a:t>
          </a:r>
          <a:r>
            <a:rPr lang="ru-RU" sz="2800" b="1" i="1" kern="1200" dirty="0" smtClean="0">
              <a:latin typeface="Arial" pitchFamily="34" charset="0"/>
              <a:cs typeface="Arial" pitchFamily="34" charset="0"/>
            </a:rPr>
            <a:t>как, будто, словно, точно, как будто;</a:t>
          </a:r>
          <a:endParaRPr lang="ru-RU" sz="2800" kern="1200" dirty="0"/>
        </a:p>
      </dsp:txBody>
      <dsp:txXfrm rot="-5400000">
        <a:off x="1046242" y="1337930"/>
        <a:ext cx="8128708" cy="876660"/>
      </dsp:txXfrm>
    </dsp:sp>
    <dsp:sp modelId="{AE15F480-BDEE-418D-B930-0549AD3EECB1}">
      <dsp:nvSpPr>
        <dsp:cNvPr id="0" name=""/>
        <dsp:cNvSpPr/>
      </dsp:nvSpPr>
      <dsp:spPr>
        <a:xfrm rot="5400000">
          <a:off x="-224194" y="2827182"/>
          <a:ext cx="1494631" cy="104624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6108"/>
        <a:ext cx="1046242" cy="448389"/>
      </dsp:txXfrm>
    </dsp:sp>
    <dsp:sp modelId="{B1A82AB5-47EE-4BD1-87CB-05D65D7584D0}">
      <dsp:nvSpPr>
        <dsp:cNvPr id="0" name=""/>
        <dsp:cNvSpPr/>
      </dsp:nvSpPr>
      <dsp:spPr>
        <a:xfrm rot="5400000">
          <a:off x="4648553" y="-999323"/>
          <a:ext cx="971510" cy="81761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научимся правильно строить сложные предложения</a:t>
          </a:r>
          <a:r>
            <a:rPr lang="ru-RU" sz="3000" kern="1200" dirty="0" smtClean="0"/>
            <a:t>.  </a:t>
          </a:r>
          <a:endParaRPr lang="ru-RU" sz="3000" kern="1200" dirty="0"/>
        </a:p>
      </dsp:txBody>
      <dsp:txXfrm rot="-5400000">
        <a:off x="1046242" y="2650413"/>
        <a:ext cx="8128708" cy="87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14.01.2021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" y="-262245"/>
            <a:ext cx="12179915" cy="23253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7320" y="503126"/>
            <a:ext cx="8301430" cy="1056939"/>
          </a:xfrm>
          <a:prstGeom prst="rect">
            <a:avLst/>
          </a:prstGeom>
        </p:spPr>
        <p:txBody>
          <a:bodyPr vert="horz" wrap="square" lIns="0" tIns="31733" rIns="0" bIns="0" rtlCol="0">
            <a:spAutoFit/>
          </a:bodyPr>
          <a:lstStyle/>
          <a:p>
            <a:pPr marL="27596" algn="ctr">
              <a:spcBef>
                <a:spcPts val="248"/>
              </a:spcBef>
            </a:pPr>
            <a:r>
              <a:rPr lang="ru-RU" sz="74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09720" y="2340422"/>
            <a:ext cx="6433947" cy="3647027"/>
          </a:xfrm>
          <a:prstGeom prst="rect">
            <a:avLst/>
          </a:prstGeom>
        </p:spPr>
        <p:txBody>
          <a:bodyPr vert="horz" wrap="square" lIns="0" tIns="30356" rIns="0" bIns="0" rtlCol="0">
            <a:spAutoFit/>
          </a:bodyPr>
          <a:lstStyle/>
          <a:p>
            <a:pPr marL="13031"/>
            <a:r>
              <a:rPr lang="ru-RU" sz="4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указать на способ совершения действия? </a:t>
            </a:r>
          </a:p>
          <a:p>
            <a:pPr marL="13031"/>
            <a:endParaRPr lang="ru-RU" sz="4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4200" b="1" spc="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34533" marR="632680">
              <a:spcBef>
                <a:spcPts val="1519"/>
              </a:spcBef>
            </a:pPr>
            <a:r>
              <a:rPr lang="ru-RU" sz="4200" b="1" spc="5" dirty="0">
                <a:solidFill>
                  <a:srgbClr val="231F20"/>
                </a:solidFill>
                <a:latin typeface="Arial"/>
                <a:cs typeface="Arial"/>
              </a:rPr>
              <a:t>Юлия </a:t>
            </a:r>
            <a:r>
              <a:rPr lang="ru-RU" sz="4200" b="1" spc="5" dirty="0" smtClean="0">
                <a:solidFill>
                  <a:srgbClr val="231F20"/>
                </a:solidFill>
                <a:latin typeface="Arial"/>
                <a:cs typeface="Arial"/>
              </a:rPr>
              <a:t>Юрьевна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5" y="2402684"/>
            <a:ext cx="727760" cy="1906031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925725" y="4675260"/>
            <a:ext cx="727760" cy="14661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000"/>
          </a:p>
        </p:txBody>
      </p:sp>
      <p:grpSp>
        <p:nvGrpSpPr>
          <p:cNvPr id="7" name="object 15"/>
          <p:cNvGrpSpPr/>
          <p:nvPr/>
        </p:nvGrpSpPr>
        <p:grpSpPr>
          <a:xfrm>
            <a:off x="732757" y="392423"/>
            <a:ext cx="988248" cy="1062871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3" y="130103"/>
            <a:ext cx="1906031" cy="1539487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936506"/>
            <a:ext cx="1172040" cy="520332"/>
          </a:xfrm>
          <a:prstGeom prst="rect">
            <a:avLst/>
          </a:prstGeom>
        </p:spPr>
        <p:txBody>
          <a:bodyPr vert="horz" wrap="square" lIns="0" tIns="12380" rIns="0" bIns="0" rtlCol="0">
            <a:spAutoFit/>
          </a:bodyPr>
          <a:lstStyle/>
          <a:p>
            <a:pPr algn="ctr">
              <a:spcBef>
                <a:spcPts val="97"/>
              </a:spcBef>
            </a:pPr>
            <a:r>
              <a:rPr sz="33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3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3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303" y="203416"/>
            <a:ext cx="1466178" cy="711268"/>
          </a:xfrm>
          <a:prstGeom prst="rect">
            <a:avLst/>
          </a:prstGeom>
        </p:spPr>
        <p:txBody>
          <a:bodyPr vert="horz" wrap="square" lIns="0" tIns="16289" rIns="0" bIns="0" rtlCol="0">
            <a:spAutoFit/>
          </a:bodyPr>
          <a:lstStyle/>
          <a:p>
            <a:pPr algn="ctr">
              <a:spcBef>
                <a:spcPts val="129"/>
              </a:spcBef>
            </a:pPr>
            <a:r>
              <a:rPr lang="ru-RU" sz="45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18434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3"/>
          <a:srcRect l="12500" r="12500" b="31250"/>
          <a:stretch>
            <a:fillRect/>
          </a:stretch>
        </p:blipFill>
        <p:spPr bwMode="auto">
          <a:xfrm>
            <a:off x="448996" y="225637"/>
            <a:ext cx="1564832" cy="1434422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117" t="25781" r="18411" b="43945"/>
          <a:stretch>
            <a:fillRect/>
          </a:stretch>
        </p:blipFill>
        <p:spPr bwMode="auto">
          <a:xfrm>
            <a:off x="8007959" y="2574388"/>
            <a:ext cx="3789911" cy="391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 rot="20315817">
            <a:off x="9418851" y="3806283"/>
            <a:ext cx="1135997" cy="78976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lIns="87078" tIns="43539" rIns="87078" bIns="43539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3218" y="1463040"/>
            <a:ext cx="9762979" cy="48827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Придаточное образа действия может стоять перед главным предложением, внутри главного и после него.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подключили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прибор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посоветовал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проектировщик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[    так], (как   ).</a:t>
            </a:r>
          </a:p>
          <a:p>
            <a:pPr>
              <a:buNone/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посоветовал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учёный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работали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(Как  ), [так   ],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Мы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работали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так,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советовал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i="1" u="dbl" dirty="0" smtClean="0">
                <a:latin typeface="Arial" pitchFamily="34" charset="0"/>
                <a:cs typeface="Arial" pitchFamily="34" charset="0"/>
              </a:rPr>
              <a:t>добились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хороших результатов.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[  так, (как   ),   ].</a:t>
            </a:r>
          </a:p>
          <a:p>
            <a:endParaRPr lang="ru-RU" dirty="0"/>
          </a:p>
        </p:txBody>
      </p:sp>
      <p:pic>
        <p:nvPicPr>
          <p:cNvPr id="43010" name="Picture 2" descr="Прибор для измерения параметров однофазной цепи в режиме короткого  замыкания &quot;Вектор&quot; / Опытно-конструкторские разработки / Наука / Об  институте / Московский институт энергобезопасности и энергосбереж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91943" y="3806801"/>
            <a:ext cx="1898309" cy="2511610"/>
          </a:xfrm>
          <a:prstGeom prst="rect">
            <a:avLst/>
          </a:prstGeom>
          <a:noFill/>
        </p:spPr>
      </p:pic>
      <p:pic>
        <p:nvPicPr>
          <p:cNvPr id="43012" name="Picture 4" descr="Измерители сопротивления петли фаза-нол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81516" y="0"/>
            <a:ext cx="2210484" cy="2487402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2101" y="1530204"/>
            <a:ext cx="10528495" cy="3323150"/>
          </a:xfrm>
        </p:spPr>
        <p:txBody>
          <a:bodyPr>
            <a:normAutofit/>
          </a:bodyPr>
          <a:lstStyle/>
          <a:p>
            <a:r>
              <a:rPr lang="uz-Cyrl-UZ" dirty="0" smtClean="0">
                <a:latin typeface="Arial" pitchFamily="34" charset="0"/>
                <a:cs typeface="Arial" pitchFamily="34" charset="0"/>
              </a:rPr>
              <a:t>Нужно отличать придаточные образа действия от придаточных изъяснительных.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uz-Cyrl-UZ" i="1" u="sng" dirty="0" smtClean="0">
                <a:latin typeface="Arial" pitchFamily="34" charset="0"/>
                <a:cs typeface="Arial" pitchFamily="34" charset="0"/>
              </a:rPr>
              <a:t>Конструктор</a:t>
            </a:r>
            <a:r>
              <a:rPr lang="uz-Cyrl-UZ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b="1" i="1" u="dbl" dirty="0" smtClean="0">
                <a:latin typeface="Arial" pitchFamily="34" charset="0"/>
                <a:cs typeface="Arial" pitchFamily="34" charset="0"/>
              </a:rPr>
              <a:t>объяснил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z-Cyrl-U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что?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uz-Cyrl-UZ" b="1" u="dotDotDash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u="dbl" dirty="0" smtClean="0">
                <a:latin typeface="Arial" pitchFamily="34" charset="0"/>
                <a:cs typeface="Arial" pitchFamily="34" charset="0"/>
              </a:rPr>
              <a:t>работает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Cyrl-UZ" u="sng" dirty="0" smtClean="0">
                <a:latin typeface="Arial" pitchFamily="34" charset="0"/>
                <a:cs typeface="Arial" pitchFamily="34" charset="0"/>
              </a:rPr>
              <a:t>двигатель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.  – придаточное изъяснительное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[ ], (как ).</a:t>
            </a:r>
          </a:p>
          <a:p>
            <a:pPr marL="0" indent="0">
              <a:buNone/>
            </a:pPr>
            <a:r>
              <a:rPr lang="ru-RU" i="1" u="sng" dirty="0" smtClean="0">
                <a:latin typeface="Arial" pitchFamily="34" charset="0"/>
                <a:cs typeface="Arial" pitchFamily="34" charset="0"/>
              </a:rPr>
              <a:t>Двигатель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работал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otDash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как?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ru-RU" b="1" i="1" u="dotDash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u="dbl" dirty="0" smtClean="0">
                <a:latin typeface="Arial" pitchFamily="34" charset="0"/>
                <a:cs typeface="Arial" pitchFamily="34" charset="0"/>
              </a:rPr>
              <a:t>объяснил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u="sng" dirty="0" smtClean="0">
                <a:latin typeface="Arial" pitchFamily="34" charset="0"/>
                <a:cs typeface="Arial" pitchFamily="34" charset="0"/>
              </a:rPr>
              <a:t>конструктор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– придаточное образа действия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[ так], (как ).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93034" y="365125"/>
            <a:ext cx="9060766" cy="98537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Правильно задавайте вопрос!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45058" name="Picture 2" descr="Двигатель | Премиум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09428" y="3962182"/>
            <a:ext cx="3582572" cy="2895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784" y="365126"/>
            <a:ext cx="9736015" cy="104164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83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5830" y="1178512"/>
            <a:ext cx="10542564" cy="10723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Прочитайте текст. На какие вопросы отвечают предложения с союзом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? Какие это предложения?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6098" y="2194561"/>
            <a:ext cx="7132320" cy="2630657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Сегодня невозможно представить,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люди жили без сотового телефона, без электричества, без автомобиля, без антибиотиков.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Люди уже не могут жить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так, 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жили они несколько веков назад.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flipH="1">
            <a:off x="7821636" y="2166424"/>
            <a:ext cx="107857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что?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7974036" y="3922540"/>
            <a:ext cx="1047917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как?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Продажа Сотовых Телефонов Оригинальный ULCOOL V6 V66 Роскошный Сотовый  Телефон Супер Мини Ультратонкий Телефон С MP3 Bluetooth 1.67 Дюймов  Пылезащитный Ударопрочный Мобильный Телефон Сотовые Телефоны Каталог От  Unitedtech, 2 415 руб. | Ru.Dhgate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61452" y="4527452"/>
            <a:ext cx="2330548" cy="2330548"/>
          </a:xfrm>
          <a:prstGeom prst="rect">
            <a:avLst/>
          </a:prstGeom>
          <a:noFill/>
        </p:spPr>
      </p:pic>
      <p:pic>
        <p:nvPicPr>
          <p:cNvPr id="5124" name="Picture 4" descr="Эксперт Минздрава призвал не принимать антибиотики для профилактики  COVID-19 – Москва 24, 23.10.20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41978" y="2110154"/>
            <a:ext cx="2850022" cy="2103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9151" y="436098"/>
            <a:ext cx="8820443" cy="5740865"/>
          </a:xfrm>
        </p:spPr>
        <p:txBody>
          <a:bodyPr/>
          <a:lstStyle/>
          <a:p>
            <a:pPr>
              <a:buNone/>
            </a:pPr>
            <a:r>
              <a:rPr lang="uz-Cyrl-UZ" dirty="0" smtClean="0"/>
              <a:t>   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Современные технологии, изменившие мир – результаты научных открытий. Наука всегда имела и имеет важное значение. Открытия учёных помогают укрепить здоровье людей, решить продовольственные проблемы, обеспечить оборону государства.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uz-Cyrl-UZ" dirty="0" smtClean="0">
                <a:latin typeface="Arial" pitchFamily="34" charset="0"/>
                <a:cs typeface="Arial" pitchFamily="34" charset="0"/>
              </a:rPr>
              <a:t>   Эффективность исследований зависит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от того, 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действуют научно-исследовательские институты и Академия наук. Академия Мамуна в Хорезме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Академия Улугбека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работали </a:t>
            </a:r>
            <a:r>
              <a:rPr lang="uz-Cyrl-UZ" b="1" i="1" dirty="0" smtClean="0">
                <a:latin typeface="Arial" pitchFamily="34" charset="0"/>
                <a:cs typeface="Arial" pitchFamily="34" charset="0"/>
              </a:rPr>
              <a:t>так, как</a:t>
            </a:r>
            <a:r>
              <a:rPr lang="uz-Cyrl-UZ" dirty="0" smtClean="0">
                <a:latin typeface="Arial" pitchFamily="34" charset="0"/>
                <a:cs typeface="Arial" pitchFamily="34" charset="0"/>
              </a:rPr>
              <a:t> не работала ни одна научная школа другой страны.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9017391" y="3010485"/>
            <a:ext cx="167411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от чего?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8944707" y="3992878"/>
            <a:ext cx="1047917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smtClean="0">
                <a:latin typeface="Arial" pitchFamily="34" charset="0"/>
                <a:cs typeface="Arial" pitchFamily="34" charset="0"/>
              </a:rPr>
              <a:t>как?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1056348" y="3165231"/>
            <a:ext cx="1135652" cy="1041009"/>
          </a:xfrm>
          <a:prstGeom prst="rect">
            <a:avLst/>
          </a:prstGeom>
          <a:noFill/>
        </p:spPr>
      </p:pic>
      <p:pic>
        <p:nvPicPr>
          <p:cNvPr id="4098" name="Picture 2" descr="Дом Мудрости в Багдаде. История науки Халифа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95564" y="0"/>
            <a:ext cx="3596436" cy="27572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06" y="365125"/>
            <a:ext cx="9440594" cy="7321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80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199" y="1209823"/>
            <a:ext cx="10978663" cy="1716258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latin typeface="Arial" pitchFamily="34" charset="0"/>
                <a:cs typeface="Arial" pitchFamily="34" charset="0"/>
              </a:rPr>
              <a:t>Расскажите о том, </a:t>
            </a:r>
            <a:r>
              <a:rPr lang="ru-RU" sz="3000" b="1" i="1" dirty="0" smtClean="0">
                <a:latin typeface="Arial" pitchFamily="34" charset="0"/>
                <a:cs typeface="Arial" pitchFamily="34" charset="0"/>
              </a:rPr>
              <a:t>как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проходят научные исследования. По образцу из двух простых предложений составьте сложное с придаточным образа действия. 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Образец: Прибор работал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тихо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Мы с трудом его слышали. – Прибор работал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тихо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мы с трудом его слышали.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7286" y="3305908"/>
            <a:ext cx="8342142" cy="287105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Опыт шел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долго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Экспериментаторы очень устали.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Выходить в Интернет на новом компьютере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удобно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Мы работали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 ним весь вечер.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Археологи вели раскопки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внимательно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Скоро у них было много артефактов.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1026" name="Picture 2" descr="Изображения Археолог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02426" y="3345047"/>
            <a:ext cx="3989574" cy="3294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01464" y="281354"/>
            <a:ext cx="265572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 …., что 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сортировка 7"/>
          <p:cNvSpPr/>
          <p:nvPr/>
        </p:nvSpPr>
        <p:spPr>
          <a:xfrm>
            <a:off x="2349305" y="2954215"/>
            <a:ext cx="253218" cy="42203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сортировка 8"/>
          <p:cNvSpPr/>
          <p:nvPr/>
        </p:nvSpPr>
        <p:spPr>
          <a:xfrm>
            <a:off x="250874" y="4302369"/>
            <a:ext cx="253218" cy="422031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сортировка 9"/>
          <p:cNvSpPr/>
          <p:nvPr/>
        </p:nvSpPr>
        <p:spPr>
          <a:xfrm>
            <a:off x="4879145" y="4600135"/>
            <a:ext cx="241495" cy="335280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206" y="365125"/>
            <a:ext cx="4656406" cy="7321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Проверим!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01" y="2841673"/>
            <a:ext cx="10494499" cy="34618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. Опыт шел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долго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экспериментаторы очень устали.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2. Выходить в Интернет на новом компьютере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удобно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что мы работали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за ним весь вечер.</a:t>
            </a:r>
          </a:p>
          <a:p>
            <a:pPr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3. Археологи вели раскопки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внимательно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 скоро у них было много артефактов.</a:t>
            </a:r>
          </a:p>
          <a:p>
            <a:endParaRPr lang="ru-RU" dirty="0"/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37890" name="Picture 2" descr="Planning for the Future - The Kitchen Sin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1975" y="196072"/>
            <a:ext cx="3981157" cy="2481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клипарт\школьники\деловые\TYzH7h4RX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2893" y="975463"/>
            <a:ext cx="8081683" cy="54487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118" y="144834"/>
            <a:ext cx="10515600" cy="83062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7035" y="1143755"/>
            <a:ext cx="5514811" cy="156468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Выполнить упражнение 86. Перевести предложения   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русский язык.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73" y="365126"/>
            <a:ext cx="4711734" cy="105872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Сегодня на уроке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5085443"/>
              </p:ext>
            </p:extLst>
          </p:nvPr>
        </p:nvGraphicFramePr>
        <p:xfrm>
          <a:off x="587830" y="1463040"/>
          <a:ext cx="9222376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84141" y="1718861"/>
            <a:ext cx="1754778" cy="3451141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350498" y="5435338"/>
            <a:ext cx="917213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Аппаратура работала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так, как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обещал конструктор.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585913" algn="l"/>
              </a:tabLst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564832" cy="1434422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529455" y="3803409"/>
            <a:ext cx="1472773" cy="2561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462" y="365125"/>
            <a:ext cx="9595338" cy="80249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Словарная работа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369" y="1322363"/>
            <a:ext cx="7765366" cy="4854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учёный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опыт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tajriba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результат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natija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открытие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kashfiyot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исследование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tadqiqot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прибор 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asbob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показание 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ko‘rsatish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эффективный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samarali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научно-исследовательский 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ilmiy-tadqiqiy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экспериментатор 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ilmiy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tajriba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o‘tkazuvchi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olim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0" y="0"/>
            <a:ext cx="1362540" cy="1248989"/>
          </a:xfrm>
          <a:prstGeom prst="rect">
            <a:avLst/>
          </a:prstGeom>
          <a:noFill/>
        </p:spPr>
      </p:pic>
      <p:pic>
        <p:nvPicPr>
          <p:cNvPr id="39938" name="Picture 2" descr="Ученый делает эксперимент в научной лаборатории | Бесплатно векторы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6007" y="459910"/>
            <a:ext cx="4304299" cy="40980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713243" y="3603812"/>
            <a:ext cx="2044403" cy="645459"/>
          </a:xfrm>
          <a:prstGeom prst="rect">
            <a:avLst/>
          </a:prstGeom>
          <a:solidFill>
            <a:srgbClr val="8C5D31"/>
          </a:solidFill>
          <a:ln>
            <a:solidFill>
              <a:srgbClr val="8C5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исследование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92910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470" y="1220713"/>
            <a:ext cx="10641037" cy="148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какой вопрос отвечают выделенные слова? Какая это часть речи? Какой член предложения?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Новый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прибор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 </a:t>
            </a:r>
            <a:r>
              <a:rPr lang="ru-RU" b="1" u="dotDash" dirty="0" smtClean="0">
                <a:latin typeface="Arial" pitchFamily="34" charset="0"/>
                <a:cs typeface="Arial" pitchFamily="34" charset="0"/>
              </a:rPr>
              <a:t>отлично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(наречие).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" y="2785403"/>
            <a:ext cx="8412480" cy="3433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Эксперимент прошёл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удачно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Профессор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 гордостью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говорил об успехах коллег.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 Лаборант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молча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следил за показаниями барометра. 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 Студенты прочитали учебник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корки до корки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pic>
        <p:nvPicPr>
          <p:cNvPr id="1026" name="Picture 2" descr="Мультфильм девочка делает химический эксперимент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2945" y="3080824"/>
            <a:ext cx="3073579" cy="3009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9476" y="365125"/>
            <a:ext cx="9384323" cy="929103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Упражнение 81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4470" y="1220713"/>
            <a:ext cx="10641037" cy="1480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На какой вопрос отвечают выделенные слова? Какая это часть речи? Какой член предложения?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Образец: Новый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прибор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работает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 </a:t>
            </a:r>
            <a:r>
              <a:rPr lang="ru-RU" b="1" u="dotDash" dirty="0" smtClean="0">
                <a:latin typeface="Arial" pitchFamily="34" charset="0"/>
                <a:cs typeface="Arial" pitchFamily="34" charset="0"/>
              </a:rPr>
              <a:t>отлично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(наречие).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760" y="2785403"/>
            <a:ext cx="8412480" cy="34337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u="sng" dirty="0" smtClean="0">
                <a:latin typeface="Arial" pitchFamily="34" charset="0"/>
                <a:cs typeface="Arial" pitchFamily="34" charset="0"/>
              </a:rPr>
              <a:t>Эксперимент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прошёл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удачно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(наречие)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Профессор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с гордостью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говорил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об успехах коллег.   (существительное с предлогом)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Лаборант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молч</a:t>
            </a:r>
            <a:r>
              <a:rPr lang="ru-RU" b="1" u="dotDash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следил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за показаниями барометра.    (деепричастие)</a:t>
            </a:r>
          </a:p>
          <a:p>
            <a:pPr marL="514350" indent="-51435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4.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Студенты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прочитали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учебник </a:t>
            </a:r>
            <a:r>
              <a:rPr lang="ru-RU" u="dotDash" dirty="0" smtClean="0">
                <a:latin typeface="Arial" pitchFamily="34" charset="0"/>
                <a:cs typeface="Arial" pitchFamily="34" charset="0"/>
              </a:rPr>
              <a:t>от корки до корки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(фразеологизм)</a:t>
            </a:r>
          </a:p>
          <a:p>
            <a:pPr marL="514350" indent="-514350"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flipH="1">
            <a:off x="9144000" y="2940147"/>
            <a:ext cx="1324247" cy="58477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как? 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3496" y="4220308"/>
            <a:ext cx="337624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обстоятельства образа действия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7102" y="365125"/>
            <a:ext cx="9046698" cy="132556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корки до корки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Что означает выражение &quot;от корки до корки&quot;? Vovet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1814" y="2339070"/>
            <a:ext cx="3487957" cy="2523485"/>
          </a:xfrm>
          <a:prstGeom prst="rect">
            <a:avLst/>
          </a:prstGeom>
          <a:noFill/>
        </p:spPr>
      </p:pic>
      <p:pic>
        <p:nvPicPr>
          <p:cNvPr id="37892" name="Picture 4" descr="От корки до корки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8301" t="5039" r="20787" b="10412"/>
          <a:stretch>
            <a:fillRect/>
          </a:stretch>
        </p:blipFill>
        <p:spPr bwMode="auto">
          <a:xfrm>
            <a:off x="7056945" y="2602523"/>
            <a:ext cx="5135055" cy="4009292"/>
          </a:xfrm>
          <a:prstGeom prst="rect">
            <a:avLst/>
          </a:prstGeom>
          <a:noFill/>
        </p:spPr>
      </p:pic>
      <p:pic>
        <p:nvPicPr>
          <p:cNvPr id="37894" name="Picture 6" descr="Разработка урока по теме: &quot;Фразеологизмы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319" y="2645505"/>
            <a:ext cx="3516093" cy="3861096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0"/>
            <a:ext cx="1362540" cy="1248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0" y="365125"/>
            <a:ext cx="4332849" cy="5633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Упражнение 82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778" y="911225"/>
            <a:ext cx="11175609" cy="178977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 какой вопрос отвечают придаточные? Какое указательное слово стоит в главном предложении? Какие союзы и союзные слова сочетаются с ним? Где может стоять придаточное образа действия?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775" y="2644726"/>
            <a:ext cx="11197883" cy="3532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поставил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прибор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чтобы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его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стрелка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была видна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всем.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[ так  ], (чтобы  ).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работал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(как?),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его </a:t>
            </a:r>
            <a:r>
              <a:rPr lang="ru-RU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уважали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не любил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отдыхать.  [ так, (что ), и   ].</a:t>
            </a:r>
          </a:p>
          <a:p>
            <a:pPr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u="db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просил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</a:t>
            </a:r>
            <a:r>
              <a:rPr lang="ru-RU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рофессор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так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(как?) ассистент всё и </a:t>
            </a:r>
            <a:r>
              <a:rPr lang="ru-RU" u="dbl" dirty="0" smtClean="0">
                <a:latin typeface="Arial" pitchFamily="34" charset="0"/>
                <a:cs typeface="Arial" pitchFamily="34" charset="0"/>
              </a:rPr>
              <a:t>сделал.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(как ), [ так ].</a:t>
            </a:r>
          </a:p>
        </p:txBody>
      </p:sp>
      <p:pic>
        <p:nvPicPr>
          <p:cNvPr id="5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241177" y="1"/>
            <a:ext cx="997532" cy="914400"/>
          </a:xfrm>
          <a:prstGeom prst="rect">
            <a:avLst/>
          </a:prstGeom>
          <a:noFill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754539" y="4509975"/>
            <a:ext cx="1034188" cy="179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7625"/>
            <a:ext cx="8904849" cy="6189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Придаточные предложения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образа действия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отвечают на вопросы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как? каким образом? </a:t>
            </a:r>
          </a:p>
          <a:p>
            <a:pPr>
              <a:buNone/>
            </a:pP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главном предложении обычно стоит указательное слово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Придаточные образа действия соединяются с главным при помощи союзов и союзных слов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как, что, чтобы, будто, как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будто, словно, точно.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Они вносят в предложение дополнительные оттенки значения.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Как, словно, точно, как будто, будто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указывают на 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сравнение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Он мечтал служить науке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же беззаветно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служил ей Ибн Сина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Минералы в витрине расположили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будто 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лежат на месте находки.</a:t>
            </a: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9938" name="Picture 2" descr="Карта для минерало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737" y="3768560"/>
            <a:ext cx="3706264" cy="2758849"/>
          </a:xfrm>
          <a:prstGeom prst="rect">
            <a:avLst/>
          </a:prstGeom>
          <a:noFill/>
        </p:spPr>
      </p:pic>
      <p:sp>
        <p:nvSpPr>
          <p:cNvPr id="39940" name="AutoShape 4" descr="Мудрость сквозь века. Абу Али ибн Сина | Uzbekist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Мудрость сквозь века. Абу Али ибн Сина | Uzbekistan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 l="35572" t="20577" r="37506" b="24231"/>
          <a:stretch>
            <a:fillRect/>
          </a:stretch>
        </p:blipFill>
        <p:spPr bwMode="auto">
          <a:xfrm>
            <a:off x="9055297" y="0"/>
            <a:ext cx="3136703" cy="3615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7946963" y="0"/>
            <a:ext cx="1197038" cy="1097280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7645579" y="5042743"/>
            <a:ext cx="865376" cy="15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5760" y="393894"/>
            <a:ext cx="7906044" cy="6091311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Союз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что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вносит оттенок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следствия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xulosa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В главной части обычно стоит наречие образа действия.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Исследования шли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 успешно, что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учёные надеялись быстро закончить работу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Если в придаточном используется союз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чтобы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наречие образа действия не нужно, предложение имеет оттенок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maqsad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   Приборы установили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так, чтобы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контролёр видел их показания.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1988" name="Picture 4" descr="Ученый женщины смотря через микроскоп и запись вектор Иллюстрация вектора -  иллюстрации насчитывающей микроскоп, женщины: 12174990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85760" y="0"/>
            <a:ext cx="4206240" cy="4206240"/>
          </a:xfrm>
          <a:prstGeom prst="rect">
            <a:avLst/>
          </a:prstGeom>
          <a:noFill/>
        </p:spPr>
      </p:pic>
      <p:pic>
        <p:nvPicPr>
          <p:cNvPr id="41990" name="Picture 6" descr="Прибор измерительный МК47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4000500"/>
            <a:ext cx="3886200" cy="2857500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7401632" y="0"/>
            <a:ext cx="1362540" cy="1248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135902" y="1448973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9484" y="468219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как?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941</Words>
  <Application>Microsoft Office PowerPoint</Application>
  <PresentationFormat>Широкоэкранный</PresentationFormat>
  <Paragraphs>101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Русский язык</vt:lpstr>
      <vt:lpstr>Сегодня на уроке</vt:lpstr>
      <vt:lpstr>Словарная работа</vt:lpstr>
      <vt:lpstr>Упражнение 81</vt:lpstr>
      <vt:lpstr>Упражнение 81</vt:lpstr>
      <vt:lpstr>От корки до корки</vt:lpstr>
      <vt:lpstr>Упражнение 82</vt:lpstr>
      <vt:lpstr>Презентация PowerPoint</vt:lpstr>
      <vt:lpstr>Презентация PowerPoint</vt:lpstr>
      <vt:lpstr>Презентация PowerPoint</vt:lpstr>
      <vt:lpstr>Правильно задавайте вопрос!</vt:lpstr>
      <vt:lpstr>Упражнение 83</vt:lpstr>
      <vt:lpstr>Презентация PowerPoint</vt:lpstr>
      <vt:lpstr>Упражнение 80</vt:lpstr>
      <vt:lpstr>Проверим!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368</cp:revision>
  <dcterms:created xsi:type="dcterms:W3CDTF">2018-08-03T11:59:51Z</dcterms:created>
  <dcterms:modified xsi:type="dcterms:W3CDTF">2021-01-14T05:12:11Z</dcterms:modified>
</cp:coreProperties>
</file>