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32"/>
  </p:notesMasterIdLst>
  <p:sldIdLst>
    <p:sldId id="1450" r:id="rId2"/>
    <p:sldId id="1538" r:id="rId3"/>
    <p:sldId id="1539" r:id="rId4"/>
    <p:sldId id="1541" r:id="rId5"/>
    <p:sldId id="1542" r:id="rId6"/>
    <p:sldId id="1544" r:id="rId7"/>
    <p:sldId id="1545" r:id="rId8"/>
    <p:sldId id="1546" r:id="rId9"/>
    <p:sldId id="1547" r:id="rId10"/>
    <p:sldId id="1548" r:id="rId11"/>
    <p:sldId id="1549" r:id="rId12"/>
    <p:sldId id="1550" r:id="rId13"/>
    <p:sldId id="1568" r:id="rId14"/>
    <p:sldId id="1569" r:id="rId15"/>
    <p:sldId id="1551" r:id="rId16"/>
    <p:sldId id="1552" r:id="rId17"/>
    <p:sldId id="1554" r:id="rId18"/>
    <p:sldId id="1555" r:id="rId19"/>
    <p:sldId id="1557" r:id="rId20"/>
    <p:sldId id="1558" r:id="rId21"/>
    <p:sldId id="1559" r:id="rId22"/>
    <p:sldId id="1561" r:id="rId23"/>
    <p:sldId id="1570" r:id="rId24"/>
    <p:sldId id="1562" r:id="rId25"/>
    <p:sldId id="1563" r:id="rId26"/>
    <p:sldId id="1571" r:id="rId27"/>
    <p:sldId id="1564" r:id="rId28"/>
    <p:sldId id="1565" r:id="rId29"/>
    <p:sldId id="1567" r:id="rId30"/>
    <p:sldId id="1503" r:id="rId31"/>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450"/>
            <p14:sldId id="1538"/>
            <p14:sldId id="1539"/>
            <p14:sldId id="1541"/>
            <p14:sldId id="1542"/>
            <p14:sldId id="1544"/>
            <p14:sldId id="1545"/>
            <p14:sldId id="1546"/>
            <p14:sldId id="1547"/>
            <p14:sldId id="1548"/>
            <p14:sldId id="1549"/>
            <p14:sldId id="1550"/>
            <p14:sldId id="1568"/>
            <p14:sldId id="1569"/>
            <p14:sldId id="1551"/>
            <p14:sldId id="1552"/>
            <p14:sldId id="1554"/>
            <p14:sldId id="1555"/>
            <p14:sldId id="1557"/>
            <p14:sldId id="1558"/>
            <p14:sldId id="1559"/>
            <p14:sldId id="1561"/>
            <p14:sldId id="1570"/>
            <p14:sldId id="1562"/>
            <p14:sldId id="1563"/>
            <p14:sldId id="1571"/>
            <p14:sldId id="1564"/>
            <p14:sldId id="1565"/>
            <p14:sldId id="1567"/>
            <p14:sldId id="1503"/>
          </p14:sldIdLst>
        </p14:section>
      </p14:sectionLst>
    </p:ext>
    <p:ext uri="{EFAFB233-063F-42B5-8137-9DF3F51BA10A}">
      <p15:sldGuideLst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DDDDD"/>
    <a:srgbClr val="B2B2B2"/>
    <a:srgbClr val="808080"/>
    <a:srgbClr val="5F5F5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9288" autoAdjust="0"/>
  </p:normalViewPr>
  <p:slideViewPr>
    <p:cSldViewPr snapToObjects="1">
      <p:cViewPr varScale="1">
        <p:scale>
          <a:sx n="153" d="100"/>
          <a:sy n="153" d="100"/>
        </p:scale>
        <p:origin x="540" y="132"/>
      </p:cViewPr>
      <p:guideLst>
        <p:guide orient="horz" pos="742"/>
        <p:guide pos="1882"/>
        <p:guide orient="horz" pos="517"/>
        <p:guide pos="1568"/>
      </p:guideLst>
    </p:cSldViewPr>
  </p:slideViewPr>
  <p:outlineViewPr>
    <p:cViewPr>
      <p:scale>
        <a:sx n="33" d="100"/>
        <a:sy n="33" d="100"/>
      </p:scale>
      <p:origin x="48" y="684"/>
    </p:cViewPr>
  </p:outlin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lvl1pPr>
              <a:defRPr/>
            </a:lvl1pPr>
          </a:lstStyle>
          <a:p>
            <a:pPr>
              <a:defRPr/>
            </a:pPr>
            <a:fld id="{9B493552-9203-4AD9-938B-95D0F040D104}" type="datetime1">
              <a:rPr lang="ru-RU"/>
              <a:pPr>
                <a:defRPr/>
              </a:pPr>
              <a:t>09.02.2021</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lvl1pPr>
              <a:defRPr/>
            </a:lvl1pPr>
          </a:lstStyle>
          <a:p>
            <a:fld id="{55CCBBD2-F919-4090-9F61-DDB6E1E4AA88}" type="slidenum">
              <a:rPr lang="ru-RU" altLang="ru-RU"/>
              <a:pPr/>
              <a:t>‹#›</a:t>
            </a:fld>
            <a:endParaRPr lang="ru-RU" altLang="ru-RU"/>
          </a:p>
        </p:txBody>
      </p:sp>
    </p:spTree>
    <p:extLst>
      <p:ext uri="{BB962C8B-B14F-4D97-AF65-F5344CB8AC3E}">
        <p14:creationId xmlns:p14="http://schemas.microsoft.com/office/powerpoint/2010/main" val="279993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hyperlink" Target="https://twitter.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hyperlink" Target="https://www.linkedin.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hyperlink" Target="https://www.facebook.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0"/>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1"/>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2"/>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3844" r:id="rId58"/>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EE80F0AA-4DF1-4DBF-9AA2-5439157D8912}"/>
              </a:ext>
            </a:extLst>
          </p:cNvPr>
          <p:cNvSpPr/>
          <p:nvPr/>
        </p:nvSpPr>
        <p:spPr>
          <a:xfrm>
            <a:off x="1057" y="1534"/>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15" name="object 4">
            <a:extLst>
              <a:ext uri="{FF2B5EF4-FFF2-40B4-BE49-F238E27FC236}">
                <a16:creationId xmlns="" xmlns:a16="http://schemas.microsoft.com/office/drawing/2014/main" id="{96789AA7-9596-4F83-89FD-AEC28EE179F1}"/>
              </a:ext>
            </a:extLst>
          </p:cNvPr>
          <p:cNvSpPr txBox="1"/>
          <p:nvPr/>
        </p:nvSpPr>
        <p:spPr>
          <a:xfrm>
            <a:off x="503461" y="1271502"/>
            <a:ext cx="3647721" cy="1476024"/>
          </a:xfrm>
          <a:prstGeom prst="rect">
            <a:avLst/>
          </a:prstGeom>
        </p:spPr>
        <p:txBody>
          <a:bodyPr vert="horz" wrap="square" lIns="0" tIns="13949" rIns="0" bIns="0" rtlCol="0">
            <a:spAutoFit/>
          </a:bodyPr>
          <a:lstStyle/>
          <a:p>
            <a:pPr marL="18387">
              <a:spcAft>
                <a:spcPts val="600"/>
              </a:spcAft>
            </a:pPr>
            <a:r>
              <a:rPr sz="1800" dirty="0" err="1" smtClean="0">
                <a:solidFill>
                  <a:srgbClr val="002060"/>
                </a:solidFill>
                <a:latin typeface="Arial" pitchFamily="34" charset="0"/>
                <a:cs typeface="Arial" pitchFamily="34" charset="0"/>
              </a:rPr>
              <a:t>Mavzu</a:t>
            </a:r>
            <a:r>
              <a:rPr sz="1800" dirty="0" smtClean="0">
                <a:solidFill>
                  <a:srgbClr val="002060"/>
                </a:solidFill>
                <a:latin typeface="Arial" pitchFamily="34" charset="0"/>
                <a:cs typeface="Arial" pitchFamily="34" charset="0"/>
              </a:rPr>
              <a:t>:</a:t>
            </a:r>
            <a:r>
              <a:rPr lang="en-US" sz="1800" dirty="0" smtClean="0">
                <a:solidFill>
                  <a:srgbClr val="002060"/>
                </a:solidFill>
                <a:latin typeface="Arial" pitchFamily="34" charset="0"/>
                <a:cs typeface="Arial" pitchFamily="34" charset="0"/>
              </a:rPr>
              <a:t> </a:t>
            </a:r>
          </a:p>
          <a:p>
            <a:pPr marL="18387">
              <a:spcAft>
                <a:spcPts val="600"/>
              </a:spcAft>
            </a:pPr>
            <a:r>
              <a:rPr lang="en-US" sz="1800" b="1" dirty="0" smtClean="0">
                <a:solidFill>
                  <a:srgbClr val="002060"/>
                </a:solidFill>
                <a:latin typeface="Arial" pitchFamily="34" charset="0"/>
                <a:cs typeface="Arial" pitchFamily="34" charset="0"/>
              </a:rPr>
              <a:t>XIX </a:t>
            </a:r>
            <a:r>
              <a:rPr lang="en-US" sz="1800" b="1" dirty="0" err="1">
                <a:solidFill>
                  <a:srgbClr val="002060"/>
                </a:solidFill>
                <a:latin typeface="Arial" pitchFamily="34" charset="0"/>
                <a:cs typeface="Arial" pitchFamily="34" charset="0"/>
              </a:rPr>
              <a:t>asr</a:t>
            </a:r>
            <a:r>
              <a:rPr lang="en-US" sz="1800" b="1" dirty="0">
                <a:solidFill>
                  <a:srgbClr val="002060"/>
                </a:solidFill>
                <a:latin typeface="Arial" pitchFamily="34" charset="0"/>
                <a:cs typeface="Arial" pitchFamily="34" charset="0"/>
              </a:rPr>
              <a:t> </a:t>
            </a:r>
            <a:r>
              <a:rPr lang="en-US" sz="1800" b="1" dirty="0" err="1">
                <a:solidFill>
                  <a:srgbClr val="002060"/>
                </a:solidFill>
                <a:latin typeface="Arial" pitchFamily="34" charset="0"/>
                <a:cs typeface="Arial" pitchFamily="34" charset="0"/>
              </a:rPr>
              <a:t>oxiri</a:t>
            </a:r>
            <a:r>
              <a:rPr lang="en-US" sz="1800" b="1" dirty="0">
                <a:solidFill>
                  <a:srgbClr val="002060"/>
                </a:solidFill>
                <a:latin typeface="Arial" pitchFamily="34" charset="0"/>
                <a:cs typeface="Arial" pitchFamily="34" charset="0"/>
              </a:rPr>
              <a:t> – XX </a:t>
            </a:r>
            <a:r>
              <a:rPr lang="en-US" sz="1800" b="1" dirty="0" err="1">
                <a:solidFill>
                  <a:srgbClr val="002060"/>
                </a:solidFill>
                <a:latin typeface="Arial" pitchFamily="34" charset="0"/>
                <a:cs typeface="Arial" pitchFamily="34" charset="0"/>
              </a:rPr>
              <a:t>asr</a:t>
            </a:r>
            <a:r>
              <a:rPr lang="en-US" sz="1800" b="1" dirty="0">
                <a:solidFill>
                  <a:srgbClr val="002060"/>
                </a:solidFill>
                <a:latin typeface="Arial" pitchFamily="34" charset="0"/>
                <a:cs typeface="Arial" pitchFamily="34" charset="0"/>
              </a:rPr>
              <a:t> </a:t>
            </a:r>
            <a:r>
              <a:rPr lang="en-US" sz="1800" b="1" dirty="0" err="1" smtClean="0">
                <a:solidFill>
                  <a:srgbClr val="002060"/>
                </a:solidFill>
                <a:latin typeface="Arial" pitchFamily="34" charset="0"/>
                <a:cs typeface="Arial" pitchFamily="34" charset="0"/>
              </a:rPr>
              <a:t>boshlarida</a:t>
            </a:r>
            <a:r>
              <a:rPr lang="en-US" sz="1800" b="1" dirty="0" smtClean="0">
                <a:solidFill>
                  <a:srgbClr val="002060"/>
                </a:solidFill>
                <a:latin typeface="Arial" pitchFamily="34" charset="0"/>
                <a:cs typeface="Arial" pitchFamily="34" charset="0"/>
              </a:rPr>
              <a:t> </a:t>
            </a:r>
            <a:r>
              <a:rPr lang="en-US" sz="1800" b="1" dirty="0" err="1" smtClean="0">
                <a:solidFill>
                  <a:srgbClr val="002060"/>
                </a:solidFill>
                <a:latin typeface="Arial" pitchFamily="34" charset="0"/>
                <a:cs typeface="Arial" pitchFamily="34" charset="0"/>
              </a:rPr>
              <a:t>Xiva</a:t>
            </a:r>
            <a:r>
              <a:rPr lang="en-US" sz="1800" b="1" dirty="0" smtClean="0">
                <a:solidFill>
                  <a:srgbClr val="002060"/>
                </a:solidFill>
                <a:latin typeface="Arial" pitchFamily="34" charset="0"/>
                <a:cs typeface="Arial" pitchFamily="34" charset="0"/>
              </a:rPr>
              <a:t> </a:t>
            </a:r>
            <a:r>
              <a:rPr lang="en-US" sz="1800" b="1" dirty="0" err="1">
                <a:solidFill>
                  <a:srgbClr val="002060"/>
                </a:solidFill>
                <a:latin typeface="Arial" pitchFamily="34" charset="0"/>
                <a:cs typeface="Arial" pitchFamily="34" charset="0"/>
              </a:rPr>
              <a:t>xonligining</a:t>
            </a:r>
            <a:r>
              <a:rPr lang="en-US" sz="1800" b="1" dirty="0">
                <a:solidFill>
                  <a:srgbClr val="002060"/>
                </a:solidFill>
                <a:latin typeface="Arial" pitchFamily="34" charset="0"/>
                <a:cs typeface="Arial" pitchFamily="34" charset="0"/>
              </a:rPr>
              <a:t> </a:t>
            </a:r>
            <a:r>
              <a:rPr lang="en-US" sz="1800" b="1" dirty="0" err="1">
                <a:solidFill>
                  <a:srgbClr val="002060"/>
                </a:solidFill>
                <a:latin typeface="Arial" pitchFamily="34" charset="0"/>
                <a:cs typeface="Arial" pitchFamily="34" charset="0"/>
              </a:rPr>
              <a:t>davlat</a:t>
            </a:r>
            <a:r>
              <a:rPr lang="en-US" sz="1800" b="1" dirty="0">
                <a:solidFill>
                  <a:srgbClr val="002060"/>
                </a:solidFill>
                <a:latin typeface="Arial" pitchFamily="34" charset="0"/>
                <a:cs typeface="Arial" pitchFamily="34" charset="0"/>
              </a:rPr>
              <a:t> </a:t>
            </a:r>
            <a:r>
              <a:rPr lang="en-US" sz="1800" b="1" dirty="0" err="1" smtClean="0">
                <a:solidFill>
                  <a:srgbClr val="002060"/>
                </a:solidFill>
                <a:latin typeface="Arial" pitchFamily="34" charset="0"/>
                <a:cs typeface="Arial" pitchFamily="34" charset="0"/>
              </a:rPr>
              <a:t>tuzumi</a:t>
            </a:r>
            <a:r>
              <a:rPr lang="en-US" sz="1800" b="1" dirty="0" smtClean="0">
                <a:solidFill>
                  <a:srgbClr val="002060"/>
                </a:solidFill>
                <a:latin typeface="Arial" pitchFamily="34" charset="0"/>
                <a:cs typeface="Arial" pitchFamily="34" charset="0"/>
              </a:rPr>
              <a:t> </a:t>
            </a:r>
            <a:r>
              <a:rPr lang="en-US" sz="1800" b="1" dirty="0" err="1" smtClean="0">
                <a:solidFill>
                  <a:srgbClr val="002060"/>
                </a:solidFill>
                <a:latin typeface="Arial" pitchFamily="34" charset="0"/>
                <a:cs typeface="Arial" pitchFamily="34" charset="0"/>
              </a:rPr>
              <a:t>va</a:t>
            </a:r>
            <a:r>
              <a:rPr lang="en-US" sz="1800" b="1" dirty="0" smtClean="0">
                <a:solidFill>
                  <a:srgbClr val="002060"/>
                </a:solidFill>
                <a:latin typeface="Arial" pitchFamily="34" charset="0"/>
                <a:cs typeface="Arial" pitchFamily="34" charset="0"/>
              </a:rPr>
              <a:t> </a:t>
            </a:r>
            <a:r>
              <a:rPr lang="en-US" sz="1800" b="1" dirty="0" err="1">
                <a:solidFill>
                  <a:srgbClr val="002060"/>
                </a:solidFill>
                <a:latin typeface="Arial" pitchFamily="34" charset="0"/>
                <a:cs typeface="Arial" pitchFamily="34" charset="0"/>
              </a:rPr>
              <a:t>ijtimoiy-iqtisodiy</a:t>
            </a:r>
            <a:r>
              <a:rPr lang="en-US" sz="1800" b="1" dirty="0">
                <a:solidFill>
                  <a:srgbClr val="002060"/>
                </a:solidFill>
                <a:latin typeface="Arial" pitchFamily="34" charset="0"/>
                <a:cs typeface="Arial" pitchFamily="34" charset="0"/>
              </a:rPr>
              <a:t> </a:t>
            </a:r>
            <a:r>
              <a:rPr lang="en-US" sz="1800" b="1" dirty="0" err="1">
                <a:solidFill>
                  <a:srgbClr val="002060"/>
                </a:solidFill>
                <a:latin typeface="Arial" pitchFamily="34" charset="0"/>
                <a:cs typeface="Arial" pitchFamily="34" charset="0"/>
              </a:rPr>
              <a:t>ahvoli</a:t>
            </a:r>
            <a:r>
              <a:rPr lang="en-US" altLang="ru-RU" sz="1800" b="1" dirty="0" smtClean="0">
                <a:solidFill>
                  <a:srgbClr val="002060"/>
                </a:solidFill>
                <a:latin typeface="Arial" pitchFamily="34" charset="0"/>
                <a:cs typeface="Arial" pitchFamily="34" charset="0"/>
              </a:rPr>
              <a:t>. </a:t>
            </a:r>
            <a:br>
              <a:rPr lang="en-US" altLang="ru-RU" sz="1800" b="1" dirty="0" smtClean="0">
                <a:solidFill>
                  <a:srgbClr val="002060"/>
                </a:solidFill>
                <a:latin typeface="Arial" pitchFamily="34" charset="0"/>
                <a:cs typeface="Arial" pitchFamily="34" charset="0"/>
              </a:rPr>
            </a:br>
            <a:r>
              <a:rPr lang="en-US" sz="1800" b="1" dirty="0" err="1" smtClean="0">
                <a:solidFill>
                  <a:srgbClr val="002060"/>
                </a:solidFill>
                <a:latin typeface="Arial" pitchFamily="34" charset="0"/>
                <a:cs typeface="Arial" pitchFamily="34" charset="0"/>
              </a:rPr>
              <a:t>Xiva</a:t>
            </a:r>
            <a:r>
              <a:rPr lang="en-US" sz="1800" b="1" dirty="0" smtClean="0">
                <a:solidFill>
                  <a:srgbClr val="002060"/>
                </a:solidFill>
                <a:latin typeface="Arial" pitchFamily="34" charset="0"/>
                <a:cs typeface="Arial" pitchFamily="34" charset="0"/>
              </a:rPr>
              <a:t> </a:t>
            </a:r>
            <a:r>
              <a:rPr lang="en-US" sz="1800" b="1" dirty="0" err="1">
                <a:solidFill>
                  <a:srgbClr val="002060"/>
                </a:solidFill>
                <a:latin typeface="Arial" pitchFamily="34" charset="0"/>
                <a:cs typeface="Arial" pitchFamily="34" charset="0"/>
              </a:rPr>
              <a:t>xonligining</a:t>
            </a:r>
            <a:r>
              <a:rPr lang="en-US" sz="1800" b="1" dirty="0">
                <a:solidFill>
                  <a:srgbClr val="002060"/>
                </a:solidFill>
                <a:latin typeface="Arial" pitchFamily="34" charset="0"/>
                <a:cs typeface="Arial" pitchFamily="34" charset="0"/>
              </a:rPr>
              <a:t> </a:t>
            </a:r>
            <a:r>
              <a:rPr lang="en-US" sz="1800" b="1" dirty="0" err="1" smtClean="0">
                <a:solidFill>
                  <a:srgbClr val="002060"/>
                </a:solidFill>
                <a:latin typeface="Arial" pitchFamily="34" charset="0"/>
                <a:cs typeface="Arial" pitchFamily="34" charset="0"/>
              </a:rPr>
              <a:t>tugatilishi</a:t>
            </a:r>
            <a:endParaRPr lang="ru-RU" sz="1800" b="1" dirty="0">
              <a:solidFill>
                <a:srgbClr val="002060"/>
              </a:solidFill>
              <a:latin typeface="Arial" pitchFamily="34" charset="0"/>
              <a:cs typeface="Arial" pitchFamily="34" charset="0"/>
            </a:endParaRPr>
          </a:p>
        </p:txBody>
      </p:sp>
      <p:sp>
        <p:nvSpPr>
          <p:cNvPr id="16" name="object 5">
            <a:extLst>
              <a:ext uri="{FF2B5EF4-FFF2-40B4-BE49-F238E27FC236}">
                <a16:creationId xmlns="" xmlns:a16="http://schemas.microsoft.com/office/drawing/2014/main" id="{A8BAE388-D6D2-40E9-8208-E39C1E0E7029}"/>
              </a:ext>
            </a:extLst>
          </p:cNvPr>
          <p:cNvSpPr/>
          <p:nvPr/>
        </p:nvSpPr>
        <p:spPr>
          <a:xfrm>
            <a:off x="123572" y="1276667"/>
            <a:ext cx="288032" cy="734649"/>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32"/>
          </a:p>
        </p:txBody>
      </p:sp>
      <p:sp>
        <p:nvSpPr>
          <p:cNvPr id="17" name="object 6">
            <a:extLst>
              <a:ext uri="{FF2B5EF4-FFF2-40B4-BE49-F238E27FC236}">
                <a16:creationId xmlns="" xmlns:a16="http://schemas.microsoft.com/office/drawing/2014/main" id="{ACB4B4C4-B96E-4D3D-A3B1-019ECDA735A1}"/>
              </a:ext>
            </a:extLst>
          </p:cNvPr>
          <p:cNvSpPr/>
          <p:nvPr/>
        </p:nvSpPr>
        <p:spPr>
          <a:xfrm>
            <a:off x="123572" y="2124100"/>
            <a:ext cx="288032" cy="734649"/>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32"/>
          </a:p>
        </p:txBody>
      </p:sp>
      <p:sp>
        <p:nvSpPr>
          <p:cNvPr id="20" name="object 9">
            <a:extLst>
              <a:ext uri="{FF2B5EF4-FFF2-40B4-BE49-F238E27FC236}">
                <a16:creationId xmlns="" xmlns:a16="http://schemas.microsoft.com/office/drawing/2014/main" id="{F294EAD7-CAB8-401C-B12D-6064AA1177E0}"/>
              </a:ext>
            </a:extLst>
          </p:cNvPr>
          <p:cNvSpPr/>
          <p:nvPr/>
        </p:nvSpPr>
        <p:spPr>
          <a:xfrm>
            <a:off x="4643921" y="227770"/>
            <a:ext cx="936104"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1" name="object 10">
            <a:extLst>
              <a:ext uri="{FF2B5EF4-FFF2-40B4-BE49-F238E27FC236}">
                <a16:creationId xmlns="" xmlns:a16="http://schemas.microsoft.com/office/drawing/2014/main" id="{27824596-7DE1-4136-95E4-49A51856B6D3}"/>
              </a:ext>
            </a:extLst>
          </p:cNvPr>
          <p:cNvSpPr/>
          <p:nvPr/>
        </p:nvSpPr>
        <p:spPr>
          <a:xfrm>
            <a:off x="4643921" y="227770"/>
            <a:ext cx="936104"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2" name="object 12">
            <a:extLst>
              <a:ext uri="{FF2B5EF4-FFF2-40B4-BE49-F238E27FC236}">
                <a16:creationId xmlns="" xmlns:a16="http://schemas.microsoft.com/office/drawing/2014/main" id="{CAFE6579-511C-4CCB-9A5C-300ACC2F553A}"/>
              </a:ext>
            </a:extLst>
          </p:cNvPr>
          <p:cNvSpPr txBox="1"/>
          <p:nvPr/>
        </p:nvSpPr>
        <p:spPr>
          <a:xfrm>
            <a:off x="4679451" y="323900"/>
            <a:ext cx="883874" cy="361807"/>
          </a:xfrm>
          <a:prstGeom prst="rect">
            <a:avLst/>
          </a:prstGeom>
        </p:spPr>
        <p:txBody>
          <a:bodyPr vert="horz" wrap="square" lIns="0" tIns="15852" rIns="0" bIns="0" rtlCol="0">
            <a:spAutoFit/>
          </a:bodyPr>
          <a:lstStyle/>
          <a:p>
            <a:pPr algn="ctr">
              <a:spcBef>
                <a:spcPts val="125"/>
              </a:spcBef>
            </a:pPr>
            <a:r>
              <a:rPr lang="en-US" sz="2247" b="1" spc="10" dirty="0" smtClean="0">
                <a:solidFill>
                  <a:srgbClr val="FEFEFE"/>
                </a:solidFill>
                <a:latin typeface="Arial"/>
                <a:cs typeface="Arial"/>
              </a:rPr>
              <a:t>9-sinf </a:t>
            </a:r>
            <a:endParaRPr sz="2247" dirty="0">
              <a:latin typeface="Arial"/>
              <a:cs typeface="Arial"/>
            </a:endParaRPr>
          </a:p>
        </p:txBody>
      </p:sp>
      <p:sp>
        <p:nvSpPr>
          <p:cNvPr id="25" name="object 2">
            <a:extLst>
              <a:ext uri="{FF2B5EF4-FFF2-40B4-BE49-F238E27FC236}">
                <a16:creationId xmlns="" xmlns:a16="http://schemas.microsoft.com/office/drawing/2014/main" id="{173C2D9C-C6BD-4DDA-B358-531897F817D9}"/>
              </a:ext>
            </a:extLst>
          </p:cNvPr>
          <p:cNvSpPr txBox="1">
            <a:spLocks/>
          </p:cNvSpPr>
          <p:nvPr/>
        </p:nvSpPr>
        <p:spPr>
          <a:xfrm>
            <a:off x="848884" y="215318"/>
            <a:ext cx="3627754" cy="507189"/>
          </a:xfrm>
          <a:prstGeom prst="rect">
            <a:avLst/>
          </a:prstGeom>
        </p:spPr>
        <p:txBody>
          <a:bodyPr vert="horz" wrap="square" lIns="0" tIns="14604" rIns="0" bIns="0" rtlCol="0">
            <a:spAutoFit/>
          </a:bodyPr>
          <a:lstStyle>
            <a:lvl1pPr>
              <a:defRPr sz="3400" b="1" i="0">
                <a:solidFill>
                  <a:schemeClr val="bg1"/>
                </a:solidFill>
                <a:latin typeface="Arial"/>
                <a:ea typeface="+mj-ea"/>
                <a:cs typeface="Arial"/>
              </a:defRPr>
            </a:lvl1pPr>
          </a:lstStyle>
          <a:p>
            <a:pPr marL="12700" marR="0" lvl="0" indent="0" defTabSz="914400" eaLnBrk="1" fontAlgn="auto" latinLnBrk="0" hangingPunct="1">
              <a:lnSpc>
                <a:spcPct val="100000"/>
              </a:lnSpc>
              <a:spcBef>
                <a:spcPts val="114"/>
              </a:spcBef>
              <a:spcAft>
                <a:spcPts val="0"/>
              </a:spcAft>
              <a:buClrTx/>
              <a:buSzTx/>
              <a:buFontTx/>
              <a:buNone/>
              <a:tabLst/>
              <a:defRPr/>
            </a:pPr>
            <a:r>
              <a:rPr kumimoji="0" lang="en-US" sz="3200" b="1" i="0" u="none" strike="noStrike" kern="0" cap="none" spc="5" normalizeH="0" baseline="0" noProof="0" dirty="0" err="1">
                <a:ln>
                  <a:noFill/>
                </a:ln>
                <a:solidFill>
                  <a:sysClr val="window" lastClr="FFFFFF"/>
                </a:solidFill>
                <a:effectLst/>
                <a:uLnTx/>
                <a:uFillTx/>
                <a:latin typeface="Arial"/>
                <a:ea typeface="+mj-ea"/>
                <a:cs typeface="Arial"/>
              </a:rPr>
              <a:t>O</a:t>
            </a:r>
            <a:r>
              <a:rPr kumimoji="0" lang="en-US" sz="3200" b="1" i="0" u="none" strike="noStrike" kern="0" cap="none" spc="5" normalizeH="0" noProof="0" dirty="0" err="1">
                <a:ln>
                  <a:noFill/>
                </a:ln>
                <a:solidFill>
                  <a:sysClr val="window" lastClr="FFFFFF"/>
                </a:solidFill>
                <a:effectLst/>
                <a:uLnTx/>
                <a:uFillTx/>
                <a:latin typeface="Arial"/>
                <a:ea typeface="+mj-ea"/>
                <a:cs typeface="Arial"/>
              </a:rPr>
              <a:t>‘</a:t>
            </a:r>
            <a:r>
              <a:rPr kumimoji="0" lang="en-US" sz="3200" b="1" i="0" u="none" strike="noStrike" kern="0" cap="none" spc="5" normalizeH="0" baseline="0" noProof="0" dirty="0" err="1">
                <a:ln>
                  <a:noFill/>
                </a:ln>
                <a:solidFill>
                  <a:sysClr val="window" lastClr="FFFFFF"/>
                </a:solidFill>
                <a:effectLst/>
                <a:uLnTx/>
                <a:uFillTx/>
                <a:latin typeface="Arial"/>
                <a:ea typeface="+mj-ea"/>
                <a:cs typeface="Arial"/>
              </a:rPr>
              <a:t>zbekiston</a:t>
            </a:r>
            <a:r>
              <a:rPr kumimoji="0" lang="en-US" sz="3200" b="1" i="0" u="none" strike="noStrike" kern="0" cap="none" spc="-30" normalizeH="0" baseline="0" noProof="0" dirty="0">
                <a:ln>
                  <a:noFill/>
                </a:ln>
                <a:solidFill>
                  <a:sysClr val="window" lastClr="FFFFFF"/>
                </a:solidFill>
                <a:effectLst/>
                <a:uLnTx/>
                <a:uFillTx/>
                <a:latin typeface="Arial"/>
                <a:ea typeface="+mj-ea"/>
                <a:cs typeface="Arial"/>
              </a:rPr>
              <a:t> </a:t>
            </a:r>
            <a:r>
              <a:rPr kumimoji="0" lang="en-US" sz="3200" b="1" i="0" u="none" strike="noStrike" kern="0" cap="none" spc="5" normalizeH="0" baseline="0" noProof="0" dirty="0" err="1">
                <a:ln>
                  <a:noFill/>
                </a:ln>
                <a:solidFill>
                  <a:sysClr val="window" lastClr="FFFFFF"/>
                </a:solidFill>
                <a:effectLst/>
                <a:uLnTx/>
                <a:uFillTx/>
                <a:latin typeface="Arial"/>
                <a:ea typeface="+mj-ea"/>
                <a:cs typeface="Arial"/>
              </a:rPr>
              <a:t>tarixi</a:t>
            </a:r>
            <a:endParaRPr kumimoji="0" lang="en-US" sz="3200" b="1" i="0" u="none" strike="noStrike" kern="0" cap="none" spc="5" normalizeH="0" baseline="0" noProof="0" dirty="0">
              <a:ln>
                <a:noFill/>
              </a:ln>
              <a:solidFill>
                <a:sysClr val="window" lastClr="FFFFFF"/>
              </a:solidFill>
              <a:effectLst/>
              <a:uLnTx/>
              <a:uFillTx/>
              <a:latin typeface="Arial"/>
              <a:ea typeface="+mj-ea"/>
              <a:cs typeface="Arial"/>
            </a:endParaRPr>
          </a:p>
        </p:txBody>
      </p:sp>
      <p:sp>
        <p:nvSpPr>
          <p:cNvPr id="26" name="object 11">
            <a:extLst>
              <a:ext uri="{FF2B5EF4-FFF2-40B4-BE49-F238E27FC236}">
                <a16:creationId xmlns="" xmlns:a16="http://schemas.microsoft.com/office/drawing/2014/main" id="{5B75B315-3F99-4F20-AE24-482E239D9233}"/>
              </a:ext>
            </a:extLst>
          </p:cNvPr>
          <p:cNvSpPr/>
          <p:nvPr/>
        </p:nvSpPr>
        <p:spPr>
          <a:xfrm>
            <a:off x="329821" y="310629"/>
            <a:ext cx="407034" cy="366395"/>
          </a:xfrm>
          <a:custGeom>
            <a:avLst/>
            <a:gdLst/>
            <a:ahLst/>
            <a:cxnLst/>
            <a:rect l="l" t="t" r="r" b="b"/>
            <a:pathLst>
              <a:path w="407034" h="366395">
                <a:moveTo>
                  <a:pt x="406874" y="352624"/>
                </a:moveTo>
                <a:lnTo>
                  <a:pt x="0" y="352624"/>
                </a:lnTo>
                <a:lnTo>
                  <a:pt x="0" y="366187"/>
                </a:lnTo>
                <a:lnTo>
                  <a:pt x="406874" y="366187"/>
                </a:lnTo>
                <a:lnTo>
                  <a:pt x="406874" y="352624"/>
                </a:lnTo>
                <a:close/>
              </a:path>
              <a:path w="407034" h="366395">
                <a:moveTo>
                  <a:pt x="54248" y="0"/>
                </a:moveTo>
                <a:lnTo>
                  <a:pt x="0" y="0"/>
                </a:lnTo>
                <a:lnTo>
                  <a:pt x="0" y="21700"/>
                </a:lnTo>
                <a:lnTo>
                  <a:pt x="6781" y="35261"/>
                </a:lnTo>
                <a:lnTo>
                  <a:pt x="6781" y="352624"/>
                </a:lnTo>
                <a:lnTo>
                  <a:pt x="20342" y="352624"/>
                </a:lnTo>
                <a:lnTo>
                  <a:pt x="20342" y="40686"/>
                </a:lnTo>
                <a:lnTo>
                  <a:pt x="47468" y="40686"/>
                </a:lnTo>
                <a:lnTo>
                  <a:pt x="47468" y="35261"/>
                </a:lnTo>
                <a:lnTo>
                  <a:pt x="51537" y="27122"/>
                </a:lnTo>
                <a:lnTo>
                  <a:pt x="17632" y="27122"/>
                </a:lnTo>
                <a:lnTo>
                  <a:pt x="13561" y="18986"/>
                </a:lnTo>
                <a:lnTo>
                  <a:pt x="13561" y="13561"/>
                </a:lnTo>
                <a:lnTo>
                  <a:pt x="54248" y="13561"/>
                </a:lnTo>
                <a:lnTo>
                  <a:pt x="54248" y="0"/>
                </a:lnTo>
                <a:close/>
              </a:path>
              <a:path w="407034" h="366395">
                <a:moveTo>
                  <a:pt x="47468" y="40686"/>
                </a:moveTo>
                <a:lnTo>
                  <a:pt x="33903" y="40686"/>
                </a:lnTo>
                <a:lnTo>
                  <a:pt x="33903" y="352624"/>
                </a:lnTo>
                <a:lnTo>
                  <a:pt x="47468" y="352624"/>
                </a:lnTo>
                <a:lnTo>
                  <a:pt x="47468" y="196656"/>
                </a:lnTo>
                <a:lnTo>
                  <a:pt x="115282" y="196656"/>
                </a:lnTo>
                <a:lnTo>
                  <a:pt x="115282" y="183092"/>
                </a:lnTo>
                <a:lnTo>
                  <a:pt x="47468" y="183092"/>
                </a:lnTo>
                <a:lnTo>
                  <a:pt x="47468" y="40686"/>
                </a:lnTo>
                <a:close/>
              </a:path>
              <a:path w="407034" h="366395">
                <a:moveTo>
                  <a:pt x="115282" y="196656"/>
                </a:moveTo>
                <a:lnTo>
                  <a:pt x="101718" y="196656"/>
                </a:lnTo>
                <a:lnTo>
                  <a:pt x="101718" y="352624"/>
                </a:lnTo>
                <a:lnTo>
                  <a:pt x="115282" y="352624"/>
                </a:lnTo>
                <a:lnTo>
                  <a:pt x="115282" y="196656"/>
                </a:lnTo>
                <a:close/>
              </a:path>
              <a:path w="407034" h="366395">
                <a:moveTo>
                  <a:pt x="203436" y="93578"/>
                </a:moveTo>
                <a:lnTo>
                  <a:pt x="157999" y="125453"/>
                </a:lnTo>
                <a:lnTo>
                  <a:pt x="130820" y="164782"/>
                </a:lnTo>
                <a:lnTo>
                  <a:pt x="128844" y="181062"/>
                </a:lnTo>
                <a:lnTo>
                  <a:pt x="128844" y="352624"/>
                </a:lnTo>
                <a:lnTo>
                  <a:pt x="142405" y="352624"/>
                </a:lnTo>
                <a:lnTo>
                  <a:pt x="142405" y="217001"/>
                </a:lnTo>
                <a:lnTo>
                  <a:pt x="278030" y="217001"/>
                </a:lnTo>
                <a:lnTo>
                  <a:pt x="278030" y="203436"/>
                </a:lnTo>
                <a:lnTo>
                  <a:pt x="142405" y="203436"/>
                </a:lnTo>
                <a:lnTo>
                  <a:pt x="142405" y="181062"/>
                </a:lnTo>
                <a:lnTo>
                  <a:pt x="155852" y="145109"/>
                </a:lnTo>
                <a:lnTo>
                  <a:pt x="203436" y="109857"/>
                </a:lnTo>
                <a:lnTo>
                  <a:pt x="226642" y="109857"/>
                </a:lnTo>
                <a:lnTo>
                  <a:pt x="203436" y="93578"/>
                </a:lnTo>
                <a:close/>
              </a:path>
              <a:path w="407034" h="366395">
                <a:moveTo>
                  <a:pt x="203436" y="236664"/>
                </a:moveTo>
                <a:lnTo>
                  <a:pt x="170622" y="262844"/>
                </a:lnTo>
                <a:lnTo>
                  <a:pt x="169531" y="270568"/>
                </a:lnTo>
                <a:lnTo>
                  <a:pt x="169531" y="352624"/>
                </a:lnTo>
                <a:lnTo>
                  <a:pt x="183092" y="352624"/>
                </a:lnTo>
                <a:lnTo>
                  <a:pt x="183092" y="265146"/>
                </a:lnTo>
                <a:lnTo>
                  <a:pt x="185806" y="260399"/>
                </a:lnTo>
                <a:lnTo>
                  <a:pt x="190554" y="258364"/>
                </a:lnTo>
                <a:lnTo>
                  <a:pt x="203436" y="252262"/>
                </a:lnTo>
                <a:lnTo>
                  <a:pt x="229994" y="252262"/>
                </a:lnTo>
                <a:lnTo>
                  <a:pt x="228474" y="250449"/>
                </a:lnTo>
                <a:lnTo>
                  <a:pt x="222421" y="246157"/>
                </a:lnTo>
                <a:lnTo>
                  <a:pt x="203436" y="236664"/>
                </a:lnTo>
                <a:close/>
              </a:path>
              <a:path w="407034" h="366395">
                <a:moveTo>
                  <a:pt x="229994" y="252262"/>
                </a:moveTo>
                <a:lnTo>
                  <a:pt x="203436" y="252262"/>
                </a:lnTo>
                <a:lnTo>
                  <a:pt x="216320" y="258364"/>
                </a:lnTo>
                <a:lnTo>
                  <a:pt x="221068" y="260399"/>
                </a:lnTo>
                <a:lnTo>
                  <a:pt x="223782" y="265146"/>
                </a:lnTo>
                <a:lnTo>
                  <a:pt x="223782" y="352624"/>
                </a:lnTo>
                <a:lnTo>
                  <a:pt x="237343" y="352624"/>
                </a:lnTo>
                <a:lnTo>
                  <a:pt x="237343" y="270568"/>
                </a:lnTo>
                <a:lnTo>
                  <a:pt x="236252" y="262844"/>
                </a:lnTo>
                <a:lnTo>
                  <a:pt x="233190" y="256075"/>
                </a:lnTo>
                <a:lnTo>
                  <a:pt x="229994" y="252262"/>
                </a:lnTo>
                <a:close/>
              </a:path>
              <a:path w="407034" h="366395">
                <a:moveTo>
                  <a:pt x="278030" y="217001"/>
                </a:moveTo>
                <a:lnTo>
                  <a:pt x="264469" y="217001"/>
                </a:lnTo>
                <a:lnTo>
                  <a:pt x="264469" y="352624"/>
                </a:lnTo>
                <a:lnTo>
                  <a:pt x="278030" y="352624"/>
                </a:lnTo>
                <a:lnTo>
                  <a:pt x="278030" y="217001"/>
                </a:lnTo>
                <a:close/>
              </a:path>
              <a:path w="407034" h="366395">
                <a:moveTo>
                  <a:pt x="305156" y="81373"/>
                </a:moveTo>
                <a:lnTo>
                  <a:pt x="291592" y="81373"/>
                </a:lnTo>
                <a:lnTo>
                  <a:pt x="291592" y="352624"/>
                </a:lnTo>
                <a:lnTo>
                  <a:pt x="305156" y="352624"/>
                </a:lnTo>
                <a:lnTo>
                  <a:pt x="305156" y="196656"/>
                </a:lnTo>
                <a:lnTo>
                  <a:pt x="372971" y="196656"/>
                </a:lnTo>
                <a:lnTo>
                  <a:pt x="372971" y="183092"/>
                </a:lnTo>
                <a:lnTo>
                  <a:pt x="305156" y="183092"/>
                </a:lnTo>
                <a:lnTo>
                  <a:pt x="305156" y="172923"/>
                </a:lnTo>
                <a:lnTo>
                  <a:pt x="318717" y="164105"/>
                </a:lnTo>
                <a:lnTo>
                  <a:pt x="342452" y="164105"/>
                </a:lnTo>
                <a:lnTo>
                  <a:pt x="337031" y="160037"/>
                </a:lnTo>
                <a:lnTo>
                  <a:pt x="331944" y="156646"/>
                </a:lnTo>
                <a:lnTo>
                  <a:pt x="305156" y="156646"/>
                </a:lnTo>
                <a:lnTo>
                  <a:pt x="305156" y="81373"/>
                </a:lnTo>
                <a:close/>
              </a:path>
              <a:path w="407034" h="366395">
                <a:moveTo>
                  <a:pt x="372971" y="196656"/>
                </a:moveTo>
                <a:lnTo>
                  <a:pt x="359406" y="196656"/>
                </a:lnTo>
                <a:lnTo>
                  <a:pt x="359406" y="352624"/>
                </a:lnTo>
                <a:lnTo>
                  <a:pt x="372971" y="352624"/>
                </a:lnTo>
                <a:lnTo>
                  <a:pt x="372971" y="196656"/>
                </a:lnTo>
                <a:close/>
              </a:path>
              <a:path w="407034" h="366395">
                <a:moveTo>
                  <a:pt x="400093" y="40686"/>
                </a:moveTo>
                <a:lnTo>
                  <a:pt x="386532" y="40686"/>
                </a:lnTo>
                <a:lnTo>
                  <a:pt x="386532" y="352624"/>
                </a:lnTo>
                <a:lnTo>
                  <a:pt x="400093" y="352624"/>
                </a:lnTo>
                <a:lnTo>
                  <a:pt x="400093" y="40686"/>
                </a:lnTo>
                <a:close/>
              </a:path>
              <a:path w="407034" h="366395">
                <a:moveTo>
                  <a:pt x="226642" y="109857"/>
                </a:moveTo>
                <a:lnTo>
                  <a:pt x="203436" y="109857"/>
                </a:lnTo>
                <a:lnTo>
                  <a:pt x="241411" y="136302"/>
                </a:lnTo>
                <a:lnTo>
                  <a:pt x="251022" y="145013"/>
                </a:lnTo>
                <a:lnTo>
                  <a:pt x="258281" y="155630"/>
                </a:lnTo>
                <a:lnTo>
                  <a:pt x="262869" y="167773"/>
                </a:lnTo>
                <a:lnTo>
                  <a:pt x="264469" y="181062"/>
                </a:lnTo>
                <a:lnTo>
                  <a:pt x="264469" y="203436"/>
                </a:lnTo>
                <a:lnTo>
                  <a:pt x="278030" y="203436"/>
                </a:lnTo>
                <a:lnTo>
                  <a:pt x="278030" y="181062"/>
                </a:lnTo>
                <a:lnTo>
                  <a:pt x="276049" y="164743"/>
                </a:lnTo>
                <a:lnTo>
                  <a:pt x="270317" y="149696"/>
                </a:lnTo>
                <a:lnTo>
                  <a:pt x="261153" y="136430"/>
                </a:lnTo>
                <a:lnTo>
                  <a:pt x="248874" y="125453"/>
                </a:lnTo>
                <a:lnTo>
                  <a:pt x="226642" y="109857"/>
                </a:lnTo>
                <a:close/>
              </a:path>
              <a:path w="407034" h="366395">
                <a:moveTo>
                  <a:pt x="88157" y="147830"/>
                </a:moveTo>
                <a:lnTo>
                  <a:pt x="69843" y="160037"/>
                </a:lnTo>
                <a:lnTo>
                  <a:pt x="64422" y="164105"/>
                </a:lnTo>
                <a:lnTo>
                  <a:pt x="61029" y="170207"/>
                </a:lnTo>
                <a:lnTo>
                  <a:pt x="61029" y="183092"/>
                </a:lnTo>
                <a:lnTo>
                  <a:pt x="74594" y="183092"/>
                </a:lnTo>
                <a:lnTo>
                  <a:pt x="74594" y="174952"/>
                </a:lnTo>
                <a:lnTo>
                  <a:pt x="75952" y="172923"/>
                </a:lnTo>
                <a:lnTo>
                  <a:pt x="77306" y="171561"/>
                </a:lnTo>
                <a:lnTo>
                  <a:pt x="88157" y="164782"/>
                </a:lnTo>
                <a:lnTo>
                  <a:pt x="115282" y="164782"/>
                </a:lnTo>
                <a:lnTo>
                  <a:pt x="115282" y="156646"/>
                </a:lnTo>
                <a:lnTo>
                  <a:pt x="101718" y="156646"/>
                </a:lnTo>
                <a:lnTo>
                  <a:pt x="88157" y="147830"/>
                </a:lnTo>
                <a:close/>
              </a:path>
              <a:path w="407034" h="366395">
                <a:moveTo>
                  <a:pt x="115282" y="164782"/>
                </a:moveTo>
                <a:lnTo>
                  <a:pt x="88157" y="164782"/>
                </a:lnTo>
                <a:lnTo>
                  <a:pt x="101718" y="173598"/>
                </a:lnTo>
                <a:lnTo>
                  <a:pt x="101718" y="183092"/>
                </a:lnTo>
                <a:lnTo>
                  <a:pt x="115282" y="183092"/>
                </a:lnTo>
                <a:lnTo>
                  <a:pt x="115282" y="164782"/>
                </a:lnTo>
                <a:close/>
              </a:path>
              <a:path w="407034" h="366395">
                <a:moveTo>
                  <a:pt x="342452" y="164105"/>
                </a:moveTo>
                <a:lnTo>
                  <a:pt x="318717" y="164105"/>
                </a:lnTo>
                <a:lnTo>
                  <a:pt x="329568" y="170888"/>
                </a:lnTo>
                <a:lnTo>
                  <a:pt x="331603" y="172242"/>
                </a:lnTo>
                <a:lnTo>
                  <a:pt x="332280" y="174279"/>
                </a:lnTo>
                <a:lnTo>
                  <a:pt x="332280" y="183092"/>
                </a:lnTo>
                <a:lnTo>
                  <a:pt x="345843" y="183092"/>
                </a:lnTo>
                <a:lnTo>
                  <a:pt x="345843" y="170207"/>
                </a:lnTo>
                <a:lnTo>
                  <a:pt x="342452" y="164105"/>
                </a:lnTo>
                <a:close/>
              </a:path>
              <a:path w="407034" h="366395">
                <a:moveTo>
                  <a:pt x="406874" y="0"/>
                </a:moveTo>
                <a:lnTo>
                  <a:pt x="352626" y="0"/>
                </a:lnTo>
                <a:lnTo>
                  <a:pt x="352626" y="21700"/>
                </a:lnTo>
                <a:lnTo>
                  <a:pt x="359406" y="35261"/>
                </a:lnTo>
                <a:lnTo>
                  <a:pt x="359406" y="183092"/>
                </a:lnTo>
                <a:lnTo>
                  <a:pt x="372971" y="183092"/>
                </a:lnTo>
                <a:lnTo>
                  <a:pt x="372971" y="40686"/>
                </a:lnTo>
                <a:lnTo>
                  <a:pt x="400093" y="40686"/>
                </a:lnTo>
                <a:lnTo>
                  <a:pt x="400093" y="35261"/>
                </a:lnTo>
                <a:lnTo>
                  <a:pt x="404163" y="27122"/>
                </a:lnTo>
                <a:lnTo>
                  <a:pt x="370255" y="27122"/>
                </a:lnTo>
                <a:lnTo>
                  <a:pt x="366187" y="18986"/>
                </a:lnTo>
                <a:lnTo>
                  <a:pt x="366187" y="13561"/>
                </a:lnTo>
                <a:lnTo>
                  <a:pt x="406874" y="13561"/>
                </a:lnTo>
                <a:lnTo>
                  <a:pt x="406874" y="0"/>
                </a:lnTo>
                <a:close/>
              </a:path>
              <a:path w="407034" h="366395">
                <a:moveTo>
                  <a:pt x="305156" y="40686"/>
                </a:moveTo>
                <a:lnTo>
                  <a:pt x="101718" y="40686"/>
                </a:lnTo>
                <a:lnTo>
                  <a:pt x="101718" y="156646"/>
                </a:lnTo>
                <a:lnTo>
                  <a:pt x="115282" y="156646"/>
                </a:lnTo>
                <a:lnTo>
                  <a:pt x="115282" y="81373"/>
                </a:lnTo>
                <a:lnTo>
                  <a:pt x="305156" y="81373"/>
                </a:lnTo>
                <a:lnTo>
                  <a:pt x="305156" y="67812"/>
                </a:lnTo>
                <a:lnTo>
                  <a:pt x="115282" y="67812"/>
                </a:lnTo>
                <a:lnTo>
                  <a:pt x="115282" y="54248"/>
                </a:lnTo>
                <a:lnTo>
                  <a:pt x="305156" y="54248"/>
                </a:lnTo>
                <a:lnTo>
                  <a:pt x="305156" y="40686"/>
                </a:lnTo>
                <a:close/>
              </a:path>
              <a:path w="407034" h="366395">
                <a:moveTo>
                  <a:pt x="318717" y="147830"/>
                </a:moveTo>
                <a:lnTo>
                  <a:pt x="305156" y="156646"/>
                </a:lnTo>
                <a:lnTo>
                  <a:pt x="331944" y="156646"/>
                </a:lnTo>
                <a:lnTo>
                  <a:pt x="318717" y="147830"/>
                </a:lnTo>
                <a:close/>
              </a:path>
              <a:path w="407034" h="366395">
                <a:moveTo>
                  <a:pt x="305156" y="54248"/>
                </a:moveTo>
                <a:lnTo>
                  <a:pt x="291592" y="54248"/>
                </a:lnTo>
                <a:lnTo>
                  <a:pt x="291592" y="67812"/>
                </a:lnTo>
                <a:lnTo>
                  <a:pt x="305156" y="67812"/>
                </a:lnTo>
                <a:lnTo>
                  <a:pt x="305156" y="54248"/>
                </a:lnTo>
                <a:close/>
              </a:path>
              <a:path w="407034" h="366395">
                <a:moveTo>
                  <a:pt x="54248" y="13561"/>
                </a:moveTo>
                <a:lnTo>
                  <a:pt x="40686" y="13561"/>
                </a:lnTo>
                <a:lnTo>
                  <a:pt x="40686" y="18986"/>
                </a:lnTo>
                <a:lnTo>
                  <a:pt x="36619" y="27122"/>
                </a:lnTo>
                <a:lnTo>
                  <a:pt x="51537" y="27122"/>
                </a:lnTo>
                <a:lnTo>
                  <a:pt x="54248" y="21700"/>
                </a:lnTo>
                <a:lnTo>
                  <a:pt x="54248" y="13561"/>
                </a:lnTo>
                <a:close/>
              </a:path>
              <a:path w="407034" h="366395">
                <a:moveTo>
                  <a:pt x="406874" y="13561"/>
                </a:moveTo>
                <a:lnTo>
                  <a:pt x="393313" y="13561"/>
                </a:lnTo>
                <a:lnTo>
                  <a:pt x="393313" y="18986"/>
                </a:lnTo>
                <a:lnTo>
                  <a:pt x="389242" y="27122"/>
                </a:lnTo>
                <a:lnTo>
                  <a:pt x="404163" y="27122"/>
                </a:lnTo>
                <a:lnTo>
                  <a:pt x="406874" y="21700"/>
                </a:lnTo>
                <a:lnTo>
                  <a:pt x="406874" y="13561"/>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7" name="object 12">
            <a:extLst>
              <a:ext uri="{FF2B5EF4-FFF2-40B4-BE49-F238E27FC236}">
                <a16:creationId xmlns="" xmlns:a16="http://schemas.microsoft.com/office/drawing/2014/main" id="{83775CBE-21CF-425D-ABFB-41180DA5A377}"/>
              </a:ext>
            </a:extLst>
          </p:cNvPr>
          <p:cNvSpPr/>
          <p:nvPr/>
        </p:nvSpPr>
        <p:spPr>
          <a:xfrm>
            <a:off x="655322"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8" name="object 13">
            <a:extLst>
              <a:ext uri="{FF2B5EF4-FFF2-40B4-BE49-F238E27FC236}">
                <a16:creationId xmlns="" xmlns:a16="http://schemas.microsoft.com/office/drawing/2014/main" id="{B178D85C-EB66-41A7-A3BD-6CA192A25BC2}"/>
              </a:ext>
            </a:extLst>
          </p:cNvPr>
          <p:cNvSpPr/>
          <p:nvPr/>
        </p:nvSpPr>
        <p:spPr>
          <a:xfrm>
            <a:off x="655322"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9" name="object 14">
            <a:extLst>
              <a:ext uri="{FF2B5EF4-FFF2-40B4-BE49-F238E27FC236}">
                <a16:creationId xmlns="" xmlns:a16="http://schemas.microsoft.com/office/drawing/2014/main" id="{B1AC9C4C-06A4-42C7-B853-E49E57991666}"/>
              </a:ext>
            </a:extLst>
          </p:cNvPr>
          <p:cNvSpPr/>
          <p:nvPr/>
        </p:nvSpPr>
        <p:spPr>
          <a:xfrm>
            <a:off x="397634"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30" name="object 15">
            <a:extLst>
              <a:ext uri="{FF2B5EF4-FFF2-40B4-BE49-F238E27FC236}">
                <a16:creationId xmlns="" xmlns:a16="http://schemas.microsoft.com/office/drawing/2014/main" id="{AA74AE73-2CC7-4164-A38A-9C32CF275CE9}"/>
              </a:ext>
            </a:extLst>
          </p:cNvPr>
          <p:cNvSpPr/>
          <p:nvPr/>
        </p:nvSpPr>
        <p:spPr>
          <a:xfrm>
            <a:off x="397634"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pic>
        <p:nvPicPr>
          <p:cNvPr id="1026" name="Picture 2" descr="C:\Users\xusni\Desktop\photo_2020-09-23_13-59-05.jpg"/>
          <p:cNvPicPr>
            <a:picLocks noChangeAspect="1" noChangeArrowheads="1"/>
          </p:cNvPicPr>
          <p:nvPr/>
        </p:nvPicPr>
        <p:blipFill rotWithShape="1">
          <a:blip r:embed="rId2">
            <a:extLst>
              <a:ext uri="{28A0092B-C50C-407E-A947-70E740481C1C}">
                <a14:useLocalDpi xmlns:a14="http://schemas.microsoft.com/office/drawing/2010/main" val="0"/>
              </a:ext>
            </a:extLst>
          </a:blip>
          <a:srcRect l="5670" t="12023" r="8668" b="4914"/>
          <a:stretch/>
        </p:blipFill>
        <p:spPr bwMode="auto">
          <a:xfrm>
            <a:off x="4291204" y="1193659"/>
            <a:ext cx="1368152" cy="169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Формирование узбекского театра под влиянием азербайджанских классиков - Уч  илдиз"/>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1733" y="1313860"/>
            <a:ext cx="2736304" cy="1818352"/>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107418" y="-17988"/>
            <a:ext cx="5580620" cy="1313996"/>
          </a:xfrm>
        </p:spPr>
        <p:txBody>
          <a:bodyPr>
            <a:noAutofit/>
          </a:bodyPr>
          <a:lstStyle/>
          <a:p>
            <a:pPr>
              <a:lnSpc>
                <a:spcPct val="100000"/>
              </a:lnSpc>
              <a:spcAft>
                <a:spcPts val="600"/>
              </a:spcAft>
            </a:pPr>
            <a:r>
              <a:rPr lang="en-US" sz="1600" dirty="0" err="1" smtClean="0">
                <a:solidFill>
                  <a:srgbClr val="000000"/>
                </a:solidFill>
                <a:latin typeface="Arial" pitchFamily="34" charset="0"/>
                <a:cs typeface="Arial" pitchFamily="34" charset="0"/>
              </a:rPr>
              <a:t>Majburiyatlar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orasida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sug‘orish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tizimini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ta’mirlash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yangilarini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barpo</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og‘iri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 Bu </a:t>
            </a:r>
            <a:r>
              <a:rPr lang="en-US" sz="1600" dirty="0" err="1" smtClean="0">
                <a:solidFill>
                  <a:srgbClr val="000000"/>
                </a:solidFill>
                <a:latin typeface="Arial" pitchFamily="34" charset="0"/>
                <a:cs typeface="Arial" pitchFamily="34" charset="0"/>
              </a:rPr>
              <a:t>ishlarga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dehqonlar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qurollari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oziq-ovqati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bilan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kelardi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Majburiy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ishga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chiqmaganlar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esa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muayyan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miqdordagi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mablag‘ni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xazinaga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to‘lashlari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shart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bo‘lgan</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7" name="TextBox 6"/>
          <p:cNvSpPr txBox="1"/>
          <p:nvPr/>
        </p:nvSpPr>
        <p:spPr>
          <a:xfrm>
            <a:off x="107418" y="1316330"/>
            <a:ext cx="2736303"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Xon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farmonlarini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e’lon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qiluvchi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jarchi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foydasiga</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afinak</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puli</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yig‘gan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bo‘lsa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ishlar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nazoratchisi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mutasaddisi</a:t>
            </a:r>
            <a:r>
              <a:rPr lang="en-US" sz="1600" dirty="0" smtClean="0">
                <a:solidFill>
                  <a:srgbClr val="000000"/>
                </a:solidFill>
                <a:latin typeface="Arial" pitchFamily="34" charset="0"/>
                <a:cs typeface="Arial" pitchFamily="34" charset="0"/>
              </a:rPr>
              <a:t> ham </a:t>
            </a:r>
            <a:r>
              <a:rPr lang="en-US" sz="1600" dirty="0" err="1" smtClean="0">
                <a:solidFill>
                  <a:srgbClr val="000000"/>
                </a:solidFill>
                <a:latin typeface="Arial" pitchFamily="34" charset="0"/>
                <a:cs typeface="Arial" pitchFamily="34" charset="0"/>
              </a:rPr>
              <a:t>o‘z</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ulushini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olishga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harakat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qilgan</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496673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137"/>
            <a:ext cx="5580620" cy="1006879"/>
          </a:xfrm>
        </p:spPr>
        <p:txBody>
          <a:bodyPr>
            <a:normAutofit/>
          </a:bodyPr>
          <a:lstStyle/>
          <a:p>
            <a:pPr>
              <a:lnSpc>
                <a:spcPct val="100000"/>
              </a:lnSpc>
              <a:spcAft>
                <a:spcPts val="600"/>
              </a:spcAft>
            </a:pPr>
            <a:r>
              <a:rPr lang="en-US" sz="1600" dirty="0" err="1" smtClean="0">
                <a:solidFill>
                  <a:srgbClr val="000000"/>
                </a:solidFill>
                <a:latin typeface="Arial" pitchFamily="34" charset="0"/>
                <a:cs typeface="Arial" pitchFamily="34" charset="0"/>
              </a:rPr>
              <a:t>Dehqonlar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aholining</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90% </a:t>
            </a:r>
            <a:r>
              <a:rPr lang="en-US" sz="1600" b="1" dirty="0" err="1" smtClean="0">
                <a:solidFill>
                  <a:srgbClr val="000000"/>
                </a:solidFill>
                <a:latin typeface="Arial" pitchFamily="34" charset="0"/>
                <a:cs typeface="Arial" pitchFamily="34" charset="0"/>
              </a:rPr>
              <a:t>ga</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yaqinini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tashkil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etsalar</a:t>
            </a:r>
            <a:r>
              <a:rPr lang="en-US" sz="1600" dirty="0" smtClean="0">
                <a:solidFill>
                  <a:srgbClr val="000000"/>
                </a:solidFill>
                <a:latin typeface="Arial" pitchFamily="34" charset="0"/>
                <a:cs typeface="Arial" pitchFamily="34" charset="0"/>
              </a:rPr>
              <a:t>-da, </a:t>
            </a:r>
            <a:r>
              <a:rPr lang="en-US" sz="1600" dirty="0" err="1" smtClean="0">
                <a:solidFill>
                  <a:srgbClr val="000000"/>
                </a:solidFill>
                <a:latin typeface="Arial" pitchFamily="34" charset="0"/>
                <a:cs typeface="Arial" pitchFamily="34" charset="0"/>
              </a:rPr>
              <a:t>sug‘oriladigan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yerlarning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atigi</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5%iga </a:t>
            </a:r>
            <a:r>
              <a:rPr lang="en-US" sz="1600" dirty="0" err="1" smtClean="0">
                <a:solidFill>
                  <a:srgbClr val="000000"/>
                </a:solidFill>
                <a:latin typeface="Arial" pitchFamily="34" charset="0"/>
                <a:cs typeface="Arial" pitchFamily="34" charset="0"/>
              </a:rPr>
              <a:t>egalik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qilishardi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Yersiz</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kam</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yerli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dehqonlar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esa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yirik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zamindorlarning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vaqf</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yerlarida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ijarachi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sifatida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ishlab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berishardi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7" name="Объект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3781" y="1006743"/>
            <a:ext cx="2222397" cy="1220188"/>
          </a:xfrm>
          <a:prstGeom prst="rect">
            <a:avLst/>
          </a:prstGeom>
          <a:noFill/>
          <a:ln>
            <a:noFill/>
          </a:ln>
        </p:spPr>
      </p:pic>
      <p:sp>
        <p:nvSpPr>
          <p:cNvPr id="9" name="Rectangle 1"/>
          <p:cNvSpPr>
            <a:spLocks noChangeArrowheads="1"/>
          </p:cNvSpPr>
          <p:nvPr/>
        </p:nvSpPr>
        <p:spPr bwMode="auto">
          <a:xfrm>
            <a:off x="430553" y="2085359"/>
            <a:ext cx="103921" cy="35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26" tIns="25713" rIns="51426" bIns="25713" numCol="1" anchor="ctr" anchorCtr="0" compatLnSpc="1">
            <a:prstTxWarp prst="textNoShape">
              <a:avLst/>
            </a:prstTxWarp>
            <a:spAutoFit/>
          </a:bodyPr>
          <a:lstStyle/>
          <a:p>
            <a:pPr defTabSz="514259" fontAlgn="base">
              <a:spcBef>
                <a:spcPct val="0"/>
              </a:spcBef>
              <a:spcAft>
                <a:spcPct val="0"/>
              </a:spcAft>
            </a:pPr>
            <a:r>
              <a:rPr lang="ru-RU" altLang="ru-RU" sz="1000">
                <a:latin typeface="Calibri" panose="020F0502020204030204" pitchFamily="34" charset="0"/>
              </a:rPr>
              <a:t/>
            </a:r>
            <a:br>
              <a:rPr lang="ru-RU" altLang="ru-RU" sz="1000">
                <a:latin typeface="Calibri" panose="020F0502020204030204" pitchFamily="34" charset="0"/>
              </a:rPr>
            </a:br>
            <a:endParaRPr lang="ru-RU" altLang="ru-RU" sz="1000">
              <a:latin typeface="Calibri" panose="020F0502020204030204" pitchFamily="34" charset="0"/>
            </a:endParaRPr>
          </a:p>
        </p:txBody>
      </p:sp>
      <p:sp>
        <p:nvSpPr>
          <p:cNvPr id="10" name="Прямоугольник 9"/>
          <p:cNvSpPr/>
          <p:nvPr/>
        </p:nvSpPr>
        <p:spPr>
          <a:xfrm>
            <a:off x="3383781" y="2226931"/>
            <a:ext cx="2222397" cy="221205"/>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100" b="1" dirty="0" err="1">
                <a:solidFill>
                  <a:srgbClr val="000000"/>
                </a:solidFill>
                <a:latin typeface="Arial" pitchFamily="34" charset="0"/>
                <a:cs typeface="Arial" pitchFamily="34" charset="0"/>
              </a:rPr>
              <a:t>Xiva</a:t>
            </a:r>
            <a:r>
              <a:rPr lang="en-US" sz="1100" b="1" dirty="0">
                <a:solidFill>
                  <a:srgbClr val="000000"/>
                </a:solidFill>
                <a:latin typeface="Arial" pitchFamily="34" charset="0"/>
                <a:cs typeface="Arial" pitchFamily="34" charset="0"/>
              </a:rPr>
              <a:t> </a:t>
            </a:r>
            <a:r>
              <a:rPr lang="en-US" sz="1100" b="1" dirty="0" err="1">
                <a:solidFill>
                  <a:srgbClr val="000000"/>
                </a:solidFill>
                <a:latin typeface="Arial" pitchFamily="34" charset="0"/>
                <a:cs typeface="Arial" pitchFamily="34" charset="0"/>
              </a:rPr>
              <a:t>xonligi</a:t>
            </a:r>
            <a:r>
              <a:rPr lang="en-US" sz="1100" b="1" dirty="0">
                <a:solidFill>
                  <a:srgbClr val="000000"/>
                </a:solidFill>
                <a:latin typeface="Arial" pitchFamily="34" charset="0"/>
                <a:cs typeface="Arial" pitchFamily="34" charset="0"/>
              </a:rPr>
              <a:t> </a:t>
            </a:r>
            <a:r>
              <a:rPr lang="en-US" sz="1100" b="1" dirty="0" err="1" smtClean="0">
                <a:solidFill>
                  <a:srgbClr val="000000"/>
                </a:solidFill>
                <a:latin typeface="Arial" pitchFamily="34" charset="0"/>
                <a:cs typeface="Arial" pitchFamily="34" charset="0"/>
              </a:rPr>
              <a:t>qo‘riqchilari</a:t>
            </a:r>
            <a:r>
              <a:rPr lang="en-US" sz="1100" b="1" dirty="0" smtClean="0">
                <a:solidFill>
                  <a:srgbClr val="000000"/>
                </a:solidFill>
                <a:latin typeface="Arial" pitchFamily="34" charset="0"/>
                <a:cs typeface="Arial" pitchFamily="34" charset="0"/>
              </a:rPr>
              <a:t> </a:t>
            </a:r>
            <a:r>
              <a:rPr lang="en-US" sz="1100" b="1" dirty="0">
                <a:solidFill>
                  <a:srgbClr val="000000"/>
                </a:solidFill>
                <a:latin typeface="Arial" pitchFamily="34" charset="0"/>
                <a:cs typeface="Arial" pitchFamily="34" charset="0"/>
              </a:rPr>
              <a:t>XX </a:t>
            </a:r>
            <a:r>
              <a:rPr lang="en-US" sz="1100" b="1" dirty="0" err="1">
                <a:solidFill>
                  <a:srgbClr val="000000"/>
                </a:solidFill>
                <a:latin typeface="Arial" pitchFamily="34" charset="0"/>
                <a:cs typeface="Arial" pitchFamily="34" charset="0"/>
              </a:rPr>
              <a:t>asr</a:t>
            </a:r>
            <a:r>
              <a:rPr lang="en-US" sz="1100" b="1" dirty="0">
                <a:solidFill>
                  <a:srgbClr val="000000"/>
                </a:solidFill>
                <a:latin typeface="Arial" pitchFamily="34" charset="0"/>
                <a:cs typeface="Arial" pitchFamily="34" charset="0"/>
              </a:rPr>
              <a:t> </a:t>
            </a:r>
            <a:endParaRPr lang="ru-RU" sz="1100" b="1" dirty="0">
              <a:solidFill>
                <a:srgbClr val="000000"/>
              </a:solidFill>
              <a:latin typeface="Arial" pitchFamily="34" charset="0"/>
              <a:cs typeface="Arial" pitchFamily="34" charset="0"/>
            </a:endParaRPr>
          </a:p>
        </p:txBody>
      </p:sp>
      <p:sp>
        <p:nvSpPr>
          <p:cNvPr id="3" name="Прямоугольник 2"/>
          <p:cNvSpPr/>
          <p:nvPr/>
        </p:nvSpPr>
        <p:spPr>
          <a:xfrm>
            <a:off x="179426" y="2520144"/>
            <a:ext cx="5426752" cy="544371"/>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a:solidFill>
                  <a:srgbClr val="000000"/>
                </a:solidFill>
                <a:latin typeface="Arial" pitchFamily="34" charset="0"/>
                <a:cs typeface="Arial" pitchFamily="34" charset="0"/>
              </a:rPr>
              <a:t>Bu </a:t>
            </a:r>
            <a:r>
              <a:rPr lang="en-US" sz="1600" dirty="0" err="1">
                <a:solidFill>
                  <a:srgbClr val="000000"/>
                </a:solidFill>
                <a:latin typeface="Arial" pitchFamily="34" charset="0"/>
                <a:cs typeface="Arial" pitchFamily="34" charset="0"/>
              </a:rPr>
              <a:t>jarayonlarning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barchasi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Xiva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xonligining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umumiy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iqtisodiy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ijtimoiy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ahvoliga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salbiy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ta’sirini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o‘tkazdi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8" name="Прямоугольник 7"/>
          <p:cNvSpPr/>
          <p:nvPr/>
        </p:nvSpPr>
        <p:spPr>
          <a:xfrm>
            <a:off x="179425" y="1079984"/>
            <a:ext cx="3047783" cy="1283034"/>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Shu</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zaylda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xonlikda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yersiz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dehqonlar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yildan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yilga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o‘sib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borardi</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Ular</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beklar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amaldorlariga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tobora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qaram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bo‘lib</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borishardi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654675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43421" y="431912"/>
            <a:ext cx="5474726" cy="975258"/>
          </a:xfrm>
          <a:prstGeom prst="rect">
            <a:avLst/>
          </a:prstGeom>
        </p:spPr>
        <p:txBody>
          <a:bodyPr wrap="square" lIns="51426" tIns="25713" rIns="51426" bIns="25713">
            <a:spAutoFit/>
          </a:bodyPr>
          <a:lstStyle/>
          <a:p>
            <a:pPr algn="ctr"/>
            <a:r>
              <a:rPr lang="en-US" sz="1500" dirty="0">
                <a:solidFill>
                  <a:srgbClr val="000000"/>
                </a:solidFill>
                <a:latin typeface="Arial" pitchFamily="34" charset="0"/>
                <a:ea typeface="Times New Roman" panose="02020603050405020304" pitchFamily="18" charset="0"/>
                <a:cs typeface="Arial" pitchFamily="34" charset="0"/>
              </a:rPr>
              <a:t>XIX </a:t>
            </a:r>
            <a:r>
              <a:rPr lang="en-US" sz="1500" dirty="0" err="1">
                <a:solidFill>
                  <a:srgbClr val="000000"/>
                </a:solidFill>
                <a:latin typeface="Arial" pitchFamily="34" charset="0"/>
                <a:ea typeface="Times New Roman" panose="02020603050405020304" pitchFamily="18" charset="0"/>
                <a:cs typeface="Arial" pitchFamily="34" charset="0"/>
              </a:rPr>
              <a:t>asr</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oxiri</a:t>
            </a:r>
            <a:r>
              <a:rPr lang="en-US" sz="1500" dirty="0">
                <a:solidFill>
                  <a:srgbClr val="000000"/>
                </a:solidFill>
                <a:latin typeface="Arial" pitchFamily="34" charset="0"/>
                <a:ea typeface="Times New Roman" panose="02020603050405020304" pitchFamily="18" charset="0"/>
                <a:cs typeface="Arial" pitchFamily="34" charset="0"/>
              </a:rPr>
              <a:t> - XX </a:t>
            </a:r>
            <a:r>
              <a:rPr lang="en-US" sz="1500" dirty="0" err="1">
                <a:solidFill>
                  <a:srgbClr val="000000"/>
                </a:solidFill>
                <a:latin typeface="Arial" pitchFamily="34" charset="0"/>
                <a:ea typeface="Times New Roman" panose="02020603050405020304" pitchFamily="18" charset="0"/>
                <a:cs typeface="Arial" pitchFamily="34" charset="0"/>
              </a:rPr>
              <a:t>asr</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boshlarida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uy</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hunarmandchilik</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ishlab</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chiqarishi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hanuz</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saqlanib</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kelayotgan</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edi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Unda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ip</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yigirish</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va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to‘quvchilik</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oyoq</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kiyimlar</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gilamlar</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kigizlar</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va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hokazolar</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tayyorlanardi</a:t>
            </a:r>
            <a:r>
              <a:rPr lang="en-US" sz="1500" dirty="0">
                <a:solidFill>
                  <a:srgbClr val="000000"/>
                </a:solidFill>
                <a:latin typeface="Arial" pitchFamily="34" charset="0"/>
                <a:ea typeface="Times New Roman" panose="02020603050405020304" pitchFamily="18" charset="0"/>
                <a:cs typeface="Arial" pitchFamily="34" charset="0"/>
              </a:rPr>
              <a:t>. </a:t>
            </a:r>
            <a:endParaRPr lang="ru-RU" sz="1500" dirty="0">
              <a:solidFill>
                <a:srgbClr val="000000"/>
              </a:solidFill>
              <a:latin typeface="Arial" pitchFamily="34" charset="0"/>
              <a:cs typeface="Arial" pitchFamily="34" charset="0"/>
            </a:endParaRPr>
          </a:p>
        </p:txBody>
      </p:sp>
      <p:pic>
        <p:nvPicPr>
          <p:cNvPr id="10242" name="Picture 2" descr="Истоки древних традиций - Сайт народных ремёсел Узбекистан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5749" y="1440196"/>
            <a:ext cx="2522398" cy="158400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0" y="10029"/>
            <a:ext cx="5759450" cy="421260"/>
          </a:xfrm>
          <a:prstGeom prst="rect">
            <a:avLst/>
          </a:prstGeom>
          <a:solidFill>
            <a:srgbClr val="0070C0"/>
          </a:solidFill>
        </p:spPr>
        <p:txBody>
          <a:bodyPr wrap="square" lIns="51426" tIns="25713" rIns="51426" bIns="25713" anchor="ctr">
            <a:spAutoFit/>
          </a:bodyPr>
          <a:lstStyle/>
          <a:p>
            <a:pPr algn="ctr"/>
            <a:r>
              <a:rPr lang="en-US" sz="2400" b="1" dirty="0" err="1">
                <a:solidFill>
                  <a:schemeClr val="bg1"/>
                </a:solidFill>
                <a:latin typeface="Arial" pitchFamily="34" charset="0"/>
                <a:cs typeface="Arial" pitchFamily="34" charset="0"/>
              </a:rPr>
              <a:t>Sanoatning</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rivojlanishi</a:t>
            </a:r>
            <a:endParaRPr lang="ru-RU" sz="2400" b="1" dirty="0">
              <a:solidFill>
                <a:schemeClr val="bg1"/>
              </a:solidFill>
              <a:latin typeface="Arial" pitchFamily="34" charset="0"/>
              <a:cs typeface="Arial" pitchFamily="34" charset="0"/>
            </a:endParaRPr>
          </a:p>
        </p:txBody>
      </p:sp>
      <p:sp>
        <p:nvSpPr>
          <p:cNvPr id="3" name="TextBox 2"/>
          <p:cNvSpPr txBox="1"/>
          <p:nvPr/>
        </p:nvSpPr>
        <p:spPr>
          <a:xfrm>
            <a:off x="215429" y="1484737"/>
            <a:ext cx="2772308"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Har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dehqon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xo‘jaligi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yordamchi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daromad</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manbayi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hunarmandchiligi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bilan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shug‘ullanar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585758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Политаналитика — библиотека актуальных аналитических и исследовательских  работ."/>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713" y="990768"/>
            <a:ext cx="2837429" cy="1757384"/>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107417" y="-1"/>
            <a:ext cx="5580619" cy="827957"/>
          </a:xfrm>
        </p:spPr>
        <p:txBody>
          <a:bodyPr>
            <a:noAutofit/>
          </a:bodyPr>
          <a:lstStyle/>
          <a:p>
            <a:pPr>
              <a:lnSpc>
                <a:spcPct val="100000"/>
              </a:lnSpc>
              <a:spcAft>
                <a:spcPts val="600"/>
              </a:spcAft>
            </a:pPr>
            <a:r>
              <a:rPr lang="en-US" sz="1600" dirty="0" smtClean="0">
                <a:solidFill>
                  <a:srgbClr val="000000"/>
                </a:solidFill>
                <a:latin typeface="Arial" pitchFamily="34" charset="0"/>
                <a:cs typeface="Arial" pitchFamily="34" charset="0"/>
              </a:rPr>
              <a:t>XX </a:t>
            </a:r>
            <a:r>
              <a:rPr lang="en-US" sz="1600" dirty="0" err="1" smtClean="0">
                <a:solidFill>
                  <a:srgbClr val="000000"/>
                </a:solidFill>
                <a:latin typeface="Arial" pitchFamily="34" charset="0"/>
                <a:cs typeface="Arial" pitchFamily="34" charset="0"/>
              </a:rPr>
              <a:t>asr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boshlariga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kelib</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Xiva</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Yangi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Urganch</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Qo‘ng‘irot</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Toshhovuz</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Gurlan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singari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shaharlar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ijtimoiy-iqtisodiy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madaniy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markazlarga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aylandi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2" name="TextBox 1"/>
          <p:cNvSpPr txBox="1"/>
          <p:nvPr/>
        </p:nvSpPr>
        <p:spPr>
          <a:xfrm>
            <a:off x="143421" y="899964"/>
            <a:ext cx="2484276"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b="1" dirty="0" err="1" smtClean="0">
                <a:solidFill>
                  <a:srgbClr val="000000"/>
                </a:solidFill>
                <a:latin typeface="Arial" pitchFamily="34" charset="0"/>
                <a:cs typeface="Arial" pitchFamily="34" charset="0"/>
              </a:rPr>
              <a:t>Bog‘ot</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Mo‘ynoq</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Taxta</a:t>
            </a:r>
            <a:r>
              <a:rPr lang="en-US" sz="1500" b="1"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singari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yangi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shaharlar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vujudga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keldi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Ushbu</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shaharlarda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mahalliy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Rossiya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qo‘shma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korxonalarining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idoralari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sanoat</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korxonalari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joylashgan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edi</a:t>
            </a:r>
            <a:r>
              <a:rPr lang="en-US" sz="1500" dirty="0" smtClean="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05462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8" y="0"/>
            <a:ext cx="5580620" cy="1003363"/>
          </a:xfrm>
        </p:spPr>
        <p:txBody>
          <a:bodyPr>
            <a:normAutofit/>
          </a:bodyPr>
          <a:lstStyle/>
          <a:p>
            <a:pPr>
              <a:lnSpc>
                <a:spcPct val="100000"/>
              </a:lnSpc>
              <a:spcAft>
                <a:spcPts val="600"/>
              </a:spcAft>
            </a:pPr>
            <a:r>
              <a:rPr lang="en-US" sz="1600" b="1" dirty="0" smtClean="0">
                <a:solidFill>
                  <a:srgbClr val="000000"/>
                </a:solidFill>
                <a:latin typeface="Arial" pitchFamily="34" charset="0"/>
                <a:cs typeface="Arial" pitchFamily="34" charset="0"/>
              </a:rPr>
              <a:t>1909-yilga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kelib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Xiva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xonligida</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81 ta </a:t>
            </a:r>
            <a:r>
              <a:rPr lang="en-US" sz="1600" dirty="0" err="1" smtClean="0">
                <a:solidFill>
                  <a:srgbClr val="000000"/>
                </a:solidFill>
                <a:latin typeface="Arial" pitchFamily="34" charset="0"/>
                <a:cs typeface="Arial" pitchFamily="34" charset="0"/>
              </a:rPr>
              <a:t>sanoat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korxonasi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ishlayotgan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Sanoat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shakllanishi</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1910-1915-yil</a:t>
            </a:r>
            <a:r>
              <a:rPr lang="en-US" sz="1600" dirty="0" smtClean="0">
                <a:solidFill>
                  <a:srgbClr val="000000"/>
                </a:solidFill>
                <a:latin typeface="Arial" pitchFamily="34" charset="0"/>
                <a:cs typeface="Arial" pitchFamily="34" charset="0"/>
              </a:rPr>
              <a:t>larda </a:t>
            </a:r>
            <a:r>
              <a:rPr lang="en-US" sz="1600" dirty="0" err="1" smtClean="0">
                <a:solidFill>
                  <a:srgbClr val="000000"/>
                </a:solidFill>
                <a:latin typeface="Arial" pitchFamily="34" charset="0"/>
                <a:cs typeface="Arial" pitchFamily="34" charset="0"/>
              </a:rPr>
              <a:t>yanada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jadallashib</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kerosin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neft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bilan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ishlaydigan</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40 ta </a:t>
            </a:r>
            <a:r>
              <a:rPr lang="en-US" sz="1600" b="1" dirty="0" err="1" smtClean="0">
                <a:solidFill>
                  <a:srgbClr val="000000"/>
                </a:solidFill>
                <a:latin typeface="Arial" pitchFamily="34" charset="0"/>
                <a:cs typeface="Arial" pitchFamily="34" charset="0"/>
              </a:rPr>
              <a:t>sanoat</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korxonasi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barpo</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etildi</a:t>
            </a:r>
            <a:r>
              <a:rPr lang="en-US" sz="1600" dirty="0" smtClean="0">
                <a:solidFill>
                  <a:srgbClr val="000000"/>
                </a:solidFill>
                <a:latin typeface="Arial" pitchFamily="34" charset="0"/>
                <a:cs typeface="Arial" pitchFamily="34" charset="0"/>
              </a:rPr>
              <a:t>.</a:t>
            </a:r>
            <a:r>
              <a:rPr lang="ru-RU"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203760" y="1079984"/>
            <a:ext cx="2520281" cy="18253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007" y="1007976"/>
            <a:ext cx="309575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dirty="0" err="1" smtClean="0">
                <a:solidFill>
                  <a:srgbClr val="000000"/>
                </a:solidFill>
                <a:latin typeface="Arial" pitchFamily="34" charset="0"/>
                <a:cs typeface="Arial" pitchFamily="34" charset="0"/>
              </a:rPr>
              <a:t>Turkiston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o‘lkasining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mustamlakaga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aylanishi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jarayonida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Rossiya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imperiyasi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mahalliy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kapital</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hamkorligi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vujudga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keldi</a:t>
            </a:r>
            <a:r>
              <a:rPr lang="en-US" sz="1500" dirty="0" smtClean="0">
                <a:solidFill>
                  <a:srgbClr val="000000"/>
                </a:solidFill>
                <a:latin typeface="Arial" pitchFamily="34" charset="0"/>
                <a:cs typeface="Arial" pitchFamily="34" charset="0"/>
              </a:rPr>
              <a:t>. 1909-yilda </a:t>
            </a:r>
            <a:r>
              <a:rPr lang="en-US" sz="1500" dirty="0" err="1" smtClean="0">
                <a:solidFill>
                  <a:srgbClr val="FF0000"/>
                </a:solidFill>
                <a:latin typeface="Arial" pitchFamily="34" charset="0"/>
                <a:cs typeface="Arial" pitchFamily="34" charset="0"/>
              </a:rPr>
              <a:t>Rossiya-Osiyo</a:t>
            </a:r>
            <a:r>
              <a:rPr lang="en-US" sz="1500" dirty="0" smtClean="0">
                <a:solidFill>
                  <a:srgbClr val="FF0000"/>
                </a:solidFill>
                <a:latin typeface="Arial" pitchFamily="34" charset="0"/>
                <a:cs typeface="Arial" pitchFamily="34" charset="0"/>
              </a:rPr>
              <a:t> </a:t>
            </a:r>
            <a:r>
              <a:rPr lang="en-US" sz="1500" dirty="0" err="1" smtClean="0">
                <a:solidFill>
                  <a:srgbClr val="FF0000"/>
                </a:solidFill>
                <a:latin typeface="Arial" pitchFamily="34" charset="0"/>
                <a:cs typeface="Arial" pitchFamily="34" charset="0"/>
              </a:rPr>
              <a:t>banki</a:t>
            </a:r>
            <a:r>
              <a:rPr lang="en-US" sz="1500" dirty="0" smtClean="0">
                <a:solidFill>
                  <a:srgbClr val="FF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dirty="0" err="1" smtClean="0">
                <a:solidFill>
                  <a:srgbClr val="7030A0"/>
                </a:solidFill>
                <a:latin typeface="Arial" pitchFamily="34" charset="0"/>
                <a:cs typeface="Arial" pitchFamily="34" charset="0"/>
              </a:rPr>
              <a:t>Madiyorov-Baqqolov</a:t>
            </a:r>
            <a:r>
              <a:rPr lang="en-US" sz="1500" dirty="0" smtClean="0">
                <a:solidFill>
                  <a:srgbClr val="7030A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kapitalini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birlashtirgan</a:t>
            </a:r>
            <a:r>
              <a:rPr lang="en-US" sz="1500" dirty="0" smtClean="0">
                <a:solidFill>
                  <a:srgbClr val="000000"/>
                </a:solidFill>
                <a:latin typeface="Arial" pitchFamily="34" charset="0"/>
                <a:cs typeface="Arial" pitchFamily="34" charset="0"/>
              </a:rPr>
              <a:t> </a:t>
            </a:r>
            <a:r>
              <a:rPr lang="en-US" sz="1500" dirty="0" smtClean="0">
                <a:solidFill>
                  <a:srgbClr val="FF0000"/>
                </a:solidFill>
                <a:latin typeface="Arial" pitchFamily="34" charset="0"/>
                <a:cs typeface="Arial" pitchFamily="34" charset="0"/>
              </a:rPr>
              <a:t>“A-Meta” </a:t>
            </a:r>
            <a:r>
              <a:rPr lang="en-US" sz="1500" dirty="0" err="1" smtClean="0">
                <a:solidFill>
                  <a:srgbClr val="FF0000"/>
                </a:solidFill>
                <a:latin typeface="Arial" pitchFamily="34" charset="0"/>
                <a:cs typeface="Arial" pitchFamily="34" charset="0"/>
              </a:rPr>
              <a:t>sindikati</a:t>
            </a:r>
            <a:r>
              <a:rPr lang="en-US" sz="1500" dirty="0" smtClean="0">
                <a:solidFill>
                  <a:srgbClr val="FF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tashkil</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qilindi</a:t>
            </a:r>
            <a:r>
              <a:rPr lang="en-US" sz="1500" dirty="0" smtClean="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531954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136"/>
            <a:ext cx="5580620" cy="1115988"/>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kapitali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amaliyotlari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tufayli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Osiyoda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ichki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bozor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imkoniyatlari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ancha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kengaydi</a:t>
            </a:r>
            <a:r>
              <a:rPr lang="en-US" sz="1600" dirty="0">
                <a:solidFill>
                  <a:srgbClr val="000000"/>
                </a:solidFill>
                <a:latin typeface="Arial" pitchFamily="34" charset="0"/>
                <a:cs typeface="Arial" pitchFamily="34" charset="0"/>
              </a:rPr>
              <a:t>. Tovar-</a:t>
            </a:r>
            <a:r>
              <a:rPr lang="en-US" sz="1600" dirty="0" err="1">
                <a:solidFill>
                  <a:srgbClr val="000000"/>
                </a:solidFill>
                <a:latin typeface="Arial" pitchFamily="34" charset="0"/>
                <a:cs typeface="Arial" pitchFamily="34" charset="0"/>
              </a:rPr>
              <a:t>pul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munosabatlari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rivojlanib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asosida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savdo-sanoat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markazlari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shakllandi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7" name="Объект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7757" y="1115852"/>
            <a:ext cx="2330642" cy="1289364"/>
          </a:xfrm>
          <a:prstGeom prst="rect">
            <a:avLst/>
          </a:prstGeom>
          <a:noFill/>
          <a:ln>
            <a:noFill/>
          </a:ln>
        </p:spPr>
      </p:pic>
      <p:sp>
        <p:nvSpPr>
          <p:cNvPr id="3" name="Прямоугольник 2"/>
          <p:cNvSpPr/>
          <p:nvPr/>
        </p:nvSpPr>
        <p:spPr>
          <a:xfrm>
            <a:off x="215429" y="1115988"/>
            <a:ext cx="2821569" cy="1529256"/>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Mayda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savdogarlar</a:t>
            </a:r>
            <a:r>
              <a:rPr lang="en-US" sz="1600" dirty="0">
                <a:solidFill>
                  <a:srgbClr val="000000"/>
                </a:solidFill>
                <a:latin typeface="Arial" pitchFamily="34" charset="0"/>
                <a:cs typeface="Arial" pitchFamily="34" charset="0"/>
              </a:rPr>
              <a:t> choy, </a:t>
            </a:r>
            <a:r>
              <a:rPr lang="en-US" sz="1600" dirty="0" err="1" smtClean="0">
                <a:solidFill>
                  <a:srgbClr val="000000"/>
                </a:solidFill>
                <a:latin typeface="Arial" pitchFamily="34" charset="0"/>
                <a:cs typeface="Arial" pitchFamily="34" charset="0"/>
              </a:rPr>
              <a:t>manufaktura</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mahsulotlari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shakar</a:t>
            </a:r>
            <a:r>
              <a:rPr lang="en-US" sz="1600" dirty="0">
                <a:solidFill>
                  <a:srgbClr val="000000"/>
                </a:solidFill>
                <a:latin typeface="Arial" pitchFamily="34" charset="0"/>
                <a:cs typeface="Arial" pitchFamily="34" charset="0"/>
              </a:rPr>
              <a:t>, samovar </a:t>
            </a:r>
            <a:r>
              <a:rPr lang="en-US" sz="1600" dirty="0" err="1">
                <a:solidFill>
                  <a:srgbClr val="000000"/>
                </a:solidFill>
                <a:latin typeface="Arial" pitchFamily="34" charset="0"/>
                <a:cs typeface="Arial" pitchFamily="34" charset="0"/>
              </a:rPr>
              <a:t>kabi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taqchil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tovarlarni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hatto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olis</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qishloqlarga</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sotardilar</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4" name="Прямоугольник 3"/>
          <p:cNvSpPr/>
          <p:nvPr/>
        </p:nvSpPr>
        <p:spPr>
          <a:xfrm>
            <a:off x="2879725" y="2414411"/>
            <a:ext cx="2879725" cy="461665"/>
          </a:xfrm>
          <a:prstGeom prst="rect">
            <a:avLst/>
          </a:prstGeom>
        </p:spPr>
        <p:txBody>
          <a:bodyPr>
            <a:spAutoFit/>
          </a:bodyPr>
          <a:lstStyle/>
          <a:p>
            <a:pPr marL="505688">
              <a:spcBef>
                <a:spcPts val="121"/>
              </a:spcBef>
            </a:pPr>
            <a:r>
              <a:rPr lang="en-US" sz="1200" b="1" spc="-3" dirty="0" err="1">
                <a:solidFill>
                  <a:srgbClr val="000000"/>
                </a:solidFill>
                <a:latin typeface="Arial" pitchFamily="34" charset="0"/>
                <a:ea typeface="Times New Roman" panose="02020603050405020304" pitchFamily="18" charset="0"/>
                <a:cs typeface="Arial" pitchFamily="34" charset="0"/>
              </a:rPr>
              <a:t>Xorazm</a:t>
            </a:r>
            <a:r>
              <a:rPr lang="en-US" sz="1200" b="1" spc="-3" dirty="0">
                <a:solidFill>
                  <a:srgbClr val="000000"/>
                </a:solidFill>
                <a:latin typeface="Arial" pitchFamily="34" charset="0"/>
                <a:ea typeface="Times New Roman" panose="02020603050405020304" pitchFamily="18" charset="0"/>
                <a:cs typeface="Arial" pitchFamily="34" charset="0"/>
              </a:rPr>
              <a:t> </a:t>
            </a:r>
            <a:r>
              <a:rPr lang="en-US" sz="1200" b="1" spc="-3" dirty="0" err="1">
                <a:solidFill>
                  <a:srgbClr val="000000"/>
                </a:solidFill>
                <a:latin typeface="Arial" pitchFamily="34" charset="0"/>
                <a:ea typeface="Times New Roman" panose="02020603050405020304" pitchFamily="18" charset="0"/>
                <a:cs typeface="Arial" pitchFamily="34" charset="0"/>
              </a:rPr>
              <a:t>hunarmandchilik</a:t>
            </a:r>
            <a:r>
              <a:rPr lang="en-US" sz="1200" b="1" spc="-3" dirty="0">
                <a:solidFill>
                  <a:srgbClr val="000000"/>
                </a:solidFill>
                <a:latin typeface="Arial" pitchFamily="34" charset="0"/>
                <a:ea typeface="Times New Roman" panose="02020603050405020304" pitchFamily="18" charset="0"/>
                <a:cs typeface="Arial" pitchFamily="34" charset="0"/>
              </a:rPr>
              <a:t> </a:t>
            </a:r>
            <a:r>
              <a:rPr lang="en-US" sz="1200" b="1" spc="-3" dirty="0" err="1">
                <a:solidFill>
                  <a:srgbClr val="000000"/>
                </a:solidFill>
                <a:latin typeface="Arial" pitchFamily="34" charset="0"/>
                <a:ea typeface="Times New Roman" panose="02020603050405020304" pitchFamily="18" charset="0"/>
                <a:cs typeface="Arial" pitchFamily="34" charset="0"/>
              </a:rPr>
              <a:t>mahsulotlari</a:t>
            </a:r>
            <a:r>
              <a:rPr lang="en-US" sz="1200" b="1" spc="-3" dirty="0">
                <a:solidFill>
                  <a:srgbClr val="000000"/>
                </a:solidFill>
                <a:latin typeface="Arial" pitchFamily="34" charset="0"/>
                <a:ea typeface="Times New Roman" panose="02020603050405020304" pitchFamily="18" charset="0"/>
                <a:cs typeface="Arial" pitchFamily="34" charset="0"/>
              </a:rPr>
              <a:t>. XX </a:t>
            </a:r>
            <a:r>
              <a:rPr lang="en-US" sz="1200" b="1" spc="-3" dirty="0" err="1">
                <a:solidFill>
                  <a:srgbClr val="000000"/>
                </a:solidFill>
                <a:latin typeface="Arial" pitchFamily="34" charset="0"/>
                <a:ea typeface="Times New Roman" panose="02020603050405020304" pitchFamily="18" charset="0"/>
                <a:cs typeface="Arial" pitchFamily="34" charset="0"/>
              </a:rPr>
              <a:t>asr</a:t>
            </a:r>
            <a:r>
              <a:rPr lang="en-US" sz="1200" b="1" spc="-3" dirty="0">
                <a:solidFill>
                  <a:srgbClr val="000000"/>
                </a:solidFill>
                <a:latin typeface="Arial" pitchFamily="34" charset="0"/>
                <a:ea typeface="Times New Roman" panose="02020603050405020304" pitchFamily="18" charset="0"/>
                <a:cs typeface="Arial" pitchFamily="34" charset="0"/>
              </a:rPr>
              <a:t> </a:t>
            </a:r>
            <a:r>
              <a:rPr lang="en-US" sz="1200" b="1" spc="-3" dirty="0" err="1">
                <a:solidFill>
                  <a:srgbClr val="000000"/>
                </a:solidFill>
                <a:latin typeface="Arial" pitchFamily="34" charset="0"/>
                <a:ea typeface="Times New Roman" panose="02020603050405020304" pitchFamily="18" charset="0"/>
                <a:cs typeface="Arial" pitchFamily="34" charset="0"/>
              </a:rPr>
              <a:t>boshi</a:t>
            </a:r>
            <a:endParaRPr lang="ru-RU" sz="1050" dirty="0">
              <a:solidFill>
                <a:srgbClr val="000000"/>
              </a:solidFill>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2116275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1"/>
            <a:ext cx="5580620" cy="827956"/>
          </a:xfrm>
        </p:spPr>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1885-yilda </a:t>
            </a:r>
            <a:r>
              <a:rPr lang="en-US" sz="1600" dirty="0" err="1">
                <a:solidFill>
                  <a:srgbClr val="000000"/>
                </a:solidFill>
                <a:latin typeface="Arial" pitchFamily="34" charset="0"/>
                <a:cs typeface="Arial" pitchFamily="34" charset="0"/>
              </a:rPr>
              <a:t>Kaspiyorti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temiryo‘lining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qurilishi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1887-yil </a:t>
            </a:r>
            <a:r>
              <a:rPr lang="en-US" sz="1600" dirty="0" err="1">
                <a:solidFill>
                  <a:srgbClr val="000000"/>
                </a:solidFill>
                <a:latin typeface="Arial" pitchFamily="34" charset="0"/>
                <a:cs typeface="Arial" pitchFamily="34" charset="0"/>
              </a:rPr>
              <a:t>oxirlarida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Amudaryo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fotiliyasining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ta’sis</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etilishi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qaramlikni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kuchaytirdi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11266" name="Picture 2" descr="История Хронология событий развития железнодорожного транспорта в  Туркменистан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745" y="827956"/>
            <a:ext cx="2628292" cy="163175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7417" y="816385"/>
            <a:ext cx="2880320" cy="1667755"/>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spcAft>
                <a:spcPts val="600"/>
              </a:spcAft>
            </a:pPr>
            <a:r>
              <a:rPr lang="en-US" sz="1500" dirty="0" err="1">
                <a:solidFill>
                  <a:srgbClr val="000000"/>
                </a:solidFill>
                <a:latin typeface="Arial" pitchFamily="34" charset="0"/>
                <a:cs typeface="Arial" pitchFamily="34" charset="0"/>
              </a:rPr>
              <a:t>Avvallari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savdo-sotiq</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asosan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quruqlikdagi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karvon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yo‘llari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orqali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olib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borilgan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bo‘lsa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endilikda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yuklarning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katta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qismi</a:t>
            </a:r>
            <a:r>
              <a:rPr lang="en-US" sz="1500" dirty="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temiryo‘i</a:t>
            </a:r>
            <a:r>
              <a:rPr lang="en-US" sz="1500" dirty="0" smtClean="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orqali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a:t>
            </a:r>
            <a:r>
              <a:rPr lang="en-US" sz="1500" dirty="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paroxodlar</a:t>
            </a:r>
            <a:r>
              <a:rPr lang="en-US" sz="1500" dirty="0" smtClean="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bilan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Amudaryoning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yuqori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oqimi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bo‘ylab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tashiladigan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bo‘ldi</a:t>
            </a:r>
            <a:r>
              <a:rPr lang="en-US" sz="1500" dirty="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
        <p:nvSpPr>
          <p:cNvPr id="3" name="TextBox 2"/>
          <p:cNvSpPr txBox="1"/>
          <p:nvPr/>
        </p:nvSpPr>
        <p:spPr>
          <a:xfrm>
            <a:off x="107417" y="2556148"/>
            <a:ext cx="5580620" cy="584775"/>
          </a:xfrm>
          <a:prstGeom prst="rect">
            <a:avLst/>
          </a:prstGeom>
          <a:noFill/>
        </p:spPr>
        <p:txBody>
          <a:bodyPr wrap="square" rtlCol="0">
            <a:spAutoFit/>
          </a:bodyPr>
          <a:lstStyle/>
          <a:p>
            <a:pPr algn="ctr"/>
            <a:r>
              <a:rPr lang="en-US" sz="1600" dirty="0" smtClean="0">
                <a:solidFill>
                  <a:srgbClr val="000000"/>
                </a:solidFill>
                <a:latin typeface="Arial" pitchFamily="34" charset="0"/>
                <a:cs typeface="Arial" pitchFamily="34" charset="0"/>
              </a:rPr>
              <a:t>Bu </a:t>
            </a:r>
            <a:r>
              <a:rPr lang="en-US" sz="1600" dirty="0" err="1" smtClean="0">
                <a:solidFill>
                  <a:srgbClr val="000000"/>
                </a:solidFill>
                <a:latin typeface="Arial" pitchFamily="34" charset="0"/>
                <a:cs typeface="Arial" pitchFamily="34" charset="0"/>
              </a:rPr>
              <a:t>kabi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yangiliklar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Rossiya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imperiyasi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foydasiga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xizmat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qildi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2118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417" y="439034"/>
            <a:ext cx="5580620" cy="1283034"/>
          </a:xfrm>
          <a:prstGeom prst="rect">
            <a:avLst/>
          </a:prstGeom>
        </p:spPr>
        <p:txBody>
          <a:bodyPr wrap="square" lIns="51426" tIns="25713" rIns="51426" bIns="25713">
            <a:spAutoFit/>
          </a:bodyPr>
          <a:lstStyle/>
          <a:p>
            <a:pPr algn="ctr"/>
            <a:r>
              <a:rPr lang="en-US" sz="1600" dirty="0" err="1">
                <a:solidFill>
                  <a:srgbClr val="000000"/>
                </a:solidFill>
                <a:latin typeface="Arial" pitchFamily="34" charset="0"/>
                <a:ea typeface="Times New Roman" panose="02020603050405020304" pitchFamily="18" charset="0"/>
                <a:cs typeface="Arial" pitchFamily="34" charset="0"/>
              </a:rPr>
              <a:t>Turli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xildagi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jabr-zulmlar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natijasida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dehqonlarning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kuchayib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borayotgan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noroziligi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soliqlarni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to‘lashdan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majburiyatlarni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bajarishdan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ommaviy</a:t>
            </a:r>
            <a:r>
              <a:rPr lang="en-US" sz="1600" dirty="0">
                <a:solidFill>
                  <a:srgbClr val="000000"/>
                </a:solidFill>
                <a:latin typeface="Arial" pitchFamily="34" charset="0"/>
                <a:ea typeface="Times New Roman" panose="02020603050405020304" pitchFamily="18" charset="0"/>
                <a:cs typeface="Arial" pitchFamily="34" charset="0"/>
              </a:rPr>
              <a:t> bosh </a:t>
            </a:r>
            <a:r>
              <a:rPr lang="en-US" sz="1600" dirty="0" err="1">
                <a:solidFill>
                  <a:srgbClr val="000000"/>
                </a:solidFill>
                <a:latin typeface="Arial" pitchFamily="34" charset="0"/>
                <a:ea typeface="Times New Roman" panose="02020603050405020304" pitchFamily="18" charset="0"/>
                <a:cs typeface="Arial" pitchFamily="34" charset="0"/>
              </a:rPr>
              <a:t>tortish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yirik</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zamindorlar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yerlarini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egallab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olish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soliq</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yig‘uvchilar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xonlik</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ma’muriyatining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boshqa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namoyandalariga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hujum</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qilish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holatlarini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ko‘paytirdi</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sp>
        <p:nvSpPr>
          <p:cNvPr id="5" name="Прямоугольник 4"/>
          <p:cNvSpPr/>
          <p:nvPr/>
        </p:nvSpPr>
        <p:spPr>
          <a:xfrm>
            <a:off x="0" y="10029"/>
            <a:ext cx="5759450" cy="421260"/>
          </a:xfrm>
          <a:prstGeom prst="rect">
            <a:avLst/>
          </a:prstGeom>
          <a:solidFill>
            <a:srgbClr val="0070C0"/>
          </a:solidFill>
        </p:spPr>
        <p:txBody>
          <a:bodyPr wrap="square" lIns="51426" tIns="25713" rIns="51426" bIns="25713" anchor="ctr">
            <a:spAutoFit/>
          </a:bodyPr>
          <a:lstStyle/>
          <a:p>
            <a:pPr algn="ctr"/>
            <a:r>
              <a:rPr lang="en-US" altLang="ru-RU" sz="2400" b="1" dirty="0" err="1">
                <a:solidFill>
                  <a:schemeClr val="bg1"/>
                </a:solidFill>
                <a:latin typeface="Arial" pitchFamily="34" charset="0"/>
                <a:cs typeface="Arial" pitchFamily="34" charset="0"/>
              </a:rPr>
              <a:t>Xalq</a:t>
            </a:r>
            <a:r>
              <a:rPr lang="en-US" altLang="ru-RU" sz="2400" b="1" dirty="0">
                <a:solidFill>
                  <a:schemeClr val="bg1"/>
                </a:solidFill>
                <a:latin typeface="Arial" pitchFamily="34" charset="0"/>
                <a:cs typeface="Arial" pitchFamily="34" charset="0"/>
              </a:rPr>
              <a:t> </a:t>
            </a:r>
            <a:r>
              <a:rPr lang="en-US" altLang="ru-RU" sz="2400" b="1" dirty="0" err="1">
                <a:solidFill>
                  <a:schemeClr val="bg1"/>
                </a:solidFill>
                <a:latin typeface="Arial" pitchFamily="34" charset="0"/>
                <a:cs typeface="Arial" pitchFamily="34" charset="0"/>
              </a:rPr>
              <a:t>harakatlarining</a:t>
            </a:r>
            <a:r>
              <a:rPr lang="en-US" altLang="ru-RU" sz="2400" b="1" dirty="0">
                <a:solidFill>
                  <a:schemeClr val="bg1"/>
                </a:solidFill>
                <a:latin typeface="Arial" pitchFamily="34" charset="0"/>
                <a:cs typeface="Arial" pitchFamily="34" charset="0"/>
              </a:rPr>
              <a:t> </a:t>
            </a:r>
            <a:r>
              <a:rPr lang="en-US" altLang="ru-RU" sz="2400" b="1" dirty="0" err="1">
                <a:solidFill>
                  <a:schemeClr val="bg1"/>
                </a:solidFill>
                <a:latin typeface="Arial" pitchFamily="34" charset="0"/>
                <a:cs typeface="Arial" pitchFamily="34" charset="0"/>
              </a:rPr>
              <a:t>yetilib</a:t>
            </a:r>
            <a:r>
              <a:rPr lang="en-US" altLang="ru-RU" sz="2400" b="1" dirty="0">
                <a:solidFill>
                  <a:schemeClr val="bg1"/>
                </a:solidFill>
                <a:latin typeface="Arial" pitchFamily="34" charset="0"/>
                <a:cs typeface="Arial" pitchFamily="34" charset="0"/>
              </a:rPr>
              <a:t> </a:t>
            </a:r>
            <a:r>
              <a:rPr lang="en-US" altLang="ru-RU" sz="2400" b="1" dirty="0" err="1">
                <a:solidFill>
                  <a:schemeClr val="bg1"/>
                </a:solidFill>
                <a:latin typeface="Arial" pitchFamily="34" charset="0"/>
                <a:cs typeface="Arial" pitchFamily="34" charset="0"/>
              </a:rPr>
              <a:t>borishi</a:t>
            </a:r>
            <a:endParaRPr lang="ru-RU" sz="2400" b="1" dirty="0">
              <a:solidFill>
                <a:schemeClr val="bg1"/>
              </a:solidFill>
              <a:latin typeface="Arial" pitchFamily="34" charset="0"/>
              <a:cs typeface="Arial" pitchFamily="34"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897726" y="1812496"/>
            <a:ext cx="2782103" cy="13197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Кулаково. Знаменитый тюменский ковёр - Новости Тюменского муниципального  райо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17" y="1812496"/>
            <a:ext cx="2677436" cy="131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456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1"/>
            <a:ext cx="5472608" cy="1043980"/>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Dehqonlarning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chiqishlari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amaldorlarining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uylarini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vayron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tilxatlarini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yirtib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tashlash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soliq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yig‘uvchilarni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quvib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yuborish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kechgan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stixiyali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isyonlar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tarzida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berardi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2050" name="Picture 2" descr="Основные методологические принципы изучения истории Кыргызстана  XVIII-начала XX вв."/>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3738"/>
          <a:stretch/>
        </p:blipFill>
        <p:spPr bwMode="auto">
          <a:xfrm>
            <a:off x="2697243" y="1043981"/>
            <a:ext cx="2999890" cy="1533789"/>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71413" y="1037384"/>
            <a:ext cx="2556283" cy="1540385"/>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fontScale="97500" lnSpcReduction="100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smtClean="0">
                <a:solidFill>
                  <a:srgbClr val="000000"/>
                </a:solidFill>
                <a:latin typeface="Arial" pitchFamily="34" charset="0"/>
                <a:cs typeface="Arial" pitchFamily="34" charset="0"/>
              </a:rPr>
              <a:t>XIX </a:t>
            </a:r>
            <a:r>
              <a:rPr lang="en-US" sz="1600" dirty="0" err="1" smtClean="0">
                <a:solidFill>
                  <a:srgbClr val="000000"/>
                </a:solidFill>
                <a:latin typeface="Arial" pitchFamily="34" charset="0"/>
                <a:cs typeface="Arial" pitchFamily="34" charset="0"/>
              </a:rPr>
              <a:t>asrning</a:t>
            </a:r>
            <a:r>
              <a:rPr lang="ru-RU" sz="1600" dirty="0" smtClean="0">
                <a:solidFill>
                  <a:srgbClr val="000000"/>
                </a:solidFill>
                <a:latin typeface="Arial" pitchFamily="34" charset="0"/>
                <a:cs typeface="Arial" pitchFamily="34" charset="0"/>
              </a:rPr>
              <a:t> 80-</a:t>
            </a:r>
            <a:r>
              <a:rPr lang="en-US" sz="1600" dirty="0" err="1" smtClean="0">
                <a:solidFill>
                  <a:srgbClr val="000000"/>
                </a:solidFill>
                <a:latin typeface="Arial" pitchFamily="34" charset="0"/>
                <a:cs typeface="Arial" pitchFamily="34" charset="0"/>
              </a:rPr>
              <a:t>yillarida</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Pitnak</a:t>
            </a:r>
            <a:r>
              <a:rPr lang="ru-RU" sz="1600" b="1" dirty="0" smtClean="0">
                <a:solidFill>
                  <a:srgbClr val="000000"/>
                </a:solidFill>
                <a:latin typeface="Arial" pitchFamily="34" charset="0"/>
                <a:cs typeface="Arial" pitchFamily="34" charset="0"/>
              </a:rPr>
              <a:t>,</a:t>
            </a:r>
            <a:r>
              <a:rPr lang="ru-RU"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Hazorasp</a:t>
            </a:r>
            <a:r>
              <a:rPr lang="ru-RU" sz="1600" b="1" dirty="0" smtClean="0">
                <a:solidFill>
                  <a:srgbClr val="000000"/>
                </a:solidFill>
                <a:latin typeface="Arial" pitchFamily="34" charset="0"/>
                <a:cs typeface="Arial" pitchFamily="34" charset="0"/>
              </a:rPr>
              <a:t>,</a:t>
            </a:r>
            <a:r>
              <a:rPr lang="ru-RU"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Yangi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Urganch</a:t>
            </a:r>
            <a:r>
              <a:rPr lang="ru-RU"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Ko</a:t>
            </a:r>
            <a:r>
              <a:rPr lang="ru-RU"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hna</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Urganch</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tumanlarida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dehqon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uyushmalari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vujudga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kelib</a:t>
            </a:r>
            <a:r>
              <a:rPr lang="ru-RU"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kurash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keskin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tus</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boshladi</a:t>
            </a:r>
            <a:r>
              <a:rPr lang="ru-RU"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7" name="Прямоугольник 6"/>
          <p:cNvSpPr/>
          <p:nvPr/>
        </p:nvSpPr>
        <p:spPr>
          <a:xfrm>
            <a:off x="71413" y="2721248"/>
            <a:ext cx="5625720" cy="282761"/>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500" dirty="0" err="1">
                <a:solidFill>
                  <a:srgbClr val="000000"/>
                </a:solidFill>
                <a:latin typeface="Arial" pitchFamily="34" charset="0"/>
                <a:cs typeface="Arial" pitchFamily="34" charset="0"/>
              </a:rPr>
              <a:t>Xon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ixtiyorida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ularga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qarshi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kurash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uchun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kuchlar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yetarli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emasdi</a:t>
            </a:r>
            <a:r>
              <a:rPr lang="ru-RU" sz="1500" dirty="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val="4262122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256" y="107876"/>
            <a:ext cx="5508611" cy="575927"/>
          </a:xfrm>
        </p:spPr>
        <p:txBody>
          <a:bodyPr>
            <a:normAutofit/>
          </a:bodyPr>
          <a:lstStyle/>
          <a:p>
            <a:pPr>
              <a:lnSpc>
                <a:spcPct val="100000"/>
              </a:lnSpc>
              <a:spcAft>
                <a:spcPts val="600"/>
              </a:spcAft>
            </a:pPr>
            <a:r>
              <a:rPr lang="en-US" sz="1600" dirty="0" smtClean="0">
                <a:solidFill>
                  <a:srgbClr val="000000"/>
                </a:solidFill>
                <a:latin typeface="Arial" pitchFamily="34" charset="0"/>
                <a:cs typeface="Arial" pitchFamily="34" charset="0"/>
              </a:rPr>
              <a:t>1902-yilda </a:t>
            </a:r>
            <a:r>
              <a:rPr lang="en-US" sz="1600" b="1" dirty="0" err="1">
                <a:solidFill>
                  <a:srgbClr val="000000"/>
                </a:solidFill>
                <a:latin typeface="Arial" pitchFamily="34" charset="0"/>
                <a:cs typeface="Arial" pitchFamily="34" charset="0"/>
              </a:rPr>
              <a:t>Matyoqub</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pishiq</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rahnamoligida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Xonqa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Hazorasp</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Bog‘ot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tumanlari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dehqonlari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ko‘tarishdi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4098" name="Picture 2" descr="Пылающий Туркестан. Что привело к восстанию 1916 года в Средней Азии и  каковы были его последствия?"/>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3010" y="1099108"/>
            <a:ext cx="2943019" cy="144869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15429" y="812607"/>
            <a:ext cx="2310779" cy="2021698"/>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Xon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podshosi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hukumati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qo‘shinlariga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murojaat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Qattiq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jazo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choralari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ko‘rilib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a:t>
            </a:r>
            <a:r>
              <a:rPr lang="en-US" sz="1600" dirty="0">
                <a:solidFill>
                  <a:srgbClr val="000000"/>
                </a:solidFill>
                <a:latin typeface="Arial" pitchFamily="34" charset="0"/>
                <a:cs typeface="Arial" pitchFamily="34" charset="0"/>
              </a:rPr>
              <a:t> tor-</a:t>
            </a:r>
            <a:r>
              <a:rPr lang="en-US" sz="1600" dirty="0" err="1">
                <a:solidFill>
                  <a:srgbClr val="000000"/>
                </a:solidFill>
                <a:latin typeface="Arial" pitchFamily="34" charset="0"/>
                <a:cs typeface="Arial" pitchFamily="34" charset="0"/>
              </a:rPr>
              <a:t>mor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etildi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rahbarlari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qatl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qilindi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880299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421" y="582070"/>
            <a:ext cx="5508612" cy="605926"/>
          </a:xfrm>
          <a:prstGeom prst="rect">
            <a:avLst/>
          </a:prstGeom>
        </p:spPr>
        <p:txBody>
          <a:bodyPr wrap="square" lIns="51426" tIns="25713" rIns="51426" bIns="25713">
            <a:spAutoFit/>
          </a:bodyPr>
          <a:lstStyle/>
          <a:p>
            <a:pPr algn="ctr">
              <a:spcAft>
                <a:spcPts val="600"/>
              </a:spcAft>
            </a:pPr>
            <a:r>
              <a:rPr lang="en-US" sz="1800" dirty="0" err="1">
                <a:solidFill>
                  <a:srgbClr val="000000"/>
                </a:solidFill>
                <a:latin typeface="Arial" pitchFamily="34" charset="0"/>
                <a:ea typeface="Times New Roman" panose="02020603050405020304" pitchFamily="18" charset="0"/>
                <a:cs typeface="Arial" pitchFamily="34" charset="0"/>
              </a:rPr>
              <a:t>Xiva</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xonligi</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ustidan</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podsho</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hukumati</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o‘zining</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protektorat</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hududi</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sifatida</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qattiq</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nazorat</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o‘rnatdi</a:t>
            </a:r>
            <a:r>
              <a:rPr lang="en-US" sz="1800" dirty="0">
                <a:solidFill>
                  <a:srgbClr val="000000"/>
                </a:solidFill>
                <a:latin typeface="Arial" pitchFamily="34" charset="0"/>
                <a:ea typeface="Times New Roman" panose="02020603050405020304" pitchFamily="18" charset="0"/>
                <a:cs typeface="Arial" pitchFamily="34" charset="0"/>
              </a:rPr>
              <a:t>. </a:t>
            </a:r>
            <a:endParaRPr lang="ru-RU" sz="1800" dirty="0">
              <a:solidFill>
                <a:srgbClr val="000000"/>
              </a:solidFill>
              <a:latin typeface="Arial" pitchFamily="34" charset="0"/>
              <a:cs typeface="Arial" pitchFamily="34" charset="0"/>
            </a:endParaRPr>
          </a:p>
        </p:txBody>
      </p:sp>
      <p:pic>
        <p:nvPicPr>
          <p:cNvPr id="9" name="Объект 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75869" y="1249451"/>
            <a:ext cx="1371287" cy="1426482"/>
          </a:xfrm>
          <a:prstGeom prst="rect">
            <a:avLst/>
          </a:prstGeom>
          <a:noFill/>
          <a:ln>
            <a:noFill/>
          </a:ln>
        </p:spPr>
      </p:pic>
      <p:sp>
        <p:nvSpPr>
          <p:cNvPr id="4" name="Прямоугольник 3"/>
          <p:cNvSpPr/>
          <p:nvPr/>
        </p:nvSpPr>
        <p:spPr>
          <a:xfrm>
            <a:off x="4148602" y="2675933"/>
            <a:ext cx="1398554" cy="421260"/>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200" b="1" dirty="0" err="1">
                <a:solidFill>
                  <a:srgbClr val="000000"/>
                </a:solidFill>
                <a:latin typeface="Arial" pitchFamily="34" charset="0"/>
                <a:ea typeface="Times New Roman" panose="02020603050405020304" pitchFamily="18" charset="0"/>
                <a:cs typeface="Arial" pitchFamily="34" charset="0"/>
              </a:rPr>
              <a:t>Xiva</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xonligi</a:t>
            </a:r>
            <a:r>
              <a:rPr lang="en-US" sz="1200" b="1" dirty="0">
                <a:solidFill>
                  <a:srgbClr val="000000"/>
                </a:solidFill>
                <a:latin typeface="Arial" pitchFamily="34" charset="0"/>
                <a:ea typeface="Times New Roman" panose="02020603050405020304" pitchFamily="18" charset="0"/>
                <a:cs typeface="Arial" pitchFamily="34" charset="0"/>
              </a:rPr>
              <a:t> bosh </a:t>
            </a:r>
            <a:r>
              <a:rPr lang="en-US" sz="1200" b="1" dirty="0" err="1">
                <a:solidFill>
                  <a:srgbClr val="000000"/>
                </a:solidFill>
                <a:latin typeface="Arial" pitchFamily="34" charset="0"/>
                <a:ea typeface="Times New Roman" panose="02020603050405020304" pitchFamily="18" charset="0"/>
                <a:cs typeface="Arial" pitchFamily="34" charset="0"/>
              </a:rPr>
              <a:t>vaziri</a:t>
            </a:r>
            <a:endParaRPr lang="ru-RU" sz="1200" dirty="0">
              <a:solidFill>
                <a:srgbClr val="000000"/>
              </a:solidFill>
              <a:latin typeface="Arial" pitchFamily="34" charset="0"/>
              <a:cs typeface="Arial" pitchFamily="34" charset="0"/>
            </a:endParaRPr>
          </a:p>
        </p:txBody>
      </p:sp>
      <p:sp>
        <p:nvSpPr>
          <p:cNvPr id="11" name="Прямоугольник 10"/>
          <p:cNvSpPr/>
          <p:nvPr/>
        </p:nvSpPr>
        <p:spPr>
          <a:xfrm>
            <a:off x="0" y="10028"/>
            <a:ext cx="5759450" cy="421260"/>
          </a:xfrm>
          <a:prstGeom prst="rect">
            <a:avLst/>
          </a:prstGeom>
          <a:solidFill>
            <a:srgbClr val="0070C0"/>
          </a:solidFill>
        </p:spPr>
        <p:txBody>
          <a:bodyPr wrap="square" lIns="51426" tIns="25713" rIns="51426" bIns="25713" anchor="ctr">
            <a:spAutoFit/>
          </a:bodyPr>
          <a:lstStyle/>
          <a:p>
            <a:pPr algn="ctr"/>
            <a:r>
              <a:rPr lang="en-US" altLang="ru-RU" sz="2400" b="1" dirty="0" err="1">
                <a:solidFill>
                  <a:schemeClr val="bg1"/>
                </a:solidFill>
                <a:latin typeface="Arial" panose="020B0604020202020204" pitchFamily="34" charset="0"/>
                <a:cs typeface="Arial" panose="020B0604020202020204" pitchFamily="34" charset="0"/>
              </a:rPr>
              <a:t>Xonlikning</a:t>
            </a:r>
            <a:r>
              <a:rPr lang="en-US" altLang="ru-RU" sz="2400" b="1" dirty="0">
                <a:solidFill>
                  <a:schemeClr val="bg1"/>
                </a:solidFill>
                <a:latin typeface="Arial" panose="020B0604020202020204" pitchFamily="34" charset="0"/>
                <a:cs typeface="Arial" panose="020B0604020202020204" pitchFamily="34" charset="0"/>
              </a:rPr>
              <a:t> </a:t>
            </a:r>
            <a:r>
              <a:rPr lang="en-US" altLang="ru-RU" sz="2400" b="1" dirty="0" err="1">
                <a:solidFill>
                  <a:schemeClr val="bg1"/>
                </a:solidFill>
                <a:latin typeface="Arial" panose="020B0604020202020204" pitchFamily="34" charset="0"/>
                <a:cs typeface="Arial" panose="020B0604020202020204" pitchFamily="34" charset="0"/>
              </a:rPr>
              <a:t>ijtimoiy-siyosiy</a:t>
            </a:r>
            <a:r>
              <a:rPr lang="en-US" altLang="ru-RU" sz="2400" b="1" dirty="0">
                <a:solidFill>
                  <a:schemeClr val="bg1"/>
                </a:solidFill>
                <a:latin typeface="Arial" panose="020B0604020202020204" pitchFamily="34" charset="0"/>
                <a:cs typeface="Arial" panose="020B0604020202020204" pitchFamily="34" charset="0"/>
              </a:rPr>
              <a:t> </a:t>
            </a:r>
            <a:r>
              <a:rPr lang="en-US" altLang="ru-RU" sz="2400" b="1" dirty="0" err="1">
                <a:solidFill>
                  <a:schemeClr val="bg1"/>
                </a:solidFill>
                <a:latin typeface="Arial" panose="020B0604020202020204" pitchFamily="34" charset="0"/>
                <a:cs typeface="Arial" panose="020B0604020202020204" pitchFamily="34" charset="0"/>
              </a:rPr>
              <a:t>tuzumi</a:t>
            </a:r>
            <a:endParaRPr lang="ru-RU" sz="2200" b="1" dirty="0">
              <a:solidFill>
                <a:schemeClr val="bg1"/>
              </a:solidFill>
              <a:latin typeface="Arial" pitchFamily="34" charset="0"/>
              <a:cs typeface="Arial" pitchFamily="34" charset="0"/>
            </a:endParaRPr>
          </a:p>
        </p:txBody>
      </p:sp>
      <p:sp>
        <p:nvSpPr>
          <p:cNvPr id="3" name="Прямоугольник 2"/>
          <p:cNvSpPr/>
          <p:nvPr/>
        </p:nvSpPr>
        <p:spPr>
          <a:xfrm>
            <a:off x="161738" y="1280326"/>
            <a:ext cx="3870115"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600" dirty="0" err="1">
                <a:solidFill>
                  <a:srgbClr val="000000"/>
                </a:solidFill>
                <a:latin typeface="Arial" pitchFamily="34" charset="0"/>
                <a:ea typeface="Times New Roman" panose="02020603050405020304" pitchFamily="18" charset="0"/>
                <a:cs typeface="Arial" pitchFamily="34" charset="0"/>
              </a:rPr>
              <a:t>Ichki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tashqi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siyosatdagi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arzimas</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o‘zgarishlarni</a:t>
            </a:r>
            <a:r>
              <a:rPr lang="en-US" sz="1600" dirty="0">
                <a:solidFill>
                  <a:srgbClr val="000000"/>
                </a:solidFill>
                <a:latin typeface="Arial" pitchFamily="34" charset="0"/>
                <a:ea typeface="Times New Roman" panose="02020603050405020304" pitchFamily="18" charset="0"/>
                <a:cs typeface="Arial" pitchFamily="34" charset="0"/>
              </a:rPr>
              <a:t> ham </a:t>
            </a:r>
            <a:r>
              <a:rPr lang="en-US" sz="1600" dirty="0" err="1">
                <a:solidFill>
                  <a:srgbClr val="000000"/>
                </a:solidFill>
                <a:latin typeface="Arial" pitchFamily="34" charset="0"/>
                <a:ea typeface="Times New Roman" panose="02020603050405020304" pitchFamily="18" charset="0"/>
                <a:cs typeface="Arial" pitchFamily="34" charset="0"/>
              </a:rPr>
              <a:t>Xiva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xoni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Turkiston</a:t>
            </a:r>
            <a:r>
              <a:rPr lang="en-US" sz="1600" dirty="0">
                <a:solidFill>
                  <a:srgbClr val="000000"/>
                </a:solidFill>
                <a:latin typeface="Arial" pitchFamily="34" charset="0"/>
                <a:ea typeface="Times New Roman" panose="02020603050405020304" pitchFamily="18" charset="0"/>
                <a:cs typeface="Arial" pitchFamily="34" charset="0"/>
              </a:rPr>
              <a:t> general-</a:t>
            </a:r>
            <a:r>
              <a:rPr lang="en-US" sz="1600" dirty="0" err="1">
                <a:solidFill>
                  <a:srgbClr val="000000"/>
                </a:solidFill>
                <a:latin typeface="Arial" pitchFamily="34" charset="0"/>
                <a:ea typeface="Times New Roman" panose="02020603050405020304" pitchFamily="18" charset="0"/>
                <a:cs typeface="Arial" pitchFamily="34" charset="0"/>
              </a:rPr>
              <a:t>gubernatori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bilan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kelishib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olishi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lozim</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edi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Xon</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ustidan</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nazorat</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qilish</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maqsadida</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b="1" dirty="0" smtClean="0">
                <a:solidFill>
                  <a:srgbClr val="000000"/>
                </a:solidFill>
                <a:latin typeface="Arial" pitchFamily="34" charset="0"/>
                <a:ea typeface="Times New Roman" panose="02020603050405020304" pitchFamily="18" charset="0"/>
                <a:cs typeface="Arial" pitchFamily="34" charset="0"/>
              </a:rPr>
              <a:t>7 </a:t>
            </a:r>
            <a:r>
              <a:rPr lang="en-US" sz="1600" b="1" dirty="0" err="1" smtClean="0">
                <a:solidFill>
                  <a:srgbClr val="000000"/>
                </a:solidFill>
                <a:latin typeface="Arial" pitchFamily="34" charset="0"/>
                <a:ea typeface="Times New Roman" panose="02020603050405020304" pitchFamily="18" charset="0"/>
                <a:cs typeface="Arial" pitchFamily="34" charset="0"/>
              </a:rPr>
              <a:t>kishidan</a:t>
            </a:r>
            <a:r>
              <a:rPr lang="en-US" sz="1600" b="1"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iborat</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b="1" dirty="0" err="1" smtClean="0">
                <a:solidFill>
                  <a:srgbClr val="000000"/>
                </a:solidFill>
                <a:latin typeface="Arial" pitchFamily="34" charset="0"/>
                <a:ea typeface="Times New Roman" panose="02020603050405020304" pitchFamily="18" charset="0"/>
                <a:cs typeface="Arial" pitchFamily="34" charset="0"/>
              </a:rPr>
              <a:t>Kengash</a:t>
            </a:r>
            <a:r>
              <a:rPr lang="en-US" sz="1600" b="1" dirty="0" smtClean="0">
                <a:solidFill>
                  <a:srgbClr val="000000"/>
                </a:solidFill>
                <a:latin typeface="Arial" pitchFamily="34" charset="0"/>
                <a:ea typeface="Times New Roman" panose="02020603050405020304" pitchFamily="18" charset="0"/>
                <a:cs typeface="Arial" pitchFamily="34" charset="0"/>
              </a:rPr>
              <a:t> </a:t>
            </a:r>
            <a:r>
              <a:rPr lang="en-US" sz="1600" dirty="0" smtClean="0">
                <a:solidFill>
                  <a:srgbClr val="000000"/>
                </a:solidFill>
                <a:latin typeface="Arial" pitchFamily="34" charset="0"/>
                <a:ea typeface="Times New Roman" panose="02020603050405020304" pitchFamily="18" charset="0"/>
                <a:cs typeface="Arial" pitchFamily="34" charset="0"/>
              </a:rPr>
              <a:t>(</a:t>
            </a:r>
            <a:r>
              <a:rPr lang="en-US" sz="1600" dirty="0" err="1" smtClean="0">
                <a:solidFill>
                  <a:srgbClr val="000000"/>
                </a:solidFill>
                <a:latin typeface="Arial" pitchFamily="34" charset="0"/>
                <a:ea typeface="Times New Roman" panose="02020603050405020304" pitchFamily="18" charset="0"/>
                <a:cs typeface="Arial" pitchFamily="34" charset="0"/>
              </a:rPr>
              <a:t>devon</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ta’sis</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etilib</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ularning</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to‘rt</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nafari</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podsho</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hukumati</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vakili</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edi</a:t>
            </a:r>
            <a:r>
              <a:rPr lang="en-US" sz="1600" dirty="0" smtClean="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167505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91" y="71872"/>
            <a:ext cx="5580619" cy="540015"/>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Xiva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xonligida</a:t>
            </a:r>
            <a:r>
              <a:rPr lang="en-US" sz="1600" dirty="0">
                <a:solidFill>
                  <a:srgbClr val="000000"/>
                </a:solidFill>
                <a:latin typeface="Arial" pitchFamily="34" charset="0"/>
                <a:cs typeface="Arial" pitchFamily="34" charset="0"/>
              </a:rPr>
              <a:t> 1910–1911-yillar </a:t>
            </a:r>
            <a:r>
              <a:rPr lang="en-US" sz="1600" dirty="0" err="1">
                <a:solidFill>
                  <a:srgbClr val="000000"/>
                </a:solidFill>
                <a:latin typeface="Arial" pitchFamily="34" charset="0"/>
                <a:cs typeface="Arial" pitchFamily="34" charset="0"/>
              </a:rPr>
              <a:t>qurg‘oqchilik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hosilsizlik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yili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ocharchilik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girdobida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qolgandi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5122" name="Picture 2" descr="Колеров: «Власти Киргизии разжигают конфликт и оправдывают акты геноцида» -  ИА REGN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05" y="611932"/>
            <a:ext cx="2921566" cy="154376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24084" y="611932"/>
            <a:ext cx="2503613" cy="1529256"/>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Yetkazilgan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zararlarni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qoplash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ma’murlari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imkoni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hamma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narsani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tortib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Soliqlar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esa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oshib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bordi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3" name="TextBox 2"/>
          <p:cNvSpPr txBox="1"/>
          <p:nvPr/>
        </p:nvSpPr>
        <p:spPr>
          <a:xfrm>
            <a:off x="124084" y="2196108"/>
            <a:ext cx="5497187"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dirty="0" err="1" smtClean="0">
                <a:solidFill>
                  <a:srgbClr val="000000"/>
                </a:solidFill>
                <a:latin typeface="Arial" pitchFamily="34" charset="0"/>
                <a:cs typeface="Arial" pitchFamily="34" charset="0"/>
              </a:rPr>
              <a:t>Aholining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ommaviy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qashshoqlashuvi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dehqonlarda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narozilik</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tug‘dirdi</a:t>
            </a:r>
            <a:r>
              <a:rPr lang="en-US" sz="1500" dirty="0" smtClean="0">
                <a:solidFill>
                  <a:srgbClr val="000000"/>
                </a:solidFill>
                <a:latin typeface="Arial" pitchFamily="34" charset="0"/>
                <a:cs typeface="Arial" pitchFamily="34" charset="0"/>
              </a:rPr>
              <a:t>. 1910-1917-yillarda </a:t>
            </a:r>
            <a:r>
              <a:rPr lang="en-US" sz="1500" dirty="0" err="1" smtClean="0">
                <a:solidFill>
                  <a:srgbClr val="000000"/>
                </a:solidFill>
                <a:latin typeface="Arial" pitchFamily="34" charset="0"/>
                <a:cs typeface="Arial" pitchFamily="34" charset="0"/>
              </a:rPr>
              <a:t>dehqonlar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g‘alayonlari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keng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tus</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oldi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Insofsiz</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katta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yer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egalari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boylarni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kaltaklash</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ularning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imoratlari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omborlarini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buzib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tashlashlar</a:t>
            </a:r>
            <a:r>
              <a:rPr lang="en-US" sz="1500" dirty="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avj</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oldi</a:t>
            </a:r>
            <a:r>
              <a:rPr lang="en-US" sz="1500" dirty="0" smtClean="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08940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136"/>
            <a:ext cx="5472608" cy="861467"/>
          </a:xfrm>
        </p:spPr>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1912-yildagi </a:t>
            </a:r>
            <a:r>
              <a:rPr lang="en-US" sz="1600" dirty="0" err="1">
                <a:solidFill>
                  <a:srgbClr val="000000"/>
                </a:solidFill>
                <a:latin typeface="Arial" pitchFamily="34" charset="0"/>
                <a:cs typeface="Arial" pitchFamily="34" charset="0"/>
              </a:rPr>
              <a:t>Hazorasp</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Xonqadagi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keskin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tus</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Doimiy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natijasida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o‘qotar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aslahalar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qurollanib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urush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taktikasini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o‘rganib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6148" name="Picture 4" descr="Восстание в Туркестане в 1916 году - уроки и последствия — Российская газет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7797" y="893333"/>
            <a:ext cx="2195649" cy="2202875"/>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89142" y="893333"/>
            <a:ext cx="3384376" cy="2202875"/>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fontScale="975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b="1" dirty="0" err="1" smtClean="0">
                <a:solidFill>
                  <a:srgbClr val="000000"/>
                </a:solidFill>
                <a:latin typeface="Arial" pitchFamily="34" charset="0"/>
                <a:cs typeface="Arial" pitchFamily="34" charset="0"/>
              </a:rPr>
              <a:t>Dehqonlar</a:t>
            </a:r>
            <a:r>
              <a:rPr lang="en-US" sz="1600" dirty="0" smtClean="0">
                <a:solidFill>
                  <a:srgbClr val="000000"/>
                </a:solidFill>
                <a:latin typeface="Arial" pitchFamily="34" charset="0"/>
                <a:cs typeface="Arial" pitchFamily="34" charset="0"/>
              </a:rPr>
              <a:t> </a:t>
            </a:r>
            <a:r>
              <a:rPr lang="en-US" sz="1600" dirty="0" err="1" smtClean="0">
                <a:solidFill>
                  <a:srgbClr val="0070C0"/>
                </a:solidFill>
                <a:latin typeface="Arial" pitchFamily="34" charset="0"/>
                <a:cs typeface="Arial" pitchFamily="34" charset="0"/>
              </a:rPr>
              <a:t>yirik</a:t>
            </a:r>
            <a:r>
              <a:rPr lang="en-US" sz="1600" dirty="0" smtClean="0">
                <a:solidFill>
                  <a:srgbClr val="0070C0"/>
                </a:solidFill>
                <a:latin typeface="Arial" pitchFamily="34" charset="0"/>
                <a:cs typeface="Arial" pitchFamily="34" charset="0"/>
              </a:rPr>
              <a:t> </a:t>
            </a:r>
            <a:r>
              <a:rPr lang="en-US" sz="1600" dirty="0" err="1" smtClean="0">
                <a:solidFill>
                  <a:srgbClr val="0070C0"/>
                </a:solidFill>
                <a:latin typeface="Arial" pitchFamily="34" charset="0"/>
                <a:cs typeface="Arial" pitchFamily="34" charset="0"/>
              </a:rPr>
              <a:t>zamindorlar</a:t>
            </a:r>
            <a:r>
              <a:rPr lang="en-US" sz="1600" dirty="0" smtClean="0">
                <a:solidFill>
                  <a:srgbClr val="0070C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70C0"/>
                </a:solidFill>
                <a:latin typeface="Arial" pitchFamily="34" charset="0"/>
                <a:cs typeface="Arial" pitchFamily="34" charset="0"/>
              </a:rPr>
              <a:t>xonlik</a:t>
            </a:r>
            <a:r>
              <a:rPr lang="en-US" sz="1600" dirty="0" smtClean="0">
                <a:solidFill>
                  <a:srgbClr val="0070C0"/>
                </a:solidFill>
                <a:latin typeface="Arial" pitchFamily="34" charset="0"/>
                <a:cs typeface="Arial" pitchFamily="34" charset="0"/>
              </a:rPr>
              <a:t> </a:t>
            </a:r>
            <a:r>
              <a:rPr lang="en-US" sz="1600" dirty="0" err="1" smtClean="0">
                <a:solidFill>
                  <a:srgbClr val="0070C0"/>
                </a:solidFill>
                <a:latin typeface="Arial" pitchFamily="34" charset="0"/>
                <a:cs typeface="Arial" pitchFamily="34" charset="0"/>
              </a:rPr>
              <a:t>amaldorlari</a:t>
            </a:r>
            <a:r>
              <a:rPr lang="en-US" sz="1600" dirty="0" err="1" smtClean="0">
                <a:solidFill>
                  <a:srgbClr val="000000"/>
                </a:solidFill>
                <a:latin typeface="Arial" pitchFamily="34" charset="0"/>
                <a:cs typeface="Arial" pitchFamily="34" charset="0"/>
              </a:rPr>
              <a:t>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yerlarini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egallab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boshladilar</a:t>
            </a:r>
            <a:r>
              <a:rPr lang="en-US" sz="1600" dirty="0" smtClean="0">
                <a:solidFill>
                  <a:srgbClr val="000000"/>
                </a:solidFill>
                <a:latin typeface="Arial" pitchFamily="34" charset="0"/>
                <a:cs typeface="Arial" pitchFamily="34" charset="0"/>
              </a:rPr>
              <a:t>. </a:t>
            </a:r>
            <a:br>
              <a:rPr lang="en-US" sz="1600" dirty="0" smtClean="0">
                <a:solidFill>
                  <a:srgbClr val="000000"/>
                </a:solidFill>
                <a:latin typeface="Arial" pitchFamily="34" charset="0"/>
                <a:cs typeface="Arial" pitchFamily="34" charset="0"/>
              </a:rPr>
            </a:br>
            <a:r>
              <a:rPr lang="en-US" sz="1600" b="1" dirty="0" err="1" smtClean="0">
                <a:solidFill>
                  <a:srgbClr val="000000"/>
                </a:solidFill>
                <a:latin typeface="Arial" pitchFamily="34" charset="0"/>
                <a:cs typeface="Arial" pitchFamily="34" charset="0"/>
              </a:rPr>
              <a:t>Asfandiyorxon</a:t>
            </a:r>
            <a:r>
              <a:rPr lang="en-US" sz="1600" b="1" dirty="0" smtClean="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1000 </a:t>
            </a:r>
            <a:r>
              <a:rPr lang="en-US" sz="1600" dirty="0" err="1" smtClean="0">
                <a:solidFill>
                  <a:srgbClr val="000000"/>
                </a:solidFill>
                <a:latin typeface="Arial" pitchFamily="34" charset="0"/>
                <a:cs typeface="Arial" pitchFamily="34" charset="0"/>
              </a:rPr>
              <a:t>kishilik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o‘zining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sara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qo‘shinini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qo‘zg‘olonchilarni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bostirishga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tashladi</a:t>
            </a:r>
            <a:r>
              <a:rPr lang="en-US" sz="1600" dirty="0" smtClean="0">
                <a:solidFill>
                  <a:srgbClr val="000000"/>
                </a:solidFill>
                <a:latin typeface="Arial" pitchFamily="34" charset="0"/>
                <a:cs typeface="Arial" pitchFamily="34" charset="0"/>
              </a:rPr>
              <a:t>. Ammo </a:t>
            </a:r>
            <a:r>
              <a:rPr lang="en-US" sz="1600" dirty="0" err="1" smtClean="0">
                <a:solidFill>
                  <a:srgbClr val="000000"/>
                </a:solidFill>
                <a:latin typeface="Arial" pitchFamily="34" charset="0"/>
                <a:cs typeface="Arial" pitchFamily="34" charset="0"/>
              </a:rPr>
              <a:t>kutilmaganda</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Alieli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Toshhovuz</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o‘rtasida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qo‘zg‘olonchilar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tomonidan</a:t>
            </a:r>
            <a:r>
              <a:rPr lang="en-US" sz="1600" dirty="0" smtClean="0">
                <a:solidFill>
                  <a:srgbClr val="000000"/>
                </a:solidFill>
                <a:latin typeface="Arial" pitchFamily="34" charset="0"/>
                <a:cs typeface="Arial" pitchFamily="34" charset="0"/>
              </a:rPr>
              <a:t> tor-</a:t>
            </a:r>
            <a:r>
              <a:rPr lang="en-US" sz="1600" dirty="0" err="1" smtClean="0">
                <a:solidFill>
                  <a:srgbClr val="000000"/>
                </a:solidFill>
                <a:latin typeface="Arial" pitchFamily="34" charset="0"/>
                <a:cs typeface="Arial" pitchFamily="34" charset="0"/>
              </a:rPr>
              <a:t>mor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etildi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087415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1413" y="431912"/>
            <a:ext cx="5616624" cy="1036813"/>
          </a:xfrm>
          <a:prstGeom prst="rect">
            <a:avLst/>
          </a:prstGeom>
        </p:spPr>
        <p:txBody>
          <a:bodyPr wrap="square" lIns="51426" tIns="25713" rIns="51426" bIns="25713">
            <a:spAutoFit/>
          </a:bodyPr>
          <a:lstStyle/>
          <a:p>
            <a:pPr algn="ctr"/>
            <a:r>
              <a:rPr lang="en-US" sz="1600" dirty="0" err="1">
                <a:solidFill>
                  <a:srgbClr val="000000"/>
                </a:solidFill>
                <a:latin typeface="Arial" pitchFamily="34" charset="0"/>
                <a:ea typeface="Times New Roman" panose="02020603050405020304" pitchFamily="18" charset="0"/>
                <a:cs typeface="Arial" pitchFamily="34" charset="0"/>
              </a:rPr>
              <a:t>Xalq</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qo‘zg‘olonlari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xonlikda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ijtimoiy-siyosiy</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harakatlar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rivojlanishiga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kuchli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ta’sir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o‘tkazdi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Mamlakatdagi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yalpi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noroziliklar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ta’siri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ostida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jadidchilikning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Xiva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xonligidagi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ko‘rinishi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Yosh</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xivaliklar</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harakati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vujudga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keldi</a:t>
            </a:r>
            <a:r>
              <a:rPr lang="en-US" sz="1600" dirty="0">
                <a:solidFill>
                  <a:srgbClr val="000000"/>
                </a:solidFill>
                <a:latin typeface="Arial" pitchFamily="34" charset="0"/>
                <a:ea typeface="Times New Roman" panose="02020603050405020304" pitchFamily="18" charset="0"/>
                <a:cs typeface="Arial" pitchFamily="34" charset="0"/>
              </a:rPr>
              <a:t>.</a:t>
            </a:r>
            <a:endParaRPr lang="ru-RU" sz="1600" dirty="0">
              <a:solidFill>
                <a:srgbClr val="000000"/>
              </a:solidFill>
              <a:latin typeface="Arial" pitchFamily="34" charset="0"/>
              <a:cs typeface="Arial" pitchFamily="34" charset="0"/>
            </a:endParaRPr>
          </a:p>
        </p:txBody>
      </p:sp>
      <p:pic>
        <p:nvPicPr>
          <p:cNvPr id="7170" name="Picture 2" descr="Значение национального освободительного восстания 1916 года и революций в  становлении личности пассионария"/>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753" y="1545656"/>
            <a:ext cx="2556284" cy="15483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10029"/>
            <a:ext cx="5759450" cy="421260"/>
          </a:xfrm>
          <a:prstGeom prst="rect">
            <a:avLst/>
          </a:prstGeom>
          <a:solidFill>
            <a:srgbClr val="0070C0"/>
          </a:solidFill>
        </p:spPr>
        <p:txBody>
          <a:bodyPr wrap="square" lIns="51426" tIns="25713" rIns="51426" bIns="25713" anchor="ctr">
            <a:spAutoFit/>
          </a:bodyPr>
          <a:lstStyle/>
          <a:p>
            <a:pPr algn="ctr"/>
            <a:r>
              <a:rPr lang="en-US" sz="2400" b="1" dirty="0" err="1">
                <a:solidFill>
                  <a:schemeClr val="bg1"/>
                </a:solidFill>
                <a:latin typeface="Arial" pitchFamily="34" charset="0"/>
                <a:cs typeface="Arial" pitchFamily="34" charset="0"/>
              </a:rPr>
              <a:t>Islohotlar</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uchun</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kurash</a:t>
            </a:r>
            <a:endParaRPr lang="ru-RU" sz="2400" b="1" dirty="0">
              <a:solidFill>
                <a:schemeClr val="bg1"/>
              </a:solidFill>
              <a:latin typeface="Arial" pitchFamily="34" charset="0"/>
              <a:cs typeface="Arial" pitchFamily="34" charset="0"/>
            </a:endParaRPr>
          </a:p>
        </p:txBody>
      </p:sp>
      <p:sp>
        <p:nvSpPr>
          <p:cNvPr id="3" name="TextBox 2"/>
          <p:cNvSpPr txBox="1"/>
          <p:nvPr/>
        </p:nvSpPr>
        <p:spPr>
          <a:xfrm>
            <a:off x="71413" y="1539734"/>
            <a:ext cx="2988332" cy="155427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Uning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yosh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buxoroliklardan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farqli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jihati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aholining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turli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qatlamlari</a:t>
            </a:r>
            <a:r>
              <a:rPr lang="en-US" sz="1600" dirty="0" smtClean="0">
                <a:solidFill>
                  <a:srgbClr val="000000"/>
                </a:solidFill>
                <a:latin typeface="Arial" pitchFamily="34" charset="0"/>
                <a:cs typeface="Arial" pitchFamily="34" charset="0"/>
              </a:rPr>
              <a:t> – </a:t>
            </a:r>
            <a:r>
              <a:rPr lang="en-US" sz="1600" u="sng" dirty="0" err="1" smtClean="0">
                <a:solidFill>
                  <a:srgbClr val="000000"/>
                </a:solidFill>
                <a:latin typeface="Arial" pitchFamily="34" charset="0"/>
                <a:cs typeface="Arial" pitchFamily="34" charset="0"/>
              </a:rPr>
              <a:t>dehqonlar</a:t>
            </a:r>
            <a:r>
              <a:rPr lang="en-US" sz="1600" dirty="0" smtClean="0">
                <a:solidFill>
                  <a:srgbClr val="000000"/>
                </a:solidFill>
                <a:latin typeface="Arial" pitchFamily="34" charset="0"/>
                <a:cs typeface="Arial" pitchFamily="34" charset="0"/>
              </a:rPr>
              <a:t>, </a:t>
            </a:r>
            <a:r>
              <a:rPr lang="en-US" sz="1600" u="sng" dirty="0" err="1" smtClean="0">
                <a:solidFill>
                  <a:srgbClr val="000000"/>
                </a:solidFill>
                <a:latin typeface="Arial" pitchFamily="34" charset="0"/>
                <a:cs typeface="Arial" pitchFamily="34" charset="0"/>
              </a:rPr>
              <a:t>hunarmandlar</a:t>
            </a:r>
            <a:r>
              <a:rPr lang="en-US" sz="1600" dirty="0" smtClean="0">
                <a:solidFill>
                  <a:srgbClr val="000000"/>
                </a:solidFill>
                <a:latin typeface="Arial" pitchFamily="34" charset="0"/>
                <a:cs typeface="Arial" pitchFamily="34" charset="0"/>
              </a:rPr>
              <a:t>, </a:t>
            </a:r>
            <a:r>
              <a:rPr lang="en-US" sz="1600" u="sng" dirty="0" err="1" smtClean="0">
                <a:solidFill>
                  <a:srgbClr val="000000"/>
                </a:solidFill>
                <a:latin typeface="Arial" pitchFamily="34" charset="0"/>
                <a:cs typeface="Arial" pitchFamily="34" charset="0"/>
              </a:rPr>
              <a:t>savdogarlar</a:t>
            </a:r>
            <a:r>
              <a:rPr lang="en-US" sz="1600" dirty="0" smtClean="0">
                <a:solidFill>
                  <a:srgbClr val="000000"/>
                </a:solidFill>
                <a:latin typeface="Arial" pitchFamily="34" charset="0"/>
                <a:cs typeface="Arial" pitchFamily="34" charset="0"/>
              </a:rPr>
              <a:t>, </a:t>
            </a:r>
            <a:r>
              <a:rPr lang="en-US" sz="1600" u="sng" dirty="0" err="1" smtClean="0">
                <a:solidFill>
                  <a:srgbClr val="000000"/>
                </a:solidFill>
                <a:latin typeface="Arial" pitchFamily="34" charset="0"/>
                <a:cs typeface="Arial" pitchFamily="34" charset="0"/>
              </a:rPr>
              <a:t>ziyolilar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u="sng" dirty="0" err="1" smtClean="0">
                <a:solidFill>
                  <a:srgbClr val="000000"/>
                </a:solidFill>
                <a:latin typeface="Arial" pitchFamily="34" charset="0"/>
                <a:cs typeface="Arial" pitchFamily="34" charset="0"/>
              </a:rPr>
              <a:t>mayda</a:t>
            </a:r>
            <a:r>
              <a:rPr lang="en-US" sz="1600" u="sng" dirty="0" smtClean="0">
                <a:solidFill>
                  <a:srgbClr val="000000"/>
                </a:solidFill>
                <a:latin typeface="Arial" pitchFamily="34" charset="0"/>
                <a:cs typeface="Arial" pitchFamily="34" charset="0"/>
              </a:rPr>
              <a:t> </a:t>
            </a:r>
            <a:r>
              <a:rPr lang="en-US" sz="1500" u="sng" dirty="0" err="1" smtClean="0">
                <a:solidFill>
                  <a:srgbClr val="000000"/>
                </a:solidFill>
                <a:latin typeface="Arial" pitchFamily="34" charset="0"/>
                <a:cs typeface="Arial" pitchFamily="34" charset="0"/>
              </a:rPr>
              <a:t>mulkdorlarning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ishtirok</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etishi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edi</a:t>
            </a:r>
            <a:r>
              <a:rPr lang="en-US" sz="1500" dirty="0" smtClean="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67266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Дюшамбе – столица Бухарского эмирата | Новости Таджикистана ASIA-Pl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5749" y="1368016"/>
            <a:ext cx="2576353" cy="1671866"/>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143422" y="0"/>
            <a:ext cx="5472608" cy="1296008"/>
          </a:xfrm>
        </p:spPr>
        <p:txBody>
          <a:bodyPr>
            <a:normAutofit/>
          </a:bodyPr>
          <a:lstStyle/>
          <a:p>
            <a:pPr>
              <a:lnSpc>
                <a:spcPct val="100000"/>
              </a:lnSpc>
              <a:spcAft>
                <a:spcPts val="600"/>
              </a:spcAft>
            </a:pPr>
            <a:r>
              <a:rPr lang="en-US" sz="1600" dirty="0" err="1" smtClean="0">
                <a:solidFill>
                  <a:srgbClr val="000000"/>
                </a:solidFill>
                <a:latin typeface="Arial" pitchFamily="34" charset="0"/>
                <a:cs typeface="Arial" pitchFamily="34" charset="0"/>
              </a:rPr>
              <a:t>Yosh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xivaliklar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harakati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rahbarlari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Polvonniyoz</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hoji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Yusupov</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Bobooxun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Salimov</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Bekjon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Rahmonov</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Nazir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Sholikorov</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Jumaniyoz</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Sultonmurodov</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kabi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taraqqiyparvarlar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Xorazmda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katta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nufuzga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bo‘lishgan</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1910-yilda</a:t>
            </a:r>
            <a:r>
              <a:rPr lang="en-US" sz="1600" dirty="0" smtClean="0">
                <a:solidFill>
                  <a:srgbClr val="000000"/>
                </a:solidFill>
                <a:latin typeface="Arial" pitchFamily="34" charset="0"/>
                <a:cs typeface="Arial" pitchFamily="34" charset="0"/>
              </a:rPr>
              <a:t> </a:t>
            </a:r>
            <a:r>
              <a:rPr lang="en-US" sz="1600" u="sng" dirty="0" err="1" smtClean="0">
                <a:solidFill>
                  <a:srgbClr val="000000"/>
                </a:solidFill>
                <a:latin typeface="Arial" pitchFamily="34" charset="0"/>
                <a:cs typeface="Arial" pitchFamily="34" charset="0"/>
              </a:rPr>
              <a:t>xon</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Islohotlar</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loyihasi”ni</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qabul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qildi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2" name="TextBox 1"/>
          <p:cNvSpPr txBox="1"/>
          <p:nvPr/>
        </p:nvSpPr>
        <p:spPr>
          <a:xfrm>
            <a:off x="143422" y="1296008"/>
            <a:ext cx="2844315"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err="1" smtClean="0">
                <a:solidFill>
                  <a:srgbClr val="000000"/>
                </a:solidFill>
                <a:latin typeface="Arial" pitchFamily="34" charset="0"/>
                <a:cs typeface="Arial" pitchFamily="34" charset="0"/>
              </a:rPr>
              <a:t>Xon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devoni</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saqlab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qolinib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faqat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amaldorlar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davlat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ta’minotiga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o‘tkazilishi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mo‘ljallangan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Shuningdek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yangicha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milliy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maktablarni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tashkil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qilish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g‘oyasi</a:t>
            </a:r>
            <a:r>
              <a:rPr lang="en-US" sz="1600" dirty="0" smtClean="0">
                <a:solidFill>
                  <a:srgbClr val="000000"/>
                </a:solidFill>
                <a:latin typeface="Arial" pitchFamily="34" charset="0"/>
                <a:cs typeface="Arial" pitchFamily="34" charset="0"/>
              </a:rPr>
              <a:t> ham </a:t>
            </a:r>
            <a:r>
              <a:rPr lang="en-US" sz="1600" dirty="0" err="1" smtClean="0">
                <a:solidFill>
                  <a:srgbClr val="000000"/>
                </a:solidFill>
                <a:latin typeface="Arial" pitchFamily="34" charset="0"/>
                <a:cs typeface="Arial" pitchFamily="34" charset="0"/>
              </a:rPr>
              <a:t>ilgari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surilgandi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78403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417" y="431912"/>
            <a:ext cx="5580619" cy="790592"/>
          </a:xfrm>
          <a:prstGeom prst="rect">
            <a:avLst/>
          </a:prstGeom>
        </p:spPr>
        <p:txBody>
          <a:bodyPr wrap="square" lIns="51426" tIns="25713" rIns="51426" bIns="25713">
            <a:spAutoFit/>
          </a:bodyPr>
          <a:lstStyle/>
          <a:p>
            <a:pPr algn="ctr"/>
            <a:r>
              <a:rPr lang="en-US" sz="1600" b="1" dirty="0">
                <a:solidFill>
                  <a:srgbClr val="000000"/>
                </a:solidFill>
                <a:latin typeface="Arial" pitchFamily="34" charset="0"/>
                <a:ea typeface="Times New Roman" panose="02020603050405020304" pitchFamily="18" charset="0"/>
                <a:cs typeface="Arial" pitchFamily="34" charset="0"/>
              </a:rPr>
              <a:t>Muhammad </a:t>
            </a:r>
            <a:r>
              <a:rPr lang="en-US" sz="1600" b="1" dirty="0" err="1">
                <a:solidFill>
                  <a:srgbClr val="000000"/>
                </a:solidFill>
                <a:latin typeface="Arial" pitchFamily="34" charset="0"/>
                <a:ea typeface="Times New Roman" panose="02020603050405020304" pitchFamily="18" charset="0"/>
                <a:cs typeface="Arial" pitchFamily="34" charset="0"/>
              </a:rPr>
              <a:t>Rahimxon</a:t>
            </a:r>
            <a:r>
              <a:rPr lang="en-US" sz="1600" b="1" dirty="0">
                <a:solidFill>
                  <a:srgbClr val="000000"/>
                </a:solidFill>
                <a:latin typeface="Arial" pitchFamily="34" charset="0"/>
                <a:ea typeface="Times New Roman" panose="02020603050405020304" pitchFamily="18" charset="0"/>
                <a:cs typeface="Arial" pitchFamily="34" charset="0"/>
              </a:rPr>
              <a:t> II </a:t>
            </a:r>
            <a:r>
              <a:rPr lang="en-US" sz="1600" dirty="0" err="1">
                <a:solidFill>
                  <a:srgbClr val="000000"/>
                </a:solidFill>
                <a:latin typeface="Arial" pitchFamily="34" charset="0"/>
                <a:ea typeface="Times New Roman" panose="02020603050405020304" pitchFamily="18" charset="0"/>
                <a:cs typeface="Arial" pitchFamily="34" charset="0"/>
              </a:rPr>
              <a:t>vafot</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etgach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podsho</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hukumati</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yordamida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taxtni</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o‘g‘li</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smtClean="0">
                <a:solidFill>
                  <a:srgbClr val="000000"/>
                </a:solidFill>
                <a:latin typeface="Arial" pitchFamily="34" charset="0"/>
                <a:ea typeface="Times New Roman" panose="02020603050405020304" pitchFamily="18" charset="0"/>
                <a:cs typeface="Arial" pitchFamily="34" charset="0"/>
              </a:rPr>
              <a:t>Asfandiyorxon</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smtClean="0">
                <a:solidFill>
                  <a:srgbClr val="000000"/>
                </a:solidFill>
                <a:latin typeface="Arial" pitchFamily="34" charset="0"/>
                <a:ea typeface="Times New Roman" panose="02020603050405020304" pitchFamily="18" charset="0"/>
                <a:cs typeface="Arial" pitchFamily="34" charset="0"/>
              </a:rPr>
              <a:t>              </a:t>
            </a:r>
            <a:r>
              <a:rPr lang="en-US" sz="1600" dirty="0" smtClean="0">
                <a:solidFill>
                  <a:srgbClr val="000000"/>
                </a:solidFill>
                <a:latin typeface="Arial" pitchFamily="34" charset="0"/>
                <a:ea typeface="Times New Roman" panose="02020603050405020304" pitchFamily="18" charset="0"/>
                <a:cs typeface="Arial" pitchFamily="34" charset="0"/>
              </a:rPr>
              <a:t>(1910-1918</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egallaydi</a:t>
            </a:r>
            <a:r>
              <a:rPr lang="en-US" sz="1600" dirty="0">
                <a:solidFill>
                  <a:srgbClr val="000000"/>
                </a:solidFill>
                <a:latin typeface="Arial" pitchFamily="34" charset="0"/>
                <a:ea typeface="Times New Roman" panose="02020603050405020304" pitchFamily="18" charset="0"/>
                <a:cs typeface="Arial" pitchFamily="34" charset="0"/>
              </a:rPr>
              <a:t>.</a:t>
            </a:r>
            <a:endParaRPr lang="ru-RU" sz="1600" dirty="0">
              <a:solidFill>
                <a:srgbClr val="000000"/>
              </a:solidFill>
              <a:latin typeface="Arial" pitchFamily="34" charset="0"/>
              <a:cs typeface="Arial" pitchFamily="34" charset="0"/>
            </a:endParaRPr>
          </a:p>
        </p:txBody>
      </p:sp>
      <p:pic>
        <p:nvPicPr>
          <p:cNvPr id="7" name="Объект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5849" y="1185788"/>
            <a:ext cx="1451361" cy="1370360"/>
          </a:xfrm>
          <a:prstGeom prst="rect">
            <a:avLst/>
          </a:prstGeom>
          <a:noFill/>
          <a:ln>
            <a:noFill/>
          </a:ln>
        </p:spPr>
      </p:pic>
      <p:sp>
        <p:nvSpPr>
          <p:cNvPr id="8" name="Прямоугольник 7"/>
          <p:cNvSpPr/>
          <p:nvPr/>
        </p:nvSpPr>
        <p:spPr>
          <a:xfrm>
            <a:off x="3995849" y="2556148"/>
            <a:ext cx="1575413" cy="205816"/>
          </a:xfrm>
          <a:prstGeom prst="rect">
            <a:avLst/>
          </a:prstGeom>
        </p:spPr>
        <p:txBody>
          <a:bodyPr wrap="none" lIns="51426" tIns="25713" rIns="51426" bIns="25713">
            <a:spAutoFit/>
          </a:bodyPr>
          <a:lstStyle/>
          <a:p>
            <a:r>
              <a:rPr lang="en-US" sz="1000" b="1" dirty="0">
                <a:solidFill>
                  <a:schemeClr val="tx1">
                    <a:lumMod val="50000"/>
                  </a:schemeClr>
                </a:solidFill>
                <a:latin typeface="Arial" panose="020B0604020202020204" pitchFamily="34" charset="0"/>
                <a:ea typeface="Times New Roman" panose="02020603050405020304" pitchFamily="18" charset="0"/>
                <a:cs typeface="Arial" panose="020B0604020202020204" pitchFamily="34" charset="0"/>
              </a:rPr>
              <a:t>Muhammad </a:t>
            </a:r>
            <a:r>
              <a:rPr lang="en-US" sz="1000" b="1" dirty="0" err="1">
                <a:solidFill>
                  <a:schemeClr val="tx1">
                    <a:lumMod val="50000"/>
                  </a:schemeClr>
                </a:solidFill>
                <a:latin typeface="Arial" panose="020B0604020202020204" pitchFamily="34" charset="0"/>
                <a:ea typeface="Times New Roman" panose="02020603050405020304" pitchFamily="18" charset="0"/>
                <a:cs typeface="Arial" panose="020B0604020202020204" pitchFamily="34" charset="0"/>
              </a:rPr>
              <a:t>Rahimxon</a:t>
            </a:r>
            <a:r>
              <a:rPr lang="en-US" sz="1000" b="1" dirty="0">
                <a:solidFill>
                  <a:schemeClr val="tx1">
                    <a:lumMod val="50000"/>
                  </a:schemeClr>
                </a:solidFill>
                <a:latin typeface="Arial" panose="020B0604020202020204" pitchFamily="34" charset="0"/>
                <a:ea typeface="Times New Roman" panose="02020603050405020304" pitchFamily="18" charset="0"/>
                <a:cs typeface="Arial" panose="020B0604020202020204" pitchFamily="34" charset="0"/>
              </a:rPr>
              <a:t> II</a:t>
            </a:r>
            <a:endParaRPr lang="ru-RU" dirty="0">
              <a:solidFill>
                <a:schemeClr val="tx1">
                  <a:lumMod val="50000"/>
                </a:schemeClr>
              </a:solidFill>
              <a:latin typeface="Arial" panose="020B0604020202020204" pitchFamily="34" charset="0"/>
              <a:cs typeface="Arial" panose="020B0604020202020204" pitchFamily="34" charset="0"/>
            </a:endParaRPr>
          </a:p>
        </p:txBody>
      </p:sp>
      <p:sp>
        <p:nvSpPr>
          <p:cNvPr id="9" name="Прямоугольник 8"/>
          <p:cNvSpPr/>
          <p:nvPr/>
        </p:nvSpPr>
        <p:spPr>
          <a:xfrm>
            <a:off x="0" y="-136"/>
            <a:ext cx="5759450" cy="421260"/>
          </a:xfrm>
          <a:prstGeom prst="rect">
            <a:avLst/>
          </a:prstGeom>
          <a:solidFill>
            <a:srgbClr val="0070C0"/>
          </a:solidFill>
        </p:spPr>
        <p:txBody>
          <a:bodyPr wrap="square" lIns="51426" tIns="25713" rIns="51426" bIns="25713" anchor="ctr">
            <a:spAutoFit/>
          </a:bodyPr>
          <a:lstStyle/>
          <a:p>
            <a:pPr algn="ctr"/>
            <a:r>
              <a:rPr lang="en-US" sz="2400" b="1" dirty="0" err="1">
                <a:solidFill>
                  <a:schemeClr val="bg1"/>
                </a:solidFill>
                <a:latin typeface="Arial" pitchFamily="34" charset="0"/>
                <a:cs typeface="Arial" pitchFamily="34" charset="0"/>
              </a:rPr>
              <a:t>Xiva</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xonligining</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tugatilishi</a:t>
            </a:r>
            <a:endParaRPr lang="ru-RU" sz="2400" b="1" dirty="0">
              <a:solidFill>
                <a:schemeClr val="bg1"/>
              </a:solidFill>
              <a:latin typeface="Arial" pitchFamily="34" charset="0"/>
              <a:cs typeface="Arial" pitchFamily="34" charset="0"/>
            </a:endParaRPr>
          </a:p>
        </p:txBody>
      </p:sp>
      <p:sp>
        <p:nvSpPr>
          <p:cNvPr id="10" name="Заголовок 1"/>
          <p:cNvSpPr>
            <a:spLocks noGrp="1"/>
          </p:cNvSpPr>
          <p:nvPr>
            <p:ph type="title"/>
          </p:nvPr>
        </p:nvSpPr>
        <p:spPr>
          <a:xfrm>
            <a:off x="179425" y="1223145"/>
            <a:ext cx="3708412" cy="1538819"/>
          </a:xfrm>
        </p:spPr>
        <p:style>
          <a:lnRef idx="2">
            <a:schemeClr val="accent1"/>
          </a:lnRef>
          <a:fillRef idx="1">
            <a:schemeClr val="lt1"/>
          </a:fillRef>
          <a:effectRef idx="0">
            <a:schemeClr val="accent1"/>
          </a:effectRef>
          <a:fontRef idx="minor">
            <a:schemeClr val="dk1"/>
          </a:fontRef>
        </p:style>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Petro-</a:t>
            </a:r>
            <a:r>
              <a:rPr lang="en-US" sz="1600" dirty="0" err="1">
                <a:solidFill>
                  <a:srgbClr val="000000"/>
                </a:solidFill>
                <a:latin typeface="Arial" pitchFamily="34" charset="0"/>
                <a:cs typeface="Arial" pitchFamily="34" charset="0"/>
              </a:rPr>
              <a:t>Aleksandrovskda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harbiy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madadiga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ishonib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islohotlar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o‘tkazdi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zulmni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kuchaytirish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muxolafatni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to‘liq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mahv</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etishdan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52817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aziri Akbar Sayid Islomxo'j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1291" y="845250"/>
            <a:ext cx="1511196" cy="167489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43421" y="37364"/>
            <a:ext cx="5508612" cy="790592"/>
          </a:xfrm>
          <a:prstGeom prst="rect">
            <a:avLst/>
          </a:prstGeom>
        </p:spPr>
        <p:txBody>
          <a:bodyPr wrap="square" lIns="51426" tIns="25713" rIns="51426" bIns="25713">
            <a:spAutoFit/>
          </a:bodyPr>
          <a:lstStyle/>
          <a:p>
            <a:pPr algn="ctr">
              <a:spcAft>
                <a:spcPts val="600"/>
              </a:spcAft>
            </a:pPr>
            <a:r>
              <a:rPr lang="en-US" sz="1600" dirty="0">
                <a:solidFill>
                  <a:srgbClr val="000000"/>
                </a:solidFill>
                <a:latin typeface="Arial" pitchFamily="34" charset="0"/>
                <a:cs typeface="Arial" pitchFamily="34" charset="0"/>
              </a:rPr>
              <a:t>1913-yilda u </a:t>
            </a:r>
            <a:r>
              <a:rPr lang="en-US" sz="1600" dirty="0" err="1">
                <a:solidFill>
                  <a:srgbClr val="000000"/>
                </a:solidFill>
                <a:latin typeface="Arial" pitchFamily="34" charset="0"/>
                <a:cs typeface="Arial" pitchFamily="34" charset="0"/>
              </a:rPr>
              <a:t>islohotchilar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rahnamolaridan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mamlakat</a:t>
            </a:r>
            <a:r>
              <a:rPr lang="en-US" sz="1600" dirty="0">
                <a:solidFill>
                  <a:srgbClr val="000000"/>
                </a:solidFill>
                <a:latin typeface="Arial" pitchFamily="34" charset="0"/>
                <a:cs typeface="Arial" pitchFamily="34" charset="0"/>
              </a:rPr>
              <a:t> bosh </a:t>
            </a:r>
            <a:r>
              <a:rPr lang="en-US" sz="1600" dirty="0" err="1">
                <a:solidFill>
                  <a:srgbClr val="000000"/>
                </a:solidFill>
                <a:latin typeface="Arial" pitchFamily="34" charset="0"/>
                <a:cs typeface="Arial" pitchFamily="34" charset="0"/>
              </a:rPr>
              <a:t>vaziri</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Islomxo‘jani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davlat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mablag‘larini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o‘zlashtirishda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ayblab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o‘ldirtiradi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7" name="Прямоугольник 6"/>
          <p:cNvSpPr/>
          <p:nvPr/>
        </p:nvSpPr>
        <p:spPr>
          <a:xfrm>
            <a:off x="4011291" y="2520144"/>
            <a:ext cx="1511196" cy="221205"/>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100" b="1" dirty="0" err="1">
                <a:solidFill>
                  <a:srgbClr val="000000"/>
                </a:solidFill>
                <a:latin typeface="Arial" pitchFamily="34" charset="0"/>
                <a:cs typeface="Arial" pitchFamily="34" charset="0"/>
              </a:rPr>
              <a:t>Islomxo‘ja</a:t>
            </a:r>
            <a:endParaRPr lang="ru-RU" sz="1100" dirty="0">
              <a:solidFill>
                <a:srgbClr val="000000"/>
              </a:solidFill>
              <a:latin typeface="Arial" pitchFamily="34" charset="0"/>
              <a:cs typeface="Arial" pitchFamily="34" charset="0"/>
            </a:endParaRPr>
          </a:p>
        </p:txBody>
      </p:sp>
      <p:sp>
        <p:nvSpPr>
          <p:cNvPr id="4" name="TextBox 3"/>
          <p:cNvSpPr txBox="1"/>
          <p:nvPr/>
        </p:nvSpPr>
        <p:spPr>
          <a:xfrm>
            <a:off x="256458" y="925467"/>
            <a:ext cx="36004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Xon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buyrug‘iga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ko‘ra</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yerlarni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yangidan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o‘lchash</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boshlandi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Aslida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tadbir</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yangi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soliqlarni</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joriy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qilishdan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iborat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Dehqonlar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esa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bunga</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Mang‘it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Xo‘jaylida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qo‘zg‘alonlar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ko‘tarish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bilan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javob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berishdi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502120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9845" y="843146"/>
            <a:ext cx="1692189" cy="1824131"/>
          </a:xfrm>
          <a:prstGeom prst="rect">
            <a:avLst/>
          </a:prstGeom>
          <a:noFill/>
          <a:ln>
            <a:noFill/>
          </a:ln>
        </p:spPr>
      </p:pic>
      <p:sp>
        <p:nvSpPr>
          <p:cNvPr id="8" name="Прямоугольник 7"/>
          <p:cNvSpPr/>
          <p:nvPr/>
        </p:nvSpPr>
        <p:spPr>
          <a:xfrm>
            <a:off x="4028577" y="2667277"/>
            <a:ext cx="1587452" cy="236594"/>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200" b="1" dirty="0" err="1">
                <a:solidFill>
                  <a:srgbClr val="000000"/>
                </a:solidFill>
                <a:latin typeface="Arial" pitchFamily="34" charset="0"/>
                <a:cs typeface="Arial" pitchFamily="34" charset="0"/>
              </a:rPr>
              <a:t>Asfandiyorxon</a:t>
            </a:r>
            <a:r>
              <a:rPr lang="en-US" sz="1200" b="1" dirty="0">
                <a:solidFill>
                  <a:srgbClr val="000000"/>
                </a:solidFill>
                <a:latin typeface="Arial" pitchFamily="34" charset="0"/>
                <a:cs typeface="Arial" pitchFamily="34" charset="0"/>
              </a:rPr>
              <a:t> </a:t>
            </a:r>
            <a:endParaRPr lang="ru-RU" sz="1200" b="1" dirty="0">
              <a:solidFill>
                <a:srgbClr val="000000"/>
              </a:solidFill>
              <a:latin typeface="Arial" pitchFamily="34" charset="0"/>
              <a:cs typeface="Arial" pitchFamily="34" charset="0"/>
            </a:endParaRPr>
          </a:p>
        </p:txBody>
      </p:sp>
      <p:sp>
        <p:nvSpPr>
          <p:cNvPr id="3" name="Заголовок 2"/>
          <p:cNvSpPr>
            <a:spLocks noGrp="1"/>
          </p:cNvSpPr>
          <p:nvPr>
            <p:ph type="title"/>
          </p:nvPr>
        </p:nvSpPr>
        <p:spPr>
          <a:xfrm>
            <a:off x="71414" y="0"/>
            <a:ext cx="5580620" cy="827956"/>
          </a:xfrm>
        </p:spPr>
        <p:txBody>
          <a:bodyPr>
            <a:normAutofit/>
          </a:bodyPr>
          <a:lstStyle/>
          <a:p>
            <a:pPr>
              <a:lnSpc>
                <a:spcPct val="100000"/>
              </a:lnSpc>
              <a:spcAft>
                <a:spcPts val="600"/>
              </a:spcAft>
            </a:pPr>
            <a:r>
              <a:rPr lang="en-US" sz="1600" dirty="0" err="1" smtClean="0">
                <a:solidFill>
                  <a:srgbClr val="000000"/>
                </a:solidFill>
                <a:latin typeface="Arial" pitchFamily="34" charset="0"/>
                <a:cs typeface="Arial" pitchFamily="34" charset="0"/>
              </a:rPr>
              <a:t>Rossiyadagi</a:t>
            </a:r>
            <a:r>
              <a:rPr lang="en-US" sz="1600" dirty="0" smtClean="0">
                <a:solidFill>
                  <a:srgbClr val="000000"/>
                </a:solidFill>
                <a:latin typeface="Arial" pitchFamily="34" charset="0"/>
                <a:cs typeface="Arial" pitchFamily="34" charset="0"/>
              </a:rPr>
              <a:t> 1917-yilgi </a:t>
            </a:r>
            <a:r>
              <a:rPr lang="en-US" sz="1600" dirty="0" err="1" smtClean="0">
                <a:solidFill>
                  <a:srgbClr val="000000"/>
                </a:solidFill>
                <a:latin typeface="Arial" pitchFamily="34" charset="0"/>
                <a:cs typeface="Arial" pitchFamily="34" charset="0"/>
              </a:rPr>
              <a:t>fevral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voqealaridan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keyin</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Asfandiyorxon</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asosiy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tayanchi</a:t>
            </a:r>
            <a:r>
              <a:rPr lang="en-US" sz="1600" dirty="0" smtClean="0">
                <a:solidFill>
                  <a:srgbClr val="000000"/>
                </a:solidFill>
                <a:latin typeface="Arial" pitchFamily="34" charset="0"/>
                <a:cs typeface="Arial" pitchFamily="34" charset="0"/>
              </a:rPr>
              <a:t> – </a:t>
            </a:r>
            <a:r>
              <a:rPr lang="en-US" sz="1600" dirty="0" err="1" smtClean="0">
                <a:solidFill>
                  <a:srgbClr val="000000"/>
                </a:solidFill>
                <a:latin typeface="Arial" pitchFamily="34" charset="0"/>
                <a:cs typeface="Arial" pitchFamily="34" charset="0"/>
              </a:rPr>
              <a:t>podsho</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hukumatidan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mahrum</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necha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muddat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yakkalanib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qoldi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2" name="TextBox 1"/>
          <p:cNvSpPr txBox="1"/>
          <p:nvPr/>
        </p:nvSpPr>
        <p:spPr>
          <a:xfrm>
            <a:off x="143422" y="827956"/>
            <a:ext cx="3744415"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smtClean="0">
                <a:solidFill>
                  <a:srgbClr val="000000"/>
                </a:solidFill>
                <a:latin typeface="Arial" pitchFamily="34" charset="0"/>
                <a:cs typeface="Arial" pitchFamily="34" charset="0"/>
              </a:rPr>
              <a:t>1917-yil 5-aprelda </a:t>
            </a:r>
            <a:r>
              <a:rPr lang="en-US" sz="1600" u="sng" dirty="0" err="1" smtClean="0">
                <a:solidFill>
                  <a:srgbClr val="000000"/>
                </a:solidFill>
                <a:latin typeface="Arial" pitchFamily="34" charset="0"/>
                <a:cs typeface="Arial" pitchFamily="34" charset="0"/>
              </a:rPr>
              <a:t>yosh</a:t>
            </a:r>
            <a:r>
              <a:rPr lang="en-US" sz="1600" u="sng" dirty="0" smtClean="0">
                <a:solidFill>
                  <a:srgbClr val="000000"/>
                </a:solidFill>
                <a:latin typeface="Arial" pitchFamily="34" charset="0"/>
                <a:cs typeface="Arial" pitchFamily="34" charset="0"/>
              </a:rPr>
              <a:t> </a:t>
            </a:r>
            <a:r>
              <a:rPr lang="en-US" sz="1600" u="sng" dirty="0" err="1" smtClean="0">
                <a:solidFill>
                  <a:srgbClr val="000000"/>
                </a:solidFill>
                <a:latin typeface="Arial" pitchFamily="34" charset="0"/>
                <a:cs typeface="Arial" pitchFamily="34" charset="0"/>
              </a:rPr>
              <a:t>xivaliklar</a:t>
            </a:r>
            <a:r>
              <a:rPr lang="en-US" sz="1600" u="sng"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Asfandiyorxondan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islohotlar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o‘tkazish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to‘g‘risidagi</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manifestni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imzolashni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talab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qilishdi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Islohotlar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hokimyatini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saqlangan</a:t>
            </a:r>
            <a:r>
              <a:rPr lang="en-US" sz="1600" dirty="0" smtClean="0">
                <a:solidFill>
                  <a:srgbClr val="000000"/>
                </a:solidFill>
                <a:latin typeface="Arial" pitchFamily="34" charset="0"/>
                <a:cs typeface="Arial" pitchFamily="34" charset="0"/>
              </a:rPr>
              <a:t>, ammo </a:t>
            </a:r>
            <a:r>
              <a:rPr lang="en-US" sz="1600" b="1" dirty="0" err="1" smtClean="0">
                <a:solidFill>
                  <a:srgbClr val="000000"/>
                </a:solidFill>
                <a:latin typeface="Arial" pitchFamily="34" charset="0"/>
                <a:cs typeface="Arial" pitchFamily="34" charset="0"/>
              </a:rPr>
              <a:t>Majlis</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deputatlar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palatasi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Nozirlar</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Vazirlar</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kengashi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bilan</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cheklangan</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konstitutsiyaviy</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monarxiyani</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tashkil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etishni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ichiga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olgandi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9464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35868"/>
            <a:ext cx="5544616" cy="720080"/>
          </a:xfrm>
        </p:spPr>
        <p:txBody>
          <a:bodyPr>
            <a:noAutofit/>
          </a:bodyPr>
          <a:lstStyle/>
          <a:p>
            <a:pPr>
              <a:lnSpc>
                <a:spcPct val="100000"/>
              </a:lnSpc>
              <a:spcAft>
                <a:spcPts val="600"/>
              </a:spcAft>
            </a:pPr>
            <a:r>
              <a:rPr lang="en-US" sz="1600" b="1" dirty="0">
                <a:solidFill>
                  <a:srgbClr val="000000"/>
                </a:solidFill>
                <a:latin typeface="Arial" pitchFamily="34" charset="0"/>
                <a:cs typeface="Arial" pitchFamily="34" charset="0"/>
              </a:rPr>
              <a:t>1917-yil 26-apreldagi </a:t>
            </a:r>
            <a:r>
              <a:rPr lang="en-US" sz="1600" dirty="0" err="1">
                <a:solidFill>
                  <a:srgbClr val="000000"/>
                </a:solidFill>
                <a:latin typeface="Arial" pitchFamily="34" charset="0"/>
                <a:cs typeface="Arial" pitchFamily="34" charset="0"/>
              </a:rPr>
              <a:t>Majlisning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birinchi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sessiyasida</a:t>
            </a:r>
            <a:r>
              <a:rPr lang="en-US" sz="1600" dirty="0">
                <a:solidFill>
                  <a:srgbClr val="000000"/>
                </a:solidFill>
                <a:latin typeface="Arial" pitchFamily="34" charset="0"/>
                <a:cs typeface="Arial" pitchFamily="34" charset="0"/>
              </a:rPr>
              <a:t> 30 </a:t>
            </a:r>
            <a:r>
              <a:rPr lang="en-US" sz="1600" dirty="0" err="1">
                <a:solidFill>
                  <a:srgbClr val="000000"/>
                </a:solidFill>
                <a:latin typeface="Arial" pitchFamily="34" charset="0"/>
                <a:cs typeface="Arial" pitchFamily="34" charset="0"/>
              </a:rPr>
              <a:t>nafar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xivalik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deputat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turkmanlardan</a:t>
            </a:r>
            <a:r>
              <a:rPr lang="en-US" sz="1600" dirty="0" smtClean="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7 </a:t>
            </a:r>
            <a:r>
              <a:rPr lang="en-US" sz="1600" dirty="0" err="1">
                <a:solidFill>
                  <a:srgbClr val="000000"/>
                </a:solidFill>
                <a:latin typeface="Arial" pitchFamily="34" charset="0"/>
                <a:cs typeface="Arial" pitchFamily="34" charset="0"/>
              </a:rPr>
              <a:t>nafar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vakil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ishtirok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Majlis</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Vazirlar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kengashini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sayladi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9725" y="844453"/>
            <a:ext cx="2819084" cy="1569660"/>
          </a:xfrm>
        </p:spPr>
      </p:pic>
      <p:sp>
        <p:nvSpPr>
          <p:cNvPr id="3" name="TextBox 2"/>
          <p:cNvSpPr txBox="1"/>
          <p:nvPr/>
        </p:nvSpPr>
        <p:spPr>
          <a:xfrm>
            <a:off x="107417" y="2520144"/>
            <a:ext cx="5544616" cy="584775"/>
          </a:xfrm>
          <a:prstGeom prst="rect">
            <a:avLst/>
          </a:prstGeom>
          <a:noFill/>
        </p:spPr>
        <p:txBody>
          <a:bodyPr wrap="square" rtlCol="0">
            <a:spAutoFit/>
          </a:bodyPr>
          <a:lstStyle/>
          <a:p>
            <a:pPr algn="ctr"/>
            <a:r>
              <a:rPr lang="en-US" sz="1600" dirty="0" err="1">
                <a:solidFill>
                  <a:srgbClr val="000000"/>
                </a:solidFill>
                <a:latin typeface="Arial" pitchFamily="34" charset="0"/>
                <a:cs typeface="Arial" pitchFamily="34" charset="0"/>
              </a:rPr>
              <a:t>Yosh</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xivaliklar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rahnamolari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hibsga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olinib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ulardan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qismi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otib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tashlandi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4" name="Прямоугольник 3"/>
          <p:cNvSpPr/>
          <p:nvPr/>
        </p:nvSpPr>
        <p:spPr>
          <a:xfrm>
            <a:off x="107417" y="844453"/>
            <a:ext cx="270030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600" dirty="0">
                <a:solidFill>
                  <a:srgbClr val="000000"/>
                </a:solidFill>
                <a:latin typeface="Arial" pitchFamily="34" charset="0"/>
                <a:cs typeface="Arial" pitchFamily="34" charset="0"/>
              </a:rPr>
              <a:t>Ammo </a:t>
            </a:r>
            <a:r>
              <a:rPr lang="en-US" sz="1600" b="1" dirty="0" err="1">
                <a:solidFill>
                  <a:srgbClr val="000000"/>
                </a:solidFill>
                <a:latin typeface="Arial" pitchFamily="34" charset="0"/>
                <a:cs typeface="Arial" pitchFamily="34" charset="0"/>
              </a:rPr>
              <a:t>ikki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oy</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o‘tmasdan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boshchiligidagi</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konservativ</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kuchlar</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harbiy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to‘ntarishni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oshirdi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Majlisni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tarqatib</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yubordi</a:t>
            </a:r>
            <a:r>
              <a:rPr lang="en-US" sz="1600" dirty="0" smtClean="0">
                <a:solidFill>
                  <a:srgbClr val="000000"/>
                </a:solidFill>
                <a:latin typeface="Arial" pitchFamily="34" charset="0"/>
                <a:cs typeface="Arial" pitchFamily="34" charset="0"/>
              </a:rPr>
              <a:t>. </a:t>
            </a:r>
            <a:endParaRPr lang="ru-RU" sz="1600" dirty="0"/>
          </a:p>
        </p:txBody>
      </p:sp>
    </p:spTree>
    <p:extLst>
      <p:ext uri="{BB962C8B-B14F-4D97-AF65-F5344CB8AC3E}">
        <p14:creationId xmlns:p14="http://schemas.microsoft.com/office/powerpoint/2010/main" val="3559706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Umid Bekmuhammad. Xorazm tarixidan lavhalar | Xurshid Davron kutubxonas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5198" y="755949"/>
            <a:ext cx="1567304" cy="1620179"/>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143421" y="35868"/>
            <a:ext cx="5472607" cy="612067"/>
          </a:xfrm>
        </p:spPr>
        <p:txBody>
          <a:bodyPr>
            <a:normAutofit/>
          </a:bodyPr>
          <a:lstStyle/>
          <a:p>
            <a:pPr>
              <a:lnSpc>
                <a:spcPct val="100000"/>
              </a:lnSpc>
              <a:spcAft>
                <a:spcPts val="600"/>
              </a:spcAft>
            </a:pPr>
            <a:r>
              <a:rPr lang="en-US" sz="1600" dirty="0" err="1">
                <a:solidFill>
                  <a:srgbClr val="000000"/>
                </a:solidFill>
                <a:latin typeface="Arial" pitchFamily="34" charset="0"/>
                <a:ea typeface="Times New Roman" panose="02020603050405020304" pitchFamily="18" charset="0"/>
                <a:cs typeface="Arial" pitchFamily="34" charset="0"/>
              </a:rPr>
              <a:t>Lekin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bu</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voqealarga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yangi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bir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kuch</a:t>
            </a:r>
            <a:r>
              <a:rPr lang="en-US" sz="1600" dirty="0">
                <a:solidFill>
                  <a:srgbClr val="000000"/>
                </a:solidFill>
                <a:latin typeface="Arial" pitchFamily="34" charset="0"/>
                <a:ea typeface="Times New Roman" panose="02020603050405020304" pitchFamily="18" charset="0"/>
                <a:cs typeface="Arial" pitchFamily="34" charset="0"/>
              </a:rPr>
              <a:t> – </a:t>
            </a:r>
            <a:r>
              <a:rPr lang="en-US" sz="1600" dirty="0" err="1">
                <a:solidFill>
                  <a:srgbClr val="000000"/>
                </a:solidFill>
                <a:latin typeface="Arial" pitchFamily="34" charset="0"/>
                <a:ea typeface="Times New Roman" panose="02020603050405020304" pitchFamily="18" charset="0"/>
                <a:cs typeface="Arial" pitchFamily="34" charset="0"/>
              </a:rPr>
              <a:t>turkman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urug‘laridan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birining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sardori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b="1" i="1" dirty="0" err="1">
                <a:solidFill>
                  <a:srgbClr val="000000"/>
                </a:solidFill>
                <a:latin typeface="Arial" pitchFamily="34" charset="0"/>
                <a:ea typeface="Times New Roman" panose="02020603050405020304" pitchFamily="18" charset="0"/>
                <a:cs typeface="Arial" pitchFamily="34" charset="0"/>
              </a:rPr>
              <a:t>Junaidxon</a:t>
            </a:r>
            <a:r>
              <a:rPr lang="en-US" sz="1600" i="1"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aralashdi</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sp>
        <p:nvSpPr>
          <p:cNvPr id="7" name="Заголовок 1"/>
          <p:cNvSpPr txBox="1">
            <a:spLocks/>
          </p:cNvSpPr>
          <p:nvPr/>
        </p:nvSpPr>
        <p:spPr>
          <a:xfrm>
            <a:off x="143422" y="755949"/>
            <a:ext cx="3744416" cy="1620180"/>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Autofit/>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smtClean="0">
                <a:solidFill>
                  <a:srgbClr val="000000"/>
                </a:solidFill>
                <a:latin typeface="Arial" pitchFamily="34" charset="0"/>
                <a:cs typeface="Arial" pitchFamily="34" charset="0"/>
              </a:rPr>
              <a:t>1918-yil </a:t>
            </a:r>
            <a:r>
              <a:rPr lang="en-US" sz="1600" dirty="0" err="1" smtClean="0">
                <a:solidFill>
                  <a:srgbClr val="000000"/>
                </a:solidFill>
                <a:latin typeface="Arial" pitchFamily="34" charset="0"/>
                <a:cs typeface="Arial" pitchFamily="34" charset="0"/>
              </a:rPr>
              <a:t>yanvarda</a:t>
            </a:r>
            <a:r>
              <a:rPr lang="en-US" sz="1600" dirty="0" smtClean="0">
                <a:solidFill>
                  <a:srgbClr val="000000"/>
                </a:solidFill>
                <a:latin typeface="Arial" pitchFamily="34" charset="0"/>
                <a:cs typeface="Arial" pitchFamily="34" charset="0"/>
              </a:rPr>
              <a:t> 1,5 </a:t>
            </a:r>
            <a:r>
              <a:rPr lang="en-US" sz="1600" dirty="0" err="1" smtClean="0">
                <a:solidFill>
                  <a:srgbClr val="000000"/>
                </a:solidFill>
                <a:latin typeface="Arial" pitchFamily="34" charset="0"/>
                <a:cs typeface="Arial" pitchFamily="34" charset="0"/>
              </a:rPr>
              <a:t>ming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kishilik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otliq</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otryad</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bilan</a:t>
            </a:r>
            <a:r>
              <a:rPr lang="en-US" sz="1600" dirty="0" smtClean="0">
                <a:solidFill>
                  <a:srgbClr val="000000"/>
                </a:solidFill>
                <a:latin typeface="Arial" pitchFamily="34" charset="0"/>
                <a:cs typeface="Arial" pitchFamily="34" charset="0"/>
              </a:rPr>
              <a:t> u </a:t>
            </a:r>
            <a:r>
              <a:rPr lang="en-US" sz="1600" dirty="0" err="1" smtClean="0">
                <a:solidFill>
                  <a:srgbClr val="000000"/>
                </a:solidFill>
                <a:latin typeface="Arial" pitchFamily="34" charset="0"/>
                <a:cs typeface="Arial" pitchFamily="34" charset="0"/>
              </a:rPr>
              <a:t>Xivani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keyin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esa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xonlikning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boshqa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tumanlarini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egallab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oldi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Asfandiyorxonni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nomigagina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taxtda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qoldirgan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Junaidxon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xonlikda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yakkahokimligini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o‘rnatdi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4" name="TextBox 3"/>
          <p:cNvSpPr txBox="1"/>
          <p:nvPr/>
        </p:nvSpPr>
        <p:spPr>
          <a:xfrm>
            <a:off x="179427" y="2448136"/>
            <a:ext cx="5472606" cy="584775"/>
          </a:xfrm>
          <a:prstGeom prst="rect">
            <a:avLst/>
          </a:prstGeom>
          <a:noFill/>
        </p:spPr>
        <p:txBody>
          <a:bodyPr wrap="square" rtlCol="0">
            <a:spAutoFit/>
          </a:bodyPr>
          <a:lstStyle/>
          <a:p>
            <a:pPr algn="ctr"/>
            <a:r>
              <a:rPr lang="en-US" sz="1600" dirty="0" err="1" smtClean="0">
                <a:solidFill>
                  <a:srgbClr val="000000"/>
                </a:solidFill>
                <a:latin typeface="Arial" pitchFamily="34" charset="0"/>
                <a:cs typeface="Arial" pitchFamily="34" charset="0"/>
              </a:rPr>
              <a:t>Keyinchalik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buyrug‘iga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ko‘ra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Asfandiyorxon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o‘ldirilib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o‘rniga</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Said Abdulla </a:t>
            </a:r>
            <a:r>
              <a:rPr lang="en-US" sz="1600" dirty="0" err="1" smtClean="0">
                <a:solidFill>
                  <a:srgbClr val="000000"/>
                </a:solidFill>
                <a:latin typeface="Arial" pitchFamily="34" charset="0"/>
                <a:cs typeface="Arial" pitchFamily="34" charset="0"/>
              </a:rPr>
              <a:t>taxtga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o‘tqazildi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963612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423" y="-136"/>
            <a:ext cx="5493610" cy="612068"/>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Bolsheviklar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tomonidan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egallab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olingan</a:t>
            </a:r>
            <a:r>
              <a:rPr lang="en-US" sz="1600" dirty="0">
                <a:solidFill>
                  <a:srgbClr val="000000"/>
                </a:solidFill>
                <a:latin typeface="Arial" pitchFamily="34" charset="0"/>
                <a:cs typeface="Arial" pitchFamily="34" charset="0"/>
              </a:rPr>
              <a:t> Petro-</a:t>
            </a:r>
            <a:r>
              <a:rPr lang="en-US" sz="1600" dirty="0" err="1">
                <a:solidFill>
                  <a:srgbClr val="000000"/>
                </a:solidFill>
                <a:latin typeface="Arial" pitchFamily="34" charset="0"/>
                <a:cs typeface="Arial" pitchFamily="34" charset="0"/>
              </a:rPr>
              <a:t>Aleksandrovskda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Kommunistik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partiya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tuzilib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to‘ntarishga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tayyorgarlik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ko‘rilgan</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3" name="Объект 2"/>
          <p:cNvSpPr>
            <a:spLocks noGrp="1"/>
          </p:cNvSpPr>
          <p:nvPr>
            <p:ph idx="1"/>
          </p:nvPr>
        </p:nvSpPr>
        <p:spPr>
          <a:xfrm>
            <a:off x="158423" y="2118378"/>
            <a:ext cx="5457606" cy="1055503"/>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spcBef>
                <a:spcPts val="0"/>
              </a:spcBef>
              <a:spcAft>
                <a:spcPts val="600"/>
              </a:spcAft>
              <a:buNone/>
            </a:pPr>
            <a:r>
              <a:rPr lang="en-US" sz="1600" dirty="0">
                <a:solidFill>
                  <a:srgbClr val="000000"/>
                </a:solidFill>
                <a:latin typeface="Arial" pitchFamily="34" charset="0"/>
                <a:cs typeface="Arial" pitchFamily="34" charset="0"/>
              </a:rPr>
              <a:t>27-aprelda </a:t>
            </a:r>
            <a:r>
              <a:rPr lang="en-US" sz="1600" dirty="0" err="1">
                <a:solidFill>
                  <a:srgbClr val="000000"/>
                </a:solidFill>
                <a:latin typeface="Arial" pitchFamily="34" charset="0"/>
                <a:cs typeface="Arial" pitchFamily="34" charset="0"/>
              </a:rPr>
              <a:t>Sovetlarning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birinchi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Butun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Xiva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qurultoyi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to‘rt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asrdan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ortiqroq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vaqt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mavjud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Xiva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xonligi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o‘rnida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Xorazm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Sovet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Respublikasi</a:t>
            </a:r>
            <a:r>
              <a:rPr lang="en-US" sz="1600" dirty="0">
                <a:solidFill>
                  <a:srgbClr val="000000"/>
                </a:solidFill>
                <a:latin typeface="Arial" pitchFamily="34" charset="0"/>
                <a:cs typeface="Arial" pitchFamily="34" charset="0"/>
              </a:rPr>
              <a:t> (XXSR) </a:t>
            </a:r>
            <a:r>
              <a:rPr lang="en-US" sz="1600" dirty="0" err="1">
                <a:solidFill>
                  <a:srgbClr val="000000"/>
                </a:solidFill>
                <a:latin typeface="Arial" pitchFamily="34" charset="0"/>
                <a:cs typeface="Arial" pitchFamily="34" charset="0"/>
              </a:rPr>
              <a:t>tashkil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topganini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e’lon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11268" name="Picture 4" descr="Октябрьская революция 1917 года - РИА Новости, 07.11.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595" y="647936"/>
            <a:ext cx="2935434" cy="13984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8423" y="794854"/>
            <a:ext cx="243327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To‘ntarish</a:t>
            </a:r>
            <a:r>
              <a:rPr lang="en-US" sz="1600" dirty="0" smtClean="0">
                <a:solidFill>
                  <a:srgbClr val="000000"/>
                </a:solidFill>
                <a:latin typeface="Arial" pitchFamily="34" charset="0"/>
                <a:cs typeface="Arial" pitchFamily="34" charset="0"/>
              </a:rPr>
              <a:t> 1920-yil </a:t>
            </a:r>
          </a:p>
          <a:p>
            <a:pPr algn="ctr"/>
            <a:r>
              <a:rPr lang="en-US" sz="1600" dirty="0" smtClean="0">
                <a:solidFill>
                  <a:srgbClr val="000000"/>
                </a:solidFill>
                <a:latin typeface="Arial" pitchFamily="34" charset="0"/>
                <a:cs typeface="Arial" pitchFamily="34" charset="0"/>
              </a:rPr>
              <a:t>2-fevralda </a:t>
            </a:r>
            <a:r>
              <a:rPr lang="en-US" sz="1600" dirty="0" err="1" smtClean="0">
                <a:solidFill>
                  <a:srgbClr val="000000"/>
                </a:solidFill>
                <a:latin typeface="Arial" pitchFamily="34" charset="0"/>
                <a:cs typeface="Arial" pitchFamily="34" charset="0"/>
              </a:rPr>
              <a:t>ro‘y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berdi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tarixda</a:t>
            </a:r>
            <a:r>
              <a:rPr lang="en-US" sz="1600" dirty="0" smtClean="0">
                <a:solidFill>
                  <a:srgbClr val="000000"/>
                </a:solidFill>
                <a:latin typeface="Arial" pitchFamily="34" charset="0"/>
                <a:cs typeface="Arial" pitchFamily="34" charset="0"/>
              </a:rPr>
              <a:t> u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xalq</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inqilobi</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nomini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72181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13" y="42599"/>
            <a:ext cx="5616624" cy="1037385"/>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Amudaryoning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avval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Xiva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xonligi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tasarrufida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Gandimiyon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shartnomasiga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ra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imperiyasi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ixtiyoriga</a:t>
            </a:r>
            <a:r>
              <a:rPr lang="en-US" sz="1600" dirty="0">
                <a:solidFill>
                  <a:srgbClr val="000000"/>
                </a:solidFill>
                <a:latin typeface="Arial" pitchFamily="34" charset="0"/>
                <a:cs typeface="Arial" pitchFamily="34" charset="0"/>
              </a:rPr>
              <a:t> o</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tgan</a:t>
            </a:r>
            <a:r>
              <a:rPr lang="en-US" sz="1600" dirty="0">
                <a:solidFill>
                  <a:srgbClr val="000000"/>
                </a:solidFill>
                <a:latin typeface="Arial" pitchFamily="34" charset="0"/>
                <a:cs typeface="Arial" pitchFamily="34" charset="0"/>
              </a:rPr>
              <a:t> o</a:t>
            </a:r>
            <a:r>
              <a:rPr lang="ru-RU" sz="1600" dirty="0">
                <a:solidFill>
                  <a:srgbClr val="000000"/>
                </a:solidFill>
                <a:latin typeface="Arial" pitchFamily="34" charset="0"/>
                <a:cs typeface="Arial" pitchFamily="34" charset="0"/>
              </a:rPr>
              <a:t>‘</a:t>
            </a:r>
            <a:r>
              <a:rPr lang="en-US" sz="1600" dirty="0">
                <a:solidFill>
                  <a:srgbClr val="000000"/>
                </a:solidFill>
                <a:latin typeface="Arial" pitchFamily="34" charset="0"/>
                <a:cs typeface="Arial" pitchFamily="34" charset="0"/>
              </a:rPr>
              <a:t>ng </a:t>
            </a:r>
            <a:r>
              <a:rPr lang="en-US" sz="1600" dirty="0" err="1">
                <a:solidFill>
                  <a:srgbClr val="000000"/>
                </a:solidFill>
                <a:latin typeface="Arial" pitchFamily="34" charset="0"/>
                <a:cs typeface="Arial" pitchFamily="34" charset="0"/>
              </a:rPr>
              <a:t>qirg</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og</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hududida</a:t>
            </a:r>
            <a:r>
              <a:rPr lang="en-US" sz="1600" dirty="0">
                <a:solidFill>
                  <a:srgbClr val="000000"/>
                </a:solidFill>
                <a:latin typeface="Arial" pitchFamily="34" charset="0"/>
                <a:cs typeface="Arial" pitchFamily="34" charset="0"/>
              </a:rPr>
              <a:t> </a:t>
            </a:r>
            <a:r>
              <a:rPr lang="en-US" sz="1600" u="sng" dirty="0" err="1">
                <a:solidFill>
                  <a:srgbClr val="000000"/>
                </a:solidFill>
                <a:latin typeface="Arial" pitchFamily="34" charset="0"/>
                <a:cs typeface="Arial" pitchFamily="34" charset="0"/>
              </a:rPr>
              <a:t>Turkiston</a:t>
            </a:r>
            <a:r>
              <a:rPr lang="en-US" sz="1600" u="sng" dirty="0">
                <a:solidFill>
                  <a:srgbClr val="000000"/>
                </a:solidFill>
                <a:latin typeface="Arial" pitchFamily="34" charset="0"/>
                <a:cs typeface="Arial" pitchFamily="34" charset="0"/>
              </a:rPr>
              <a:t> general</a:t>
            </a:r>
            <a:r>
              <a:rPr lang="ru-RU" sz="1600" u="sng" dirty="0">
                <a:solidFill>
                  <a:srgbClr val="000000"/>
                </a:solidFill>
                <a:latin typeface="Arial" pitchFamily="34" charset="0"/>
                <a:cs typeface="Arial" pitchFamily="34" charset="0"/>
              </a:rPr>
              <a:t>-</a:t>
            </a:r>
            <a:r>
              <a:rPr lang="en-US" sz="1600" u="sng" dirty="0" err="1">
                <a:solidFill>
                  <a:srgbClr val="000000"/>
                </a:solidFill>
                <a:latin typeface="Arial" pitchFamily="34" charset="0"/>
                <a:cs typeface="Arial" pitchFamily="34" charset="0"/>
              </a:rPr>
              <a:t>gubernatorligining</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Amudaryo</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bo</a:t>
            </a:r>
            <a:r>
              <a:rPr lang="ru-RU" sz="1600" b="1" dirty="0">
                <a:solidFill>
                  <a:srgbClr val="000000"/>
                </a:solidFill>
                <a:latin typeface="Arial" pitchFamily="34" charset="0"/>
                <a:cs typeface="Arial" pitchFamily="34" charset="0"/>
              </a:rPr>
              <a:t>‘</a:t>
            </a:r>
            <a:r>
              <a:rPr lang="en-US" sz="1600" b="1" dirty="0" err="1">
                <a:solidFill>
                  <a:srgbClr val="000000"/>
                </a:solidFill>
                <a:latin typeface="Arial" pitchFamily="34" charset="0"/>
                <a:cs typeface="Arial" pitchFamily="34" charset="0"/>
              </a:rPr>
              <a:t>limi</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tashkil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ru-RU" sz="1600" dirty="0">
                <a:solidFill>
                  <a:srgbClr val="000000"/>
                </a:solidFill>
                <a:latin typeface="Arial" pitchFamily="34" charset="0"/>
                <a:cs typeface="Arial" pitchFamily="34" charset="0"/>
              </a:rPr>
              <a:t>. </a:t>
            </a:r>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023741" y="1187996"/>
            <a:ext cx="2605133" cy="18158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417" y="1187996"/>
            <a:ext cx="2808312"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Uning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boshlig‘i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ayni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mahalda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Rossiya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imperiyasining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Xiva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xonligidagi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vakili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sifatida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mamlakatni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boshqarishda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xonning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hamma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harakatlari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ustidan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nazoratni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amalga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oshirar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590297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5759450" cy="467916"/>
          </a:xfrm>
          <a:solidFill>
            <a:srgbClr val="0070C0"/>
          </a:solidFill>
        </p:spPr>
        <p:style>
          <a:lnRef idx="1">
            <a:schemeClr val="accent1"/>
          </a:lnRef>
          <a:fillRef idx="2">
            <a:schemeClr val="accent1"/>
          </a:fillRef>
          <a:effectRef idx="1">
            <a:schemeClr val="accent1"/>
          </a:effectRef>
          <a:fontRef idx="minor">
            <a:schemeClr val="dk1"/>
          </a:fontRef>
        </p:style>
        <p:txBody>
          <a:bodyPr>
            <a:normAutofit/>
          </a:bodyPr>
          <a:lstStyle/>
          <a:p>
            <a:pPr defTabSz="413949">
              <a:defRPr sz="1800" b="0" i="0" u="none" strike="noStrike" kern="0" cap="none" spc="0" baseline="0">
                <a:solidFill>
                  <a:srgbClr val="000000"/>
                </a:solidFill>
                <a:uFillTx/>
              </a:defRPr>
            </a:pPr>
            <a:r>
              <a:rPr lang="en-US" sz="2400" b="1" dirty="0" err="1">
                <a:solidFill>
                  <a:srgbClr val="FFFFFF"/>
                </a:solidFill>
                <a:latin typeface="Arial" pitchFamily="34"/>
                <a:cs typeface="Arial" pitchFamily="34"/>
              </a:rPr>
              <a:t>Mustaqil</a:t>
            </a:r>
            <a:r>
              <a:rPr lang="en-US" sz="2400" b="1" dirty="0">
                <a:solidFill>
                  <a:srgbClr val="FFFFFF"/>
                </a:solidFill>
                <a:latin typeface="Arial" pitchFamily="34"/>
                <a:cs typeface="Arial" pitchFamily="34"/>
              </a:rPr>
              <a:t> </a:t>
            </a:r>
            <a:r>
              <a:rPr lang="en-US" sz="2400" b="1" dirty="0" err="1">
                <a:solidFill>
                  <a:srgbClr val="FFFFFF"/>
                </a:solidFill>
                <a:latin typeface="Arial" pitchFamily="34"/>
                <a:cs typeface="Arial" pitchFamily="34"/>
              </a:rPr>
              <a:t>bajarish</a:t>
            </a:r>
            <a:r>
              <a:rPr lang="en-US" sz="2400" b="1" dirty="0">
                <a:solidFill>
                  <a:srgbClr val="FFFFFF"/>
                </a:solidFill>
                <a:latin typeface="Arial" pitchFamily="34"/>
                <a:cs typeface="Arial" pitchFamily="34"/>
              </a:rPr>
              <a:t> </a:t>
            </a:r>
            <a:r>
              <a:rPr lang="en-US" sz="2400" b="1" dirty="0" err="1">
                <a:solidFill>
                  <a:srgbClr val="FFFFFF"/>
                </a:solidFill>
                <a:latin typeface="Arial" pitchFamily="34"/>
                <a:cs typeface="Arial" pitchFamily="34"/>
              </a:rPr>
              <a:t>uchun</a:t>
            </a:r>
            <a:r>
              <a:rPr lang="en-US" sz="2400" b="1" dirty="0">
                <a:solidFill>
                  <a:srgbClr val="FFFFFF"/>
                </a:solidFill>
                <a:latin typeface="Arial" pitchFamily="34"/>
                <a:cs typeface="Arial" pitchFamily="34"/>
              </a:rPr>
              <a:t> </a:t>
            </a:r>
            <a:r>
              <a:rPr lang="en-US" sz="2400" b="1" dirty="0" err="1" smtClean="0">
                <a:solidFill>
                  <a:srgbClr val="FFFFFF"/>
                </a:solidFill>
                <a:latin typeface="Arial" pitchFamily="34"/>
                <a:cs typeface="Arial" pitchFamily="34"/>
              </a:rPr>
              <a:t>topshiriqlar</a:t>
            </a:r>
            <a:endParaRPr lang="en-US" sz="3600" dirty="0">
              <a:solidFill>
                <a:srgbClr val="FFFFFF"/>
              </a:solidFill>
              <a:latin typeface="Arial" pitchFamily="34"/>
              <a:cs typeface="Arial" pitchFamily="34"/>
            </a:endParaRPr>
          </a:p>
        </p:txBody>
      </p:sp>
      <p:sp>
        <p:nvSpPr>
          <p:cNvPr id="3" name="Объект 2"/>
          <p:cNvSpPr>
            <a:spLocks noGrp="1"/>
          </p:cNvSpPr>
          <p:nvPr>
            <p:ph idx="1"/>
          </p:nvPr>
        </p:nvSpPr>
        <p:spPr>
          <a:xfrm>
            <a:off x="146024" y="577502"/>
            <a:ext cx="5472609" cy="2484129"/>
          </a:xfrm>
        </p:spPr>
        <p:txBody>
          <a:bodyPr>
            <a:noAutofit/>
          </a:bodyPr>
          <a:lstStyle/>
          <a:p>
            <a:pPr marL="446088" indent="-266700">
              <a:buNone/>
            </a:pPr>
            <a:r>
              <a:rPr lang="en-US" sz="1700" dirty="0" smtClean="0">
                <a:solidFill>
                  <a:srgbClr val="000000"/>
                </a:solidFill>
                <a:latin typeface="Arial" pitchFamily="34" charset="0"/>
                <a:cs typeface="Arial" pitchFamily="34" charset="0"/>
              </a:rPr>
              <a:t>1. </a:t>
            </a:r>
            <a:r>
              <a:rPr lang="en-US" sz="1700" dirty="0" err="1" smtClean="0">
                <a:solidFill>
                  <a:srgbClr val="000000"/>
                </a:solidFill>
                <a:latin typeface="Arial" pitchFamily="34" charset="0"/>
                <a:cs typeface="Arial" pitchFamily="34" charset="0"/>
              </a:rPr>
              <a:t>Xiva</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xonligida</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sanoat</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rivojlanishiga</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qaysi</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omillar</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ta’sir</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o‘tkazdi</a:t>
            </a:r>
            <a:r>
              <a:rPr lang="en-US" sz="1700" dirty="0" smtClean="0">
                <a:solidFill>
                  <a:srgbClr val="000000"/>
                </a:solidFill>
                <a:latin typeface="Arial" pitchFamily="34" charset="0"/>
                <a:cs typeface="Arial" pitchFamily="34" charset="0"/>
              </a:rPr>
              <a:t>?</a:t>
            </a:r>
            <a:endParaRPr lang="ru-RU" sz="1700" dirty="0">
              <a:solidFill>
                <a:srgbClr val="000000"/>
              </a:solidFill>
              <a:latin typeface="Arial" pitchFamily="34" charset="0"/>
              <a:cs typeface="Arial" pitchFamily="34" charset="0"/>
            </a:endParaRPr>
          </a:p>
          <a:p>
            <a:pPr marL="446088" indent="-266700">
              <a:buNone/>
            </a:pPr>
            <a:r>
              <a:rPr lang="en-US" sz="1700" dirty="0" smtClean="0">
                <a:solidFill>
                  <a:srgbClr val="000000"/>
                </a:solidFill>
                <a:latin typeface="Arial" pitchFamily="34" charset="0"/>
                <a:cs typeface="Arial" pitchFamily="34" charset="0"/>
              </a:rPr>
              <a:t>2. </a:t>
            </a:r>
            <a:r>
              <a:rPr lang="en-US" sz="1700" dirty="0" err="1" smtClean="0">
                <a:solidFill>
                  <a:srgbClr val="000000"/>
                </a:solidFill>
                <a:latin typeface="Arial" pitchFamily="34" charset="0"/>
                <a:cs typeface="Arial" pitchFamily="34" charset="0"/>
              </a:rPr>
              <a:t>Islom</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dini</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mamlakat</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hayotida</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qanday</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ro‘l</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o‘ynardi</a:t>
            </a:r>
            <a:r>
              <a:rPr lang="en-US" sz="1700" dirty="0" smtClean="0">
                <a:solidFill>
                  <a:srgbClr val="000000"/>
                </a:solidFill>
                <a:latin typeface="Arial" pitchFamily="34" charset="0"/>
                <a:cs typeface="Arial" pitchFamily="34" charset="0"/>
              </a:rPr>
              <a:t>?</a:t>
            </a:r>
          </a:p>
          <a:p>
            <a:pPr marL="446088" indent="-266700">
              <a:buNone/>
            </a:pPr>
            <a:r>
              <a:rPr lang="en-US" sz="1700" dirty="0" smtClean="0">
                <a:solidFill>
                  <a:srgbClr val="000000"/>
                </a:solidFill>
                <a:latin typeface="Arial" pitchFamily="34" charset="0"/>
                <a:cs typeface="Arial" pitchFamily="34" charset="0"/>
              </a:rPr>
              <a:t>3. </a:t>
            </a:r>
            <a:r>
              <a:rPr lang="en-US" sz="1700" dirty="0" err="1" smtClean="0">
                <a:solidFill>
                  <a:srgbClr val="000000"/>
                </a:solidFill>
                <a:latin typeface="Arial" pitchFamily="34" charset="0"/>
                <a:cs typeface="Arial" pitchFamily="34" charset="0"/>
              </a:rPr>
              <a:t>Xiva</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xonligi</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aholisi</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qanday</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soliqlarni</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to‘lashgan</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va</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mehnat</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majburiyatlarini</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o‘tab</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berishgan</a:t>
            </a:r>
            <a:r>
              <a:rPr lang="en-US" sz="1700" dirty="0" smtClean="0">
                <a:solidFill>
                  <a:srgbClr val="000000"/>
                </a:solidFill>
                <a:latin typeface="Arial" pitchFamily="34" charset="0"/>
                <a:cs typeface="Arial" pitchFamily="34" charset="0"/>
              </a:rPr>
              <a:t>?</a:t>
            </a:r>
          </a:p>
          <a:p>
            <a:pPr marL="446088" indent="-266700">
              <a:buNone/>
            </a:pPr>
            <a:r>
              <a:rPr lang="en-US" sz="1700" dirty="0">
                <a:solidFill>
                  <a:srgbClr val="000000"/>
                </a:solidFill>
                <a:latin typeface="Arial" pitchFamily="34" charset="0"/>
                <a:cs typeface="Arial" pitchFamily="34" charset="0"/>
              </a:rPr>
              <a:t>4</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Dehqonlar</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qo‘zg‘olonlari</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mamlakatning</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qolgan</a:t>
            </a:r>
            <a:r>
              <a:rPr lang="en-US" sz="1700" dirty="0" smtClean="0">
                <a:solidFill>
                  <a:srgbClr val="000000"/>
                </a:solidFill>
                <a:latin typeface="Arial" pitchFamily="34" charset="0"/>
                <a:cs typeface="Arial" pitchFamily="34" charset="0"/>
              </a:rPr>
              <a:t> </a:t>
            </a:r>
            <a:r>
              <a:rPr lang="en-US" sz="1700" smtClean="0">
                <a:solidFill>
                  <a:srgbClr val="000000"/>
                </a:solidFill>
                <a:latin typeface="Arial" pitchFamily="34" charset="0"/>
                <a:cs typeface="Arial" pitchFamily="34" charset="0"/>
              </a:rPr>
              <a:t>aholisiga </a:t>
            </a:r>
            <a:r>
              <a:rPr lang="en-US" sz="1700" dirty="0" err="1" smtClean="0">
                <a:solidFill>
                  <a:srgbClr val="000000"/>
                </a:solidFill>
                <a:latin typeface="Arial" pitchFamily="34" charset="0"/>
                <a:cs typeface="Arial" pitchFamily="34" charset="0"/>
              </a:rPr>
              <a:t>qanday</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ta’sir</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o‘tkazdi</a:t>
            </a:r>
            <a:r>
              <a:rPr lang="en-US" sz="1700" dirty="0" smtClean="0">
                <a:solidFill>
                  <a:srgbClr val="000000"/>
                </a:solidFill>
                <a:latin typeface="Arial" pitchFamily="34" charset="0"/>
                <a:cs typeface="Arial" pitchFamily="34" charset="0"/>
              </a:rPr>
              <a:t>?</a:t>
            </a:r>
          </a:p>
          <a:p>
            <a:pPr marL="446088" indent="-266700">
              <a:buNone/>
            </a:pPr>
            <a:r>
              <a:rPr lang="en-US" sz="1700" dirty="0">
                <a:solidFill>
                  <a:srgbClr val="000000"/>
                </a:solidFill>
                <a:latin typeface="Arial" pitchFamily="34" charset="0"/>
                <a:cs typeface="Arial" pitchFamily="34" charset="0"/>
              </a:rPr>
              <a:t>5</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Xiva</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xonligi</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qulash</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sabablarini</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sanab</a:t>
            </a:r>
            <a:r>
              <a:rPr lang="en-US" sz="1700" dirty="0" smtClean="0">
                <a:solidFill>
                  <a:srgbClr val="000000"/>
                </a:solidFill>
                <a:latin typeface="Arial" pitchFamily="34" charset="0"/>
                <a:cs typeface="Arial" pitchFamily="34" charset="0"/>
              </a:rPr>
              <a:t> </a:t>
            </a:r>
            <a:r>
              <a:rPr lang="en-US" sz="1700" dirty="0" err="1" smtClean="0">
                <a:solidFill>
                  <a:srgbClr val="000000"/>
                </a:solidFill>
                <a:latin typeface="Arial" pitchFamily="34" charset="0"/>
                <a:cs typeface="Arial" pitchFamily="34" charset="0"/>
              </a:rPr>
              <a:t>bering</a:t>
            </a:r>
            <a:r>
              <a:rPr lang="en-US" sz="1700" dirty="0" smtClean="0">
                <a:solidFill>
                  <a:srgbClr val="000000"/>
                </a:solidFill>
                <a:latin typeface="Arial" pitchFamily="34" charset="0"/>
                <a:cs typeface="Arial" pitchFamily="34" charset="0"/>
              </a:rPr>
              <a:t>?</a:t>
            </a:r>
            <a:endParaRPr lang="ru-RU" sz="17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90169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136"/>
            <a:ext cx="5544616" cy="629979"/>
          </a:xfrm>
        </p:spPr>
        <p:txBody>
          <a:bodyPr/>
          <a:lstStyle/>
          <a:p>
            <a:pPr>
              <a:lnSpc>
                <a:spcPct val="100000"/>
              </a:lnSpc>
              <a:spcAft>
                <a:spcPts val="600"/>
              </a:spcAft>
            </a:pPr>
            <a:r>
              <a:rPr lang="en-US" sz="1600" dirty="0" err="1">
                <a:solidFill>
                  <a:srgbClr val="000000"/>
                </a:solidFill>
                <a:latin typeface="Arial" pitchFamily="34" charset="0"/>
                <a:cs typeface="Arial" pitchFamily="34" charset="0"/>
              </a:rPr>
              <a:t>Xiva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xonligida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qo‘shin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qarshilik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harakatini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bostirish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davlat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yaxlitligini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saqlash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kurash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vositasi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3074" name="Picture 2" descr="Джунаид-хан (Мухаммед—Курбан Сердар) (1857 — 1938) — один из руководителей  басмаческого движения в Хорезме и Туркмении. | OK.R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7757" y="647936"/>
            <a:ext cx="2525942" cy="152925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4425" y="647936"/>
            <a:ext cx="3041324" cy="1529256"/>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a:solidFill>
                  <a:srgbClr val="000000"/>
                </a:solidFill>
                <a:latin typeface="Arial" pitchFamily="34" charset="0"/>
                <a:cs typeface="Arial" pitchFamily="34" charset="0"/>
              </a:rPr>
              <a:t>Bu </a:t>
            </a:r>
            <a:r>
              <a:rPr lang="en-US" sz="1600" dirty="0" err="1">
                <a:solidFill>
                  <a:srgbClr val="000000"/>
                </a:solidFill>
                <a:latin typeface="Arial" pitchFamily="34" charset="0"/>
                <a:cs typeface="Arial" pitchFamily="34" charset="0"/>
              </a:rPr>
              <a:t>qo‘shin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yaxshi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uyushmagan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harbiy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tartib-intizom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nihoyatda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sodda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qurollangandi</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Xonning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muntazam</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qo‘shini</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yasovulboshi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boshqaradigan</a:t>
            </a:r>
            <a:r>
              <a:rPr lang="en-US" sz="1600" dirty="0" smtClean="0">
                <a:solidFill>
                  <a:srgbClr val="000000"/>
                </a:solidFill>
                <a:latin typeface="Arial" pitchFamily="34" charset="0"/>
                <a:cs typeface="Arial" pitchFamily="34" charset="0"/>
              </a:rPr>
              <a:t> </a:t>
            </a:r>
          </a:p>
          <a:p>
            <a:pPr algn="ctr"/>
            <a:r>
              <a:rPr lang="en-US" sz="1600" b="1" dirty="0" smtClean="0">
                <a:solidFill>
                  <a:srgbClr val="000000"/>
                </a:solidFill>
                <a:latin typeface="Arial" pitchFamily="34" charset="0"/>
                <a:cs typeface="Arial" pitchFamily="34" charset="0"/>
              </a:rPr>
              <a:t>1,5 </a:t>
            </a:r>
            <a:r>
              <a:rPr lang="en-US" sz="1600" b="1" dirty="0" err="1" smtClean="0">
                <a:solidFill>
                  <a:srgbClr val="000000"/>
                </a:solidFill>
                <a:latin typeface="Arial" pitchFamily="34" charset="0"/>
                <a:cs typeface="Arial" pitchFamily="34" charset="0"/>
              </a:rPr>
              <a:t>ming</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kishidan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iborat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8" name="Заголовок 1"/>
          <p:cNvSpPr txBox="1">
            <a:spLocks/>
          </p:cNvSpPr>
          <p:nvPr/>
        </p:nvSpPr>
        <p:spPr>
          <a:xfrm>
            <a:off x="54425" y="2304120"/>
            <a:ext cx="5639274" cy="720080"/>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Autofit/>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r>
              <a:rPr lang="en-US" sz="1600" dirty="0" err="1" smtClean="0">
                <a:solidFill>
                  <a:srgbClr val="000000"/>
                </a:solidFill>
                <a:latin typeface="Arial" pitchFamily="34" charset="0"/>
                <a:cs typeface="Arial" pitchFamily="34" charset="0"/>
              </a:rPr>
              <a:t>Xonlik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ma’muriy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jihatdan</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18 ta </a:t>
            </a:r>
            <a:r>
              <a:rPr lang="en-US" sz="1600" b="1" dirty="0" err="1" smtClean="0">
                <a:solidFill>
                  <a:srgbClr val="000000"/>
                </a:solidFill>
                <a:latin typeface="Arial" pitchFamily="34" charset="0"/>
                <a:cs typeface="Arial" pitchFamily="34" charset="0"/>
              </a:rPr>
              <a:t>beklik</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2 ta </a:t>
            </a:r>
            <a:r>
              <a:rPr lang="en-US" sz="1600" b="1" dirty="0" err="1" smtClean="0">
                <a:solidFill>
                  <a:srgbClr val="000000"/>
                </a:solidFill>
                <a:latin typeface="Arial" pitchFamily="34" charset="0"/>
                <a:cs typeface="Arial" pitchFamily="34" charset="0"/>
              </a:rPr>
              <a:t>noiblikka</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bo‘lingan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Ulardan</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eng</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yiriklari</a:t>
            </a:r>
            <a:r>
              <a:rPr lang="en-US" sz="1600" b="1" dirty="0" smtClean="0">
                <a:solidFill>
                  <a:srgbClr val="000000"/>
                </a:solidFill>
                <a:latin typeface="Arial" pitchFamily="34" charset="0"/>
                <a:cs typeface="Arial" pitchFamily="34" charset="0"/>
              </a:rPr>
              <a:t> </a:t>
            </a:r>
            <a:r>
              <a:rPr lang="en-US" sz="1600" dirty="0" err="1" smtClean="0">
                <a:solidFill>
                  <a:srgbClr val="C00000"/>
                </a:solidFill>
                <a:latin typeface="Arial" pitchFamily="34" charset="0"/>
                <a:cs typeface="Arial" pitchFamily="34" charset="0"/>
              </a:rPr>
              <a:t>Hazorasp</a:t>
            </a:r>
            <a:r>
              <a:rPr lang="en-US" sz="1600" dirty="0" smtClean="0">
                <a:solidFill>
                  <a:srgbClr val="C00000"/>
                </a:solidFill>
                <a:latin typeface="Arial" pitchFamily="34" charset="0"/>
                <a:cs typeface="Arial" pitchFamily="34" charset="0"/>
              </a:rPr>
              <a:t>, </a:t>
            </a:r>
            <a:r>
              <a:rPr lang="en-US" sz="1600" dirty="0" err="1" smtClean="0">
                <a:solidFill>
                  <a:srgbClr val="C00000"/>
                </a:solidFill>
                <a:latin typeface="Arial" pitchFamily="34" charset="0"/>
                <a:cs typeface="Arial" pitchFamily="34" charset="0"/>
              </a:rPr>
              <a:t>Urganch</a:t>
            </a:r>
            <a:r>
              <a:rPr lang="en-US" sz="1600" dirty="0" smtClean="0">
                <a:solidFill>
                  <a:srgbClr val="C00000"/>
                </a:solidFill>
                <a:latin typeface="Arial" pitchFamily="34" charset="0"/>
                <a:cs typeface="Arial" pitchFamily="34" charset="0"/>
              </a:rPr>
              <a:t>, </a:t>
            </a:r>
            <a:r>
              <a:rPr lang="en-US" sz="1600" dirty="0" err="1" smtClean="0">
                <a:solidFill>
                  <a:srgbClr val="C00000"/>
                </a:solidFill>
                <a:latin typeface="Arial" pitchFamily="34" charset="0"/>
                <a:cs typeface="Arial" pitchFamily="34" charset="0"/>
              </a:rPr>
              <a:t>Qiyot</a:t>
            </a:r>
            <a:r>
              <a:rPr lang="en-US" sz="1600" dirty="0" smtClean="0">
                <a:solidFill>
                  <a:srgbClr val="C00000"/>
                </a:solidFill>
                <a:latin typeface="Arial" pitchFamily="34" charset="0"/>
                <a:cs typeface="Arial" pitchFamily="34" charset="0"/>
              </a:rPr>
              <a:t>, </a:t>
            </a:r>
            <a:r>
              <a:rPr lang="en-US" sz="1600" dirty="0" err="1" smtClean="0">
                <a:solidFill>
                  <a:srgbClr val="C00000"/>
                </a:solidFill>
                <a:latin typeface="Arial" pitchFamily="34" charset="0"/>
                <a:cs typeface="Arial" pitchFamily="34" charset="0"/>
              </a:rPr>
              <a:t>Ko‘hna</a:t>
            </a:r>
            <a:r>
              <a:rPr lang="en-US" sz="1600" dirty="0" smtClean="0">
                <a:solidFill>
                  <a:srgbClr val="C00000"/>
                </a:solidFill>
                <a:latin typeface="Arial" pitchFamily="34" charset="0"/>
                <a:cs typeface="Arial" pitchFamily="34" charset="0"/>
              </a:rPr>
              <a:t> </a:t>
            </a:r>
            <a:r>
              <a:rPr lang="en-US" sz="1600" dirty="0" err="1" smtClean="0">
                <a:solidFill>
                  <a:srgbClr val="C00000"/>
                </a:solidFill>
                <a:latin typeface="Arial" pitchFamily="34" charset="0"/>
                <a:cs typeface="Arial" pitchFamily="34" charset="0"/>
              </a:rPr>
              <a:t>Urganch</a:t>
            </a:r>
            <a:r>
              <a:rPr lang="en-US" sz="1600" dirty="0" smtClean="0">
                <a:solidFill>
                  <a:srgbClr val="C00000"/>
                </a:solidFill>
                <a:latin typeface="Arial" pitchFamily="34" charset="0"/>
                <a:cs typeface="Arial" pitchFamily="34" charset="0"/>
              </a:rPr>
              <a:t>, </a:t>
            </a:r>
            <a:r>
              <a:rPr lang="en-US" sz="1600" dirty="0" err="1" smtClean="0">
                <a:solidFill>
                  <a:srgbClr val="C00000"/>
                </a:solidFill>
                <a:latin typeface="Arial" pitchFamily="34" charset="0"/>
                <a:cs typeface="Arial" pitchFamily="34" charset="0"/>
              </a:rPr>
              <a:t>Xo‘jayli</a:t>
            </a:r>
            <a:r>
              <a:rPr lang="en-US" sz="1600" dirty="0" smtClean="0">
                <a:solidFill>
                  <a:srgbClr val="C00000"/>
                </a:solidFill>
                <a:latin typeface="Arial" pitchFamily="34" charset="0"/>
                <a:cs typeface="Arial" pitchFamily="34" charset="0"/>
              </a:rPr>
              <a:t>, </a:t>
            </a:r>
            <a:r>
              <a:rPr lang="en-US" sz="1600" dirty="0" err="1" smtClean="0">
                <a:solidFill>
                  <a:srgbClr val="C00000"/>
                </a:solidFill>
                <a:latin typeface="Arial" pitchFamily="34" charset="0"/>
                <a:cs typeface="Arial" pitchFamily="34" charset="0"/>
              </a:rPr>
              <a:t>Qo‘ng‘irot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hisoblangan</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479221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826459" y="827956"/>
            <a:ext cx="1861578" cy="201622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15429" y="78014"/>
            <a:ext cx="5389970" cy="605926"/>
          </a:xfrm>
          <a:prstGeom prst="rect">
            <a:avLst/>
          </a:prstGeom>
        </p:spPr>
        <p:txBody>
          <a:bodyPr wrap="square" lIns="51426" tIns="25713" rIns="51426" bIns="25713">
            <a:spAutoFit/>
          </a:bodyPr>
          <a:lstStyle/>
          <a:p>
            <a:pPr algn="ctr"/>
            <a:r>
              <a:rPr lang="en-US" sz="1800" dirty="0" err="1">
                <a:solidFill>
                  <a:srgbClr val="000000"/>
                </a:solidFill>
                <a:latin typeface="Arial" pitchFamily="34" charset="0"/>
                <a:cs typeface="Arial" pitchFamily="34" charset="0"/>
              </a:rPr>
              <a:t>Ularning</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har</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biriga</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xon</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tomonidan</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tayinlangan</a:t>
            </a:r>
            <a:r>
              <a:rPr lang="en-US" sz="1800" dirty="0">
                <a:solidFill>
                  <a:srgbClr val="000000"/>
                </a:solidFill>
                <a:latin typeface="Arial" pitchFamily="34" charset="0"/>
                <a:cs typeface="Arial" pitchFamily="34" charset="0"/>
              </a:rPr>
              <a:t> </a:t>
            </a:r>
          </a:p>
          <a:p>
            <a:pPr algn="ctr"/>
            <a:r>
              <a:rPr lang="en-US" sz="1800" b="1" dirty="0" err="1">
                <a:solidFill>
                  <a:srgbClr val="000000"/>
                </a:solidFill>
                <a:latin typeface="Arial" pitchFamily="34" charset="0"/>
                <a:cs typeface="Arial" pitchFamily="34" charset="0"/>
              </a:rPr>
              <a:t>bek</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yoki</a:t>
            </a:r>
            <a:r>
              <a:rPr lang="en-US" sz="1800"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hokim</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rahbarlik</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qilar</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edi</a:t>
            </a:r>
            <a:r>
              <a:rPr lang="en-US" sz="1800" dirty="0">
                <a:solidFill>
                  <a:srgbClr val="000000"/>
                </a:solidFill>
                <a:latin typeface="Arial" pitchFamily="34" charset="0"/>
                <a:cs typeface="Arial" pitchFamily="34" charset="0"/>
              </a:rPr>
              <a:t>. </a:t>
            </a:r>
            <a:endParaRPr lang="ru-RU" sz="1800" dirty="0">
              <a:solidFill>
                <a:srgbClr val="000000"/>
              </a:solidFill>
              <a:latin typeface="Arial" pitchFamily="34" charset="0"/>
              <a:cs typeface="Arial" pitchFamily="34" charset="0"/>
            </a:endParaRPr>
          </a:p>
        </p:txBody>
      </p:sp>
      <p:sp>
        <p:nvSpPr>
          <p:cNvPr id="10" name="Заголовок 1"/>
          <p:cNvSpPr>
            <a:spLocks noGrp="1"/>
          </p:cNvSpPr>
          <p:nvPr>
            <p:ph type="title"/>
          </p:nvPr>
        </p:nvSpPr>
        <p:spPr>
          <a:xfrm>
            <a:off x="143420" y="827956"/>
            <a:ext cx="3600401" cy="2016224"/>
          </a:xfrm>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spcAft>
                <a:spcPts val="600"/>
              </a:spcAft>
            </a:pPr>
            <a:r>
              <a:rPr lang="en-US" sz="1600" dirty="0" err="1">
                <a:solidFill>
                  <a:srgbClr val="000000"/>
                </a:solidFill>
                <a:latin typeface="Arial" pitchFamily="34" charset="0"/>
                <a:cs typeface="Arial" pitchFamily="34" charset="0"/>
              </a:rPr>
              <a:t>Xonlikda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ikkita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kichik</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viloyatlar</a:t>
            </a:r>
            <a:r>
              <a:rPr lang="en-US" sz="1600" b="1" dirty="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ham </a:t>
            </a:r>
            <a:r>
              <a:rPr lang="en-US" sz="1600" dirty="0" err="1">
                <a:solidFill>
                  <a:srgbClr val="000000"/>
                </a:solidFill>
                <a:latin typeface="Arial" pitchFamily="34" charset="0"/>
                <a:cs typeface="Arial" pitchFamily="34" charset="0"/>
              </a:rPr>
              <a:t>bo‘lib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ularni</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xon</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noiblari</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boshqarardi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Xiva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shahri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tevaragi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bevosita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tasarrufida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Mavjud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boshqaruv</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apparatidagi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mansabdor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shaxslar</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dehqon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hunarmandlardan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yig‘iladigan</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soliqlar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hisobidan</a:t>
            </a:r>
            <a:r>
              <a:rPr lang="en-US" sz="1600" dirty="0">
                <a:solidFill>
                  <a:srgbClr val="000000"/>
                </a:solidFill>
                <a:latin typeface="Arial" pitchFamily="34" charset="0"/>
                <a:cs typeface="Arial" pitchFamily="34" charset="0"/>
              </a:rPr>
              <a:t> kun </a:t>
            </a:r>
            <a:r>
              <a:rPr lang="en-US" sz="1600" dirty="0" err="1">
                <a:solidFill>
                  <a:srgbClr val="000000"/>
                </a:solidFill>
                <a:latin typeface="Arial" pitchFamily="34" charset="0"/>
                <a:cs typeface="Arial" pitchFamily="34" charset="0"/>
              </a:rPr>
              <a:t>kechirar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524634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0"/>
            <a:ext cx="5472608" cy="683940"/>
          </a:xfrm>
        </p:spPr>
        <p:txBody>
          <a:bodyPr>
            <a:normAutofit/>
          </a:bodyPr>
          <a:lstStyle/>
          <a:p>
            <a:pPr>
              <a:lnSpc>
                <a:spcPct val="100000"/>
              </a:lnSpc>
              <a:spcAft>
                <a:spcPts val="600"/>
              </a:spcAft>
            </a:pPr>
            <a:r>
              <a:rPr lang="en-US" sz="1600" b="1" dirty="0" err="1">
                <a:solidFill>
                  <a:srgbClr val="000000"/>
                </a:solidFill>
                <a:latin typeface="Arial" pitchFamily="34" charset="0"/>
                <a:cs typeface="Arial" pitchFamily="34" charset="0"/>
              </a:rPr>
              <a:t>Mehtar</a:t>
            </a:r>
            <a:r>
              <a:rPr lang="en-US" sz="1600" dirty="0">
                <a:solidFill>
                  <a:srgbClr val="000000"/>
                </a:solidFill>
                <a:latin typeface="Arial" pitchFamily="34" charset="0"/>
                <a:cs typeface="Arial" pitchFamily="34" charset="0"/>
              </a:rPr>
              <a:t> (bosh </a:t>
            </a:r>
            <a:r>
              <a:rPr lang="en-US" sz="1600" dirty="0" err="1">
                <a:solidFill>
                  <a:srgbClr val="000000"/>
                </a:solidFill>
                <a:latin typeface="Arial" pitchFamily="34" charset="0"/>
                <a:cs typeface="Arial" pitchFamily="34" charset="0"/>
              </a:rPr>
              <a:t>vazir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devonbegi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devonxona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mutasaddisi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amaldorlari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yaqin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maslahatchisi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6148" name="Picture 4" descr="Tarixiy dalila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761" y="611932"/>
            <a:ext cx="2380509" cy="141925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73080" y="791952"/>
            <a:ext cx="2831328" cy="1036813"/>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spcAft>
                <a:spcPts val="600"/>
              </a:spcAft>
            </a:pPr>
            <a:r>
              <a:rPr lang="en-US" sz="1600" dirty="0" err="1">
                <a:solidFill>
                  <a:srgbClr val="000000"/>
                </a:solidFill>
                <a:latin typeface="Arial" pitchFamily="34" charset="0"/>
                <a:cs typeface="Arial" pitchFamily="34" charset="0"/>
              </a:rPr>
              <a:t>Xonlikdagi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sudlov</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tizimida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hokimiyatga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arzimagan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qilmish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o‘lim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jazosi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qo‘llanilar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3" name="TextBox 2"/>
          <p:cNvSpPr txBox="1"/>
          <p:nvPr/>
        </p:nvSpPr>
        <p:spPr>
          <a:xfrm>
            <a:off x="143421" y="1944080"/>
            <a:ext cx="5544615" cy="1246495"/>
          </a:xfrm>
          <a:prstGeom prst="rect">
            <a:avLst/>
          </a:prstGeom>
          <a:noFill/>
        </p:spPr>
        <p:txBody>
          <a:bodyPr wrap="square" rtlCol="0">
            <a:spAutoFit/>
          </a:bodyPr>
          <a:lstStyle/>
          <a:p>
            <a:pPr algn="ctr"/>
            <a:r>
              <a:rPr lang="en-US" sz="1500" dirty="0" err="1" smtClean="0">
                <a:solidFill>
                  <a:srgbClr val="000000"/>
                </a:solidFill>
                <a:latin typeface="Arial" pitchFamily="34" charset="0"/>
                <a:cs typeface="Arial" pitchFamily="34" charset="0"/>
              </a:rPr>
              <a:t>Islom</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dini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ruhoniylari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mamlakatdagi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ijtimoiy-siyosiy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hayotda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katta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ta’sirga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ega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edi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Xivada</a:t>
            </a:r>
            <a:r>
              <a:rPr lang="en-US" sz="1500" dirty="0" smtClean="0">
                <a:solidFill>
                  <a:srgbClr val="000000"/>
                </a:solidFill>
                <a:latin typeface="Arial" pitchFamily="34" charset="0"/>
                <a:cs typeface="Arial" pitchFamily="34" charset="0"/>
              </a:rPr>
              <a:t> </a:t>
            </a:r>
            <a:r>
              <a:rPr lang="en-US" sz="1500" b="1" dirty="0" smtClean="0">
                <a:solidFill>
                  <a:srgbClr val="000000"/>
                </a:solidFill>
                <a:latin typeface="Arial" pitchFamily="34" charset="0"/>
                <a:cs typeface="Arial" pitchFamily="34" charset="0"/>
              </a:rPr>
              <a:t>160 </a:t>
            </a:r>
            <a:r>
              <a:rPr lang="en-US" sz="1500" b="1" dirty="0" err="1" smtClean="0">
                <a:solidFill>
                  <a:srgbClr val="000000"/>
                </a:solidFill>
                <a:latin typeface="Arial" pitchFamily="34" charset="0"/>
                <a:cs typeface="Arial" pitchFamily="34" charset="0"/>
              </a:rPr>
              <a:t>dan</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ortiq</a:t>
            </a:r>
            <a:r>
              <a:rPr lang="en-US" sz="1500" b="1" dirty="0" smtClean="0">
                <a:solidFill>
                  <a:srgbClr val="000000"/>
                </a:solidFill>
                <a:latin typeface="Arial" pitchFamily="34" charset="0"/>
                <a:cs typeface="Arial" pitchFamily="34" charset="0"/>
              </a:rPr>
              <a:t> masjid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dindorlarning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qadamjosiga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aylangan</a:t>
            </a:r>
            <a:r>
              <a:rPr lang="en-US" sz="1500" dirty="0" smtClean="0">
                <a:solidFill>
                  <a:srgbClr val="000000"/>
                </a:solidFill>
                <a:latin typeface="Arial" pitchFamily="34" charset="0"/>
                <a:cs typeface="Arial" pitchFamily="34" charset="0"/>
              </a:rPr>
              <a:t> </a:t>
            </a:r>
            <a:r>
              <a:rPr lang="en-US" sz="1500" b="1" dirty="0" smtClean="0">
                <a:solidFill>
                  <a:srgbClr val="000000"/>
                </a:solidFill>
                <a:latin typeface="Arial" pitchFamily="34" charset="0"/>
                <a:cs typeface="Arial" pitchFamily="34" charset="0"/>
              </a:rPr>
              <a:t>60 </a:t>
            </a:r>
            <a:r>
              <a:rPr lang="en-US" sz="1500" b="1" dirty="0" err="1" smtClean="0">
                <a:solidFill>
                  <a:srgbClr val="000000"/>
                </a:solidFill>
                <a:latin typeface="Arial" pitchFamily="34" charset="0"/>
                <a:cs typeface="Arial" pitchFamily="34" charset="0"/>
              </a:rPr>
              <a:t>dan</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ziyod</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avliyolarning</a:t>
            </a:r>
            <a:r>
              <a:rPr lang="en-US" sz="1500" b="1" dirty="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dahmasi</a:t>
            </a:r>
            <a:r>
              <a:rPr lang="en-US" sz="1500" b="1"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mavjud</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bo‘lgan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Mamlakatda</a:t>
            </a:r>
            <a:r>
              <a:rPr lang="en-US" sz="1500" dirty="0" smtClean="0">
                <a:solidFill>
                  <a:srgbClr val="000000"/>
                </a:solidFill>
                <a:latin typeface="Arial" pitchFamily="34" charset="0"/>
                <a:cs typeface="Arial" pitchFamily="34" charset="0"/>
              </a:rPr>
              <a:t>    </a:t>
            </a:r>
          </a:p>
          <a:p>
            <a:pPr algn="ctr"/>
            <a:r>
              <a:rPr lang="en-US" sz="1500" b="1" dirty="0" smtClean="0">
                <a:solidFill>
                  <a:srgbClr val="000000"/>
                </a:solidFill>
                <a:latin typeface="Arial" pitchFamily="34" charset="0"/>
                <a:cs typeface="Arial" pitchFamily="34" charset="0"/>
              </a:rPr>
              <a:t>1,5 </a:t>
            </a:r>
            <a:r>
              <a:rPr lang="en-US" sz="1500" b="1" dirty="0" err="1" smtClean="0">
                <a:solidFill>
                  <a:srgbClr val="000000"/>
                </a:solidFill>
                <a:latin typeface="Arial" pitchFamily="34" charset="0"/>
                <a:cs typeface="Arial" pitchFamily="34" charset="0"/>
              </a:rPr>
              <a:t>mingga</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yaqin</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maktablar</a:t>
            </a:r>
            <a:r>
              <a:rPr lang="en-US" sz="1500" b="1"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faoliyat</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yuritardi</a:t>
            </a:r>
            <a:r>
              <a:rPr lang="en-US" sz="1500" dirty="0" smtClean="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92441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71413" y="503920"/>
            <a:ext cx="5580620" cy="1036813"/>
          </a:xfrm>
          <a:prstGeom prst="rect">
            <a:avLst/>
          </a:prstGeom>
        </p:spPr>
        <p:txBody>
          <a:bodyPr wrap="square" lIns="51426" tIns="25713" rIns="51426" bIns="25713">
            <a:spAutoFit/>
          </a:bodyPr>
          <a:lstStyle/>
          <a:p>
            <a:pPr algn="ctr"/>
            <a:r>
              <a:rPr lang="en-US" sz="1600" dirty="0" err="1">
                <a:solidFill>
                  <a:srgbClr val="000000"/>
                </a:solidFill>
                <a:latin typeface="Arial" pitchFamily="34" charset="0"/>
                <a:ea typeface="Times New Roman" panose="02020603050405020304" pitchFamily="18" charset="0"/>
                <a:cs typeface="Arial" pitchFamily="34" charset="0"/>
              </a:rPr>
              <a:t>Yer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davlat</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boyligining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birlamchi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omilidir</a:t>
            </a:r>
            <a:r>
              <a:rPr lang="en-US" sz="1600" dirty="0">
                <a:solidFill>
                  <a:srgbClr val="000000"/>
                </a:solidFill>
                <a:latin typeface="Arial" pitchFamily="34" charset="0"/>
                <a:ea typeface="Times New Roman" panose="02020603050405020304" pitchFamily="18" charset="0"/>
                <a:cs typeface="Arial" pitchFamily="34" charset="0"/>
              </a:rPr>
              <a:t>. Bu </a:t>
            </a:r>
            <a:r>
              <a:rPr lang="en-US" sz="1600" dirty="0" err="1">
                <a:solidFill>
                  <a:srgbClr val="000000"/>
                </a:solidFill>
                <a:latin typeface="Arial" pitchFamily="34" charset="0"/>
                <a:ea typeface="Times New Roman" panose="02020603050405020304" pitchFamily="18" charset="0"/>
                <a:cs typeface="Arial" pitchFamily="34" charset="0"/>
              </a:rPr>
              <a:t>boylik</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dehqonlar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mehnati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evaziga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qo‘lga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kiritiladi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Dehqonlar</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mehnati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yer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unumdorligini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oshirish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ishlab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chiqarishni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rivojlantirishga</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qaratilgan</a:t>
            </a:r>
            <a:r>
              <a:rPr lang="en-US" sz="1600" dirty="0">
                <a:solidFill>
                  <a:srgbClr val="000000"/>
                </a:solidFill>
                <a:latin typeface="Arial" pitchFamily="34" charset="0"/>
                <a:ea typeface="Times New Roman" panose="02020603050405020304" pitchFamily="18" charset="0"/>
                <a:cs typeface="Arial" pitchFamily="34" charset="0"/>
              </a:rPr>
              <a:t>.</a:t>
            </a:r>
            <a:endParaRPr lang="ru-RU" sz="1600" dirty="0">
              <a:solidFill>
                <a:srgbClr val="000000"/>
              </a:solidFill>
              <a:latin typeface="Arial" pitchFamily="34" charset="0"/>
              <a:cs typeface="Arial" pitchFamily="34" charset="0"/>
            </a:endParaRPr>
          </a:p>
        </p:txBody>
      </p:sp>
      <p:pic>
        <p:nvPicPr>
          <p:cNvPr id="8" name="Объект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745" y="1597915"/>
            <a:ext cx="2509544" cy="1282269"/>
          </a:xfrm>
          <a:prstGeom prst="rect">
            <a:avLst/>
          </a:prstGeom>
          <a:noFill/>
          <a:ln>
            <a:noFill/>
          </a:ln>
        </p:spPr>
      </p:pic>
      <p:sp>
        <p:nvSpPr>
          <p:cNvPr id="9" name="Прямоугольник 8"/>
          <p:cNvSpPr/>
          <p:nvPr/>
        </p:nvSpPr>
        <p:spPr>
          <a:xfrm>
            <a:off x="3059745" y="2880184"/>
            <a:ext cx="2509544" cy="236594"/>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spcBef>
                <a:spcPts val="202"/>
              </a:spcBef>
            </a:pPr>
            <a:r>
              <a:rPr lang="en-US" sz="1200" b="1" dirty="0" err="1">
                <a:solidFill>
                  <a:srgbClr val="000000"/>
                </a:solidFill>
                <a:latin typeface="Arial" pitchFamily="34" charset="0"/>
                <a:ea typeface="Times New Roman" panose="02020603050405020304" pitchFamily="18" charset="0"/>
                <a:cs typeface="Arial" pitchFamily="34" charset="0"/>
              </a:rPr>
              <a:t>Yerga</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ishlov</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berish</a:t>
            </a:r>
            <a:r>
              <a:rPr lang="en-US" sz="1200" b="1" dirty="0">
                <a:solidFill>
                  <a:srgbClr val="000000"/>
                </a:solidFill>
                <a:latin typeface="Arial" pitchFamily="34" charset="0"/>
                <a:ea typeface="Times New Roman" panose="02020603050405020304" pitchFamily="18" charset="0"/>
                <a:cs typeface="Arial" pitchFamily="34" charset="0"/>
              </a:rPr>
              <a:t>. XIX </a:t>
            </a:r>
            <a:r>
              <a:rPr lang="en-US" sz="1200" b="1" dirty="0" err="1">
                <a:solidFill>
                  <a:srgbClr val="000000"/>
                </a:solidFill>
                <a:latin typeface="Arial" pitchFamily="34" charset="0"/>
                <a:ea typeface="Times New Roman" panose="02020603050405020304" pitchFamily="18" charset="0"/>
                <a:cs typeface="Arial" pitchFamily="34" charset="0"/>
              </a:rPr>
              <a:t>asr</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oxiri</a:t>
            </a:r>
            <a:endParaRPr lang="ru-RU" sz="1200" dirty="0">
              <a:solidFill>
                <a:srgbClr val="000000"/>
              </a:solidFill>
              <a:latin typeface="Arial" pitchFamily="34" charset="0"/>
              <a:ea typeface="Times New Roman" panose="02020603050405020304" pitchFamily="18" charset="0"/>
              <a:cs typeface="Arial" pitchFamily="34" charset="0"/>
            </a:endParaRPr>
          </a:p>
        </p:txBody>
      </p:sp>
      <p:sp>
        <p:nvSpPr>
          <p:cNvPr id="10" name="Прямоугольник 9"/>
          <p:cNvSpPr/>
          <p:nvPr/>
        </p:nvSpPr>
        <p:spPr>
          <a:xfrm>
            <a:off x="0" y="-82304"/>
            <a:ext cx="5759450" cy="605926"/>
          </a:xfrm>
          <a:prstGeom prst="rect">
            <a:avLst/>
          </a:prstGeom>
          <a:solidFill>
            <a:srgbClr val="0070C0"/>
          </a:solidFill>
        </p:spPr>
        <p:txBody>
          <a:bodyPr wrap="square" lIns="51426" tIns="25713" rIns="51426" bIns="25713" anchor="ctr">
            <a:spAutoFit/>
          </a:bodyPr>
          <a:lstStyle/>
          <a:p>
            <a:pPr algn="ctr">
              <a:lnSpc>
                <a:spcPct val="150000"/>
              </a:lnSpc>
            </a:pPr>
            <a:r>
              <a:rPr lang="en-US" sz="2400" b="1" dirty="0" err="1">
                <a:solidFill>
                  <a:schemeClr val="bg1"/>
                </a:solidFill>
                <a:latin typeface="Arial" pitchFamily="34" charset="0"/>
                <a:cs typeface="Arial" pitchFamily="34" charset="0"/>
              </a:rPr>
              <a:t>Yer</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egaligi</a:t>
            </a:r>
            <a:endParaRPr lang="ru-RU" sz="2200" b="1" dirty="0">
              <a:solidFill>
                <a:schemeClr val="bg1"/>
              </a:solidFill>
              <a:latin typeface="Arial" pitchFamily="34" charset="0"/>
              <a:cs typeface="Arial" pitchFamily="34" charset="0"/>
            </a:endParaRPr>
          </a:p>
        </p:txBody>
      </p:sp>
      <p:sp>
        <p:nvSpPr>
          <p:cNvPr id="3" name="TextBox 2"/>
          <p:cNvSpPr txBox="1"/>
          <p:nvPr/>
        </p:nvSpPr>
        <p:spPr>
          <a:xfrm>
            <a:off x="179425" y="1641208"/>
            <a:ext cx="2808312" cy="12464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dirty="0" err="1" smtClean="0">
                <a:solidFill>
                  <a:srgbClr val="000000"/>
                </a:solidFill>
                <a:latin typeface="Arial" pitchFamily="34" charset="0"/>
                <a:cs typeface="Arial" pitchFamily="34" charset="0"/>
              </a:rPr>
              <a:t>Xonlikda</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g‘alla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yetishtirish</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qishloq</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xo‘jaligining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asosiy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tarmog‘i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bo‘lib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shuningdek</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sholi</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jo‘xori</a:t>
            </a:r>
            <a:r>
              <a:rPr lang="en-US" sz="1500" b="1"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hamda</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suli</a:t>
            </a:r>
            <a:r>
              <a:rPr lang="en-US" sz="1500" b="1"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maxsulotlari</a:t>
            </a:r>
            <a:r>
              <a:rPr lang="en-US" sz="1500" dirty="0" smtClean="0">
                <a:solidFill>
                  <a:srgbClr val="000000"/>
                </a:solidFill>
                <a:latin typeface="Arial" pitchFamily="34" charset="0"/>
                <a:cs typeface="Arial" pitchFamily="34" charset="0"/>
              </a:rPr>
              <a:t> </a:t>
            </a:r>
            <a:r>
              <a:rPr lang="en-US" sz="1500" dirty="0">
                <a:solidFill>
                  <a:srgbClr val="000000"/>
                </a:solidFill>
                <a:latin typeface="Arial" pitchFamily="34" charset="0"/>
                <a:cs typeface="Arial" pitchFamily="34" charset="0"/>
              </a:rPr>
              <a:t>h</a:t>
            </a:r>
            <a:r>
              <a:rPr lang="en-US" sz="1500" dirty="0" smtClean="0">
                <a:solidFill>
                  <a:srgbClr val="000000"/>
                </a:solidFill>
                <a:latin typeface="Arial" pitchFamily="34" charset="0"/>
                <a:cs typeface="Arial" pitchFamily="34" charset="0"/>
              </a:rPr>
              <a:t>am </a:t>
            </a:r>
            <a:r>
              <a:rPr lang="en-US" sz="1500" dirty="0" err="1" smtClean="0">
                <a:solidFill>
                  <a:srgbClr val="000000"/>
                </a:solidFill>
                <a:latin typeface="Arial" pitchFamily="34" charset="0"/>
                <a:cs typeface="Arial" pitchFamily="34" charset="0"/>
              </a:rPr>
              <a:t>yetishtirilardi</a:t>
            </a:r>
            <a:r>
              <a:rPr lang="en-US" sz="1500" dirty="0" smtClean="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3239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136"/>
            <a:ext cx="5544615" cy="612068"/>
          </a:xfrm>
        </p:spPr>
        <p:txBody>
          <a:bodyPr>
            <a:normAutofit/>
          </a:bodyPr>
          <a:lstStyle/>
          <a:p>
            <a:pPr>
              <a:lnSpc>
                <a:spcPct val="100000"/>
              </a:lnSpc>
              <a:spcAft>
                <a:spcPts val="600"/>
              </a:spcAft>
            </a:pPr>
            <a:r>
              <a:rPr lang="en-US" sz="1800" dirty="0" err="1">
                <a:solidFill>
                  <a:srgbClr val="000000"/>
                </a:solidFill>
                <a:latin typeface="Arial" pitchFamily="34" charset="0"/>
                <a:cs typeface="Arial" pitchFamily="34" charset="0"/>
              </a:rPr>
              <a:t>Xonlikdagi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yerlarning</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asosiy</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qismi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xon</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va</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uning</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amaldorlariga</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tegishli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edi</a:t>
            </a:r>
            <a:r>
              <a:rPr lang="en-US" sz="1800" dirty="0">
                <a:solidFill>
                  <a:srgbClr val="000000"/>
                </a:solidFill>
                <a:latin typeface="Arial" pitchFamily="34" charset="0"/>
                <a:cs typeface="Arial" pitchFamily="34" charset="0"/>
              </a:rPr>
              <a:t>. </a:t>
            </a:r>
            <a:endParaRPr lang="ru-RU" sz="1800" dirty="0">
              <a:solidFill>
                <a:srgbClr val="000000"/>
              </a:solidFill>
              <a:latin typeface="Arial" pitchFamily="34" charset="0"/>
              <a:cs typeface="Arial" pitchFamily="34" charset="0"/>
            </a:endParaRPr>
          </a:p>
        </p:txBody>
      </p:sp>
      <p:pic>
        <p:nvPicPr>
          <p:cNvPr id="7170" name="Picture 2" descr="ХИВА ХОНЛИГИ ВА БУХОРО ХОНЛИГИ (1680 - 1702) ЙИЛЛАР - YouTub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812" b="5908"/>
          <a:stretch/>
        </p:blipFill>
        <p:spPr bwMode="auto">
          <a:xfrm>
            <a:off x="3419785" y="737666"/>
            <a:ext cx="2232247" cy="152157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7417" y="729981"/>
            <a:ext cx="3240360" cy="1529256"/>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Amaldor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a’yonlarga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sifatida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Xiva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davlat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yerlari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hisobidan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ehsonlar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qilishardi</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Bundan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tashqari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amaldorlari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qarindoshlari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soliqlardan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ozod</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etilgandi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3" name="TextBox 2"/>
          <p:cNvSpPr txBox="1"/>
          <p:nvPr/>
        </p:nvSpPr>
        <p:spPr>
          <a:xfrm>
            <a:off x="107417" y="2340124"/>
            <a:ext cx="5544615"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dirty="0" err="1" smtClean="0">
                <a:solidFill>
                  <a:srgbClr val="000000"/>
                </a:solidFill>
                <a:latin typeface="Arial" pitchFamily="34" charset="0"/>
                <a:cs typeface="Arial" pitchFamily="34" charset="0"/>
              </a:rPr>
              <a:t>Yer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maydonlarining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katta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qismi</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diniy</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muassasalar</a:t>
            </a:r>
            <a:r>
              <a:rPr lang="en-US" sz="1500" b="1"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tasarrufida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bo‘lib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xonlikdagi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jami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sug‘oriladigan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yerlarning</a:t>
            </a:r>
            <a:r>
              <a:rPr lang="en-US" sz="1500" dirty="0" smtClean="0">
                <a:solidFill>
                  <a:srgbClr val="000000"/>
                </a:solidFill>
                <a:latin typeface="Arial" pitchFamily="34" charset="0"/>
                <a:cs typeface="Arial" pitchFamily="34" charset="0"/>
              </a:rPr>
              <a:t> </a:t>
            </a:r>
            <a:r>
              <a:rPr lang="en-US" sz="1500" b="1" dirty="0" smtClean="0">
                <a:solidFill>
                  <a:srgbClr val="000000"/>
                </a:solidFill>
                <a:latin typeface="Arial" pitchFamily="34" charset="0"/>
                <a:cs typeface="Arial" pitchFamily="34" charset="0"/>
              </a:rPr>
              <a:t>40 % i </a:t>
            </a:r>
            <a:r>
              <a:rPr lang="en-US" sz="1500" dirty="0" err="1" smtClean="0">
                <a:solidFill>
                  <a:srgbClr val="000000"/>
                </a:solidFill>
                <a:latin typeface="Arial" pitchFamily="34" charset="0"/>
                <a:cs typeface="Arial" pitchFamily="34" charset="0"/>
              </a:rPr>
              <a:t>masjidlar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mulki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hisoblangan</a:t>
            </a:r>
            <a:r>
              <a:rPr lang="en-US" sz="1500" dirty="0" smtClean="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647663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395908"/>
            <a:ext cx="5580620" cy="1089466"/>
          </a:xfrm>
        </p:spPr>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1873-yildan </a:t>
            </a:r>
            <a:r>
              <a:rPr lang="en-US" sz="1600" dirty="0" err="1">
                <a:solidFill>
                  <a:srgbClr val="000000"/>
                </a:solidFill>
                <a:latin typeface="Arial" pitchFamily="34" charset="0"/>
                <a:cs typeface="Arial" pitchFamily="34" charset="0"/>
              </a:rPr>
              <a:t>so‘ng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hosildor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yerlarning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katta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qismi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tasarrufiga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oqibatida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ma’muriyati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sarf-xarajatlarga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ehtiyojlarini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soliqlarni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joriy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ilgari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mavjud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oshirish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qoplay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8196" name="Picture 4" descr="Саид Абдуллахон тахтдан воз кечганига 100 йил бўлди. Унинг қисмати қандай  кечганди?"/>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753" y="1582234"/>
            <a:ext cx="2581432" cy="1549978"/>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0" y="10029"/>
            <a:ext cx="5759450" cy="421260"/>
          </a:xfrm>
          <a:prstGeom prst="rect">
            <a:avLst/>
          </a:prstGeom>
          <a:solidFill>
            <a:srgbClr val="0070C0"/>
          </a:solidFill>
        </p:spPr>
        <p:txBody>
          <a:bodyPr wrap="square" lIns="51426" tIns="25713" rIns="51426" bIns="25713" anchor="ctr">
            <a:spAutoFit/>
          </a:bodyPr>
          <a:lstStyle/>
          <a:p>
            <a:pPr algn="ctr"/>
            <a:r>
              <a:rPr lang="en-US" sz="2400" b="1" dirty="0" err="1">
                <a:solidFill>
                  <a:schemeClr val="bg1"/>
                </a:solidFill>
                <a:latin typeface="Arial" pitchFamily="34" charset="0"/>
                <a:cs typeface="Arial" pitchFamily="34" charset="0"/>
              </a:rPr>
              <a:t>Soliq</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va</a:t>
            </a:r>
            <a:r>
              <a:rPr lang="en-US" sz="2400" b="1" dirty="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majburiyatlar</a:t>
            </a:r>
            <a:endParaRPr lang="ru-RU" sz="2400" b="1" dirty="0">
              <a:solidFill>
                <a:schemeClr val="bg1"/>
              </a:solidFill>
              <a:latin typeface="Arial" pitchFamily="34" charset="0"/>
              <a:cs typeface="Arial" pitchFamily="34" charset="0"/>
            </a:endParaRPr>
          </a:p>
        </p:txBody>
      </p:sp>
      <p:sp>
        <p:nvSpPr>
          <p:cNvPr id="9" name="Заголовок 1"/>
          <p:cNvSpPr txBox="1">
            <a:spLocks/>
          </p:cNvSpPr>
          <p:nvPr/>
        </p:nvSpPr>
        <p:spPr>
          <a:xfrm>
            <a:off x="107417" y="1476789"/>
            <a:ext cx="2988332" cy="1691427"/>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fontScale="97500" lnSpcReduction="100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500" dirty="0" err="1" smtClean="0">
                <a:solidFill>
                  <a:srgbClr val="000000"/>
                </a:solidFill>
                <a:latin typeface="Arial" pitchFamily="34" charset="0"/>
                <a:cs typeface="Arial" pitchFamily="34" charset="0"/>
              </a:rPr>
              <a:t>Xiva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xonligida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turli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majburiyatlar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doimiy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yoki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favqulodda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soliqlarning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qariyb</a:t>
            </a:r>
            <a:r>
              <a:rPr lang="en-US" sz="1500" dirty="0" smtClean="0">
                <a:solidFill>
                  <a:srgbClr val="000000"/>
                </a:solidFill>
                <a:latin typeface="Arial" pitchFamily="34" charset="0"/>
                <a:cs typeface="Arial" pitchFamily="34" charset="0"/>
              </a:rPr>
              <a:t> </a:t>
            </a:r>
            <a:r>
              <a:rPr lang="en-US" sz="1500" b="1" dirty="0" smtClean="0">
                <a:solidFill>
                  <a:srgbClr val="000000"/>
                </a:solidFill>
                <a:latin typeface="Arial" pitchFamily="34" charset="0"/>
                <a:cs typeface="Arial" pitchFamily="34" charset="0"/>
              </a:rPr>
              <a:t>25 </a:t>
            </a:r>
            <a:r>
              <a:rPr lang="en-US" sz="1500" b="1" dirty="0" err="1" smtClean="0">
                <a:solidFill>
                  <a:srgbClr val="000000"/>
                </a:solidFill>
                <a:latin typeface="Arial" pitchFamily="34" charset="0"/>
                <a:cs typeface="Arial" pitchFamily="34" charset="0"/>
              </a:rPr>
              <a:t>turi</a:t>
            </a:r>
            <a:r>
              <a:rPr lang="en-US" sz="1500" b="1"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mavjud</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bo‘lgan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Dehqonlar</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solg‘ut</a:t>
            </a:r>
            <a:r>
              <a:rPr lang="en-US" sz="1500" b="1" dirty="0" smtClean="0">
                <a:solidFill>
                  <a:srgbClr val="000000"/>
                </a:solidFill>
                <a:latin typeface="Arial" pitchFamily="34" charset="0"/>
                <a:cs typeface="Arial" pitchFamily="34" charset="0"/>
              </a:rPr>
              <a:t> </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yer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solig‘i</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zakot</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cho‘p</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puli</a:t>
            </a:r>
            <a:r>
              <a:rPr lang="en-US" sz="1500" b="1" dirty="0" smtClean="0">
                <a:solidFill>
                  <a:srgbClr val="000000"/>
                </a:solidFill>
                <a:latin typeface="Arial" pitchFamily="34" charset="0"/>
                <a:cs typeface="Arial" pitchFamily="34" charset="0"/>
              </a:rPr>
              <a:t> </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o‘tloqlardan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foydalanganlik</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uchun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soliq</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turar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joylardan</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o‘tov</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solig‘i</a:t>
            </a:r>
            <a:r>
              <a:rPr lang="en-US" sz="1500" b="1"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kabilarni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to‘lashgan</a:t>
            </a:r>
            <a:r>
              <a:rPr lang="en-US" sz="1500" dirty="0" smtClean="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147104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158627</TotalTime>
  <Words>1637</Words>
  <Application>Microsoft Office PowerPoint</Application>
  <PresentationFormat>Произвольный</PresentationFormat>
  <Paragraphs>94</Paragraphs>
  <Slides>30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Arial</vt:lpstr>
      <vt:lpstr>Calibri</vt:lpstr>
      <vt:lpstr>Open Sans</vt:lpstr>
      <vt:lpstr>Open Sans Light</vt:lpstr>
      <vt:lpstr>Times New Roman</vt:lpstr>
      <vt:lpstr>1_Office Theme</vt:lpstr>
      <vt:lpstr>Презентация PowerPoint</vt:lpstr>
      <vt:lpstr>Презентация PowerPoint</vt:lpstr>
      <vt:lpstr>Amudaryoning avval Xiva xonligi tasarrufida bo‘lgan va Gandimiyon shartnomasiga ko‘ra Rossiya imperiyasi ixtiyoriga o‘tgan o‘ng qirg‘og‘i hududida Turkiston general-gubernatorligining Amudaryo bo‘limi tashkil qilingan edi. </vt:lpstr>
      <vt:lpstr>Xiva xonligida qo‘shin xalq qarshilik harakatini bostirish va davlat yaxlitligini saqlash uchun kurash vositasi edi. </vt:lpstr>
      <vt:lpstr>Xonlikda ikkita kichik viloyatlar ham bo‘lib, ularni xon noiblari boshqarardi. Xiva shahri va uning tevaragi bevosita xonning tasarrufida bo‘lgan. Mavjud boshqaruv apparatidagi mansabdor shaxslar dehqon va hunarmandlardan yig‘iladigan soliqlar hisobidan kun kechirar edi. </vt:lpstr>
      <vt:lpstr>Mehtar (bosh vazir) va devonbegi (devonxona mutasaddisi) xon­ning oliy amaldorlari va yaqin maslahatchisi bo‘lgan. </vt:lpstr>
      <vt:lpstr>Презентация PowerPoint</vt:lpstr>
      <vt:lpstr>Xonlikdagi yerlarning asosiy qismi xon va uning amaldorlariga tegishli edi. </vt:lpstr>
      <vt:lpstr>1873-yildan so‘ng hosildor yerlarning katta qismi Rossiya tasarrufiga o‘tishi oqibatida xonlik ma’muriyati sarf-xarajatlarga bo‘lgan ehtiyojlarini yangi soliqlarni joriy etish yoki ilgari mavjud bo‘lganlarini oshirish yo‘li bilan qoplay boshladi. </vt:lpstr>
      <vt:lpstr>Majburiyatlar orasida sug‘orish tizimini ta’mirlash, yangilarini barpo etish eng og‘iri edi. Bu ishlarga dehqonlar o‘z ish qurollari va oziq-ovqati bilan kelardi. Majburiy ishga chiqmaganlar esa muayyan miqdordagi mablag‘ni xazinaga to‘lashlari shart bo‘lgan. </vt:lpstr>
      <vt:lpstr>Dehqonlar aholining 90% ga yaqinini tashkil etsalar-da, sug‘oriladigan yerlarning atigi 5%iga egalik qilishardi. Yersiz va kam yerli dehqonlar esa yirik zamindorlarning va vaqf yerlarida ijarachi sifatida ishlab berishardi.</vt:lpstr>
      <vt:lpstr>Презентация PowerPoint</vt:lpstr>
      <vt:lpstr>XX asr boshlariga kelib Xiva, Yangi Urganch, Qo‘ng‘irot, Toshhovuz, Gurlan singari shaharlar ijtimoiy-iqtisodiy va madaniy markazlarga aylandi.</vt:lpstr>
      <vt:lpstr>1909-yilga kelib Xiva xonligida 81 ta sanoat korxonasi ishlayotgan edi. Sanoat shakllanishi 1910-1915-yillarda yanada jadallashib, kerosin va neft bilan ishlaydigan 40 ta sanoat korxonasi barpo etildi. </vt:lpstr>
      <vt:lpstr>Rossiya kapitali amaliyotlari tufayli O‘rta Osiyoda ichki bozor imkoniyatlari ancha kengaydi. Tovar-pul munosabatlari rivojlanib, uning asosida yangi savdo-sanoat markazlari shakllandi. </vt:lpstr>
      <vt:lpstr>1885-yilda Kaspiyorti temiryo‘lining qurilishi va 1887-yil oxirlarida Amudaryo fotiliyasining ta’sis etilishi Rossiyaga qaramlikni yanada kuchaytirdi. </vt:lpstr>
      <vt:lpstr>Презентация PowerPoint</vt:lpstr>
      <vt:lpstr>Dehqonlarning chiqishlari yer egalari amaldorlarining uylarini vayron qilish, qarz tilxatlarini yirtib tashlash va soliq yig‘uvchilarni quvib yuborish bilan birga kechgan stixiyali isyonlar tarzida yuz berardi. </vt:lpstr>
      <vt:lpstr>1902-yilda Matyoqub pishiq rahnamoligida Xonqa, Hazorasp, Bog‘ot tumanlari dehqonlari qo‘zg‘olon ko‘tarishdi. </vt:lpstr>
      <vt:lpstr>Xiva xonligida 1910–1911-yillar qurg‘oqchilik va hosilsizlik yili bo‘ldi. Xonlik aholisi ocharchilik girdobida qolgandi. </vt:lpstr>
      <vt:lpstr>1912-yildagi Hazorasp, Xonqadagi qo‘zg‘olonlar keskin tus oldi. Doimiy qo‘zg‘olonlar natijasida xalq o‘qotar aslahalar bilan qurollanib, urush olib borish taktikasini o‘rganib olgan edi.</vt:lpstr>
      <vt:lpstr>Презентация PowerPoint</vt:lpstr>
      <vt:lpstr>Yosh xivaliklar harakati rahbarlari Polvonniyoz hoji Yusupov, Bobooxun Salimov, Bekjon Rahmonov, Nazir Sholikorov, Jumaniyoz Sultonmurodov kabi taraqqiyparvarlar bo‘lib, Ular Xorazmda katta nufuzga ega bo‘lishgan. 1910-yilda xon “Islohotlar loyihasi”ni qabul qildi. </vt:lpstr>
      <vt:lpstr>Petro-Aleksandrovskda turgan Rossiya harbiy kuchlari madadiga ishonib, yangi xon islohotlar o‘tkazdi, ishni zulmni kuchaytirish va muxolafatni to‘liq mahv etishdan boshladi. </vt:lpstr>
      <vt:lpstr>Презентация PowerPoint</vt:lpstr>
      <vt:lpstr>Rossiyadagi 1917-yilgi fevral voqealaridan keyin Asfandiyorxon asosiy tayanchi – podsho hukumatidan mahrum bo‘lib, bir necha muddat yakkalanib qoldi. </vt:lpstr>
      <vt:lpstr>1917-yil 26-apreldagi Majlisning birinchi sessiyasida 30 nafar xivalik deputat va turkmanlardan 7 nafar vakil ishtirok etdi. Majlis Vazirlar kengashini sayladi.</vt:lpstr>
      <vt:lpstr>Lekin bu voqealarga yangi bir kuch – turkman urug‘laridan birining sardori Junaidxon aralashdi. </vt:lpstr>
      <vt:lpstr>Bolsheviklar tomonidan egallab olingan Petro-Aleksandrovskda Kommunistik partiya tuzilib, to‘ntarishga tayyorgarlik ko‘rilgan.</vt:lpstr>
      <vt:lpstr>Mustaqil bajarish uchun topshiriqlar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Teacher</cp:lastModifiedBy>
  <cp:revision>1633</cp:revision>
  <dcterms:created xsi:type="dcterms:W3CDTF">2014-10-08T23:03:32Z</dcterms:created>
  <dcterms:modified xsi:type="dcterms:W3CDTF">2021-02-09T12:41:21Z</dcterms:modified>
</cp:coreProperties>
</file>