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Lst>
  <p:notesMasterIdLst>
    <p:notesMasterId r:id="rId27"/>
  </p:notesMasterIdLst>
  <p:sldIdLst>
    <p:sldId id="1450" r:id="rId2"/>
    <p:sldId id="1505" r:id="rId3"/>
    <p:sldId id="1506" r:id="rId4"/>
    <p:sldId id="1508" r:id="rId5"/>
    <p:sldId id="1510" r:id="rId6"/>
    <p:sldId id="1512" r:id="rId7"/>
    <p:sldId id="1514" r:id="rId8"/>
    <p:sldId id="1515" r:id="rId9"/>
    <p:sldId id="1517" r:id="rId10"/>
    <p:sldId id="1534" r:id="rId11"/>
    <p:sldId id="1518" r:id="rId12"/>
    <p:sldId id="1520" r:id="rId13"/>
    <p:sldId id="1521" r:id="rId14"/>
    <p:sldId id="1522" r:id="rId15"/>
    <p:sldId id="1523" r:id="rId16"/>
    <p:sldId id="1525" r:id="rId17"/>
    <p:sldId id="1526" r:id="rId18"/>
    <p:sldId id="1535" r:id="rId19"/>
    <p:sldId id="1527" r:id="rId20"/>
    <p:sldId id="1528" r:id="rId21"/>
    <p:sldId id="1529" r:id="rId22"/>
    <p:sldId id="1536" r:id="rId23"/>
    <p:sldId id="1530" r:id="rId24"/>
    <p:sldId id="1532" r:id="rId25"/>
    <p:sldId id="1503" r:id="rId26"/>
  </p:sldIdLst>
  <p:sldSz cx="5759450" cy="3240088"/>
  <p:notesSz cx="6858000" cy="9144000"/>
  <p:defaultTextStyle>
    <a:defPPr>
      <a:defRPr lang="en-US"/>
    </a:defPPr>
    <a:lvl1pPr marL="0" algn="l" defTabSz="575895" rtl="0" eaLnBrk="1" latinLnBrk="0" hangingPunct="1">
      <a:defRPr sz="1134" kern="1200">
        <a:solidFill>
          <a:schemeClr val="tx1"/>
        </a:solidFill>
        <a:latin typeface="+mn-lt"/>
        <a:ea typeface="+mn-ea"/>
        <a:cs typeface="+mn-cs"/>
      </a:defRPr>
    </a:lvl1pPr>
    <a:lvl2pPr marL="287948" algn="l" defTabSz="575895" rtl="0" eaLnBrk="1" latinLnBrk="0" hangingPunct="1">
      <a:defRPr sz="1134" kern="1200">
        <a:solidFill>
          <a:schemeClr val="tx1"/>
        </a:solidFill>
        <a:latin typeface="+mn-lt"/>
        <a:ea typeface="+mn-ea"/>
        <a:cs typeface="+mn-cs"/>
      </a:defRPr>
    </a:lvl2pPr>
    <a:lvl3pPr marL="575895" algn="l" defTabSz="575895" rtl="0" eaLnBrk="1" latinLnBrk="0" hangingPunct="1">
      <a:defRPr sz="1134" kern="1200">
        <a:solidFill>
          <a:schemeClr val="tx1"/>
        </a:solidFill>
        <a:latin typeface="+mn-lt"/>
        <a:ea typeface="+mn-ea"/>
        <a:cs typeface="+mn-cs"/>
      </a:defRPr>
    </a:lvl3pPr>
    <a:lvl4pPr marL="863842" algn="l" defTabSz="575895" rtl="0" eaLnBrk="1" latinLnBrk="0" hangingPunct="1">
      <a:defRPr sz="1134" kern="1200">
        <a:solidFill>
          <a:schemeClr val="tx1"/>
        </a:solidFill>
        <a:latin typeface="+mn-lt"/>
        <a:ea typeface="+mn-ea"/>
        <a:cs typeface="+mn-cs"/>
      </a:defRPr>
    </a:lvl4pPr>
    <a:lvl5pPr marL="1151789" algn="l" defTabSz="575895" rtl="0" eaLnBrk="1" latinLnBrk="0" hangingPunct="1">
      <a:defRPr sz="1134" kern="1200">
        <a:solidFill>
          <a:schemeClr val="tx1"/>
        </a:solidFill>
        <a:latin typeface="+mn-lt"/>
        <a:ea typeface="+mn-ea"/>
        <a:cs typeface="+mn-cs"/>
      </a:defRPr>
    </a:lvl5pPr>
    <a:lvl6pPr marL="1439737" algn="l" defTabSz="575895" rtl="0" eaLnBrk="1" latinLnBrk="0" hangingPunct="1">
      <a:defRPr sz="1134" kern="1200">
        <a:solidFill>
          <a:schemeClr val="tx1"/>
        </a:solidFill>
        <a:latin typeface="+mn-lt"/>
        <a:ea typeface="+mn-ea"/>
        <a:cs typeface="+mn-cs"/>
      </a:defRPr>
    </a:lvl6pPr>
    <a:lvl7pPr marL="1727684" algn="l" defTabSz="575895" rtl="0" eaLnBrk="1" latinLnBrk="0" hangingPunct="1">
      <a:defRPr sz="1134" kern="1200">
        <a:solidFill>
          <a:schemeClr val="tx1"/>
        </a:solidFill>
        <a:latin typeface="+mn-lt"/>
        <a:ea typeface="+mn-ea"/>
        <a:cs typeface="+mn-cs"/>
      </a:defRPr>
    </a:lvl7pPr>
    <a:lvl8pPr marL="2015632" algn="l" defTabSz="575895" rtl="0" eaLnBrk="1" latinLnBrk="0" hangingPunct="1">
      <a:defRPr sz="1134" kern="1200">
        <a:solidFill>
          <a:schemeClr val="tx1"/>
        </a:solidFill>
        <a:latin typeface="+mn-lt"/>
        <a:ea typeface="+mn-ea"/>
        <a:cs typeface="+mn-cs"/>
      </a:defRPr>
    </a:lvl8pPr>
    <a:lvl9pPr marL="2303580" algn="l" defTabSz="575895" rtl="0" eaLnBrk="1" latinLnBrk="0" hangingPunct="1">
      <a:defRPr sz="1134" kern="1200">
        <a:solidFill>
          <a:schemeClr val="tx1"/>
        </a:solidFill>
        <a:latin typeface="+mn-lt"/>
        <a:ea typeface="+mn-ea"/>
        <a:cs typeface="+mn-cs"/>
      </a:defRPr>
    </a:lvl9pPr>
  </p:defaultTextStyle>
  <p:extLst>
    <p:ext uri="{521415D9-36F7-43E2-AB2F-B90AF26B5E84}">
      <p14:sectionLst xmlns:p14="http://schemas.microsoft.com/office/powerpoint/2010/main">
        <p14:section name="Font" id="{01319F16-3CEB-44B1-837A-5DFE664B1540}">
          <p14:sldIdLst>
            <p14:sldId id="1450"/>
            <p14:sldId id="1505"/>
            <p14:sldId id="1506"/>
            <p14:sldId id="1508"/>
            <p14:sldId id="1510"/>
            <p14:sldId id="1512"/>
            <p14:sldId id="1514"/>
            <p14:sldId id="1515"/>
            <p14:sldId id="1517"/>
            <p14:sldId id="1534"/>
            <p14:sldId id="1518"/>
            <p14:sldId id="1520"/>
            <p14:sldId id="1521"/>
            <p14:sldId id="1522"/>
            <p14:sldId id="1523"/>
            <p14:sldId id="1525"/>
            <p14:sldId id="1526"/>
            <p14:sldId id="1535"/>
            <p14:sldId id="1527"/>
            <p14:sldId id="1528"/>
            <p14:sldId id="1529"/>
            <p14:sldId id="1536"/>
            <p14:sldId id="1530"/>
            <p14:sldId id="1532"/>
            <p14:sldId id="1503"/>
          </p14:sldIdLst>
        </p14:section>
      </p14:sectionLst>
    </p:ext>
    <p:ext uri="{EFAFB233-063F-42B5-8137-9DF3F51BA10A}">
      <p15:sldGuideLst xmlns:p15="http://schemas.microsoft.com/office/powerpoint/2012/main">
        <p15:guide id="1" orient="horz" pos="742" userDrawn="1">
          <p15:clr>
            <a:srgbClr val="A4A3A4"/>
          </p15:clr>
        </p15:guide>
        <p15:guide id="2" pos="1882" userDrawn="1">
          <p15:clr>
            <a:srgbClr val="A4A3A4"/>
          </p15:clr>
        </p15:guide>
        <p15:guide id="3" orient="horz" pos="517" userDrawn="1">
          <p15:clr>
            <a:srgbClr val="A4A3A4"/>
          </p15:clr>
        </p15:guide>
        <p15:guide id="4" pos="156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нвар Фархадович" initials="АФ" lastIdx="1" clrIdx="0">
    <p:extLst>
      <p:ext uri="{19B8F6BF-5375-455C-9EA6-DF929625EA0E}">
        <p15:presenceInfo xmlns:p15="http://schemas.microsoft.com/office/powerpoint/2012/main" userId="b45d8b19bf4079a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DDDDDD"/>
    <a:srgbClr val="B2B2B2"/>
    <a:srgbClr val="808080"/>
    <a:srgbClr val="5F5F5F"/>
    <a:srgbClr val="C0C0C0"/>
    <a:srgbClr val="7F7F7F"/>
    <a:srgbClr val="328682"/>
    <a:srgbClr val="3278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9288" autoAdjust="0"/>
  </p:normalViewPr>
  <p:slideViewPr>
    <p:cSldViewPr snapToObjects="1">
      <p:cViewPr varScale="1">
        <p:scale>
          <a:sx n="153" d="100"/>
          <a:sy n="153" d="100"/>
        </p:scale>
        <p:origin x="540" y="132"/>
      </p:cViewPr>
      <p:guideLst>
        <p:guide orient="horz" pos="742"/>
        <p:guide pos="1882"/>
        <p:guide orient="horz" pos="517"/>
        <p:guide pos="1568"/>
      </p:guideLst>
    </p:cSldViewPr>
  </p:slideViewPr>
  <p:outlineViewPr>
    <p:cViewPr>
      <p:scale>
        <a:sx n="33" d="100"/>
        <a:sy n="33" d="100"/>
      </p:scale>
      <p:origin x="18" y="2442"/>
    </p:cViewPr>
  </p:outlineViewPr>
  <p:notesTextViewPr>
    <p:cViewPr>
      <p:scale>
        <a:sx n="1" d="1"/>
        <a:sy n="1" d="1"/>
      </p:scale>
      <p:origin x="0" y="0"/>
    </p:cViewPr>
  </p:notesTextViewPr>
  <p:sorterViewPr>
    <p:cViewPr>
      <p:scale>
        <a:sx n="33" d="100"/>
        <a:sy n="33" d="100"/>
      </p:scale>
      <p:origin x="0" y="-35886"/>
    </p:cViewPr>
  </p:sorterViewPr>
  <p:notesViewPr>
    <p:cSldViewPr snapToObjects="1">
      <p:cViewPr varScale="1">
        <p:scale>
          <a:sx n="73" d="100"/>
          <a:sy n="73" d="100"/>
        </p:scale>
        <p:origin x="-3792" y="-11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A1D146-B4E0-1741-B9EE-9789392EFCC4}" type="datetimeFigureOut">
              <a:rPr lang="en-US" smtClean="0"/>
              <a:t>2/9/2021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863621-2E60-B848-8968-B0341E26A312}" type="slidenum">
              <a:rPr lang="en-US" smtClean="0"/>
              <a:t>‹#›</a:t>
            </a:fld>
            <a:endParaRPr lang="en-US"/>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287948" rtl="0" eaLnBrk="1" latinLnBrk="0" hangingPunct="1">
      <a:defRPr sz="756" kern="1200">
        <a:solidFill>
          <a:schemeClr val="tx1"/>
        </a:solidFill>
        <a:latin typeface="+mn-lt"/>
        <a:ea typeface="+mn-ea"/>
        <a:cs typeface="+mn-cs"/>
      </a:defRPr>
    </a:lvl1pPr>
    <a:lvl2pPr marL="287948" algn="l" defTabSz="287948" rtl="0" eaLnBrk="1" latinLnBrk="0" hangingPunct="1">
      <a:defRPr sz="756" kern="1200">
        <a:solidFill>
          <a:schemeClr val="tx1"/>
        </a:solidFill>
        <a:latin typeface="+mn-lt"/>
        <a:ea typeface="+mn-ea"/>
        <a:cs typeface="+mn-cs"/>
      </a:defRPr>
    </a:lvl2pPr>
    <a:lvl3pPr marL="575895" algn="l" defTabSz="287948" rtl="0" eaLnBrk="1" latinLnBrk="0" hangingPunct="1">
      <a:defRPr sz="756" kern="1200">
        <a:solidFill>
          <a:schemeClr val="tx1"/>
        </a:solidFill>
        <a:latin typeface="+mn-lt"/>
        <a:ea typeface="+mn-ea"/>
        <a:cs typeface="+mn-cs"/>
      </a:defRPr>
    </a:lvl3pPr>
    <a:lvl4pPr marL="863842" algn="l" defTabSz="287948" rtl="0" eaLnBrk="1" latinLnBrk="0" hangingPunct="1">
      <a:defRPr sz="756" kern="1200">
        <a:solidFill>
          <a:schemeClr val="tx1"/>
        </a:solidFill>
        <a:latin typeface="+mn-lt"/>
        <a:ea typeface="+mn-ea"/>
        <a:cs typeface="+mn-cs"/>
      </a:defRPr>
    </a:lvl4pPr>
    <a:lvl5pPr marL="1151789" algn="l" defTabSz="287948" rtl="0" eaLnBrk="1" latinLnBrk="0" hangingPunct="1">
      <a:defRPr sz="756" kern="1200">
        <a:solidFill>
          <a:schemeClr val="tx1"/>
        </a:solidFill>
        <a:latin typeface="+mn-lt"/>
        <a:ea typeface="+mn-ea"/>
        <a:cs typeface="+mn-cs"/>
      </a:defRPr>
    </a:lvl5pPr>
    <a:lvl6pPr marL="1439737" algn="l" defTabSz="287948" rtl="0" eaLnBrk="1" latinLnBrk="0" hangingPunct="1">
      <a:defRPr sz="756" kern="1200">
        <a:solidFill>
          <a:schemeClr val="tx1"/>
        </a:solidFill>
        <a:latin typeface="+mn-lt"/>
        <a:ea typeface="+mn-ea"/>
        <a:cs typeface="+mn-cs"/>
      </a:defRPr>
    </a:lvl6pPr>
    <a:lvl7pPr marL="1727684" algn="l" defTabSz="287948" rtl="0" eaLnBrk="1" latinLnBrk="0" hangingPunct="1">
      <a:defRPr sz="756" kern="1200">
        <a:solidFill>
          <a:schemeClr val="tx1"/>
        </a:solidFill>
        <a:latin typeface="+mn-lt"/>
        <a:ea typeface="+mn-ea"/>
        <a:cs typeface="+mn-cs"/>
      </a:defRPr>
    </a:lvl7pPr>
    <a:lvl8pPr marL="2015632" algn="l" defTabSz="287948" rtl="0" eaLnBrk="1" latinLnBrk="0" hangingPunct="1">
      <a:defRPr sz="756" kern="1200">
        <a:solidFill>
          <a:schemeClr val="tx1"/>
        </a:solidFill>
        <a:latin typeface="+mn-lt"/>
        <a:ea typeface="+mn-ea"/>
        <a:cs typeface="+mn-cs"/>
      </a:defRPr>
    </a:lvl8pPr>
    <a:lvl9pPr marL="2303580" algn="l" defTabSz="287948" rtl="0" eaLnBrk="1" latinLnBrk="0" hangingPunct="1">
      <a:defRPr sz="75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5328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12305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591754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880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017609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1"/>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1"/>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1"/>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1"/>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1"/>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1"/>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1"/>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1"/>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1"/>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40"/>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40"/>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40"/>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40"/>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40"/>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345484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862117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2237378"/>
      </p:ext>
    </p:extLst>
  </p:cSld>
  <p:clrMapOvr>
    <a:masterClrMapping/>
  </p:clrMapOvr>
  <p:extLst mod="1">
    <p:ext uri="{DCECCB84-F9BA-43D5-87BE-67443E8EF086}">
      <p15:sldGuideLst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848899943"/>
      </p:ext>
    </p:extLst>
  </p:cSld>
  <p:clrMapOvr>
    <a:masterClrMapping/>
  </p:clrMapOvr>
  <p:extLst mod="1">
    <p:ext uri="{DCECCB84-F9BA-43D5-87BE-67443E8EF086}">
      <p15:sldGuideLst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0245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234869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7594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0758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606727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9097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2"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648967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75573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8362607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0641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3869852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7404932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631063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8695642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6661069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7132010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5771398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0923844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471987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7836208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686194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2040762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9979089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84024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6632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9465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7"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796690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24"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6621581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46553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55165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23"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1428127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3306490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1380896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3995786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134198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9006425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3032658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6432992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1782530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9943910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6280774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6962635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9376082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455254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287972" y="3003082"/>
            <a:ext cx="1343872" cy="172505"/>
          </a:xfrm>
          <a:prstGeom prst="rect">
            <a:avLst/>
          </a:prstGeom>
        </p:spPr>
        <p:txBody>
          <a:bodyPr lIns="51426" tIns="25713" rIns="51426" bIns="25713"/>
          <a:lstStyle>
            <a:lvl1pPr>
              <a:defRPr/>
            </a:lvl1pPr>
          </a:lstStyle>
          <a:p>
            <a:pPr>
              <a:defRPr/>
            </a:pPr>
            <a:fld id="{9B493552-9203-4AD9-938B-95D0F040D104}" type="datetime1">
              <a:rPr lang="ru-RU"/>
              <a:pPr>
                <a:defRPr/>
              </a:pPr>
              <a:t>09.02.2021</a:t>
            </a:fld>
            <a:endParaRPr lang="ru-RU"/>
          </a:p>
        </p:txBody>
      </p:sp>
      <p:sp>
        <p:nvSpPr>
          <p:cNvPr id="5" name="Нижний колонтитул 4"/>
          <p:cNvSpPr>
            <a:spLocks noGrp="1"/>
          </p:cNvSpPr>
          <p:nvPr>
            <p:ph type="ftr" sz="quarter" idx="11"/>
          </p:nvPr>
        </p:nvSpPr>
        <p:spPr>
          <a:xfrm>
            <a:off x="1967812" y="3003082"/>
            <a:ext cx="1823826" cy="172505"/>
          </a:xfrm>
          <a:prstGeom prst="rect">
            <a:avLst/>
          </a:prstGeom>
        </p:spPr>
        <p:txBody>
          <a:bodyPr lIns="51426" tIns="25713" rIns="51426" bIns="25713"/>
          <a:lstStyle>
            <a:lvl1pPr>
              <a:defRPr/>
            </a:lvl1pPr>
          </a:lstStyle>
          <a:p>
            <a:pPr>
              <a:defRPr/>
            </a:pPr>
            <a:r>
              <a:rPr lang="en-US"/>
              <a:t>http://aida.ucoz.ru</a:t>
            </a:r>
            <a:endParaRPr lang="ru-RU"/>
          </a:p>
        </p:txBody>
      </p:sp>
      <p:sp>
        <p:nvSpPr>
          <p:cNvPr id="6" name="Номер слайда 5"/>
          <p:cNvSpPr>
            <a:spLocks noGrp="1"/>
          </p:cNvSpPr>
          <p:nvPr>
            <p:ph type="sldNum" sz="quarter" idx="12"/>
          </p:nvPr>
        </p:nvSpPr>
        <p:spPr>
          <a:xfrm>
            <a:off x="4127606" y="3003082"/>
            <a:ext cx="1343872" cy="172505"/>
          </a:xfrm>
          <a:prstGeom prst="rect">
            <a:avLst/>
          </a:prstGeom>
        </p:spPr>
        <p:txBody>
          <a:bodyPr lIns="51426" tIns="25713" rIns="51426" bIns="25713"/>
          <a:lstStyle>
            <a:lvl1pPr>
              <a:defRPr/>
            </a:lvl1pPr>
          </a:lstStyle>
          <a:p>
            <a:fld id="{55CCBBD2-F919-4090-9F61-DDB6E1E4AA88}" type="slidenum">
              <a:rPr lang="ru-RU" altLang="ru-RU"/>
              <a:pPr/>
              <a:t>‹#›</a:t>
            </a:fld>
            <a:endParaRPr lang="ru-RU" altLang="ru-RU"/>
          </a:p>
        </p:txBody>
      </p:sp>
    </p:spTree>
    <p:extLst>
      <p:ext uri="{BB962C8B-B14F-4D97-AF65-F5344CB8AC3E}">
        <p14:creationId xmlns:p14="http://schemas.microsoft.com/office/powerpoint/2010/main" val="2799936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807929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9072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576017"/>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576017"/>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9658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690863"/>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852010"/>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690863"/>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852010"/>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65649806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hyperlink" Target="https://twitter.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hyperlink" Target="https://www.linkedin.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hyperlink" Target="https://www.facebook.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60" y="132269"/>
            <a:ext cx="4895533" cy="386260"/>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431960" y="576016"/>
            <a:ext cx="4895533" cy="218631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567" dirty="0"/>
              <a:t>i9 presentation to Joe Smith</a:t>
            </a:r>
          </a:p>
        </p:txBody>
      </p:sp>
      <p:sp>
        <p:nvSpPr>
          <p:cNvPr id="7" name="Slide Number Placeholder 5"/>
          <p:cNvSpPr txBox="1">
            <a:spLocks/>
          </p:cNvSpPr>
          <p:nvPr userDrawn="1"/>
        </p:nvSpPr>
        <p:spPr>
          <a:xfrm>
            <a:off x="384986"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567" smtClean="0"/>
              <a:pPr algn="ctr"/>
              <a:t>‹#›</a:t>
            </a:fld>
            <a:endParaRPr lang="en-US" sz="567" dirty="0"/>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7" name="Rectangle 9"/>
          <p:cNvSpPr/>
          <p:nvPr/>
        </p:nvSpPr>
        <p:spPr>
          <a:xfrm rot="2700000">
            <a:off x="201578"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5" name="Rectangle 9"/>
          <p:cNvSpPr/>
          <p:nvPr/>
        </p:nvSpPr>
        <p:spPr>
          <a:xfrm rot="13500000">
            <a:off x="591679"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9" name="Freeform 6"/>
          <p:cNvSpPr>
            <a:spLocks/>
          </p:cNvSpPr>
          <p:nvPr/>
        </p:nvSpPr>
        <p:spPr bwMode="auto">
          <a:xfrm>
            <a:off x="5117727"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18" name="Rectangle 17">
            <a:hlinkClick r:id="rId60"/>
          </p:cNvPr>
          <p:cNvSpPr/>
          <p:nvPr userDrawn="1"/>
        </p:nvSpPr>
        <p:spPr>
          <a:xfrm>
            <a:off x="5035235"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5" name="Rectangle 24">
            <a:hlinkClick r:id="rId61"/>
          </p:cNvPr>
          <p:cNvSpPr/>
          <p:nvPr userDrawn="1"/>
        </p:nvSpPr>
        <p:spPr>
          <a:xfrm>
            <a:off x="5240258"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6" name="Rectangle 25">
            <a:hlinkClick r:id="rId62"/>
          </p:cNvPr>
          <p:cNvSpPr/>
          <p:nvPr userDrawn="1"/>
        </p:nvSpPr>
        <p:spPr>
          <a:xfrm>
            <a:off x="5449973"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7" name="Action Button: Forward or Next 26">
            <a:hlinkClick r:id="" action="ppaction://hlinkshowjump?jump=nextslide" highlightClick="1"/>
          </p:cNvPr>
          <p:cNvSpPr/>
          <p:nvPr userDrawn="1"/>
        </p:nvSpPr>
        <p:spPr>
          <a:xfrm>
            <a:off x="532427" y="2957135"/>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
        <p:nvSpPr>
          <p:cNvPr id="28" name="Action Button: Back or Previous 27">
            <a:hlinkClick r:id="" action="ppaction://hlinkshowjump?jump=previousslide" highlightClick="1"/>
          </p:cNvPr>
          <p:cNvSpPr/>
          <p:nvPr userDrawn="1"/>
        </p:nvSpPr>
        <p:spPr>
          <a:xfrm>
            <a:off x="118080" y="2953462"/>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752" r:id="rId13"/>
    <p:sldLayoutId id="2147483753" r:id="rId14"/>
    <p:sldLayoutId id="2147483754" r:id="rId15"/>
    <p:sldLayoutId id="2147483755" r:id="rId16"/>
    <p:sldLayoutId id="2147483774" r:id="rId17"/>
    <p:sldLayoutId id="2147483756" r:id="rId18"/>
    <p:sldLayoutId id="2147483775" r:id="rId19"/>
    <p:sldLayoutId id="2147483757" r:id="rId20"/>
    <p:sldLayoutId id="2147483776" r:id="rId21"/>
    <p:sldLayoutId id="2147483758" r:id="rId22"/>
    <p:sldLayoutId id="2147483777" r:id="rId23"/>
    <p:sldLayoutId id="2147483759" r:id="rId24"/>
    <p:sldLayoutId id="2147483778" r:id="rId25"/>
    <p:sldLayoutId id="2147483760" r:id="rId26"/>
    <p:sldLayoutId id="2147483779" r:id="rId27"/>
    <p:sldLayoutId id="2147483761" r:id="rId28"/>
    <p:sldLayoutId id="2147483780" r:id="rId29"/>
    <p:sldLayoutId id="2147483762" r:id="rId30"/>
    <p:sldLayoutId id="2147483781" r:id="rId31"/>
    <p:sldLayoutId id="2147483763" r:id="rId32"/>
    <p:sldLayoutId id="2147483782" r:id="rId33"/>
    <p:sldLayoutId id="2147483764" r:id="rId34"/>
    <p:sldLayoutId id="2147483783" r:id="rId35"/>
    <p:sldLayoutId id="2147483765" r:id="rId36"/>
    <p:sldLayoutId id="2147483784" r:id="rId37"/>
    <p:sldLayoutId id="2147483785" r:id="rId38"/>
    <p:sldLayoutId id="2147483766" r:id="rId39"/>
    <p:sldLayoutId id="2147483768" r:id="rId40"/>
    <p:sldLayoutId id="2147483786" r:id="rId41"/>
    <p:sldLayoutId id="2147483788" r:id="rId42"/>
    <p:sldLayoutId id="2147483769" r:id="rId43"/>
    <p:sldLayoutId id="2147483767" r:id="rId44"/>
    <p:sldLayoutId id="2147483787" r:id="rId45"/>
    <p:sldLayoutId id="2147483771" r:id="rId46"/>
    <p:sldLayoutId id="2147483773" r:id="rId47"/>
    <p:sldLayoutId id="2147483792" r:id="rId48"/>
    <p:sldLayoutId id="2147483793" r:id="rId49"/>
    <p:sldLayoutId id="2147483794" r:id="rId50"/>
    <p:sldLayoutId id="2147483795" r:id="rId51"/>
    <p:sldLayoutId id="2147483796" r:id="rId52"/>
    <p:sldLayoutId id="2147483797" r:id="rId53"/>
    <p:sldLayoutId id="2147483798" r:id="rId54"/>
    <p:sldLayoutId id="2147483842" r:id="rId55"/>
    <p:sldLayoutId id="2147483841" r:id="rId56"/>
    <p:sldLayoutId id="2147483843" r:id="rId57"/>
    <p:sldLayoutId id="2147483844" r:id="rId58"/>
  </p:sldLayoutIdLst>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8.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2">
            <a:extLst>
              <a:ext uri="{FF2B5EF4-FFF2-40B4-BE49-F238E27FC236}">
                <a16:creationId xmlns="" xmlns:a16="http://schemas.microsoft.com/office/drawing/2014/main" id="{EE80F0AA-4DF1-4DBF-9AA2-5439157D8912}"/>
              </a:ext>
            </a:extLst>
          </p:cNvPr>
          <p:cNvSpPr/>
          <p:nvPr/>
        </p:nvSpPr>
        <p:spPr>
          <a:xfrm>
            <a:off x="1057" y="1534"/>
            <a:ext cx="5751631" cy="1019581"/>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endParaRPr sz="1132"/>
          </a:p>
        </p:txBody>
      </p:sp>
      <p:sp>
        <p:nvSpPr>
          <p:cNvPr id="15" name="object 4">
            <a:extLst>
              <a:ext uri="{FF2B5EF4-FFF2-40B4-BE49-F238E27FC236}">
                <a16:creationId xmlns="" xmlns:a16="http://schemas.microsoft.com/office/drawing/2014/main" id="{96789AA7-9596-4F83-89FD-AEC28EE179F1}"/>
              </a:ext>
            </a:extLst>
          </p:cNvPr>
          <p:cNvSpPr txBox="1"/>
          <p:nvPr/>
        </p:nvSpPr>
        <p:spPr>
          <a:xfrm>
            <a:off x="445648" y="1151992"/>
            <a:ext cx="3910241" cy="1476024"/>
          </a:xfrm>
          <a:prstGeom prst="rect">
            <a:avLst/>
          </a:prstGeom>
        </p:spPr>
        <p:txBody>
          <a:bodyPr vert="horz" wrap="square" lIns="0" tIns="13949" rIns="0" bIns="0" rtlCol="0">
            <a:spAutoFit/>
          </a:bodyPr>
          <a:lstStyle/>
          <a:p>
            <a:pPr marL="18387">
              <a:spcAft>
                <a:spcPts val="600"/>
              </a:spcAft>
            </a:pPr>
            <a:r>
              <a:rPr sz="1800" dirty="0" err="1">
                <a:solidFill>
                  <a:srgbClr val="002060"/>
                </a:solidFill>
                <a:latin typeface="Arial" pitchFamily="34" charset="0"/>
                <a:cs typeface="Arial" pitchFamily="34" charset="0"/>
              </a:rPr>
              <a:t>Mavzu</a:t>
            </a:r>
            <a:r>
              <a:rPr sz="1800" dirty="0">
                <a:solidFill>
                  <a:srgbClr val="002060"/>
                </a:solidFill>
                <a:latin typeface="Arial" pitchFamily="34" charset="0"/>
                <a:cs typeface="Arial" pitchFamily="34" charset="0"/>
              </a:rPr>
              <a:t>:</a:t>
            </a:r>
            <a:r>
              <a:rPr lang="en-US" sz="1800" b="1" dirty="0">
                <a:solidFill>
                  <a:srgbClr val="002060"/>
                </a:solidFill>
                <a:latin typeface="Arial" pitchFamily="34" charset="0"/>
                <a:cs typeface="Arial" pitchFamily="34" charset="0"/>
              </a:rPr>
              <a:t> </a:t>
            </a:r>
            <a:endParaRPr lang="en-US" sz="1800" b="1" dirty="0" smtClean="0">
              <a:solidFill>
                <a:srgbClr val="002060"/>
              </a:solidFill>
              <a:latin typeface="Arial" pitchFamily="34" charset="0"/>
              <a:cs typeface="Arial" pitchFamily="34" charset="0"/>
            </a:endParaRPr>
          </a:p>
          <a:p>
            <a:pPr marL="18387"/>
            <a:r>
              <a:rPr lang="en-US" altLang="ru-RU" sz="1800" b="1" dirty="0" err="1" smtClean="0">
                <a:solidFill>
                  <a:srgbClr val="002060"/>
                </a:solidFill>
                <a:latin typeface="Arial" pitchFamily="34" charset="0"/>
                <a:cs typeface="Arial" pitchFamily="34" charset="0"/>
              </a:rPr>
              <a:t>Buxoro</a:t>
            </a:r>
            <a:r>
              <a:rPr lang="en-US" altLang="ru-RU" sz="1800" b="1" dirty="0" smtClean="0">
                <a:solidFill>
                  <a:srgbClr val="002060"/>
                </a:solidFill>
                <a:latin typeface="Arial" pitchFamily="34" charset="0"/>
                <a:cs typeface="Arial" pitchFamily="34" charset="0"/>
              </a:rPr>
              <a:t> </a:t>
            </a:r>
            <a:r>
              <a:rPr lang="en-US" altLang="ru-RU" sz="1800" b="1" dirty="0" err="1">
                <a:solidFill>
                  <a:srgbClr val="002060"/>
                </a:solidFill>
                <a:latin typeface="Arial" pitchFamily="34" charset="0"/>
                <a:cs typeface="Arial" pitchFamily="34" charset="0"/>
              </a:rPr>
              <a:t>amirligining</a:t>
            </a:r>
            <a:r>
              <a:rPr lang="en-US" altLang="ru-RU" sz="1800" b="1" dirty="0">
                <a:solidFill>
                  <a:srgbClr val="002060"/>
                </a:solidFill>
                <a:latin typeface="Arial" pitchFamily="34" charset="0"/>
                <a:cs typeface="Arial" pitchFamily="34" charset="0"/>
              </a:rPr>
              <a:t> </a:t>
            </a:r>
            <a:r>
              <a:rPr lang="en-US" altLang="ru-RU" sz="1800" b="1" dirty="0" err="1">
                <a:solidFill>
                  <a:srgbClr val="002060"/>
                </a:solidFill>
                <a:latin typeface="Arial" pitchFamily="34" charset="0"/>
                <a:cs typeface="Arial" pitchFamily="34" charset="0"/>
              </a:rPr>
              <a:t>davlat</a:t>
            </a:r>
            <a:r>
              <a:rPr lang="en-US" altLang="ru-RU" sz="1800" b="1" dirty="0">
                <a:solidFill>
                  <a:srgbClr val="002060"/>
                </a:solidFill>
                <a:latin typeface="Arial" pitchFamily="34" charset="0"/>
                <a:cs typeface="Arial" pitchFamily="34" charset="0"/>
              </a:rPr>
              <a:t> </a:t>
            </a:r>
            <a:r>
              <a:rPr lang="en-US" altLang="ru-RU" sz="1800" b="1" dirty="0" err="1" smtClean="0">
                <a:solidFill>
                  <a:srgbClr val="002060"/>
                </a:solidFill>
                <a:latin typeface="Arial" pitchFamily="34" charset="0"/>
                <a:cs typeface="Arial" pitchFamily="34" charset="0"/>
              </a:rPr>
              <a:t>tuzumi</a:t>
            </a:r>
            <a:r>
              <a:rPr lang="en-US" altLang="ru-RU" sz="1800" b="1" dirty="0" smtClean="0">
                <a:solidFill>
                  <a:srgbClr val="002060"/>
                </a:solidFill>
                <a:latin typeface="Arial" pitchFamily="34" charset="0"/>
                <a:cs typeface="Arial" pitchFamily="34" charset="0"/>
              </a:rPr>
              <a:t> </a:t>
            </a:r>
            <a:r>
              <a:rPr lang="en-US" altLang="ru-RU" sz="1800" b="1" dirty="0" err="1" smtClean="0">
                <a:solidFill>
                  <a:srgbClr val="002060"/>
                </a:solidFill>
                <a:latin typeface="Arial" pitchFamily="34" charset="0"/>
                <a:cs typeface="Arial" pitchFamily="34" charset="0"/>
              </a:rPr>
              <a:t>va</a:t>
            </a:r>
            <a:r>
              <a:rPr lang="en-US" altLang="ru-RU" sz="1800" b="1" dirty="0" smtClean="0">
                <a:solidFill>
                  <a:srgbClr val="002060"/>
                </a:solidFill>
                <a:latin typeface="Arial" pitchFamily="34" charset="0"/>
                <a:cs typeface="Arial" pitchFamily="34" charset="0"/>
              </a:rPr>
              <a:t> </a:t>
            </a:r>
            <a:r>
              <a:rPr lang="en-US" altLang="ru-RU" sz="1800" b="1" dirty="0" err="1" smtClean="0">
                <a:solidFill>
                  <a:srgbClr val="002060"/>
                </a:solidFill>
                <a:latin typeface="Arial" pitchFamily="34" charset="0"/>
                <a:cs typeface="Arial" pitchFamily="34" charset="0"/>
              </a:rPr>
              <a:t>ijtimoiy-iqtisodiy</a:t>
            </a:r>
            <a:r>
              <a:rPr lang="en-US" altLang="ru-RU" sz="1800" b="1" dirty="0" smtClean="0">
                <a:solidFill>
                  <a:srgbClr val="002060"/>
                </a:solidFill>
                <a:latin typeface="Arial" pitchFamily="34" charset="0"/>
                <a:cs typeface="Arial" pitchFamily="34" charset="0"/>
              </a:rPr>
              <a:t> </a:t>
            </a:r>
            <a:r>
              <a:rPr lang="en-US" altLang="ru-RU" sz="1800" b="1" dirty="0" err="1">
                <a:solidFill>
                  <a:srgbClr val="002060"/>
                </a:solidFill>
                <a:latin typeface="Arial" pitchFamily="34" charset="0"/>
                <a:cs typeface="Arial" pitchFamily="34" charset="0"/>
              </a:rPr>
              <a:t>hayoti</a:t>
            </a:r>
            <a:r>
              <a:rPr lang="en-US" altLang="ru-RU" sz="1800" b="1" dirty="0">
                <a:solidFill>
                  <a:srgbClr val="002060"/>
                </a:solidFill>
                <a:latin typeface="Arial" pitchFamily="34" charset="0"/>
                <a:cs typeface="Arial" pitchFamily="34" charset="0"/>
              </a:rPr>
              <a:t>. </a:t>
            </a:r>
            <a:endParaRPr lang="en-US" altLang="ru-RU" sz="1800" b="1" dirty="0" smtClean="0">
              <a:solidFill>
                <a:srgbClr val="002060"/>
              </a:solidFill>
              <a:latin typeface="Arial" pitchFamily="34" charset="0"/>
              <a:cs typeface="Arial" pitchFamily="34" charset="0"/>
            </a:endParaRPr>
          </a:p>
          <a:p>
            <a:pPr marL="18387"/>
            <a:r>
              <a:rPr lang="en-US" sz="1800" b="1" dirty="0" err="1" smtClean="0">
                <a:solidFill>
                  <a:srgbClr val="002060"/>
                </a:solidFill>
                <a:latin typeface="Arial" pitchFamily="34" charset="0"/>
                <a:cs typeface="Arial" pitchFamily="34" charset="0"/>
              </a:rPr>
              <a:t>Yosh</a:t>
            </a:r>
            <a:r>
              <a:rPr lang="en-US" sz="1800" b="1" dirty="0" smtClean="0">
                <a:solidFill>
                  <a:srgbClr val="002060"/>
                </a:solidFill>
                <a:latin typeface="Arial" pitchFamily="34" charset="0"/>
                <a:cs typeface="Arial" pitchFamily="34" charset="0"/>
              </a:rPr>
              <a:t> </a:t>
            </a:r>
            <a:r>
              <a:rPr lang="en-US" sz="1800" b="1" dirty="0" err="1">
                <a:solidFill>
                  <a:srgbClr val="002060"/>
                </a:solidFill>
                <a:latin typeface="Arial" pitchFamily="34" charset="0"/>
                <a:cs typeface="Arial" pitchFamily="34" charset="0"/>
              </a:rPr>
              <a:t>Buxoroliklar</a:t>
            </a:r>
            <a:r>
              <a:rPr lang="en-US" sz="1800" b="1" dirty="0">
                <a:solidFill>
                  <a:srgbClr val="002060"/>
                </a:solidFill>
                <a:latin typeface="Arial" pitchFamily="34" charset="0"/>
                <a:cs typeface="Arial" pitchFamily="34" charset="0"/>
              </a:rPr>
              <a:t> </a:t>
            </a:r>
            <a:r>
              <a:rPr lang="en-US" sz="1800" b="1" dirty="0" err="1">
                <a:solidFill>
                  <a:srgbClr val="002060"/>
                </a:solidFill>
                <a:latin typeface="Arial" pitchFamily="34" charset="0"/>
                <a:cs typeface="Arial" pitchFamily="34" charset="0"/>
              </a:rPr>
              <a:t>faoliyati</a:t>
            </a:r>
            <a:r>
              <a:rPr lang="en-US" sz="1800" b="1" dirty="0">
                <a:solidFill>
                  <a:srgbClr val="002060"/>
                </a:solidFill>
                <a:latin typeface="Arial" pitchFamily="34" charset="0"/>
                <a:cs typeface="Arial" pitchFamily="34" charset="0"/>
              </a:rPr>
              <a:t> </a:t>
            </a:r>
            <a:r>
              <a:rPr lang="en-US" sz="1800" b="1" dirty="0" err="1">
                <a:solidFill>
                  <a:srgbClr val="002060"/>
                </a:solidFill>
                <a:latin typeface="Arial" pitchFamily="34" charset="0"/>
                <a:cs typeface="Arial" pitchFamily="34" charset="0"/>
              </a:rPr>
              <a:t>va</a:t>
            </a:r>
            <a:r>
              <a:rPr lang="en-US" sz="1800" b="1" dirty="0">
                <a:solidFill>
                  <a:srgbClr val="002060"/>
                </a:solidFill>
                <a:latin typeface="Arial" pitchFamily="34" charset="0"/>
                <a:cs typeface="Arial" pitchFamily="34" charset="0"/>
              </a:rPr>
              <a:t> </a:t>
            </a:r>
            <a:r>
              <a:rPr lang="en-US" sz="1800" b="1" dirty="0" err="1">
                <a:solidFill>
                  <a:srgbClr val="002060"/>
                </a:solidFill>
                <a:latin typeface="Arial" pitchFamily="34" charset="0"/>
                <a:cs typeface="Arial" pitchFamily="34" charset="0"/>
              </a:rPr>
              <a:t>Buxoro</a:t>
            </a:r>
            <a:r>
              <a:rPr lang="en-US" sz="1800" b="1" dirty="0">
                <a:solidFill>
                  <a:srgbClr val="002060"/>
                </a:solidFill>
                <a:latin typeface="Arial" pitchFamily="34" charset="0"/>
                <a:cs typeface="Arial" pitchFamily="34" charset="0"/>
              </a:rPr>
              <a:t> </a:t>
            </a:r>
            <a:r>
              <a:rPr lang="en-US" sz="1800" b="1" dirty="0" err="1">
                <a:solidFill>
                  <a:srgbClr val="002060"/>
                </a:solidFill>
                <a:latin typeface="Arial" pitchFamily="34" charset="0"/>
                <a:cs typeface="Arial" pitchFamily="34" charset="0"/>
              </a:rPr>
              <a:t>amirligining</a:t>
            </a:r>
            <a:r>
              <a:rPr lang="en-US" sz="1800" b="1" dirty="0">
                <a:solidFill>
                  <a:srgbClr val="002060"/>
                </a:solidFill>
                <a:latin typeface="Arial" pitchFamily="34" charset="0"/>
                <a:cs typeface="Arial" pitchFamily="34" charset="0"/>
              </a:rPr>
              <a:t> </a:t>
            </a:r>
            <a:r>
              <a:rPr lang="en-US" sz="1800" b="1" dirty="0" err="1" smtClean="0">
                <a:solidFill>
                  <a:srgbClr val="002060"/>
                </a:solidFill>
                <a:latin typeface="Arial" pitchFamily="34" charset="0"/>
                <a:cs typeface="Arial" pitchFamily="34" charset="0"/>
              </a:rPr>
              <a:t>tugatilishi</a:t>
            </a:r>
            <a:r>
              <a:rPr lang="en-US" sz="1800" b="1" dirty="0" smtClean="0">
                <a:solidFill>
                  <a:srgbClr val="002060"/>
                </a:solidFill>
                <a:latin typeface="Arial" pitchFamily="34" charset="0"/>
                <a:cs typeface="Arial" pitchFamily="34" charset="0"/>
              </a:rPr>
              <a:t>.</a:t>
            </a:r>
            <a:r>
              <a:rPr lang="en-US" altLang="ru-RU" sz="1800" b="1" dirty="0" smtClean="0">
                <a:solidFill>
                  <a:srgbClr val="002060"/>
                </a:solidFill>
                <a:latin typeface="Arial" pitchFamily="34" charset="0"/>
                <a:cs typeface="Arial" pitchFamily="34" charset="0"/>
              </a:rPr>
              <a:t> </a:t>
            </a:r>
            <a:endParaRPr lang="en-US" sz="1800" b="1" dirty="0">
              <a:solidFill>
                <a:srgbClr val="002060"/>
              </a:solidFill>
              <a:latin typeface="Arial" pitchFamily="34" charset="0"/>
              <a:cs typeface="Arial" pitchFamily="34" charset="0"/>
            </a:endParaRPr>
          </a:p>
        </p:txBody>
      </p:sp>
      <p:sp>
        <p:nvSpPr>
          <p:cNvPr id="16" name="object 5">
            <a:extLst>
              <a:ext uri="{FF2B5EF4-FFF2-40B4-BE49-F238E27FC236}">
                <a16:creationId xmlns="" xmlns:a16="http://schemas.microsoft.com/office/drawing/2014/main" id="{A8BAE388-D6D2-40E9-8208-E39C1E0E7029}"/>
              </a:ext>
            </a:extLst>
          </p:cNvPr>
          <p:cNvSpPr/>
          <p:nvPr/>
        </p:nvSpPr>
        <p:spPr>
          <a:xfrm>
            <a:off x="133820" y="1193659"/>
            <a:ext cx="277784" cy="724429"/>
          </a:xfrm>
          <a:custGeom>
            <a:avLst/>
            <a:gdLst/>
            <a:ahLst/>
            <a:cxnLst/>
            <a:rect l="l" t="t" r="r" b="b"/>
            <a:pathLst>
              <a:path w="344170" h="680719">
                <a:moveTo>
                  <a:pt x="343828" y="0"/>
                </a:moveTo>
                <a:lnTo>
                  <a:pt x="0" y="0"/>
                </a:lnTo>
                <a:lnTo>
                  <a:pt x="0" y="680466"/>
                </a:lnTo>
                <a:lnTo>
                  <a:pt x="343828" y="680466"/>
                </a:lnTo>
                <a:lnTo>
                  <a:pt x="343828" y="0"/>
                </a:lnTo>
                <a:close/>
              </a:path>
            </a:pathLst>
          </a:custGeom>
          <a:solidFill>
            <a:srgbClr val="2365C7"/>
          </a:solidFill>
        </p:spPr>
        <p:txBody>
          <a:bodyPr wrap="square" lIns="0" tIns="0" rIns="0" bIns="0" rtlCol="0"/>
          <a:lstStyle/>
          <a:p>
            <a:endParaRPr sz="1132"/>
          </a:p>
        </p:txBody>
      </p:sp>
      <p:sp>
        <p:nvSpPr>
          <p:cNvPr id="17" name="object 6">
            <a:extLst>
              <a:ext uri="{FF2B5EF4-FFF2-40B4-BE49-F238E27FC236}">
                <a16:creationId xmlns="" xmlns:a16="http://schemas.microsoft.com/office/drawing/2014/main" id="{ACB4B4C4-B96E-4D3D-A3B1-019ECDA735A1}"/>
              </a:ext>
            </a:extLst>
          </p:cNvPr>
          <p:cNvSpPr/>
          <p:nvPr/>
        </p:nvSpPr>
        <p:spPr>
          <a:xfrm>
            <a:off x="133820" y="2064574"/>
            <a:ext cx="277784" cy="724429"/>
          </a:xfrm>
          <a:custGeom>
            <a:avLst/>
            <a:gdLst/>
            <a:ahLst/>
            <a:cxnLst/>
            <a:rect l="l" t="t" r="r" b="b"/>
            <a:pathLst>
              <a:path w="344170" h="680719">
                <a:moveTo>
                  <a:pt x="343828" y="0"/>
                </a:moveTo>
                <a:lnTo>
                  <a:pt x="0" y="0"/>
                </a:lnTo>
                <a:lnTo>
                  <a:pt x="0" y="680457"/>
                </a:lnTo>
                <a:lnTo>
                  <a:pt x="343828" y="680457"/>
                </a:lnTo>
                <a:lnTo>
                  <a:pt x="343828" y="0"/>
                </a:lnTo>
                <a:close/>
              </a:path>
            </a:pathLst>
          </a:custGeom>
          <a:solidFill>
            <a:srgbClr val="96989A"/>
          </a:solidFill>
        </p:spPr>
        <p:txBody>
          <a:bodyPr wrap="square" lIns="0" tIns="0" rIns="0" bIns="0" rtlCol="0"/>
          <a:lstStyle/>
          <a:p>
            <a:endParaRPr sz="1132"/>
          </a:p>
        </p:txBody>
      </p:sp>
      <p:sp>
        <p:nvSpPr>
          <p:cNvPr id="20" name="object 9">
            <a:extLst>
              <a:ext uri="{FF2B5EF4-FFF2-40B4-BE49-F238E27FC236}">
                <a16:creationId xmlns="" xmlns:a16="http://schemas.microsoft.com/office/drawing/2014/main" id="{F294EAD7-CAB8-401C-B12D-6064AA1177E0}"/>
              </a:ext>
            </a:extLst>
          </p:cNvPr>
          <p:cNvSpPr/>
          <p:nvPr/>
        </p:nvSpPr>
        <p:spPr>
          <a:xfrm>
            <a:off x="4696151" y="227770"/>
            <a:ext cx="883874" cy="602999"/>
          </a:xfrm>
          <a:custGeom>
            <a:avLst/>
            <a:gdLst/>
            <a:ahLst/>
            <a:cxnLst/>
            <a:rect l="l" t="t" r="r" b="b"/>
            <a:pathLst>
              <a:path w="603885" h="603885">
                <a:moveTo>
                  <a:pt x="603605" y="0"/>
                </a:moveTo>
                <a:lnTo>
                  <a:pt x="0" y="0"/>
                </a:lnTo>
                <a:lnTo>
                  <a:pt x="0" y="603618"/>
                </a:lnTo>
                <a:lnTo>
                  <a:pt x="603605" y="603618"/>
                </a:lnTo>
                <a:lnTo>
                  <a:pt x="603605" y="0"/>
                </a:lnTo>
                <a:close/>
              </a:path>
            </a:pathLst>
          </a:custGeom>
          <a:solidFill>
            <a:srgbClr val="00A859"/>
          </a:solidFill>
        </p:spPr>
        <p:txBody>
          <a:bodyPr wrap="square" lIns="0" tIns="0" rIns="0" bIns="0" rtlCol="0"/>
          <a:lstStyle/>
          <a:p>
            <a:endParaRPr sz="1132"/>
          </a:p>
        </p:txBody>
      </p:sp>
      <p:sp>
        <p:nvSpPr>
          <p:cNvPr id="21" name="object 10">
            <a:extLst>
              <a:ext uri="{FF2B5EF4-FFF2-40B4-BE49-F238E27FC236}">
                <a16:creationId xmlns="" xmlns:a16="http://schemas.microsoft.com/office/drawing/2014/main" id="{27824596-7DE1-4136-95E4-49A51856B6D3}"/>
              </a:ext>
            </a:extLst>
          </p:cNvPr>
          <p:cNvSpPr/>
          <p:nvPr/>
        </p:nvSpPr>
        <p:spPr>
          <a:xfrm>
            <a:off x="4696151" y="227770"/>
            <a:ext cx="883874" cy="602999"/>
          </a:xfrm>
          <a:custGeom>
            <a:avLst/>
            <a:gdLst/>
            <a:ahLst/>
            <a:cxnLst/>
            <a:rect l="l" t="t" r="r" b="b"/>
            <a:pathLst>
              <a:path w="603885" h="603885">
                <a:moveTo>
                  <a:pt x="0" y="0"/>
                </a:moveTo>
                <a:lnTo>
                  <a:pt x="603605" y="0"/>
                </a:lnTo>
                <a:lnTo>
                  <a:pt x="603605" y="603618"/>
                </a:lnTo>
                <a:lnTo>
                  <a:pt x="0" y="603618"/>
                </a:lnTo>
                <a:lnTo>
                  <a:pt x="0" y="0"/>
                </a:lnTo>
                <a:close/>
              </a:path>
            </a:pathLst>
          </a:custGeom>
          <a:ln w="30481">
            <a:solidFill>
              <a:srgbClr val="FEFEFE"/>
            </a:solidFill>
          </a:ln>
        </p:spPr>
        <p:txBody>
          <a:bodyPr wrap="square" lIns="0" tIns="0" rIns="0" bIns="0" rtlCol="0"/>
          <a:lstStyle/>
          <a:p>
            <a:endParaRPr sz="1132"/>
          </a:p>
        </p:txBody>
      </p:sp>
      <p:sp>
        <p:nvSpPr>
          <p:cNvPr id="22" name="object 12">
            <a:extLst>
              <a:ext uri="{FF2B5EF4-FFF2-40B4-BE49-F238E27FC236}">
                <a16:creationId xmlns="" xmlns:a16="http://schemas.microsoft.com/office/drawing/2014/main" id="{CAFE6579-511C-4CCB-9A5C-300ACC2F553A}"/>
              </a:ext>
            </a:extLst>
          </p:cNvPr>
          <p:cNvSpPr txBox="1"/>
          <p:nvPr/>
        </p:nvSpPr>
        <p:spPr>
          <a:xfrm>
            <a:off x="4696151" y="323900"/>
            <a:ext cx="883874" cy="361807"/>
          </a:xfrm>
          <a:prstGeom prst="rect">
            <a:avLst/>
          </a:prstGeom>
        </p:spPr>
        <p:txBody>
          <a:bodyPr vert="horz" wrap="square" lIns="0" tIns="15852" rIns="0" bIns="0" rtlCol="0">
            <a:spAutoFit/>
          </a:bodyPr>
          <a:lstStyle/>
          <a:p>
            <a:pPr algn="ctr">
              <a:spcBef>
                <a:spcPts val="125"/>
              </a:spcBef>
            </a:pPr>
            <a:r>
              <a:rPr lang="en-US" sz="2247" b="1" spc="10" dirty="0">
                <a:solidFill>
                  <a:srgbClr val="FEFEFE"/>
                </a:solidFill>
                <a:latin typeface="Arial"/>
                <a:cs typeface="Arial"/>
              </a:rPr>
              <a:t>9-sinf </a:t>
            </a:r>
            <a:endParaRPr sz="2247" dirty="0">
              <a:latin typeface="Arial"/>
              <a:cs typeface="Arial"/>
            </a:endParaRPr>
          </a:p>
        </p:txBody>
      </p:sp>
      <p:sp>
        <p:nvSpPr>
          <p:cNvPr id="25" name="object 2">
            <a:extLst>
              <a:ext uri="{FF2B5EF4-FFF2-40B4-BE49-F238E27FC236}">
                <a16:creationId xmlns="" xmlns:a16="http://schemas.microsoft.com/office/drawing/2014/main" id="{173C2D9C-C6BD-4DDA-B358-531897F817D9}"/>
              </a:ext>
            </a:extLst>
          </p:cNvPr>
          <p:cNvSpPr txBox="1">
            <a:spLocks/>
          </p:cNvSpPr>
          <p:nvPr/>
        </p:nvSpPr>
        <p:spPr>
          <a:xfrm>
            <a:off x="848884" y="215318"/>
            <a:ext cx="3627754" cy="507189"/>
          </a:xfrm>
          <a:prstGeom prst="rect">
            <a:avLst/>
          </a:prstGeom>
        </p:spPr>
        <p:txBody>
          <a:bodyPr vert="horz" wrap="square" lIns="0" tIns="14604" rIns="0" bIns="0" rtlCol="0">
            <a:spAutoFit/>
          </a:bodyPr>
          <a:lstStyle>
            <a:lvl1pPr>
              <a:defRPr sz="3400" b="1" i="0">
                <a:solidFill>
                  <a:schemeClr val="bg1"/>
                </a:solidFill>
                <a:latin typeface="Arial"/>
                <a:ea typeface="+mj-ea"/>
                <a:cs typeface="Arial"/>
              </a:defRPr>
            </a:lvl1pPr>
          </a:lstStyle>
          <a:p>
            <a:pPr marL="12700" marR="0" lvl="0" indent="0" defTabSz="914400" eaLnBrk="1" fontAlgn="auto" latinLnBrk="0" hangingPunct="1">
              <a:lnSpc>
                <a:spcPct val="100000"/>
              </a:lnSpc>
              <a:spcBef>
                <a:spcPts val="114"/>
              </a:spcBef>
              <a:spcAft>
                <a:spcPts val="0"/>
              </a:spcAft>
              <a:buClrTx/>
              <a:buSzTx/>
              <a:buFontTx/>
              <a:buNone/>
              <a:tabLst/>
              <a:defRPr/>
            </a:pPr>
            <a:r>
              <a:rPr kumimoji="0" lang="en-US" sz="3200" b="1" i="0" u="none" strike="noStrike" kern="0" cap="none" spc="5" normalizeH="0" baseline="0" noProof="0" dirty="0" err="1">
                <a:ln>
                  <a:noFill/>
                </a:ln>
                <a:solidFill>
                  <a:sysClr val="window" lastClr="FFFFFF"/>
                </a:solidFill>
                <a:effectLst/>
                <a:uLnTx/>
                <a:uFillTx/>
                <a:latin typeface="Arial"/>
                <a:ea typeface="+mj-ea"/>
                <a:cs typeface="Arial"/>
              </a:rPr>
              <a:t>O</a:t>
            </a:r>
            <a:r>
              <a:rPr kumimoji="0" lang="en-US" sz="3200" b="1" i="0" u="none" strike="noStrike" kern="0" cap="none" spc="5" normalizeH="0" noProof="0" dirty="0" err="1">
                <a:ln>
                  <a:noFill/>
                </a:ln>
                <a:solidFill>
                  <a:sysClr val="window" lastClr="FFFFFF"/>
                </a:solidFill>
                <a:effectLst/>
                <a:uLnTx/>
                <a:uFillTx/>
                <a:latin typeface="Arial"/>
                <a:ea typeface="+mj-ea"/>
                <a:cs typeface="Arial"/>
              </a:rPr>
              <a:t>‘</a:t>
            </a:r>
            <a:r>
              <a:rPr kumimoji="0" lang="en-US" sz="3200" b="1" i="0" u="none" strike="noStrike" kern="0" cap="none" spc="5" normalizeH="0" baseline="0" noProof="0" dirty="0" err="1">
                <a:ln>
                  <a:noFill/>
                </a:ln>
                <a:solidFill>
                  <a:sysClr val="window" lastClr="FFFFFF"/>
                </a:solidFill>
                <a:effectLst/>
                <a:uLnTx/>
                <a:uFillTx/>
                <a:latin typeface="Arial"/>
                <a:ea typeface="+mj-ea"/>
                <a:cs typeface="Arial"/>
              </a:rPr>
              <a:t>zbekiston</a:t>
            </a:r>
            <a:r>
              <a:rPr kumimoji="0" lang="en-US" sz="3200" b="1" i="0" u="none" strike="noStrike" kern="0" cap="none" spc="-30" normalizeH="0" baseline="0" noProof="0" dirty="0">
                <a:ln>
                  <a:noFill/>
                </a:ln>
                <a:solidFill>
                  <a:sysClr val="window" lastClr="FFFFFF"/>
                </a:solidFill>
                <a:effectLst/>
                <a:uLnTx/>
                <a:uFillTx/>
                <a:latin typeface="Arial"/>
                <a:ea typeface="+mj-ea"/>
                <a:cs typeface="Arial"/>
              </a:rPr>
              <a:t> </a:t>
            </a:r>
            <a:r>
              <a:rPr kumimoji="0" lang="en-US" sz="3200" b="1" i="0" u="none" strike="noStrike" kern="0" cap="none" spc="5" normalizeH="0" baseline="0" noProof="0" dirty="0" err="1">
                <a:ln>
                  <a:noFill/>
                </a:ln>
                <a:solidFill>
                  <a:sysClr val="window" lastClr="FFFFFF"/>
                </a:solidFill>
                <a:effectLst/>
                <a:uLnTx/>
                <a:uFillTx/>
                <a:latin typeface="Arial"/>
                <a:ea typeface="+mj-ea"/>
                <a:cs typeface="Arial"/>
              </a:rPr>
              <a:t>tarixi</a:t>
            </a:r>
            <a:endParaRPr kumimoji="0" lang="en-US" sz="3200" b="1" i="0" u="none" strike="noStrike" kern="0" cap="none" spc="5" normalizeH="0" baseline="0" noProof="0" dirty="0">
              <a:ln>
                <a:noFill/>
              </a:ln>
              <a:solidFill>
                <a:sysClr val="window" lastClr="FFFFFF"/>
              </a:solidFill>
              <a:effectLst/>
              <a:uLnTx/>
              <a:uFillTx/>
              <a:latin typeface="Arial"/>
              <a:ea typeface="+mj-ea"/>
              <a:cs typeface="Arial"/>
            </a:endParaRPr>
          </a:p>
        </p:txBody>
      </p:sp>
      <p:sp>
        <p:nvSpPr>
          <p:cNvPr id="26" name="object 11">
            <a:extLst>
              <a:ext uri="{FF2B5EF4-FFF2-40B4-BE49-F238E27FC236}">
                <a16:creationId xmlns="" xmlns:a16="http://schemas.microsoft.com/office/drawing/2014/main" id="{5B75B315-3F99-4F20-AE24-482E239D9233}"/>
              </a:ext>
            </a:extLst>
          </p:cNvPr>
          <p:cNvSpPr/>
          <p:nvPr/>
        </p:nvSpPr>
        <p:spPr>
          <a:xfrm>
            <a:off x="329821" y="310629"/>
            <a:ext cx="407034" cy="366395"/>
          </a:xfrm>
          <a:custGeom>
            <a:avLst/>
            <a:gdLst/>
            <a:ahLst/>
            <a:cxnLst/>
            <a:rect l="l" t="t" r="r" b="b"/>
            <a:pathLst>
              <a:path w="407034" h="366395">
                <a:moveTo>
                  <a:pt x="406874" y="352624"/>
                </a:moveTo>
                <a:lnTo>
                  <a:pt x="0" y="352624"/>
                </a:lnTo>
                <a:lnTo>
                  <a:pt x="0" y="366187"/>
                </a:lnTo>
                <a:lnTo>
                  <a:pt x="406874" y="366187"/>
                </a:lnTo>
                <a:lnTo>
                  <a:pt x="406874" y="352624"/>
                </a:lnTo>
                <a:close/>
              </a:path>
              <a:path w="407034" h="366395">
                <a:moveTo>
                  <a:pt x="54248" y="0"/>
                </a:moveTo>
                <a:lnTo>
                  <a:pt x="0" y="0"/>
                </a:lnTo>
                <a:lnTo>
                  <a:pt x="0" y="21700"/>
                </a:lnTo>
                <a:lnTo>
                  <a:pt x="6781" y="35261"/>
                </a:lnTo>
                <a:lnTo>
                  <a:pt x="6781" y="352624"/>
                </a:lnTo>
                <a:lnTo>
                  <a:pt x="20342" y="352624"/>
                </a:lnTo>
                <a:lnTo>
                  <a:pt x="20342" y="40686"/>
                </a:lnTo>
                <a:lnTo>
                  <a:pt x="47468" y="40686"/>
                </a:lnTo>
                <a:lnTo>
                  <a:pt x="47468" y="35261"/>
                </a:lnTo>
                <a:lnTo>
                  <a:pt x="51537" y="27122"/>
                </a:lnTo>
                <a:lnTo>
                  <a:pt x="17632" y="27122"/>
                </a:lnTo>
                <a:lnTo>
                  <a:pt x="13561" y="18986"/>
                </a:lnTo>
                <a:lnTo>
                  <a:pt x="13561" y="13561"/>
                </a:lnTo>
                <a:lnTo>
                  <a:pt x="54248" y="13561"/>
                </a:lnTo>
                <a:lnTo>
                  <a:pt x="54248" y="0"/>
                </a:lnTo>
                <a:close/>
              </a:path>
              <a:path w="407034" h="366395">
                <a:moveTo>
                  <a:pt x="47468" y="40686"/>
                </a:moveTo>
                <a:lnTo>
                  <a:pt x="33903" y="40686"/>
                </a:lnTo>
                <a:lnTo>
                  <a:pt x="33903" y="352624"/>
                </a:lnTo>
                <a:lnTo>
                  <a:pt x="47468" y="352624"/>
                </a:lnTo>
                <a:lnTo>
                  <a:pt x="47468" y="196656"/>
                </a:lnTo>
                <a:lnTo>
                  <a:pt x="115282" y="196656"/>
                </a:lnTo>
                <a:lnTo>
                  <a:pt x="115282" y="183092"/>
                </a:lnTo>
                <a:lnTo>
                  <a:pt x="47468" y="183092"/>
                </a:lnTo>
                <a:lnTo>
                  <a:pt x="47468" y="40686"/>
                </a:lnTo>
                <a:close/>
              </a:path>
              <a:path w="407034" h="366395">
                <a:moveTo>
                  <a:pt x="115282" y="196656"/>
                </a:moveTo>
                <a:lnTo>
                  <a:pt x="101718" y="196656"/>
                </a:lnTo>
                <a:lnTo>
                  <a:pt x="101718" y="352624"/>
                </a:lnTo>
                <a:lnTo>
                  <a:pt x="115282" y="352624"/>
                </a:lnTo>
                <a:lnTo>
                  <a:pt x="115282" y="196656"/>
                </a:lnTo>
                <a:close/>
              </a:path>
              <a:path w="407034" h="366395">
                <a:moveTo>
                  <a:pt x="203436" y="93578"/>
                </a:moveTo>
                <a:lnTo>
                  <a:pt x="157999" y="125453"/>
                </a:lnTo>
                <a:lnTo>
                  <a:pt x="130820" y="164782"/>
                </a:lnTo>
                <a:lnTo>
                  <a:pt x="128844" y="181062"/>
                </a:lnTo>
                <a:lnTo>
                  <a:pt x="128844" y="352624"/>
                </a:lnTo>
                <a:lnTo>
                  <a:pt x="142405" y="352624"/>
                </a:lnTo>
                <a:lnTo>
                  <a:pt x="142405" y="217001"/>
                </a:lnTo>
                <a:lnTo>
                  <a:pt x="278030" y="217001"/>
                </a:lnTo>
                <a:lnTo>
                  <a:pt x="278030" y="203436"/>
                </a:lnTo>
                <a:lnTo>
                  <a:pt x="142405" y="203436"/>
                </a:lnTo>
                <a:lnTo>
                  <a:pt x="142405" y="181062"/>
                </a:lnTo>
                <a:lnTo>
                  <a:pt x="155852" y="145109"/>
                </a:lnTo>
                <a:lnTo>
                  <a:pt x="203436" y="109857"/>
                </a:lnTo>
                <a:lnTo>
                  <a:pt x="226642" y="109857"/>
                </a:lnTo>
                <a:lnTo>
                  <a:pt x="203436" y="93578"/>
                </a:lnTo>
                <a:close/>
              </a:path>
              <a:path w="407034" h="366395">
                <a:moveTo>
                  <a:pt x="203436" y="236664"/>
                </a:moveTo>
                <a:lnTo>
                  <a:pt x="170622" y="262844"/>
                </a:lnTo>
                <a:lnTo>
                  <a:pt x="169531" y="270568"/>
                </a:lnTo>
                <a:lnTo>
                  <a:pt x="169531" y="352624"/>
                </a:lnTo>
                <a:lnTo>
                  <a:pt x="183092" y="352624"/>
                </a:lnTo>
                <a:lnTo>
                  <a:pt x="183092" y="265146"/>
                </a:lnTo>
                <a:lnTo>
                  <a:pt x="185806" y="260399"/>
                </a:lnTo>
                <a:lnTo>
                  <a:pt x="190554" y="258364"/>
                </a:lnTo>
                <a:lnTo>
                  <a:pt x="203436" y="252262"/>
                </a:lnTo>
                <a:lnTo>
                  <a:pt x="229994" y="252262"/>
                </a:lnTo>
                <a:lnTo>
                  <a:pt x="228474" y="250449"/>
                </a:lnTo>
                <a:lnTo>
                  <a:pt x="222421" y="246157"/>
                </a:lnTo>
                <a:lnTo>
                  <a:pt x="203436" y="236664"/>
                </a:lnTo>
                <a:close/>
              </a:path>
              <a:path w="407034" h="366395">
                <a:moveTo>
                  <a:pt x="229994" y="252262"/>
                </a:moveTo>
                <a:lnTo>
                  <a:pt x="203436" y="252262"/>
                </a:lnTo>
                <a:lnTo>
                  <a:pt x="216320" y="258364"/>
                </a:lnTo>
                <a:lnTo>
                  <a:pt x="221068" y="260399"/>
                </a:lnTo>
                <a:lnTo>
                  <a:pt x="223782" y="265146"/>
                </a:lnTo>
                <a:lnTo>
                  <a:pt x="223782" y="352624"/>
                </a:lnTo>
                <a:lnTo>
                  <a:pt x="237343" y="352624"/>
                </a:lnTo>
                <a:lnTo>
                  <a:pt x="237343" y="270568"/>
                </a:lnTo>
                <a:lnTo>
                  <a:pt x="236252" y="262844"/>
                </a:lnTo>
                <a:lnTo>
                  <a:pt x="233190" y="256075"/>
                </a:lnTo>
                <a:lnTo>
                  <a:pt x="229994" y="252262"/>
                </a:lnTo>
                <a:close/>
              </a:path>
              <a:path w="407034" h="366395">
                <a:moveTo>
                  <a:pt x="278030" y="217001"/>
                </a:moveTo>
                <a:lnTo>
                  <a:pt x="264469" y="217001"/>
                </a:lnTo>
                <a:lnTo>
                  <a:pt x="264469" y="352624"/>
                </a:lnTo>
                <a:lnTo>
                  <a:pt x="278030" y="352624"/>
                </a:lnTo>
                <a:lnTo>
                  <a:pt x="278030" y="217001"/>
                </a:lnTo>
                <a:close/>
              </a:path>
              <a:path w="407034" h="366395">
                <a:moveTo>
                  <a:pt x="305156" y="81373"/>
                </a:moveTo>
                <a:lnTo>
                  <a:pt x="291592" y="81373"/>
                </a:lnTo>
                <a:lnTo>
                  <a:pt x="291592" y="352624"/>
                </a:lnTo>
                <a:lnTo>
                  <a:pt x="305156" y="352624"/>
                </a:lnTo>
                <a:lnTo>
                  <a:pt x="305156" y="196656"/>
                </a:lnTo>
                <a:lnTo>
                  <a:pt x="372971" y="196656"/>
                </a:lnTo>
                <a:lnTo>
                  <a:pt x="372971" y="183092"/>
                </a:lnTo>
                <a:lnTo>
                  <a:pt x="305156" y="183092"/>
                </a:lnTo>
                <a:lnTo>
                  <a:pt x="305156" y="172923"/>
                </a:lnTo>
                <a:lnTo>
                  <a:pt x="318717" y="164105"/>
                </a:lnTo>
                <a:lnTo>
                  <a:pt x="342452" y="164105"/>
                </a:lnTo>
                <a:lnTo>
                  <a:pt x="337031" y="160037"/>
                </a:lnTo>
                <a:lnTo>
                  <a:pt x="331944" y="156646"/>
                </a:lnTo>
                <a:lnTo>
                  <a:pt x="305156" y="156646"/>
                </a:lnTo>
                <a:lnTo>
                  <a:pt x="305156" y="81373"/>
                </a:lnTo>
                <a:close/>
              </a:path>
              <a:path w="407034" h="366395">
                <a:moveTo>
                  <a:pt x="372971" y="196656"/>
                </a:moveTo>
                <a:lnTo>
                  <a:pt x="359406" y="196656"/>
                </a:lnTo>
                <a:lnTo>
                  <a:pt x="359406" y="352624"/>
                </a:lnTo>
                <a:lnTo>
                  <a:pt x="372971" y="352624"/>
                </a:lnTo>
                <a:lnTo>
                  <a:pt x="372971" y="196656"/>
                </a:lnTo>
                <a:close/>
              </a:path>
              <a:path w="407034" h="366395">
                <a:moveTo>
                  <a:pt x="400093" y="40686"/>
                </a:moveTo>
                <a:lnTo>
                  <a:pt x="386532" y="40686"/>
                </a:lnTo>
                <a:lnTo>
                  <a:pt x="386532" y="352624"/>
                </a:lnTo>
                <a:lnTo>
                  <a:pt x="400093" y="352624"/>
                </a:lnTo>
                <a:lnTo>
                  <a:pt x="400093" y="40686"/>
                </a:lnTo>
                <a:close/>
              </a:path>
              <a:path w="407034" h="366395">
                <a:moveTo>
                  <a:pt x="226642" y="109857"/>
                </a:moveTo>
                <a:lnTo>
                  <a:pt x="203436" y="109857"/>
                </a:lnTo>
                <a:lnTo>
                  <a:pt x="241411" y="136302"/>
                </a:lnTo>
                <a:lnTo>
                  <a:pt x="251022" y="145013"/>
                </a:lnTo>
                <a:lnTo>
                  <a:pt x="258281" y="155630"/>
                </a:lnTo>
                <a:lnTo>
                  <a:pt x="262869" y="167773"/>
                </a:lnTo>
                <a:lnTo>
                  <a:pt x="264469" y="181062"/>
                </a:lnTo>
                <a:lnTo>
                  <a:pt x="264469" y="203436"/>
                </a:lnTo>
                <a:lnTo>
                  <a:pt x="278030" y="203436"/>
                </a:lnTo>
                <a:lnTo>
                  <a:pt x="278030" y="181062"/>
                </a:lnTo>
                <a:lnTo>
                  <a:pt x="276049" y="164743"/>
                </a:lnTo>
                <a:lnTo>
                  <a:pt x="270317" y="149696"/>
                </a:lnTo>
                <a:lnTo>
                  <a:pt x="261153" y="136430"/>
                </a:lnTo>
                <a:lnTo>
                  <a:pt x="248874" y="125453"/>
                </a:lnTo>
                <a:lnTo>
                  <a:pt x="226642" y="109857"/>
                </a:lnTo>
                <a:close/>
              </a:path>
              <a:path w="407034" h="366395">
                <a:moveTo>
                  <a:pt x="88157" y="147830"/>
                </a:moveTo>
                <a:lnTo>
                  <a:pt x="69843" y="160037"/>
                </a:lnTo>
                <a:lnTo>
                  <a:pt x="64422" y="164105"/>
                </a:lnTo>
                <a:lnTo>
                  <a:pt x="61029" y="170207"/>
                </a:lnTo>
                <a:lnTo>
                  <a:pt x="61029" y="183092"/>
                </a:lnTo>
                <a:lnTo>
                  <a:pt x="74594" y="183092"/>
                </a:lnTo>
                <a:lnTo>
                  <a:pt x="74594" y="174952"/>
                </a:lnTo>
                <a:lnTo>
                  <a:pt x="75952" y="172923"/>
                </a:lnTo>
                <a:lnTo>
                  <a:pt x="77306" y="171561"/>
                </a:lnTo>
                <a:lnTo>
                  <a:pt x="88157" y="164782"/>
                </a:lnTo>
                <a:lnTo>
                  <a:pt x="115282" y="164782"/>
                </a:lnTo>
                <a:lnTo>
                  <a:pt x="115282" y="156646"/>
                </a:lnTo>
                <a:lnTo>
                  <a:pt x="101718" y="156646"/>
                </a:lnTo>
                <a:lnTo>
                  <a:pt x="88157" y="147830"/>
                </a:lnTo>
                <a:close/>
              </a:path>
              <a:path w="407034" h="366395">
                <a:moveTo>
                  <a:pt x="115282" y="164782"/>
                </a:moveTo>
                <a:lnTo>
                  <a:pt x="88157" y="164782"/>
                </a:lnTo>
                <a:lnTo>
                  <a:pt x="101718" y="173598"/>
                </a:lnTo>
                <a:lnTo>
                  <a:pt x="101718" y="183092"/>
                </a:lnTo>
                <a:lnTo>
                  <a:pt x="115282" y="183092"/>
                </a:lnTo>
                <a:lnTo>
                  <a:pt x="115282" y="164782"/>
                </a:lnTo>
                <a:close/>
              </a:path>
              <a:path w="407034" h="366395">
                <a:moveTo>
                  <a:pt x="342452" y="164105"/>
                </a:moveTo>
                <a:lnTo>
                  <a:pt x="318717" y="164105"/>
                </a:lnTo>
                <a:lnTo>
                  <a:pt x="329568" y="170888"/>
                </a:lnTo>
                <a:lnTo>
                  <a:pt x="331603" y="172242"/>
                </a:lnTo>
                <a:lnTo>
                  <a:pt x="332280" y="174279"/>
                </a:lnTo>
                <a:lnTo>
                  <a:pt x="332280" y="183092"/>
                </a:lnTo>
                <a:lnTo>
                  <a:pt x="345843" y="183092"/>
                </a:lnTo>
                <a:lnTo>
                  <a:pt x="345843" y="170207"/>
                </a:lnTo>
                <a:lnTo>
                  <a:pt x="342452" y="164105"/>
                </a:lnTo>
                <a:close/>
              </a:path>
              <a:path w="407034" h="366395">
                <a:moveTo>
                  <a:pt x="406874" y="0"/>
                </a:moveTo>
                <a:lnTo>
                  <a:pt x="352626" y="0"/>
                </a:lnTo>
                <a:lnTo>
                  <a:pt x="352626" y="21700"/>
                </a:lnTo>
                <a:lnTo>
                  <a:pt x="359406" y="35261"/>
                </a:lnTo>
                <a:lnTo>
                  <a:pt x="359406" y="183092"/>
                </a:lnTo>
                <a:lnTo>
                  <a:pt x="372971" y="183092"/>
                </a:lnTo>
                <a:lnTo>
                  <a:pt x="372971" y="40686"/>
                </a:lnTo>
                <a:lnTo>
                  <a:pt x="400093" y="40686"/>
                </a:lnTo>
                <a:lnTo>
                  <a:pt x="400093" y="35261"/>
                </a:lnTo>
                <a:lnTo>
                  <a:pt x="404163" y="27122"/>
                </a:lnTo>
                <a:lnTo>
                  <a:pt x="370255" y="27122"/>
                </a:lnTo>
                <a:lnTo>
                  <a:pt x="366187" y="18986"/>
                </a:lnTo>
                <a:lnTo>
                  <a:pt x="366187" y="13561"/>
                </a:lnTo>
                <a:lnTo>
                  <a:pt x="406874" y="13561"/>
                </a:lnTo>
                <a:lnTo>
                  <a:pt x="406874" y="0"/>
                </a:lnTo>
                <a:close/>
              </a:path>
              <a:path w="407034" h="366395">
                <a:moveTo>
                  <a:pt x="305156" y="40686"/>
                </a:moveTo>
                <a:lnTo>
                  <a:pt x="101718" y="40686"/>
                </a:lnTo>
                <a:lnTo>
                  <a:pt x="101718" y="156646"/>
                </a:lnTo>
                <a:lnTo>
                  <a:pt x="115282" y="156646"/>
                </a:lnTo>
                <a:lnTo>
                  <a:pt x="115282" y="81373"/>
                </a:lnTo>
                <a:lnTo>
                  <a:pt x="305156" y="81373"/>
                </a:lnTo>
                <a:lnTo>
                  <a:pt x="305156" y="67812"/>
                </a:lnTo>
                <a:lnTo>
                  <a:pt x="115282" y="67812"/>
                </a:lnTo>
                <a:lnTo>
                  <a:pt x="115282" y="54248"/>
                </a:lnTo>
                <a:lnTo>
                  <a:pt x="305156" y="54248"/>
                </a:lnTo>
                <a:lnTo>
                  <a:pt x="305156" y="40686"/>
                </a:lnTo>
                <a:close/>
              </a:path>
              <a:path w="407034" h="366395">
                <a:moveTo>
                  <a:pt x="318717" y="147830"/>
                </a:moveTo>
                <a:lnTo>
                  <a:pt x="305156" y="156646"/>
                </a:lnTo>
                <a:lnTo>
                  <a:pt x="331944" y="156646"/>
                </a:lnTo>
                <a:lnTo>
                  <a:pt x="318717" y="147830"/>
                </a:lnTo>
                <a:close/>
              </a:path>
              <a:path w="407034" h="366395">
                <a:moveTo>
                  <a:pt x="305156" y="54248"/>
                </a:moveTo>
                <a:lnTo>
                  <a:pt x="291592" y="54248"/>
                </a:lnTo>
                <a:lnTo>
                  <a:pt x="291592" y="67812"/>
                </a:lnTo>
                <a:lnTo>
                  <a:pt x="305156" y="67812"/>
                </a:lnTo>
                <a:lnTo>
                  <a:pt x="305156" y="54248"/>
                </a:lnTo>
                <a:close/>
              </a:path>
              <a:path w="407034" h="366395">
                <a:moveTo>
                  <a:pt x="54248" y="13561"/>
                </a:moveTo>
                <a:lnTo>
                  <a:pt x="40686" y="13561"/>
                </a:lnTo>
                <a:lnTo>
                  <a:pt x="40686" y="18986"/>
                </a:lnTo>
                <a:lnTo>
                  <a:pt x="36619" y="27122"/>
                </a:lnTo>
                <a:lnTo>
                  <a:pt x="51537" y="27122"/>
                </a:lnTo>
                <a:lnTo>
                  <a:pt x="54248" y="21700"/>
                </a:lnTo>
                <a:lnTo>
                  <a:pt x="54248" y="13561"/>
                </a:lnTo>
                <a:close/>
              </a:path>
              <a:path w="407034" h="366395">
                <a:moveTo>
                  <a:pt x="406874" y="13561"/>
                </a:moveTo>
                <a:lnTo>
                  <a:pt x="393313" y="13561"/>
                </a:lnTo>
                <a:lnTo>
                  <a:pt x="393313" y="18986"/>
                </a:lnTo>
                <a:lnTo>
                  <a:pt x="389242" y="27122"/>
                </a:lnTo>
                <a:lnTo>
                  <a:pt x="404163" y="27122"/>
                </a:lnTo>
                <a:lnTo>
                  <a:pt x="406874" y="21700"/>
                </a:lnTo>
                <a:lnTo>
                  <a:pt x="406874" y="13561"/>
                </a:lnTo>
                <a:close/>
              </a:path>
            </a:pathLst>
          </a:custGeom>
          <a:solidFill>
            <a:srgbClr val="00AEEF"/>
          </a:solidFill>
        </p:spPr>
        <p:txBody>
          <a:bodyPr wrap="square" lIns="0" tIns="0" rIns="0" bIns="0" rtlCol="0"/>
          <a:lstStyle/>
          <a:p>
            <a:pPr defTabSz="914400"/>
            <a:endParaRPr sz="1800">
              <a:solidFill>
                <a:prstClr val="black"/>
              </a:solidFill>
              <a:latin typeface="Calibri"/>
            </a:endParaRPr>
          </a:p>
        </p:txBody>
      </p:sp>
      <p:sp>
        <p:nvSpPr>
          <p:cNvPr id="27" name="object 12">
            <a:extLst>
              <a:ext uri="{FF2B5EF4-FFF2-40B4-BE49-F238E27FC236}">
                <a16:creationId xmlns="" xmlns:a16="http://schemas.microsoft.com/office/drawing/2014/main" id="{83775CBE-21CF-425D-ABFB-41180DA5A377}"/>
              </a:ext>
            </a:extLst>
          </p:cNvPr>
          <p:cNvSpPr/>
          <p:nvPr/>
        </p:nvSpPr>
        <p:spPr>
          <a:xfrm>
            <a:off x="655322" y="520847"/>
            <a:ext cx="13970" cy="67945"/>
          </a:xfrm>
          <a:custGeom>
            <a:avLst/>
            <a:gdLst/>
            <a:ahLst/>
            <a:cxnLst/>
            <a:rect l="l" t="t" r="r" b="b"/>
            <a:pathLst>
              <a:path w="13970" h="67945">
                <a:moveTo>
                  <a:pt x="0" y="67814"/>
                </a:moveTo>
                <a:lnTo>
                  <a:pt x="13561" y="67814"/>
                </a:lnTo>
                <a:lnTo>
                  <a:pt x="13561" y="0"/>
                </a:lnTo>
                <a:lnTo>
                  <a:pt x="0" y="0"/>
                </a:lnTo>
                <a:lnTo>
                  <a:pt x="0" y="67814"/>
                </a:lnTo>
                <a:close/>
              </a:path>
            </a:pathLst>
          </a:custGeom>
          <a:solidFill>
            <a:srgbClr val="00AEEF"/>
          </a:solidFill>
        </p:spPr>
        <p:txBody>
          <a:bodyPr wrap="square" lIns="0" tIns="0" rIns="0" bIns="0" rtlCol="0"/>
          <a:lstStyle/>
          <a:p>
            <a:pPr defTabSz="914400"/>
            <a:endParaRPr sz="1800">
              <a:solidFill>
                <a:prstClr val="black"/>
              </a:solidFill>
              <a:latin typeface="Calibri"/>
            </a:endParaRPr>
          </a:p>
        </p:txBody>
      </p:sp>
      <p:sp>
        <p:nvSpPr>
          <p:cNvPr id="28" name="object 13">
            <a:extLst>
              <a:ext uri="{FF2B5EF4-FFF2-40B4-BE49-F238E27FC236}">
                <a16:creationId xmlns="" xmlns:a16="http://schemas.microsoft.com/office/drawing/2014/main" id="{B178D85C-EB66-41A7-A3BD-6CA192A25BC2}"/>
              </a:ext>
            </a:extLst>
          </p:cNvPr>
          <p:cNvSpPr/>
          <p:nvPr/>
        </p:nvSpPr>
        <p:spPr>
          <a:xfrm>
            <a:off x="655322" y="602222"/>
            <a:ext cx="13970" cy="47625"/>
          </a:xfrm>
          <a:custGeom>
            <a:avLst/>
            <a:gdLst/>
            <a:ahLst/>
            <a:cxnLst/>
            <a:rect l="l" t="t" r="r" b="b"/>
            <a:pathLst>
              <a:path w="13970" h="47625">
                <a:moveTo>
                  <a:pt x="0" y="47468"/>
                </a:moveTo>
                <a:lnTo>
                  <a:pt x="13561" y="47468"/>
                </a:lnTo>
                <a:lnTo>
                  <a:pt x="13561" y="0"/>
                </a:lnTo>
                <a:lnTo>
                  <a:pt x="0" y="0"/>
                </a:lnTo>
                <a:lnTo>
                  <a:pt x="0" y="47468"/>
                </a:lnTo>
                <a:close/>
              </a:path>
            </a:pathLst>
          </a:custGeom>
          <a:solidFill>
            <a:srgbClr val="00AEEF"/>
          </a:solidFill>
        </p:spPr>
        <p:txBody>
          <a:bodyPr wrap="square" lIns="0" tIns="0" rIns="0" bIns="0" rtlCol="0"/>
          <a:lstStyle/>
          <a:p>
            <a:pPr defTabSz="914400"/>
            <a:endParaRPr sz="1800">
              <a:solidFill>
                <a:prstClr val="black"/>
              </a:solidFill>
              <a:latin typeface="Calibri"/>
            </a:endParaRPr>
          </a:p>
        </p:txBody>
      </p:sp>
      <p:sp>
        <p:nvSpPr>
          <p:cNvPr id="29" name="object 14">
            <a:extLst>
              <a:ext uri="{FF2B5EF4-FFF2-40B4-BE49-F238E27FC236}">
                <a16:creationId xmlns="" xmlns:a16="http://schemas.microsoft.com/office/drawing/2014/main" id="{B1AC9C4C-06A4-42C7-B853-E49E57991666}"/>
              </a:ext>
            </a:extLst>
          </p:cNvPr>
          <p:cNvSpPr/>
          <p:nvPr/>
        </p:nvSpPr>
        <p:spPr>
          <a:xfrm>
            <a:off x="397634" y="520847"/>
            <a:ext cx="13970" cy="67945"/>
          </a:xfrm>
          <a:custGeom>
            <a:avLst/>
            <a:gdLst/>
            <a:ahLst/>
            <a:cxnLst/>
            <a:rect l="l" t="t" r="r" b="b"/>
            <a:pathLst>
              <a:path w="13970" h="67945">
                <a:moveTo>
                  <a:pt x="0" y="67814"/>
                </a:moveTo>
                <a:lnTo>
                  <a:pt x="13561" y="67814"/>
                </a:lnTo>
                <a:lnTo>
                  <a:pt x="13561" y="0"/>
                </a:lnTo>
                <a:lnTo>
                  <a:pt x="0" y="0"/>
                </a:lnTo>
                <a:lnTo>
                  <a:pt x="0" y="67814"/>
                </a:lnTo>
                <a:close/>
              </a:path>
            </a:pathLst>
          </a:custGeom>
          <a:solidFill>
            <a:srgbClr val="00AEEF"/>
          </a:solidFill>
        </p:spPr>
        <p:txBody>
          <a:bodyPr wrap="square" lIns="0" tIns="0" rIns="0" bIns="0" rtlCol="0"/>
          <a:lstStyle/>
          <a:p>
            <a:pPr defTabSz="914400"/>
            <a:endParaRPr sz="1800">
              <a:solidFill>
                <a:prstClr val="black"/>
              </a:solidFill>
              <a:latin typeface="Calibri"/>
            </a:endParaRPr>
          </a:p>
        </p:txBody>
      </p:sp>
      <p:sp>
        <p:nvSpPr>
          <p:cNvPr id="30" name="object 15">
            <a:extLst>
              <a:ext uri="{FF2B5EF4-FFF2-40B4-BE49-F238E27FC236}">
                <a16:creationId xmlns="" xmlns:a16="http://schemas.microsoft.com/office/drawing/2014/main" id="{AA74AE73-2CC7-4164-A38A-9C32CF275CE9}"/>
              </a:ext>
            </a:extLst>
          </p:cNvPr>
          <p:cNvSpPr/>
          <p:nvPr/>
        </p:nvSpPr>
        <p:spPr>
          <a:xfrm>
            <a:off x="397634" y="602222"/>
            <a:ext cx="13970" cy="47625"/>
          </a:xfrm>
          <a:custGeom>
            <a:avLst/>
            <a:gdLst/>
            <a:ahLst/>
            <a:cxnLst/>
            <a:rect l="l" t="t" r="r" b="b"/>
            <a:pathLst>
              <a:path w="13970" h="47625">
                <a:moveTo>
                  <a:pt x="0" y="47468"/>
                </a:moveTo>
                <a:lnTo>
                  <a:pt x="13561" y="47468"/>
                </a:lnTo>
                <a:lnTo>
                  <a:pt x="13561" y="0"/>
                </a:lnTo>
                <a:lnTo>
                  <a:pt x="0" y="0"/>
                </a:lnTo>
                <a:lnTo>
                  <a:pt x="0" y="47468"/>
                </a:lnTo>
                <a:close/>
              </a:path>
            </a:pathLst>
          </a:custGeom>
          <a:solidFill>
            <a:srgbClr val="00AEEF"/>
          </a:solidFill>
        </p:spPr>
        <p:txBody>
          <a:bodyPr wrap="square" lIns="0" tIns="0" rIns="0" bIns="0" rtlCol="0"/>
          <a:lstStyle/>
          <a:p>
            <a:pPr defTabSz="914400"/>
            <a:endParaRPr sz="1800">
              <a:solidFill>
                <a:prstClr val="black"/>
              </a:solidFill>
              <a:latin typeface="Calibri"/>
            </a:endParaRPr>
          </a:p>
        </p:txBody>
      </p:sp>
      <p:pic>
        <p:nvPicPr>
          <p:cNvPr id="1026" name="Picture 2" descr="C:\Users\xusni\Desktop\photo_2020-09-23_13-59-05.jpg"/>
          <p:cNvPicPr>
            <a:picLocks noChangeAspect="1" noChangeArrowheads="1"/>
          </p:cNvPicPr>
          <p:nvPr/>
        </p:nvPicPr>
        <p:blipFill rotWithShape="1">
          <a:blip r:embed="rId2">
            <a:extLst>
              <a:ext uri="{28A0092B-C50C-407E-A947-70E740481C1C}">
                <a14:useLocalDpi xmlns:a14="http://schemas.microsoft.com/office/drawing/2010/main" val="0"/>
              </a:ext>
            </a:extLst>
          </a:blip>
          <a:srcRect l="5670" t="12023" r="8668" b="4914"/>
          <a:stretch/>
        </p:blipFill>
        <p:spPr bwMode="auto">
          <a:xfrm>
            <a:off x="4355889" y="1193659"/>
            <a:ext cx="1224136" cy="1547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99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686421" y="1043981"/>
            <a:ext cx="3001616" cy="1332148"/>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107417" y="467916"/>
            <a:ext cx="5544616" cy="561455"/>
          </a:xfrm>
        </p:spPr>
        <p:txBody>
          <a:bodyPr>
            <a:normAutofit/>
          </a:bodyPr>
          <a:lstStyle/>
          <a:p>
            <a:pPr>
              <a:lnSpc>
                <a:spcPct val="100000"/>
              </a:lnSpc>
              <a:spcAft>
                <a:spcPts val="600"/>
              </a:spcAft>
            </a:pPr>
            <a:r>
              <a:rPr lang="en-US" sz="1600" dirty="0">
                <a:solidFill>
                  <a:srgbClr val="000000"/>
                </a:solidFill>
                <a:latin typeface="Arial" pitchFamily="34" charset="0"/>
                <a:cs typeface="Arial" pitchFamily="34" charset="0"/>
              </a:rPr>
              <a:t>XIX </a:t>
            </a:r>
            <a:r>
              <a:rPr lang="en-US" sz="1600" dirty="0" err="1">
                <a:solidFill>
                  <a:srgbClr val="000000"/>
                </a:solidFill>
                <a:latin typeface="Arial" pitchFamily="34" charset="0"/>
                <a:cs typeface="Arial" pitchFamily="34" charset="0"/>
              </a:rPr>
              <a:t>asrning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oxirida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Buxoro</a:t>
            </a:r>
            <a:r>
              <a:rPr lang="en-US" sz="1600" dirty="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amirligi</a:t>
            </a:r>
            <a:r>
              <a:rPr lang="en-US" sz="1600" dirty="0" smtClean="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Rossiya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Afg‘oniston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Hindiston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Eron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Kavkaz</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bilan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savdo</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aloqalariga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bo‘lgan</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sp>
        <p:nvSpPr>
          <p:cNvPr id="6" name="Прямоугольник 5"/>
          <p:cNvSpPr/>
          <p:nvPr/>
        </p:nvSpPr>
        <p:spPr>
          <a:xfrm>
            <a:off x="0" y="-82306"/>
            <a:ext cx="5759450" cy="605926"/>
          </a:xfrm>
          <a:prstGeom prst="rect">
            <a:avLst/>
          </a:prstGeom>
          <a:solidFill>
            <a:srgbClr val="0070C0"/>
          </a:solidFill>
        </p:spPr>
        <p:txBody>
          <a:bodyPr wrap="square" lIns="51426" tIns="25713" rIns="51426" bIns="25713" anchor="ctr">
            <a:spAutoFit/>
          </a:bodyPr>
          <a:lstStyle/>
          <a:p>
            <a:pPr algn="ctr">
              <a:lnSpc>
                <a:spcPct val="150000"/>
              </a:lnSpc>
            </a:pPr>
            <a:r>
              <a:rPr lang="en-US" sz="2400" b="1" dirty="0" err="1" smtClean="0">
                <a:solidFill>
                  <a:schemeClr val="bg1"/>
                </a:solidFill>
                <a:latin typeface="Arial" pitchFamily="34" charset="0"/>
                <a:cs typeface="Arial" pitchFamily="34" charset="0"/>
              </a:rPr>
              <a:t>Savdo-sotiq</a:t>
            </a:r>
            <a:r>
              <a:rPr lang="en-US" sz="2400" b="1" dirty="0" smtClean="0">
                <a:solidFill>
                  <a:schemeClr val="bg1"/>
                </a:solidFill>
                <a:latin typeface="Arial" pitchFamily="34" charset="0"/>
                <a:cs typeface="Arial" pitchFamily="34" charset="0"/>
              </a:rPr>
              <a:t> </a:t>
            </a:r>
            <a:r>
              <a:rPr lang="en-US" sz="2400" b="1" dirty="0" err="1">
                <a:solidFill>
                  <a:schemeClr val="bg1"/>
                </a:solidFill>
                <a:latin typeface="Arial" pitchFamily="34" charset="0"/>
                <a:cs typeface="Arial" pitchFamily="34" charset="0"/>
              </a:rPr>
              <a:t>munosabatlari</a:t>
            </a:r>
            <a:endParaRPr lang="ru-RU" sz="2200" b="1" dirty="0">
              <a:solidFill>
                <a:schemeClr val="bg1"/>
              </a:solidFill>
              <a:latin typeface="Arial" pitchFamily="34" charset="0"/>
              <a:cs typeface="Arial" pitchFamily="34" charset="0"/>
            </a:endParaRPr>
          </a:p>
        </p:txBody>
      </p:sp>
      <p:sp>
        <p:nvSpPr>
          <p:cNvPr id="2" name="TextBox 1"/>
          <p:cNvSpPr txBox="1"/>
          <p:nvPr/>
        </p:nvSpPr>
        <p:spPr>
          <a:xfrm>
            <a:off x="84697" y="1043980"/>
            <a:ext cx="2543000"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err="1">
                <a:solidFill>
                  <a:srgbClr val="000000"/>
                </a:solidFill>
                <a:latin typeface="Arial" pitchFamily="34" charset="0"/>
                <a:cs typeface="Arial" pitchFamily="34" charset="0"/>
              </a:rPr>
              <a:t>Buxoro</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Charjo‘y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Karki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Termiz</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Kogonda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Rossiya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firmalarining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idora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omborxonalari</a:t>
            </a:r>
            <a:r>
              <a:rPr lang="en-US" sz="1600" dirty="0" smtClean="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mavjud</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edi</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sp>
        <p:nvSpPr>
          <p:cNvPr id="8" name="TextBox 7"/>
          <p:cNvSpPr txBox="1"/>
          <p:nvPr/>
        </p:nvSpPr>
        <p:spPr>
          <a:xfrm>
            <a:off x="107417" y="2429552"/>
            <a:ext cx="5544616"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err="1">
                <a:solidFill>
                  <a:srgbClr val="000000"/>
                </a:solidFill>
                <a:latin typeface="Arial" pitchFamily="34" charset="0"/>
                <a:cs typeface="Arial" pitchFamily="34" charset="0"/>
              </a:rPr>
              <a:t>Buxoro</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amirligi</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hududi</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katta</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foyda</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keltiruvchi</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tranzit</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savdo</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uchun</a:t>
            </a:r>
            <a:r>
              <a:rPr lang="en-US" sz="1400" dirty="0">
                <a:solidFill>
                  <a:srgbClr val="000000"/>
                </a:solidFill>
                <a:latin typeface="Arial" pitchFamily="34" charset="0"/>
                <a:cs typeface="Arial" pitchFamily="34" charset="0"/>
              </a:rPr>
              <a:t> ham </a:t>
            </a:r>
            <a:r>
              <a:rPr lang="en-US" sz="1400" dirty="0" err="1">
                <a:solidFill>
                  <a:srgbClr val="000000"/>
                </a:solidFill>
                <a:latin typeface="Arial" pitchFamily="34" charset="0"/>
                <a:cs typeface="Arial" pitchFamily="34" charset="0"/>
              </a:rPr>
              <a:t>qulay</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edi</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Rossiya</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Buxoro</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orqali</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Afg‘onistonga</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katta</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miqdorda</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movut</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chinni</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buyumlar</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baxmal</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gugurt</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va</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kerosin</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chiqarar</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edi</a:t>
            </a:r>
            <a:r>
              <a:rPr lang="en-US" sz="1400" dirty="0">
                <a:solidFill>
                  <a:srgbClr val="000000"/>
                </a:solidFill>
                <a:latin typeface="Arial" pitchFamily="34" charset="0"/>
                <a:cs typeface="Arial" pitchFamily="34" charset="0"/>
              </a:rPr>
              <a:t>.</a:t>
            </a:r>
            <a:endParaRPr lang="ru-RU" sz="14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7772406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09602" y="44126"/>
            <a:ext cx="5542494" cy="744425"/>
          </a:xfrm>
          <a:prstGeom prst="rect">
            <a:avLst/>
          </a:prstGeom>
        </p:spPr>
        <p:txBody>
          <a:bodyPr wrap="square" lIns="51426" tIns="25713" rIns="51426" bIns="25713">
            <a:spAutoFit/>
          </a:bodyPr>
          <a:lstStyle/>
          <a:p>
            <a:pPr algn="ctr">
              <a:spcAft>
                <a:spcPts val="600"/>
              </a:spcAft>
            </a:pPr>
            <a:r>
              <a:rPr lang="en-US" sz="1500" dirty="0">
                <a:solidFill>
                  <a:srgbClr val="000000"/>
                </a:solidFill>
                <a:latin typeface="Arial" pitchFamily="34" charset="0"/>
                <a:ea typeface="Times New Roman" panose="02020603050405020304" pitchFamily="18" charset="0"/>
                <a:cs typeface="Arial" pitchFamily="34" charset="0"/>
              </a:rPr>
              <a:t>1887-yilda </a:t>
            </a:r>
            <a:r>
              <a:rPr lang="en-US" sz="1500" dirty="0" err="1">
                <a:solidFill>
                  <a:srgbClr val="000000"/>
                </a:solidFill>
                <a:latin typeface="Arial" pitchFamily="34" charset="0"/>
                <a:ea typeface="Times New Roman" panose="02020603050405020304" pitchFamily="18" charset="0"/>
                <a:cs typeface="Arial" pitchFamily="34" charset="0"/>
              </a:rPr>
              <a:t>amirlik</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hududi</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orqali</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dastlabki</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temiryo‘l</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o‘tkazildi</a:t>
            </a:r>
            <a:r>
              <a:rPr lang="en-US" sz="1500" dirty="0">
                <a:solidFill>
                  <a:srgbClr val="000000"/>
                </a:solidFill>
                <a:latin typeface="Arial" pitchFamily="34" charset="0"/>
                <a:ea typeface="Times New Roman" panose="02020603050405020304" pitchFamily="18" charset="0"/>
                <a:cs typeface="Arial" pitchFamily="34" charset="0"/>
              </a:rPr>
              <a:t>. Bu-</a:t>
            </a:r>
            <a:r>
              <a:rPr lang="en-US" sz="1500" dirty="0" err="1">
                <a:solidFill>
                  <a:srgbClr val="000000"/>
                </a:solidFill>
                <a:latin typeface="Arial" pitchFamily="34" charset="0"/>
                <a:ea typeface="Times New Roman" panose="02020603050405020304" pitchFamily="18" charset="0"/>
                <a:cs typeface="Arial" pitchFamily="34" charset="0"/>
              </a:rPr>
              <a:t>xorodan</a:t>
            </a:r>
            <a:r>
              <a:rPr lang="en-US" sz="1500" dirty="0">
                <a:solidFill>
                  <a:srgbClr val="000000"/>
                </a:solidFill>
                <a:latin typeface="Arial" pitchFamily="34" charset="0"/>
                <a:ea typeface="Times New Roman" panose="02020603050405020304" pitchFamily="18" charset="0"/>
                <a:cs typeface="Arial" pitchFamily="34" charset="0"/>
              </a:rPr>
              <a:t> 15 </a:t>
            </a:r>
            <a:r>
              <a:rPr lang="en-US" sz="1500" dirty="0" err="1">
                <a:solidFill>
                  <a:srgbClr val="000000"/>
                </a:solidFill>
                <a:latin typeface="Arial" pitchFamily="34" charset="0"/>
                <a:ea typeface="Times New Roman" panose="02020603050405020304" pitchFamily="18" charset="0"/>
                <a:cs typeface="Arial" pitchFamily="34" charset="0"/>
              </a:rPr>
              <a:t>kilometr</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masofada</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Yangi</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Buxoro</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stansiyasi</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qurilishi</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boshlab</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yuborildi</a:t>
            </a:r>
            <a:r>
              <a:rPr lang="en-US" sz="1500" dirty="0">
                <a:solidFill>
                  <a:srgbClr val="000000"/>
                </a:solidFill>
                <a:latin typeface="Arial" pitchFamily="34" charset="0"/>
                <a:ea typeface="Times New Roman" panose="02020603050405020304" pitchFamily="18" charset="0"/>
                <a:cs typeface="Arial" pitchFamily="34" charset="0"/>
              </a:rPr>
              <a:t>. </a:t>
            </a:r>
            <a:endParaRPr lang="ru-RU" sz="1500" dirty="0">
              <a:solidFill>
                <a:srgbClr val="000000"/>
              </a:solidFill>
              <a:latin typeface="Arial" pitchFamily="34" charset="0"/>
              <a:cs typeface="Arial" pitchFamily="34" charset="0"/>
            </a:endParaRPr>
          </a:p>
        </p:txBody>
      </p:sp>
      <p:pic>
        <p:nvPicPr>
          <p:cNvPr id="8" name="Объект 7"/>
          <p:cNvPicPr>
            <a:picLocks noGrp="1" noChangeAspect="1"/>
          </p:cNvPicPr>
          <p:nvPr>
            <p:ph idx="1"/>
          </p:nvPr>
        </p:nvPicPr>
        <p:blipFill rotWithShape="1">
          <a:blip r:embed="rId2">
            <a:extLst>
              <a:ext uri="{28A0092B-C50C-407E-A947-70E740481C1C}">
                <a14:useLocalDpi xmlns:a14="http://schemas.microsoft.com/office/drawing/2010/main" val="0"/>
              </a:ext>
            </a:extLst>
          </a:blip>
          <a:srcRect l="9174"/>
          <a:stretch/>
        </p:blipFill>
        <p:spPr bwMode="auto">
          <a:xfrm>
            <a:off x="3135085" y="791952"/>
            <a:ext cx="2516947" cy="1502634"/>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72008" y="796696"/>
            <a:ext cx="2987737" cy="1436923"/>
          </a:xfrm>
          <a:prstGeom prst="rect">
            <a:avLst/>
          </a:prstGeom>
        </p:spPr>
        <p:style>
          <a:lnRef idx="2">
            <a:schemeClr val="accent1"/>
          </a:lnRef>
          <a:fillRef idx="1">
            <a:schemeClr val="lt1"/>
          </a:fillRef>
          <a:effectRef idx="0">
            <a:schemeClr val="accent1"/>
          </a:effectRef>
          <a:fontRef idx="minor">
            <a:schemeClr val="dk1"/>
          </a:fontRef>
        </p:style>
        <p:txBody>
          <a:bodyPr wrap="square" lIns="51426" tIns="25713" rIns="51426" bIns="25713">
            <a:spAutoFit/>
          </a:bodyPr>
          <a:lstStyle/>
          <a:p>
            <a:pPr algn="ctr"/>
            <a:r>
              <a:rPr lang="en-US" sz="1500" dirty="0">
                <a:solidFill>
                  <a:srgbClr val="000000"/>
                </a:solidFill>
                <a:latin typeface="Arial" pitchFamily="34" charset="0"/>
                <a:ea typeface="Times New Roman" panose="02020603050405020304" pitchFamily="18" charset="0"/>
                <a:cs typeface="Arial" pitchFamily="34" charset="0"/>
              </a:rPr>
              <a:t>Bu </a:t>
            </a:r>
            <a:r>
              <a:rPr lang="en-US" sz="1500" dirty="0" err="1">
                <a:solidFill>
                  <a:srgbClr val="000000"/>
                </a:solidFill>
                <a:latin typeface="Arial" pitchFamily="34" charset="0"/>
                <a:ea typeface="Times New Roman" panose="02020603050405020304" pitchFamily="18" charset="0"/>
                <a:cs typeface="Arial" pitchFamily="34" charset="0"/>
              </a:rPr>
              <a:t>yerda</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amir</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saroyi</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va</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Rossiya</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siyosiy</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agentining</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qarorgohi</a:t>
            </a:r>
            <a:r>
              <a:rPr lang="en-US" sz="1500" dirty="0">
                <a:solidFill>
                  <a:srgbClr val="000000"/>
                </a:solidFill>
                <a:latin typeface="Arial" pitchFamily="34" charset="0"/>
                <a:ea typeface="Times New Roman" panose="02020603050405020304" pitchFamily="18" charset="0"/>
                <a:cs typeface="Arial" pitchFamily="34" charset="0"/>
              </a:rPr>
              <a:t> ham </a:t>
            </a:r>
            <a:r>
              <a:rPr lang="en-US" sz="1500" dirty="0" err="1">
                <a:solidFill>
                  <a:srgbClr val="000000"/>
                </a:solidFill>
                <a:latin typeface="Arial" pitchFamily="34" charset="0"/>
                <a:ea typeface="Times New Roman" panose="02020603050405020304" pitchFamily="18" charset="0"/>
                <a:cs typeface="Arial" pitchFamily="34" charset="0"/>
              </a:rPr>
              <a:t>barpo</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etildi</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Endilikda</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Buxoro</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amirligi</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7030A0"/>
                </a:solidFill>
                <a:latin typeface="Arial" pitchFamily="34" charset="0"/>
                <a:ea typeface="Times New Roman" panose="02020603050405020304" pitchFamily="18" charset="0"/>
                <a:cs typeface="Arial" pitchFamily="34" charset="0"/>
              </a:rPr>
              <a:t>temiryo‘l</a:t>
            </a:r>
            <a:r>
              <a:rPr lang="en-US" sz="1500" dirty="0">
                <a:solidFill>
                  <a:srgbClr val="7030A0"/>
                </a:solidFill>
                <a:latin typeface="Arial" pitchFamily="34" charset="0"/>
                <a:ea typeface="Times New Roman" panose="02020603050405020304" pitchFamily="18" charset="0"/>
                <a:cs typeface="Arial" pitchFamily="34" charset="0"/>
              </a:rPr>
              <a:t> </a:t>
            </a:r>
            <a:r>
              <a:rPr lang="en-US" sz="1500" dirty="0" err="1">
                <a:solidFill>
                  <a:srgbClr val="7030A0"/>
                </a:solidFill>
                <a:latin typeface="Arial" pitchFamily="34" charset="0"/>
                <a:ea typeface="Times New Roman" panose="02020603050405020304" pitchFamily="18" charset="0"/>
                <a:cs typeface="Arial" pitchFamily="34" charset="0"/>
              </a:rPr>
              <a:t>orqali</a:t>
            </a:r>
            <a:r>
              <a:rPr lang="en-US" sz="1500" dirty="0">
                <a:solidFill>
                  <a:srgbClr val="7030A0"/>
                </a:solidFill>
                <a:latin typeface="Arial" pitchFamily="34" charset="0"/>
                <a:ea typeface="Times New Roman" panose="02020603050405020304" pitchFamily="18" charset="0"/>
                <a:cs typeface="Arial" pitchFamily="34" charset="0"/>
              </a:rPr>
              <a:t> </a:t>
            </a:r>
            <a:r>
              <a:rPr lang="en-US" sz="1500" b="1" dirty="0">
                <a:solidFill>
                  <a:srgbClr val="000000"/>
                </a:solidFill>
                <a:latin typeface="Arial" pitchFamily="34" charset="0"/>
                <a:ea typeface="Times New Roman" panose="02020603050405020304" pitchFamily="18" charset="0"/>
                <a:cs typeface="Arial" pitchFamily="34" charset="0"/>
              </a:rPr>
              <a:t>Toshkent</a:t>
            </a:r>
            <a:r>
              <a:rPr lang="en-US" sz="1500" dirty="0">
                <a:solidFill>
                  <a:srgbClr val="000000"/>
                </a:solidFill>
                <a:latin typeface="Arial" pitchFamily="34" charset="0"/>
                <a:ea typeface="Times New Roman" panose="02020603050405020304" pitchFamily="18" charset="0"/>
                <a:cs typeface="Arial" pitchFamily="34" charset="0"/>
              </a:rPr>
              <a:t>, </a:t>
            </a:r>
            <a:r>
              <a:rPr lang="en-US" sz="1500" b="1" dirty="0">
                <a:solidFill>
                  <a:srgbClr val="000000"/>
                </a:solidFill>
                <a:latin typeface="Arial" pitchFamily="34" charset="0"/>
                <a:ea typeface="Times New Roman" panose="02020603050405020304" pitchFamily="18" charset="0"/>
                <a:cs typeface="Arial" pitchFamily="34" charset="0"/>
              </a:rPr>
              <a:t>Orenburg</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va</a:t>
            </a:r>
            <a:r>
              <a:rPr lang="en-US" sz="1500" dirty="0">
                <a:solidFill>
                  <a:srgbClr val="000000"/>
                </a:solidFill>
                <a:latin typeface="Arial" pitchFamily="34" charset="0"/>
                <a:ea typeface="Times New Roman" panose="02020603050405020304" pitchFamily="18" charset="0"/>
                <a:cs typeface="Arial" pitchFamily="34" charset="0"/>
              </a:rPr>
              <a:t> </a:t>
            </a:r>
            <a:r>
              <a:rPr lang="en-US" sz="1500" b="1" dirty="0" err="1">
                <a:solidFill>
                  <a:srgbClr val="000000"/>
                </a:solidFill>
                <a:latin typeface="Arial" pitchFamily="34" charset="0"/>
                <a:ea typeface="Times New Roman" panose="02020603050405020304" pitchFamily="18" charset="0"/>
                <a:cs typeface="Arial" pitchFamily="34" charset="0"/>
              </a:rPr>
              <a:t>Moskva</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bilan</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bog‘langandi</a:t>
            </a:r>
            <a:r>
              <a:rPr lang="en-US" sz="1500" dirty="0">
                <a:solidFill>
                  <a:srgbClr val="000000"/>
                </a:solidFill>
                <a:latin typeface="Arial" pitchFamily="34" charset="0"/>
                <a:ea typeface="Times New Roman" panose="02020603050405020304" pitchFamily="18" charset="0"/>
                <a:cs typeface="Arial" pitchFamily="34" charset="0"/>
              </a:rPr>
              <a:t>. </a:t>
            </a:r>
            <a:endParaRPr lang="ru-RU" sz="1500" dirty="0">
              <a:solidFill>
                <a:srgbClr val="000000"/>
              </a:solidFill>
              <a:latin typeface="Arial" pitchFamily="34" charset="0"/>
              <a:cs typeface="Arial" pitchFamily="34" charset="0"/>
            </a:endParaRPr>
          </a:p>
        </p:txBody>
      </p:sp>
      <p:sp>
        <p:nvSpPr>
          <p:cNvPr id="7" name="TextBox 6"/>
          <p:cNvSpPr txBox="1"/>
          <p:nvPr/>
        </p:nvSpPr>
        <p:spPr>
          <a:xfrm>
            <a:off x="109602" y="2304120"/>
            <a:ext cx="554243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a:solidFill>
                  <a:srgbClr val="000000"/>
                </a:solidFill>
                <a:latin typeface="Arial" pitchFamily="34" charset="0"/>
                <a:cs typeface="Arial" pitchFamily="34" charset="0"/>
              </a:rPr>
              <a:t>1888-yilga </a:t>
            </a:r>
            <a:r>
              <a:rPr lang="en-US" sz="1600" dirty="0" err="1">
                <a:solidFill>
                  <a:srgbClr val="000000"/>
                </a:solidFill>
                <a:latin typeface="Arial" pitchFamily="34" charset="0"/>
                <a:cs typeface="Arial" pitchFamily="34" charset="0"/>
              </a:rPr>
              <a:t>kelib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Buxoro</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amirligi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hududida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rus</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qishloqlari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vujudga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kela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boshladi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Buxoroda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Rossiya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davlat</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banki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bo‘limi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ochildi</a:t>
            </a:r>
            <a:r>
              <a:rPr lang="en-US" sz="1600" dirty="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955162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Содержимое 5"/>
          <p:cNvSpPr>
            <a:spLocks noGrp="1"/>
          </p:cNvSpPr>
          <p:nvPr>
            <p:ph idx="1"/>
          </p:nvPr>
        </p:nvSpPr>
        <p:spPr>
          <a:xfrm>
            <a:off x="158423" y="503920"/>
            <a:ext cx="5493610" cy="432672"/>
          </a:xfrm>
        </p:spPr>
        <p:txBody>
          <a:bodyPr>
            <a:noAutofit/>
          </a:bodyPr>
          <a:lstStyle/>
          <a:p>
            <a:pPr marL="0" indent="0" algn="ctr">
              <a:buNone/>
            </a:pPr>
            <a:r>
              <a:rPr lang="en-US" sz="1600" dirty="0">
                <a:solidFill>
                  <a:srgbClr val="000000"/>
                </a:solidFill>
                <a:latin typeface="Arial" pitchFamily="34" charset="0"/>
                <a:cs typeface="Arial" pitchFamily="34" charset="0"/>
              </a:rPr>
              <a:t>XX </a:t>
            </a:r>
            <a:r>
              <a:rPr lang="en-US" sz="1600" dirty="0" err="1">
                <a:solidFill>
                  <a:srgbClr val="000000"/>
                </a:solidFill>
                <a:latin typeface="Arial" pitchFamily="34" charset="0"/>
                <a:cs typeface="Arial" pitchFamily="34" charset="0"/>
              </a:rPr>
              <a:t>asr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boshlarida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Buxoro</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ijtimoiy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hayotida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bir-biriga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qarama-qarshi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ikki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kuch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paydo</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bo‘ldi</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sp>
        <p:nvSpPr>
          <p:cNvPr id="2" name="Прямоугольник 1"/>
          <p:cNvSpPr/>
          <p:nvPr/>
        </p:nvSpPr>
        <p:spPr>
          <a:xfrm>
            <a:off x="107417" y="1009586"/>
            <a:ext cx="3096344" cy="1436923"/>
          </a:xfrm>
          <a:prstGeom prst="rect">
            <a:avLst/>
          </a:prstGeom>
        </p:spPr>
        <p:style>
          <a:lnRef idx="2">
            <a:schemeClr val="accent1"/>
          </a:lnRef>
          <a:fillRef idx="1">
            <a:schemeClr val="lt1"/>
          </a:fillRef>
          <a:effectRef idx="0">
            <a:schemeClr val="accent1"/>
          </a:effectRef>
          <a:fontRef idx="minor">
            <a:schemeClr val="dk1"/>
          </a:fontRef>
        </p:style>
        <p:txBody>
          <a:bodyPr wrap="square" lIns="51426" tIns="25713" rIns="51426" bIns="25713">
            <a:spAutoFit/>
          </a:bodyPr>
          <a:lstStyle/>
          <a:p>
            <a:pPr algn="ctr"/>
            <a:r>
              <a:rPr lang="en-US" sz="1500" dirty="0" err="1">
                <a:solidFill>
                  <a:srgbClr val="FF0000"/>
                </a:solidFill>
                <a:latin typeface="Arial" pitchFamily="34" charset="0"/>
                <a:cs typeface="Arial" pitchFamily="34" charset="0"/>
              </a:rPr>
              <a:t>Birinchisi</a:t>
            </a:r>
            <a:r>
              <a:rPr lang="en-US" sz="1500" dirty="0">
                <a:solidFill>
                  <a:srgbClr val="FF0000"/>
                </a:solidFill>
                <a:latin typeface="Arial" pitchFamily="34" charset="0"/>
                <a:cs typeface="Arial" pitchFamily="34" charset="0"/>
              </a:rPr>
              <a:t> </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Buxoroning</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siyosiy</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hayotini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demokratik</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asosda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qayta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qurish</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uning</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iqtisodini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rivojlantirish</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ilg‘or</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mamlakatlar</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qatoriga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ko‘tarilishi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uchun</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astoydil</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kurashuvchi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Yosh</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buxoroliklar</a:t>
            </a:r>
            <a:r>
              <a:rPr lang="en-US" sz="1500" dirty="0">
                <a:solidFill>
                  <a:srgbClr val="000000"/>
                </a:solidFill>
                <a:latin typeface="Arial" pitchFamily="34" charset="0"/>
                <a:cs typeface="Arial" pitchFamily="34" charset="0"/>
              </a:rPr>
              <a:t>. </a:t>
            </a:r>
            <a:endParaRPr lang="ru-RU" sz="1500" dirty="0">
              <a:solidFill>
                <a:srgbClr val="000000"/>
              </a:solidFill>
              <a:latin typeface="Arial" pitchFamily="34" charset="0"/>
              <a:cs typeface="Arial" pitchFamily="34" charset="0"/>
            </a:endParaRPr>
          </a:p>
        </p:txBody>
      </p:sp>
      <p:sp>
        <p:nvSpPr>
          <p:cNvPr id="3" name="Прямоугольник 2"/>
          <p:cNvSpPr/>
          <p:nvPr/>
        </p:nvSpPr>
        <p:spPr>
          <a:xfrm>
            <a:off x="158423" y="2551837"/>
            <a:ext cx="5493610" cy="544371"/>
          </a:xfrm>
          <a:prstGeom prst="rect">
            <a:avLst/>
          </a:prstGeom>
        </p:spPr>
        <p:style>
          <a:lnRef idx="2">
            <a:schemeClr val="accent1"/>
          </a:lnRef>
          <a:fillRef idx="1">
            <a:schemeClr val="lt1"/>
          </a:fillRef>
          <a:effectRef idx="0">
            <a:schemeClr val="accent1"/>
          </a:effectRef>
          <a:fontRef idx="minor">
            <a:schemeClr val="dk1"/>
          </a:fontRef>
        </p:style>
        <p:txBody>
          <a:bodyPr wrap="square" lIns="51426" tIns="25713" rIns="51426" bIns="25713">
            <a:spAutoFit/>
          </a:bodyPr>
          <a:lstStyle/>
          <a:p>
            <a:pPr algn="ctr"/>
            <a:r>
              <a:rPr lang="en-US" sz="1600" dirty="0" err="1">
                <a:solidFill>
                  <a:srgbClr val="FF0000"/>
                </a:solidFill>
                <a:latin typeface="Arial" pitchFamily="34" charset="0"/>
                <a:cs typeface="Arial" pitchFamily="34" charset="0"/>
              </a:rPr>
              <a:t>Ikkinchisi</a:t>
            </a:r>
            <a:r>
              <a:rPr lang="en-US" sz="1600" dirty="0">
                <a:solidFill>
                  <a:srgbClr val="000000"/>
                </a:solidFill>
                <a:latin typeface="Arial" pitchFamily="34" charset="0"/>
                <a:cs typeface="Arial" pitchFamily="34" charset="0"/>
              </a:rPr>
              <a:t> - </a:t>
            </a:r>
            <a:r>
              <a:rPr lang="en-US" sz="1600" dirty="0" err="1">
                <a:solidFill>
                  <a:srgbClr val="000000"/>
                </a:solidFill>
                <a:latin typeface="Arial" pitchFamily="34" charset="0"/>
                <a:cs typeface="Arial" pitchFamily="34" charset="0"/>
              </a:rPr>
              <a:t>diniy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mutaassiblar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qanday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yangilik</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islohotlarning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dushmani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bo‘lgan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toifa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vakillari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edi</a:t>
            </a:r>
            <a:r>
              <a:rPr lang="en-US" sz="1600" dirty="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pic>
        <p:nvPicPr>
          <p:cNvPr id="1026" name="Picture 2" descr="А. Д. Гребенкин «Таджики», 1872 г. - Yvision.kz"/>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8070" y="1040545"/>
            <a:ext cx="2399967" cy="1407591"/>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0" y="10027"/>
            <a:ext cx="5759450" cy="421260"/>
          </a:xfrm>
          <a:prstGeom prst="rect">
            <a:avLst/>
          </a:prstGeom>
          <a:solidFill>
            <a:srgbClr val="0070C0"/>
          </a:solidFill>
        </p:spPr>
        <p:txBody>
          <a:bodyPr wrap="square" lIns="51426" tIns="25713" rIns="51426" bIns="25713" anchor="ctr">
            <a:spAutoFit/>
          </a:bodyPr>
          <a:lstStyle/>
          <a:p>
            <a:pPr algn="ctr"/>
            <a:r>
              <a:rPr lang="en-US" altLang="ru-RU" sz="2400" dirty="0" err="1">
                <a:solidFill>
                  <a:schemeClr val="bg1"/>
                </a:solidFill>
                <a:latin typeface="Arial" panose="020B0604020202020204" pitchFamily="34" charset="0"/>
                <a:cs typeface="Arial" panose="020B0604020202020204" pitchFamily="34" charset="0"/>
              </a:rPr>
              <a:t>Yosh</a:t>
            </a:r>
            <a:r>
              <a:rPr lang="en-US" altLang="ru-RU" sz="2400" dirty="0">
                <a:solidFill>
                  <a:schemeClr val="bg1"/>
                </a:solidFill>
                <a:latin typeface="Arial" panose="020B0604020202020204" pitchFamily="34" charset="0"/>
                <a:cs typeface="Arial" panose="020B0604020202020204" pitchFamily="34" charset="0"/>
              </a:rPr>
              <a:t> </a:t>
            </a:r>
            <a:r>
              <a:rPr lang="en-US" altLang="ru-RU" sz="2400" dirty="0" err="1" smtClean="0">
                <a:solidFill>
                  <a:schemeClr val="bg1"/>
                </a:solidFill>
                <a:latin typeface="Arial" panose="020B0604020202020204" pitchFamily="34" charset="0"/>
                <a:cs typeface="Arial" panose="020B0604020202020204" pitchFamily="34" charset="0"/>
              </a:rPr>
              <a:t>buxoroliklar</a:t>
            </a:r>
            <a:endParaRPr lang="ru-RU" sz="22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5184204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648" y="36004"/>
            <a:ext cx="5509385" cy="1043980"/>
          </a:xfrm>
        </p:spPr>
        <p:txBody>
          <a:bodyPr>
            <a:normAutofit/>
          </a:bodyPr>
          <a:lstStyle/>
          <a:p>
            <a:pPr>
              <a:lnSpc>
                <a:spcPct val="100000"/>
              </a:lnSpc>
              <a:spcAft>
                <a:spcPts val="600"/>
              </a:spcAft>
            </a:pPr>
            <a:r>
              <a:rPr lang="en-US" sz="1600" dirty="0" err="1">
                <a:solidFill>
                  <a:srgbClr val="000000"/>
                </a:solidFill>
                <a:latin typeface="Arial" pitchFamily="34" charset="0"/>
                <a:cs typeface="Arial" pitchFamily="34" charset="0"/>
              </a:rPr>
              <a:t>Yosh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buxoroliklar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Buxoroda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yangi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usul</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maktablarini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tashkil</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qildilar</a:t>
            </a:r>
            <a:r>
              <a:rPr lang="en-US" sz="1600" dirty="0">
                <a:solidFill>
                  <a:srgbClr val="000000"/>
                </a:solidFill>
                <a:latin typeface="Arial" pitchFamily="34" charset="0"/>
                <a:cs typeface="Arial" pitchFamily="34" charset="0"/>
              </a:rPr>
              <a:t>. Bu </a:t>
            </a:r>
            <a:r>
              <a:rPr lang="en-US" sz="1600" dirty="0" err="1">
                <a:solidFill>
                  <a:srgbClr val="000000"/>
                </a:solidFill>
                <a:latin typeface="Arial" pitchFamily="34" charset="0"/>
                <a:cs typeface="Arial" pitchFamily="34" charset="0"/>
              </a:rPr>
              <a:t>maktablar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uchun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turli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darsliklar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o‘quv</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qo‘llanmalari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yozildi</a:t>
            </a:r>
            <a:r>
              <a:rPr lang="en-US" sz="1600" dirty="0">
                <a:solidFill>
                  <a:srgbClr val="000000"/>
                </a:solidFill>
                <a:latin typeface="Arial" pitchFamily="34" charset="0"/>
                <a:cs typeface="Arial" pitchFamily="34" charset="0"/>
              </a:rPr>
              <a:t>. </a:t>
            </a:r>
            <a:r>
              <a:rPr lang="en-US" sz="1600" b="1" dirty="0">
                <a:solidFill>
                  <a:srgbClr val="000000"/>
                </a:solidFill>
                <a:latin typeface="Arial" pitchFamily="34" charset="0"/>
                <a:cs typeface="Arial" pitchFamily="34" charset="0"/>
              </a:rPr>
              <a:t>“</a:t>
            </a:r>
            <a:r>
              <a:rPr lang="en-US" sz="1600" b="1" dirty="0" err="1">
                <a:solidFill>
                  <a:srgbClr val="000000"/>
                </a:solidFill>
                <a:latin typeface="Arial" pitchFamily="34" charset="0"/>
                <a:cs typeface="Arial" pitchFamily="34" charset="0"/>
              </a:rPr>
              <a:t>Buxoroi</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sharif</a:t>
            </a:r>
            <a:r>
              <a:rPr lang="en-US" sz="1600" b="1"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b="1" dirty="0">
                <a:solidFill>
                  <a:srgbClr val="000000"/>
                </a:solidFill>
                <a:latin typeface="Arial" pitchFamily="34" charset="0"/>
                <a:cs typeface="Arial" pitchFamily="34" charset="0"/>
              </a:rPr>
              <a:t>“</a:t>
            </a:r>
            <a:r>
              <a:rPr lang="en-US" sz="1600" b="1" dirty="0" err="1">
                <a:solidFill>
                  <a:srgbClr val="000000"/>
                </a:solidFill>
                <a:latin typeface="Arial" pitchFamily="34" charset="0"/>
                <a:cs typeface="Arial" pitchFamily="34" charset="0"/>
              </a:rPr>
              <a:t>Turon</a:t>
            </a:r>
            <a:r>
              <a:rPr lang="en-US" sz="1600" b="1"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gazetalari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nashr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qilindi</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23741" y="1187996"/>
            <a:ext cx="2593061" cy="1529256"/>
          </a:xfrm>
        </p:spPr>
      </p:pic>
      <p:sp>
        <p:nvSpPr>
          <p:cNvPr id="8" name="Прямоугольник 7"/>
          <p:cNvSpPr/>
          <p:nvPr/>
        </p:nvSpPr>
        <p:spPr>
          <a:xfrm>
            <a:off x="179425" y="1187996"/>
            <a:ext cx="2705611" cy="1529256"/>
          </a:xfrm>
          <a:prstGeom prst="rect">
            <a:avLst/>
          </a:prstGeom>
        </p:spPr>
        <p:style>
          <a:lnRef idx="2">
            <a:schemeClr val="accent1"/>
          </a:lnRef>
          <a:fillRef idx="1">
            <a:schemeClr val="lt1"/>
          </a:fillRef>
          <a:effectRef idx="0">
            <a:schemeClr val="accent1"/>
          </a:effectRef>
          <a:fontRef idx="minor">
            <a:schemeClr val="dk1"/>
          </a:fontRef>
        </p:style>
        <p:txBody>
          <a:bodyPr wrap="square" lIns="51426" tIns="25713" rIns="51426" bIns="25713">
            <a:spAutoFit/>
          </a:bodyPr>
          <a:lstStyle/>
          <a:p>
            <a:pPr algn="ctr">
              <a:spcAft>
                <a:spcPts val="600"/>
              </a:spcAft>
            </a:pPr>
            <a:r>
              <a:rPr lang="en-US" sz="1600" dirty="0" err="1">
                <a:solidFill>
                  <a:srgbClr val="000000"/>
                </a:solidFill>
                <a:latin typeface="Arial" pitchFamily="34" charset="0"/>
                <a:cs typeface="Arial" pitchFamily="34" charset="0"/>
              </a:rPr>
              <a:t>Ushbu</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nashrlar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xalqni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jaholatdan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uyg‘otish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ma’rifatga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da’vat</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etish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bilan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birgalikda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milliy-ozodlik</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mustaqillik</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g‘oyalarini</a:t>
            </a:r>
            <a:r>
              <a:rPr lang="en-US" sz="1600" dirty="0">
                <a:solidFill>
                  <a:srgbClr val="000000"/>
                </a:solidFill>
                <a:latin typeface="Arial" pitchFamily="34" charset="0"/>
                <a:cs typeface="Arial" pitchFamily="34" charset="0"/>
              </a:rPr>
              <a:t> ham </a:t>
            </a:r>
            <a:r>
              <a:rPr lang="en-US" sz="1600" dirty="0" err="1">
                <a:solidFill>
                  <a:srgbClr val="000000"/>
                </a:solidFill>
                <a:latin typeface="Arial" pitchFamily="34" charset="0"/>
                <a:cs typeface="Arial" pitchFamily="34" charset="0"/>
              </a:rPr>
              <a:t>ko‘tarib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chiqdi</a:t>
            </a:r>
            <a:r>
              <a:rPr lang="en-US" sz="1600" dirty="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0736098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79425" y="755948"/>
            <a:ext cx="3600400" cy="1990921"/>
          </a:xfrm>
          <a:prstGeom prst="rect">
            <a:avLst/>
          </a:prstGeom>
        </p:spPr>
        <p:style>
          <a:lnRef idx="2">
            <a:schemeClr val="accent1"/>
          </a:lnRef>
          <a:fillRef idx="1">
            <a:schemeClr val="lt1"/>
          </a:fillRef>
          <a:effectRef idx="0">
            <a:schemeClr val="accent1"/>
          </a:effectRef>
          <a:fontRef idx="minor">
            <a:schemeClr val="dk1"/>
          </a:fontRef>
        </p:style>
        <p:txBody>
          <a:bodyPr wrap="square" lIns="51426" tIns="25713" rIns="51426" bIns="25713">
            <a:spAutoFit/>
          </a:bodyPr>
          <a:lstStyle/>
          <a:p>
            <a:pPr algn="ctr">
              <a:spcAft>
                <a:spcPts val="600"/>
              </a:spcAft>
            </a:pPr>
            <a:r>
              <a:rPr lang="en-US" sz="1800" b="1" dirty="0">
                <a:solidFill>
                  <a:srgbClr val="000000"/>
                </a:solidFill>
                <a:latin typeface="Arial" pitchFamily="34" charset="0"/>
                <a:ea typeface="Times New Roman" panose="02020603050405020304" pitchFamily="18" charset="0"/>
                <a:cs typeface="Arial" pitchFamily="34" charset="0"/>
              </a:rPr>
              <a:t>Amir </a:t>
            </a:r>
            <a:r>
              <a:rPr lang="en-US" sz="1800" b="1" dirty="0" err="1">
                <a:solidFill>
                  <a:srgbClr val="000000"/>
                </a:solidFill>
                <a:latin typeface="Arial" pitchFamily="34" charset="0"/>
                <a:ea typeface="Times New Roman" panose="02020603050405020304" pitchFamily="18" charset="0"/>
                <a:cs typeface="Arial" pitchFamily="34" charset="0"/>
              </a:rPr>
              <a:t>Abdulahaddan</a:t>
            </a:r>
            <a:r>
              <a:rPr lang="en-US" sz="1800" b="1" dirty="0">
                <a:solidFill>
                  <a:srgbClr val="000000"/>
                </a:solidFill>
                <a:latin typeface="Arial" pitchFamily="34" charset="0"/>
                <a:ea typeface="Times New Roman" panose="02020603050405020304" pitchFamily="18" charset="0"/>
                <a:cs typeface="Arial" pitchFamily="34" charset="0"/>
              </a:rPr>
              <a:t> </a:t>
            </a:r>
            <a:r>
              <a:rPr lang="en-US" sz="1800" dirty="0" err="1">
                <a:solidFill>
                  <a:srgbClr val="000000"/>
                </a:solidFill>
                <a:latin typeface="Arial" pitchFamily="34" charset="0"/>
                <a:ea typeface="Times New Roman" panose="02020603050405020304" pitchFamily="18" charset="0"/>
                <a:cs typeface="Arial" pitchFamily="34" charset="0"/>
              </a:rPr>
              <a:t>so‘ng</a:t>
            </a:r>
            <a:r>
              <a:rPr lang="en-US" sz="1800" dirty="0">
                <a:solidFill>
                  <a:srgbClr val="000000"/>
                </a:solidFill>
                <a:latin typeface="Arial" pitchFamily="34" charset="0"/>
                <a:ea typeface="Times New Roman" panose="02020603050405020304" pitchFamily="18" charset="0"/>
                <a:cs typeface="Arial" pitchFamily="34" charset="0"/>
              </a:rPr>
              <a:t> </a:t>
            </a:r>
            <a:r>
              <a:rPr lang="en-US" sz="1800" dirty="0" err="1">
                <a:solidFill>
                  <a:srgbClr val="000000"/>
                </a:solidFill>
                <a:latin typeface="Arial" pitchFamily="34" charset="0"/>
                <a:ea typeface="Times New Roman" panose="02020603050405020304" pitchFamily="18" charset="0"/>
                <a:cs typeface="Arial" pitchFamily="34" charset="0"/>
              </a:rPr>
              <a:t>Buxoro</a:t>
            </a:r>
            <a:r>
              <a:rPr lang="en-US" sz="1800" dirty="0">
                <a:solidFill>
                  <a:srgbClr val="000000"/>
                </a:solidFill>
                <a:latin typeface="Arial" pitchFamily="34" charset="0"/>
                <a:ea typeface="Times New Roman" panose="02020603050405020304" pitchFamily="18" charset="0"/>
                <a:cs typeface="Arial" pitchFamily="34" charset="0"/>
              </a:rPr>
              <a:t> </a:t>
            </a:r>
            <a:r>
              <a:rPr lang="en-US" sz="1800" dirty="0" err="1">
                <a:solidFill>
                  <a:srgbClr val="000000"/>
                </a:solidFill>
                <a:latin typeface="Arial" pitchFamily="34" charset="0"/>
                <a:ea typeface="Times New Roman" panose="02020603050405020304" pitchFamily="18" charset="0"/>
                <a:cs typeface="Arial" pitchFamily="34" charset="0"/>
              </a:rPr>
              <a:t>taxtini</a:t>
            </a:r>
            <a:r>
              <a:rPr lang="en-US" sz="1800" dirty="0">
                <a:solidFill>
                  <a:srgbClr val="000000"/>
                </a:solidFill>
                <a:latin typeface="Arial" pitchFamily="34" charset="0"/>
                <a:ea typeface="Times New Roman" panose="02020603050405020304" pitchFamily="18" charset="0"/>
                <a:cs typeface="Arial" pitchFamily="34" charset="0"/>
              </a:rPr>
              <a:t> </a:t>
            </a:r>
            <a:r>
              <a:rPr lang="en-US" sz="1800" dirty="0" err="1">
                <a:solidFill>
                  <a:srgbClr val="000000"/>
                </a:solidFill>
                <a:latin typeface="Arial" pitchFamily="34" charset="0"/>
                <a:ea typeface="Times New Roman" panose="02020603050405020304" pitchFamily="18" charset="0"/>
                <a:cs typeface="Arial" pitchFamily="34" charset="0"/>
              </a:rPr>
              <a:t>uning</a:t>
            </a:r>
            <a:r>
              <a:rPr lang="en-US" sz="1800" dirty="0">
                <a:solidFill>
                  <a:srgbClr val="000000"/>
                </a:solidFill>
                <a:latin typeface="Arial" pitchFamily="34" charset="0"/>
                <a:ea typeface="Times New Roman" panose="02020603050405020304" pitchFamily="18" charset="0"/>
                <a:cs typeface="Arial" pitchFamily="34" charset="0"/>
              </a:rPr>
              <a:t> </a:t>
            </a:r>
            <a:r>
              <a:rPr lang="en-US" sz="1800" dirty="0" err="1">
                <a:solidFill>
                  <a:srgbClr val="000000"/>
                </a:solidFill>
                <a:latin typeface="Arial" pitchFamily="34" charset="0"/>
                <a:ea typeface="Times New Roman" panose="02020603050405020304" pitchFamily="18" charset="0"/>
                <a:cs typeface="Arial" pitchFamily="34" charset="0"/>
              </a:rPr>
              <a:t>o‘g‘li</a:t>
            </a:r>
            <a:r>
              <a:rPr lang="en-US" sz="1800" dirty="0">
                <a:solidFill>
                  <a:srgbClr val="000000"/>
                </a:solidFill>
                <a:latin typeface="Arial" pitchFamily="34" charset="0"/>
                <a:ea typeface="Times New Roman" panose="02020603050405020304" pitchFamily="18" charset="0"/>
                <a:cs typeface="Arial" pitchFamily="34" charset="0"/>
              </a:rPr>
              <a:t> </a:t>
            </a:r>
            <a:r>
              <a:rPr lang="en-US" sz="1800" b="1" dirty="0" err="1">
                <a:solidFill>
                  <a:srgbClr val="000000"/>
                </a:solidFill>
                <a:latin typeface="Arial" pitchFamily="34" charset="0"/>
                <a:ea typeface="Times New Roman" panose="02020603050405020304" pitchFamily="18" charset="0"/>
                <a:cs typeface="Arial" pitchFamily="34" charset="0"/>
              </a:rPr>
              <a:t>Sayid</a:t>
            </a:r>
            <a:r>
              <a:rPr lang="en-US" sz="1800" b="1" dirty="0">
                <a:solidFill>
                  <a:srgbClr val="000000"/>
                </a:solidFill>
                <a:latin typeface="Arial" pitchFamily="34" charset="0"/>
                <a:ea typeface="Times New Roman" panose="02020603050405020304" pitchFamily="18" charset="0"/>
                <a:cs typeface="Arial" pitchFamily="34" charset="0"/>
              </a:rPr>
              <a:t> </a:t>
            </a:r>
            <a:r>
              <a:rPr lang="en-US" sz="1800" b="1" dirty="0" err="1">
                <a:solidFill>
                  <a:srgbClr val="000000"/>
                </a:solidFill>
                <a:latin typeface="Arial" pitchFamily="34" charset="0"/>
                <a:ea typeface="Times New Roman" panose="02020603050405020304" pitchFamily="18" charset="0"/>
                <a:cs typeface="Arial" pitchFamily="34" charset="0"/>
              </a:rPr>
              <a:t>Olimxon</a:t>
            </a:r>
            <a:r>
              <a:rPr lang="en-US" sz="1800" dirty="0">
                <a:solidFill>
                  <a:srgbClr val="000000"/>
                </a:solidFill>
                <a:latin typeface="Arial" pitchFamily="34" charset="0"/>
                <a:ea typeface="Times New Roman" panose="02020603050405020304" pitchFamily="18" charset="0"/>
                <a:cs typeface="Arial" pitchFamily="34" charset="0"/>
              </a:rPr>
              <a:t> (1910-1920) </a:t>
            </a:r>
            <a:r>
              <a:rPr lang="en-US" sz="1800" dirty="0" err="1">
                <a:solidFill>
                  <a:srgbClr val="000000"/>
                </a:solidFill>
                <a:latin typeface="Arial" pitchFamily="34" charset="0"/>
                <a:ea typeface="Times New Roman" panose="02020603050405020304" pitchFamily="18" charset="0"/>
                <a:cs typeface="Arial" pitchFamily="34" charset="0"/>
              </a:rPr>
              <a:t>egalladi</a:t>
            </a:r>
            <a:r>
              <a:rPr lang="en-US" sz="1800" dirty="0">
                <a:solidFill>
                  <a:srgbClr val="000000"/>
                </a:solidFill>
                <a:latin typeface="Arial" pitchFamily="34" charset="0"/>
                <a:ea typeface="Times New Roman" panose="02020603050405020304" pitchFamily="18" charset="0"/>
                <a:cs typeface="Arial" pitchFamily="34" charset="0"/>
              </a:rPr>
              <a:t>. </a:t>
            </a:r>
            <a:r>
              <a:rPr lang="en-US" sz="1800" dirty="0" err="1">
                <a:solidFill>
                  <a:srgbClr val="000000"/>
                </a:solidFill>
                <a:latin typeface="Arial" pitchFamily="34" charset="0"/>
                <a:ea typeface="Times New Roman" panose="02020603050405020304" pitchFamily="18" charset="0"/>
                <a:cs typeface="Arial" pitchFamily="34" charset="0"/>
              </a:rPr>
              <a:t>Uni</a:t>
            </a:r>
            <a:r>
              <a:rPr lang="en-US" sz="1800" dirty="0">
                <a:solidFill>
                  <a:srgbClr val="000000"/>
                </a:solidFill>
                <a:latin typeface="Arial" pitchFamily="34" charset="0"/>
                <a:ea typeface="Times New Roman" panose="02020603050405020304" pitchFamily="18" charset="0"/>
                <a:cs typeface="Arial" pitchFamily="34" charset="0"/>
              </a:rPr>
              <a:t> 1893-yilda </a:t>
            </a:r>
            <a:r>
              <a:rPr lang="en-US" sz="1800" dirty="0" err="1">
                <a:solidFill>
                  <a:srgbClr val="000000"/>
                </a:solidFill>
                <a:latin typeface="Arial" pitchFamily="34" charset="0"/>
                <a:ea typeface="Times New Roman" panose="02020603050405020304" pitchFamily="18" charset="0"/>
                <a:cs typeface="Arial" pitchFamily="34" charset="0"/>
              </a:rPr>
              <a:t>otasi</a:t>
            </a:r>
            <a:r>
              <a:rPr lang="en-US" sz="1800" dirty="0">
                <a:solidFill>
                  <a:srgbClr val="000000"/>
                </a:solidFill>
                <a:latin typeface="Arial" pitchFamily="34" charset="0"/>
                <a:ea typeface="Times New Roman" panose="02020603050405020304" pitchFamily="18" charset="0"/>
                <a:cs typeface="Arial" pitchFamily="34" charset="0"/>
              </a:rPr>
              <a:t> </a:t>
            </a:r>
            <a:r>
              <a:rPr lang="en-US" sz="1800" b="1" dirty="0" err="1">
                <a:solidFill>
                  <a:srgbClr val="000000"/>
                </a:solidFill>
                <a:latin typeface="Arial" pitchFamily="34" charset="0"/>
                <a:ea typeface="Times New Roman" panose="02020603050405020304" pitchFamily="18" charset="0"/>
                <a:cs typeface="Arial" pitchFamily="34" charset="0"/>
              </a:rPr>
              <a:t>Peterburgga</a:t>
            </a:r>
            <a:r>
              <a:rPr lang="en-US" sz="1800" dirty="0">
                <a:solidFill>
                  <a:srgbClr val="000000"/>
                </a:solidFill>
                <a:latin typeface="Arial" pitchFamily="34" charset="0"/>
                <a:ea typeface="Times New Roman" panose="02020603050405020304" pitchFamily="18" charset="0"/>
                <a:cs typeface="Arial" pitchFamily="34" charset="0"/>
              </a:rPr>
              <a:t> </a:t>
            </a:r>
            <a:r>
              <a:rPr lang="en-US" sz="1800" dirty="0" err="1">
                <a:solidFill>
                  <a:srgbClr val="000000"/>
                </a:solidFill>
                <a:latin typeface="Arial" pitchFamily="34" charset="0"/>
                <a:ea typeface="Times New Roman" panose="02020603050405020304" pitchFamily="18" charset="0"/>
                <a:cs typeface="Arial" pitchFamily="34" charset="0"/>
              </a:rPr>
              <a:t>o‘qishga</a:t>
            </a:r>
            <a:r>
              <a:rPr lang="en-US" sz="1800" dirty="0">
                <a:solidFill>
                  <a:srgbClr val="000000"/>
                </a:solidFill>
                <a:latin typeface="Arial" pitchFamily="34" charset="0"/>
                <a:ea typeface="Times New Roman" panose="02020603050405020304" pitchFamily="18" charset="0"/>
                <a:cs typeface="Arial" pitchFamily="34" charset="0"/>
              </a:rPr>
              <a:t> </a:t>
            </a:r>
            <a:r>
              <a:rPr lang="en-US" sz="1800" dirty="0" err="1">
                <a:solidFill>
                  <a:srgbClr val="000000"/>
                </a:solidFill>
                <a:latin typeface="Arial" pitchFamily="34" charset="0"/>
                <a:ea typeface="Times New Roman" panose="02020603050405020304" pitchFamily="18" charset="0"/>
                <a:cs typeface="Arial" pitchFamily="34" charset="0"/>
              </a:rPr>
              <a:t>jo‘natdi</a:t>
            </a:r>
            <a:r>
              <a:rPr lang="en-US" sz="1800" dirty="0">
                <a:solidFill>
                  <a:srgbClr val="000000"/>
                </a:solidFill>
                <a:latin typeface="Arial" pitchFamily="34" charset="0"/>
                <a:ea typeface="Times New Roman" panose="02020603050405020304" pitchFamily="18" charset="0"/>
                <a:cs typeface="Arial" pitchFamily="34" charset="0"/>
              </a:rPr>
              <a:t>. Bu </a:t>
            </a:r>
            <a:r>
              <a:rPr lang="en-US" sz="1800" dirty="0" err="1">
                <a:solidFill>
                  <a:srgbClr val="000000"/>
                </a:solidFill>
                <a:latin typeface="Arial" pitchFamily="34" charset="0"/>
                <a:ea typeface="Times New Roman" panose="02020603050405020304" pitchFamily="18" charset="0"/>
                <a:cs typeface="Arial" pitchFamily="34" charset="0"/>
              </a:rPr>
              <a:t>yerda</a:t>
            </a:r>
            <a:r>
              <a:rPr lang="en-US" sz="1800" dirty="0">
                <a:solidFill>
                  <a:srgbClr val="000000"/>
                </a:solidFill>
                <a:latin typeface="Arial" pitchFamily="34" charset="0"/>
                <a:ea typeface="Times New Roman" panose="02020603050405020304" pitchFamily="18" charset="0"/>
                <a:cs typeface="Arial" pitchFamily="34" charset="0"/>
              </a:rPr>
              <a:t> u 3 </a:t>
            </a:r>
            <a:r>
              <a:rPr lang="en-US" sz="1800" dirty="0" err="1">
                <a:solidFill>
                  <a:srgbClr val="000000"/>
                </a:solidFill>
                <a:latin typeface="Arial" pitchFamily="34" charset="0"/>
                <a:ea typeface="Times New Roman" panose="02020603050405020304" pitchFamily="18" charset="0"/>
                <a:cs typeface="Arial" pitchFamily="34" charset="0"/>
              </a:rPr>
              <a:t>yil</a:t>
            </a:r>
            <a:r>
              <a:rPr lang="en-US" sz="1800" dirty="0">
                <a:solidFill>
                  <a:srgbClr val="000000"/>
                </a:solidFill>
                <a:latin typeface="Arial" pitchFamily="34" charset="0"/>
                <a:ea typeface="Times New Roman" panose="02020603050405020304" pitchFamily="18" charset="0"/>
                <a:cs typeface="Arial" pitchFamily="34" charset="0"/>
              </a:rPr>
              <a:t> </a:t>
            </a:r>
            <a:r>
              <a:rPr lang="en-US" sz="1800" dirty="0" err="1">
                <a:solidFill>
                  <a:srgbClr val="000000"/>
                </a:solidFill>
                <a:latin typeface="Arial" pitchFamily="34" charset="0"/>
                <a:ea typeface="Times New Roman" panose="02020603050405020304" pitchFamily="18" charset="0"/>
                <a:cs typeface="Arial" pitchFamily="34" charset="0"/>
              </a:rPr>
              <a:t>davomida</a:t>
            </a:r>
            <a:r>
              <a:rPr lang="en-US" sz="1800" dirty="0">
                <a:solidFill>
                  <a:srgbClr val="000000"/>
                </a:solidFill>
                <a:latin typeface="Arial" pitchFamily="34" charset="0"/>
                <a:ea typeface="Times New Roman" panose="02020603050405020304" pitchFamily="18" charset="0"/>
                <a:cs typeface="Arial" pitchFamily="34" charset="0"/>
              </a:rPr>
              <a:t> </a:t>
            </a:r>
            <a:r>
              <a:rPr lang="en-US" sz="1800" dirty="0" err="1">
                <a:solidFill>
                  <a:srgbClr val="000000"/>
                </a:solidFill>
                <a:latin typeface="Arial" pitchFamily="34" charset="0"/>
                <a:ea typeface="Times New Roman" panose="02020603050405020304" pitchFamily="18" charset="0"/>
                <a:cs typeface="Arial" pitchFamily="34" charset="0"/>
              </a:rPr>
              <a:t>harbiy</a:t>
            </a:r>
            <a:r>
              <a:rPr lang="en-US" sz="1800" dirty="0">
                <a:solidFill>
                  <a:srgbClr val="000000"/>
                </a:solidFill>
                <a:latin typeface="Arial" pitchFamily="34" charset="0"/>
                <a:ea typeface="Times New Roman" panose="02020603050405020304" pitchFamily="18" charset="0"/>
                <a:cs typeface="Arial" pitchFamily="34" charset="0"/>
              </a:rPr>
              <a:t> </a:t>
            </a:r>
            <a:r>
              <a:rPr lang="en-US" sz="1800" dirty="0" err="1">
                <a:solidFill>
                  <a:srgbClr val="000000"/>
                </a:solidFill>
                <a:latin typeface="Arial" pitchFamily="34" charset="0"/>
                <a:ea typeface="Times New Roman" panose="02020603050405020304" pitchFamily="18" charset="0"/>
                <a:cs typeface="Arial" pitchFamily="34" charset="0"/>
              </a:rPr>
              <a:t>ishlar</a:t>
            </a:r>
            <a:r>
              <a:rPr lang="en-US" sz="1800" dirty="0">
                <a:solidFill>
                  <a:srgbClr val="000000"/>
                </a:solidFill>
                <a:latin typeface="Arial" pitchFamily="34" charset="0"/>
                <a:ea typeface="Times New Roman" panose="02020603050405020304" pitchFamily="18" charset="0"/>
                <a:cs typeface="Arial" pitchFamily="34" charset="0"/>
              </a:rPr>
              <a:t> </a:t>
            </a:r>
            <a:r>
              <a:rPr lang="en-US" sz="1800" dirty="0" err="1">
                <a:solidFill>
                  <a:srgbClr val="000000"/>
                </a:solidFill>
                <a:latin typeface="Arial" pitchFamily="34" charset="0"/>
                <a:ea typeface="Times New Roman" panose="02020603050405020304" pitchFamily="18" charset="0"/>
                <a:cs typeface="Arial" pitchFamily="34" charset="0"/>
              </a:rPr>
              <a:t>va</a:t>
            </a:r>
            <a:r>
              <a:rPr lang="en-US" sz="1800" dirty="0">
                <a:solidFill>
                  <a:srgbClr val="000000"/>
                </a:solidFill>
                <a:latin typeface="Arial" pitchFamily="34" charset="0"/>
                <a:ea typeface="Times New Roman" panose="02020603050405020304" pitchFamily="18" charset="0"/>
                <a:cs typeface="Arial" pitchFamily="34" charset="0"/>
              </a:rPr>
              <a:t> </a:t>
            </a:r>
            <a:r>
              <a:rPr lang="en-US" sz="1800" dirty="0" err="1">
                <a:solidFill>
                  <a:srgbClr val="000000"/>
                </a:solidFill>
                <a:latin typeface="Arial" pitchFamily="34" charset="0"/>
                <a:ea typeface="Times New Roman" panose="02020603050405020304" pitchFamily="18" charset="0"/>
                <a:cs typeface="Arial" pitchFamily="34" charset="0"/>
              </a:rPr>
              <a:t>davlat</a:t>
            </a:r>
            <a:r>
              <a:rPr lang="en-US" sz="1800" dirty="0">
                <a:solidFill>
                  <a:srgbClr val="000000"/>
                </a:solidFill>
                <a:latin typeface="Arial" pitchFamily="34" charset="0"/>
                <a:ea typeface="Times New Roman" panose="02020603050405020304" pitchFamily="18" charset="0"/>
                <a:cs typeface="Arial" pitchFamily="34" charset="0"/>
              </a:rPr>
              <a:t> </a:t>
            </a:r>
            <a:r>
              <a:rPr lang="en-US" sz="1800" dirty="0" err="1">
                <a:solidFill>
                  <a:srgbClr val="000000"/>
                </a:solidFill>
                <a:latin typeface="Arial" pitchFamily="34" charset="0"/>
                <a:ea typeface="Times New Roman" panose="02020603050405020304" pitchFamily="18" charset="0"/>
                <a:cs typeface="Arial" pitchFamily="34" charset="0"/>
              </a:rPr>
              <a:t>boshqarish</a:t>
            </a:r>
            <a:r>
              <a:rPr lang="en-US" sz="1800" dirty="0">
                <a:solidFill>
                  <a:srgbClr val="000000"/>
                </a:solidFill>
                <a:latin typeface="Arial" pitchFamily="34" charset="0"/>
                <a:ea typeface="Times New Roman" panose="02020603050405020304" pitchFamily="18" charset="0"/>
                <a:cs typeface="Arial" pitchFamily="34" charset="0"/>
              </a:rPr>
              <a:t> </a:t>
            </a:r>
            <a:r>
              <a:rPr lang="en-US" sz="1800" dirty="0" err="1">
                <a:solidFill>
                  <a:srgbClr val="000000"/>
                </a:solidFill>
                <a:latin typeface="Arial" pitchFamily="34" charset="0"/>
                <a:ea typeface="Times New Roman" panose="02020603050405020304" pitchFamily="18" charset="0"/>
                <a:cs typeface="Arial" pitchFamily="34" charset="0"/>
              </a:rPr>
              <a:t>asoslarini</a:t>
            </a:r>
            <a:r>
              <a:rPr lang="en-US" sz="1800" dirty="0">
                <a:solidFill>
                  <a:srgbClr val="000000"/>
                </a:solidFill>
                <a:latin typeface="Arial" pitchFamily="34" charset="0"/>
                <a:ea typeface="Times New Roman" panose="02020603050405020304" pitchFamily="18" charset="0"/>
                <a:cs typeface="Arial" pitchFamily="34" charset="0"/>
              </a:rPr>
              <a:t> </a:t>
            </a:r>
            <a:r>
              <a:rPr lang="en-US" sz="1800" dirty="0" err="1" smtClean="0">
                <a:solidFill>
                  <a:srgbClr val="000000"/>
                </a:solidFill>
                <a:latin typeface="Arial" pitchFamily="34" charset="0"/>
                <a:ea typeface="Times New Roman" panose="02020603050405020304" pitchFamily="18" charset="0"/>
                <a:cs typeface="Arial" pitchFamily="34" charset="0"/>
              </a:rPr>
              <a:t>o‘rgandi</a:t>
            </a:r>
            <a:r>
              <a:rPr lang="en-US" sz="1800" dirty="0" smtClean="0">
                <a:solidFill>
                  <a:srgbClr val="000000"/>
                </a:solidFill>
                <a:latin typeface="Arial" pitchFamily="34" charset="0"/>
                <a:ea typeface="Times New Roman" panose="02020603050405020304" pitchFamily="18" charset="0"/>
                <a:cs typeface="Arial" pitchFamily="34" charset="0"/>
              </a:rPr>
              <a:t>.</a:t>
            </a:r>
            <a:endParaRPr lang="ru-RU" sz="1800" dirty="0">
              <a:solidFill>
                <a:srgbClr val="000000"/>
              </a:solidFill>
              <a:latin typeface="Arial" pitchFamily="34" charset="0"/>
              <a:cs typeface="Arial" pitchFamily="34" charset="0"/>
            </a:endParaRPr>
          </a:p>
        </p:txBody>
      </p:sp>
      <p:pic>
        <p:nvPicPr>
          <p:cNvPr id="10" name="Объект 9"/>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31853" y="755948"/>
            <a:ext cx="1540890" cy="1564025"/>
          </a:xfrm>
          <a:prstGeom prst="rect">
            <a:avLst/>
          </a:prstGeom>
          <a:noFill/>
          <a:ln>
            <a:noFill/>
          </a:ln>
        </p:spPr>
      </p:pic>
      <p:sp>
        <p:nvSpPr>
          <p:cNvPr id="11" name="Прямоугольник 10"/>
          <p:cNvSpPr/>
          <p:nvPr/>
        </p:nvSpPr>
        <p:spPr>
          <a:xfrm>
            <a:off x="4031853" y="2319953"/>
            <a:ext cx="1540890" cy="390482"/>
          </a:xfrm>
          <a:prstGeom prst="rect">
            <a:avLst/>
          </a:prstGeom>
        </p:spPr>
        <p:style>
          <a:lnRef idx="2">
            <a:schemeClr val="dk1"/>
          </a:lnRef>
          <a:fillRef idx="1">
            <a:schemeClr val="lt1"/>
          </a:fillRef>
          <a:effectRef idx="0">
            <a:schemeClr val="dk1"/>
          </a:effectRef>
          <a:fontRef idx="minor">
            <a:schemeClr val="dk1"/>
          </a:fontRef>
        </p:style>
        <p:txBody>
          <a:bodyPr wrap="square" lIns="51426" tIns="25713" rIns="51426" bIns="25713">
            <a:spAutoFit/>
          </a:bodyPr>
          <a:lstStyle/>
          <a:p>
            <a:pPr algn="ctr"/>
            <a:r>
              <a:rPr lang="en-US" sz="1100" b="1" dirty="0">
                <a:solidFill>
                  <a:srgbClr val="000000"/>
                </a:solidFill>
                <a:latin typeface="Arial" pitchFamily="34" charset="0"/>
                <a:ea typeface="Times New Roman" panose="02020603050405020304" pitchFamily="18" charset="0"/>
                <a:cs typeface="Arial" pitchFamily="34" charset="0"/>
              </a:rPr>
              <a:t>Amir </a:t>
            </a:r>
            <a:r>
              <a:rPr lang="en-US" sz="1100" b="1" dirty="0" err="1">
                <a:solidFill>
                  <a:srgbClr val="000000"/>
                </a:solidFill>
                <a:latin typeface="Arial" pitchFamily="34" charset="0"/>
                <a:ea typeface="Times New Roman" panose="02020603050405020304" pitchFamily="18" charset="0"/>
                <a:cs typeface="Arial" pitchFamily="34" charset="0"/>
              </a:rPr>
              <a:t>Olimxonning</a:t>
            </a:r>
            <a:r>
              <a:rPr lang="en-US" sz="1100" b="1" dirty="0">
                <a:solidFill>
                  <a:srgbClr val="000000"/>
                </a:solidFill>
                <a:latin typeface="Arial" pitchFamily="34" charset="0"/>
                <a:ea typeface="Times New Roman" panose="02020603050405020304" pitchFamily="18" charset="0"/>
                <a:cs typeface="Arial" pitchFamily="34" charset="0"/>
              </a:rPr>
              <a:t> </a:t>
            </a:r>
            <a:r>
              <a:rPr lang="en-US" sz="1100" b="1" dirty="0" err="1">
                <a:solidFill>
                  <a:srgbClr val="000000"/>
                </a:solidFill>
                <a:latin typeface="Arial" pitchFamily="34" charset="0"/>
                <a:ea typeface="Times New Roman" panose="02020603050405020304" pitchFamily="18" charset="0"/>
                <a:cs typeface="Arial" pitchFamily="34" charset="0"/>
              </a:rPr>
              <a:t>yoshligi</a:t>
            </a:r>
            <a:endParaRPr lang="ru-RU" sz="1100" b="1" dirty="0">
              <a:solidFill>
                <a:srgbClr val="000000"/>
              </a:solidFill>
              <a:latin typeface="Arial" pitchFamily="34" charset="0"/>
              <a:cs typeface="Arial" pitchFamily="34" charset="0"/>
            </a:endParaRPr>
          </a:p>
        </p:txBody>
      </p:sp>
      <p:sp>
        <p:nvSpPr>
          <p:cNvPr id="12" name="Прямоугольник 11"/>
          <p:cNvSpPr/>
          <p:nvPr/>
        </p:nvSpPr>
        <p:spPr>
          <a:xfrm>
            <a:off x="0" y="-48065"/>
            <a:ext cx="5759450" cy="537446"/>
          </a:xfrm>
          <a:prstGeom prst="rect">
            <a:avLst/>
          </a:prstGeom>
          <a:solidFill>
            <a:srgbClr val="0070C0"/>
          </a:solidFill>
        </p:spPr>
        <p:txBody>
          <a:bodyPr wrap="square" lIns="51426" tIns="25713" rIns="51426" bIns="25713" anchor="ctr">
            <a:spAutoFit/>
          </a:bodyPr>
          <a:lstStyle/>
          <a:p>
            <a:pPr algn="ctr">
              <a:lnSpc>
                <a:spcPct val="150000"/>
              </a:lnSpc>
            </a:pPr>
            <a:r>
              <a:rPr lang="en-US" sz="2400" b="1" dirty="0">
                <a:solidFill>
                  <a:schemeClr val="bg1"/>
                </a:solidFill>
                <a:latin typeface="Arial" pitchFamily="34" charset="0"/>
                <a:cs typeface="Arial" pitchFamily="34" charset="0"/>
              </a:rPr>
              <a:t>Amir </a:t>
            </a:r>
            <a:r>
              <a:rPr lang="en-US" sz="2400" b="1" dirty="0" err="1">
                <a:solidFill>
                  <a:schemeClr val="bg1"/>
                </a:solidFill>
                <a:latin typeface="Arial" pitchFamily="34" charset="0"/>
                <a:cs typeface="Arial" pitchFamily="34" charset="0"/>
              </a:rPr>
              <a:t>Olimxon</a:t>
            </a:r>
            <a:r>
              <a:rPr lang="en-US" sz="2400" b="1" dirty="0">
                <a:solidFill>
                  <a:schemeClr val="bg1"/>
                </a:solidFill>
                <a:latin typeface="Arial" pitchFamily="34" charset="0"/>
                <a:cs typeface="Arial" pitchFamily="34" charset="0"/>
              </a:rPr>
              <a:t> </a:t>
            </a:r>
            <a:r>
              <a:rPr lang="en-US" sz="2400" b="1" dirty="0" err="1">
                <a:solidFill>
                  <a:schemeClr val="bg1"/>
                </a:solidFill>
                <a:latin typeface="Arial" pitchFamily="34" charset="0"/>
                <a:cs typeface="Arial" pitchFamily="34" charset="0"/>
              </a:rPr>
              <a:t>islohotlari</a:t>
            </a:r>
            <a:endParaRPr lang="ru-RU" sz="22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0187433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92" y="35913"/>
            <a:ext cx="5508611" cy="540015"/>
          </a:xfrm>
        </p:spPr>
        <p:txBody>
          <a:bodyPr>
            <a:normAutofit/>
          </a:bodyPr>
          <a:lstStyle/>
          <a:p>
            <a:pPr>
              <a:lnSpc>
                <a:spcPct val="100000"/>
              </a:lnSpc>
              <a:spcAft>
                <a:spcPts val="600"/>
              </a:spcAft>
            </a:pPr>
            <a:r>
              <a:rPr lang="en-US" sz="1700" dirty="0" err="1">
                <a:solidFill>
                  <a:srgbClr val="000000"/>
                </a:solidFill>
                <a:latin typeface="Arial" pitchFamily="34" charset="0"/>
                <a:cs typeface="Arial" pitchFamily="34" charset="0"/>
              </a:rPr>
              <a:t>Amirlik</a:t>
            </a:r>
            <a:r>
              <a:rPr lang="en-US" sz="1700" dirty="0">
                <a:solidFill>
                  <a:srgbClr val="000000"/>
                </a:solidFill>
                <a:latin typeface="Arial" pitchFamily="34" charset="0"/>
                <a:cs typeface="Arial" pitchFamily="34" charset="0"/>
              </a:rPr>
              <a:t> </a:t>
            </a:r>
            <a:r>
              <a:rPr lang="en-US" sz="1700" dirty="0" err="1">
                <a:solidFill>
                  <a:srgbClr val="000000"/>
                </a:solidFill>
                <a:latin typeface="Arial" pitchFamily="34" charset="0"/>
                <a:cs typeface="Arial" pitchFamily="34" charset="0"/>
              </a:rPr>
              <a:t>taxtiga</a:t>
            </a:r>
            <a:r>
              <a:rPr lang="en-US" sz="1700" dirty="0">
                <a:solidFill>
                  <a:srgbClr val="000000"/>
                </a:solidFill>
                <a:latin typeface="Arial" pitchFamily="34" charset="0"/>
                <a:cs typeface="Arial" pitchFamily="34" charset="0"/>
              </a:rPr>
              <a:t> </a:t>
            </a:r>
            <a:r>
              <a:rPr lang="en-US" sz="1700" dirty="0" err="1">
                <a:solidFill>
                  <a:srgbClr val="000000"/>
                </a:solidFill>
                <a:latin typeface="Arial" pitchFamily="34" charset="0"/>
                <a:cs typeface="Arial" pitchFamily="34" charset="0"/>
              </a:rPr>
              <a:t>o‘tirgan</a:t>
            </a:r>
            <a:r>
              <a:rPr lang="en-US" sz="1700" dirty="0">
                <a:solidFill>
                  <a:srgbClr val="000000"/>
                </a:solidFill>
                <a:latin typeface="Arial" pitchFamily="34" charset="0"/>
                <a:cs typeface="Arial" pitchFamily="34" charset="0"/>
              </a:rPr>
              <a:t> </a:t>
            </a:r>
            <a:r>
              <a:rPr lang="en-US" sz="1700" dirty="0" err="1">
                <a:solidFill>
                  <a:srgbClr val="000000"/>
                </a:solidFill>
                <a:latin typeface="Arial" pitchFamily="34" charset="0"/>
                <a:cs typeface="Arial" pitchFamily="34" charset="0"/>
              </a:rPr>
              <a:t>Sayid</a:t>
            </a:r>
            <a:r>
              <a:rPr lang="en-US" sz="1700" dirty="0">
                <a:solidFill>
                  <a:srgbClr val="000000"/>
                </a:solidFill>
                <a:latin typeface="Arial" pitchFamily="34" charset="0"/>
                <a:cs typeface="Arial" pitchFamily="34" charset="0"/>
              </a:rPr>
              <a:t> </a:t>
            </a:r>
            <a:r>
              <a:rPr lang="en-US" sz="1700" dirty="0" err="1">
                <a:solidFill>
                  <a:srgbClr val="000000"/>
                </a:solidFill>
                <a:latin typeface="Arial" pitchFamily="34" charset="0"/>
                <a:cs typeface="Arial" pitchFamily="34" charset="0"/>
              </a:rPr>
              <a:t>Olimxon</a:t>
            </a:r>
            <a:r>
              <a:rPr lang="en-US" sz="1700" dirty="0">
                <a:solidFill>
                  <a:srgbClr val="000000"/>
                </a:solidFill>
                <a:latin typeface="Arial" pitchFamily="34" charset="0"/>
                <a:cs typeface="Arial" pitchFamily="34" charset="0"/>
              </a:rPr>
              <a:t> </a:t>
            </a:r>
            <a:r>
              <a:rPr lang="en-US" sz="1700" dirty="0" err="1">
                <a:solidFill>
                  <a:srgbClr val="000000"/>
                </a:solidFill>
                <a:latin typeface="Arial" pitchFamily="34" charset="0"/>
                <a:cs typeface="Arial" pitchFamily="34" charset="0"/>
              </a:rPr>
              <a:t>Buxoroda</a:t>
            </a:r>
            <a:r>
              <a:rPr lang="en-US" sz="1700" dirty="0">
                <a:solidFill>
                  <a:srgbClr val="000000"/>
                </a:solidFill>
                <a:latin typeface="Arial" pitchFamily="34" charset="0"/>
                <a:cs typeface="Arial" pitchFamily="34" charset="0"/>
              </a:rPr>
              <a:t> </a:t>
            </a:r>
            <a:r>
              <a:rPr lang="en-US" sz="1700" dirty="0" err="1">
                <a:solidFill>
                  <a:srgbClr val="000000"/>
                </a:solidFill>
                <a:latin typeface="Arial" pitchFamily="34" charset="0"/>
                <a:cs typeface="Arial" pitchFamily="34" charset="0"/>
              </a:rPr>
              <a:t>davlat</a:t>
            </a:r>
            <a:r>
              <a:rPr lang="en-US" sz="1700" dirty="0">
                <a:solidFill>
                  <a:srgbClr val="000000"/>
                </a:solidFill>
                <a:latin typeface="Arial" pitchFamily="34" charset="0"/>
                <a:cs typeface="Arial" pitchFamily="34" charset="0"/>
              </a:rPr>
              <a:t> </a:t>
            </a:r>
            <a:r>
              <a:rPr lang="en-US" sz="1700" dirty="0" err="1">
                <a:solidFill>
                  <a:srgbClr val="000000"/>
                </a:solidFill>
                <a:latin typeface="Arial" pitchFamily="34" charset="0"/>
                <a:cs typeface="Arial" pitchFamily="34" charset="0"/>
              </a:rPr>
              <a:t>asoslari</a:t>
            </a:r>
            <a:r>
              <a:rPr lang="en-US" sz="1700" dirty="0">
                <a:solidFill>
                  <a:srgbClr val="000000"/>
                </a:solidFill>
                <a:latin typeface="Arial" pitchFamily="34" charset="0"/>
                <a:cs typeface="Arial" pitchFamily="34" charset="0"/>
              </a:rPr>
              <a:t> </a:t>
            </a:r>
            <a:r>
              <a:rPr lang="en-US" sz="1700" dirty="0" err="1">
                <a:solidFill>
                  <a:srgbClr val="000000"/>
                </a:solidFill>
                <a:latin typeface="Arial" pitchFamily="34" charset="0"/>
                <a:cs typeface="Arial" pitchFamily="34" charset="0"/>
              </a:rPr>
              <a:t>va</a:t>
            </a:r>
            <a:r>
              <a:rPr lang="en-US" sz="1700" dirty="0">
                <a:solidFill>
                  <a:srgbClr val="000000"/>
                </a:solidFill>
                <a:latin typeface="Arial" pitchFamily="34" charset="0"/>
                <a:cs typeface="Arial" pitchFamily="34" charset="0"/>
              </a:rPr>
              <a:t> </a:t>
            </a:r>
            <a:r>
              <a:rPr lang="en-US" sz="1700" dirty="0" err="1">
                <a:solidFill>
                  <a:srgbClr val="000000"/>
                </a:solidFill>
                <a:latin typeface="Arial" pitchFamily="34" charset="0"/>
                <a:cs typeface="Arial" pitchFamily="34" charset="0"/>
              </a:rPr>
              <a:t>diniy</a:t>
            </a:r>
            <a:r>
              <a:rPr lang="en-US" sz="1700" dirty="0">
                <a:solidFill>
                  <a:srgbClr val="000000"/>
                </a:solidFill>
                <a:latin typeface="Arial" pitchFamily="34" charset="0"/>
                <a:cs typeface="Arial" pitchFamily="34" charset="0"/>
              </a:rPr>
              <a:t> </a:t>
            </a:r>
            <a:r>
              <a:rPr lang="en-US" sz="1700" dirty="0" err="1">
                <a:solidFill>
                  <a:srgbClr val="000000"/>
                </a:solidFill>
                <a:latin typeface="Arial" pitchFamily="34" charset="0"/>
                <a:cs typeface="Arial" pitchFamily="34" charset="0"/>
              </a:rPr>
              <a:t>tizimni</a:t>
            </a:r>
            <a:r>
              <a:rPr lang="en-US" sz="1700" dirty="0">
                <a:solidFill>
                  <a:srgbClr val="000000"/>
                </a:solidFill>
                <a:latin typeface="Arial" pitchFamily="34" charset="0"/>
                <a:cs typeface="Arial" pitchFamily="34" charset="0"/>
              </a:rPr>
              <a:t> </a:t>
            </a:r>
            <a:r>
              <a:rPr lang="en-US" sz="1700" dirty="0" err="1">
                <a:solidFill>
                  <a:srgbClr val="000000"/>
                </a:solidFill>
                <a:latin typeface="Arial" pitchFamily="34" charset="0"/>
                <a:cs typeface="Arial" pitchFamily="34" charset="0"/>
              </a:rPr>
              <a:t>o‘zgartirish</a:t>
            </a:r>
            <a:r>
              <a:rPr lang="en-US" sz="1700" dirty="0">
                <a:solidFill>
                  <a:srgbClr val="000000"/>
                </a:solidFill>
                <a:latin typeface="Arial" pitchFamily="34" charset="0"/>
                <a:cs typeface="Arial" pitchFamily="34" charset="0"/>
              </a:rPr>
              <a:t> </a:t>
            </a:r>
            <a:r>
              <a:rPr lang="en-US" sz="1700" dirty="0" err="1">
                <a:solidFill>
                  <a:srgbClr val="000000"/>
                </a:solidFill>
                <a:latin typeface="Arial" pitchFamily="34" charset="0"/>
                <a:cs typeface="Arial" pitchFamily="34" charset="0"/>
              </a:rPr>
              <a:t>taraddudida</a:t>
            </a:r>
            <a:r>
              <a:rPr lang="en-US" sz="1700" dirty="0">
                <a:solidFill>
                  <a:srgbClr val="000000"/>
                </a:solidFill>
                <a:latin typeface="Arial" pitchFamily="34" charset="0"/>
                <a:cs typeface="Arial" pitchFamily="34" charset="0"/>
              </a:rPr>
              <a:t> </a:t>
            </a:r>
            <a:r>
              <a:rPr lang="en-US" sz="1700" dirty="0" err="1">
                <a:solidFill>
                  <a:srgbClr val="000000"/>
                </a:solidFill>
                <a:latin typeface="Arial" pitchFamily="34" charset="0"/>
                <a:cs typeface="Arial" pitchFamily="34" charset="0"/>
              </a:rPr>
              <a:t>bo‘lmadi</a:t>
            </a:r>
            <a:r>
              <a:rPr lang="en-US" sz="1700" dirty="0">
                <a:solidFill>
                  <a:srgbClr val="000000"/>
                </a:solidFill>
                <a:latin typeface="Arial" pitchFamily="34" charset="0"/>
                <a:cs typeface="Arial" pitchFamily="34" charset="0"/>
              </a:rPr>
              <a:t>. </a:t>
            </a:r>
            <a:endParaRPr lang="ru-RU" sz="1700" dirty="0">
              <a:solidFill>
                <a:srgbClr val="000000"/>
              </a:solidFill>
              <a:latin typeface="Arial" pitchFamily="34" charset="0"/>
              <a:cs typeface="Arial" pitchFamily="34" charset="0"/>
            </a:endParaRPr>
          </a:p>
        </p:txBody>
      </p:sp>
      <p:pic>
        <p:nvPicPr>
          <p:cNvPr id="7" name="Объект 6"/>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flipH="1">
            <a:off x="3504443" y="683940"/>
            <a:ext cx="1859557" cy="1908033"/>
          </a:xfrm>
          <a:prstGeom prst="rect">
            <a:avLst/>
          </a:prstGeom>
          <a:noFill/>
          <a:ln>
            <a:noFill/>
          </a:ln>
        </p:spPr>
      </p:pic>
      <p:sp>
        <p:nvSpPr>
          <p:cNvPr id="8" name="Прямоугольник 7"/>
          <p:cNvSpPr/>
          <p:nvPr/>
        </p:nvSpPr>
        <p:spPr>
          <a:xfrm>
            <a:off x="3527797" y="2629204"/>
            <a:ext cx="1815671" cy="236594"/>
          </a:xfrm>
          <a:prstGeom prst="rect">
            <a:avLst/>
          </a:prstGeom>
        </p:spPr>
        <p:style>
          <a:lnRef idx="2">
            <a:schemeClr val="dk1"/>
          </a:lnRef>
          <a:fillRef idx="1">
            <a:schemeClr val="lt1"/>
          </a:fillRef>
          <a:effectRef idx="0">
            <a:schemeClr val="dk1"/>
          </a:effectRef>
          <a:fontRef idx="minor">
            <a:schemeClr val="dk1"/>
          </a:fontRef>
        </p:style>
        <p:txBody>
          <a:bodyPr wrap="square" lIns="51426" tIns="25713" rIns="51426" bIns="25713">
            <a:spAutoFit/>
          </a:bodyPr>
          <a:lstStyle/>
          <a:p>
            <a:pPr algn="ctr"/>
            <a:r>
              <a:rPr lang="en-US" sz="1200" b="1" dirty="0" err="1">
                <a:solidFill>
                  <a:srgbClr val="000000"/>
                </a:solidFill>
                <a:latin typeface="Arial" pitchFamily="34" charset="0"/>
                <a:ea typeface="Times New Roman" panose="02020603050405020304" pitchFamily="18" charset="0"/>
                <a:cs typeface="Arial" pitchFamily="34" charset="0"/>
              </a:rPr>
              <a:t>Buxoro</a:t>
            </a:r>
            <a:r>
              <a:rPr lang="en-US" sz="1200" b="1" dirty="0">
                <a:solidFill>
                  <a:srgbClr val="000000"/>
                </a:solidFill>
                <a:latin typeface="Arial" pitchFamily="34" charset="0"/>
                <a:ea typeface="Times New Roman" panose="02020603050405020304" pitchFamily="18" charset="0"/>
                <a:cs typeface="Arial" pitchFamily="34" charset="0"/>
              </a:rPr>
              <a:t> </a:t>
            </a:r>
            <a:r>
              <a:rPr lang="en-US" sz="1200" b="1" dirty="0" err="1">
                <a:solidFill>
                  <a:srgbClr val="000000"/>
                </a:solidFill>
                <a:latin typeface="Arial" pitchFamily="34" charset="0"/>
                <a:ea typeface="Times New Roman" panose="02020603050405020304" pitchFamily="18" charset="0"/>
                <a:cs typeface="Arial" pitchFamily="34" charset="0"/>
              </a:rPr>
              <a:t>amiri</a:t>
            </a:r>
            <a:r>
              <a:rPr lang="en-US" sz="1200" b="1" dirty="0">
                <a:solidFill>
                  <a:srgbClr val="000000"/>
                </a:solidFill>
                <a:latin typeface="Arial" pitchFamily="34" charset="0"/>
                <a:ea typeface="Times New Roman" panose="02020603050405020304" pitchFamily="18" charset="0"/>
                <a:cs typeface="Arial" pitchFamily="34" charset="0"/>
              </a:rPr>
              <a:t> </a:t>
            </a:r>
            <a:r>
              <a:rPr lang="en-US" sz="1200" b="1" dirty="0" err="1">
                <a:solidFill>
                  <a:srgbClr val="000000"/>
                </a:solidFill>
                <a:latin typeface="Arial" pitchFamily="34" charset="0"/>
                <a:ea typeface="Times New Roman" panose="02020603050405020304" pitchFamily="18" charset="0"/>
                <a:cs typeface="Arial" pitchFamily="34" charset="0"/>
              </a:rPr>
              <a:t>Olimxon</a:t>
            </a:r>
            <a:r>
              <a:rPr lang="en-US" sz="1200" b="1" dirty="0">
                <a:solidFill>
                  <a:srgbClr val="000000"/>
                </a:solidFill>
                <a:latin typeface="Arial" pitchFamily="34" charset="0"/>
                <a:ea typeface="Times New Roman" panose="02020603050405020304" pitchFamily="18" charset="0"/>
                <a:cs typeface="Arial" pitchFamily="34" charset="0"/>
              </a:rPr>
              <a:t> </a:t>
            </a:r>
            <a:endParaRPr lang="ru-RU" sz="1200" dirty="0">
              <a:solidFill>
                <a:srgbClr val="000000"/>
              </a:solidFill>
              <a:latin typeface="Arial" pitchFamily="34" charset="0"/>
              <a:cs typeface="Arial" pitchFamily="34" charset="0"/>
            </a:endParaRPr>
          </a:p>
        </p:txBody>
      </p:sp>
      <p:sp>
        <p:nvSpPr>
          <p:cNvPr id="9" name="Прямоугольник 8"/>
          <p:cNvSpPr/>
          <p:nvPr/>
        </p:nvSpPr>
        <p:spPr>
          <a:xfrm>
            <a:off x="160092" y="730616"/>
            <a:ext cx="3182652" cy="2021698"/>
          </a:xfrm>
          <a:prstGeom prst="rect">
            <a:avLst/>
          </a:prstGeom>
        </p:spPr>
        <p:style>
          <a:lnRef idx="2">
            <a:schemeClr val="accent1"/>
          </a:lnRef>
          <a:fillRef idx="1">
            <a:schemeClr val="lt1"/>
          </a:fillRef>
          <a:effectRef idx="0">
            <a:schemeClr val="accent1"/>
          </a:effectRef>
          <a:fontRef idx="minor">
            <a:schemeClr val="dk1"/>
          </a:fontRef>
        </p:style>
        <p:txBody>
          <a:bodyPr wrap="square" lIns="51426" tIns="25713" rIns="51426" bIns="25713">
            <a:spAutoFit/>
          </a:bodyPr>
          <a:lstStyle/>
          <a:p>
            <a:pPr algn="ctr"/>
            <a:r>
              <a:rPr lang="en-US" sz="1600" dirty="0">
                <a:solidFill>
                  <a:srgbClr val="000000"/>
                </a:solidFill>
                <a:latin typeface="Arial" pitchFamily="34" charset="0"/>
                <a:cs typeface="Arial" pitchFamily="34" charset="0"/>
              </a:rPr>
              <a:t>Ammo </a:t>
            </a:r>
            <a:r>
              <a:rPr lang="en-US" sz="1600" dirty="0" err="1">
                <a:solidFill>
                  <a:srgbClr val="000000"/>
                </a:solidFill>
                <a:latin typeface="Arial" pitchFamily="34" charset="0"/>
                <a:cs typeface="Arial" pitchFamily="34" charset="0"/>
              </a:rPr>
              <a:t>Rossiyadagi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voqealar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amirlikning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o‘zidagi</a:t>
            </a:r>
            <a:r>
              <a:rPr lang="en-US" sz="1600" dirty="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muxolifatchi</a:t>
            </a:r>
            <a:r>
              <a:rPr lang="en-US" sz="1600" dirty="0" smtClean="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harakatlar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chora-tadbirlar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ko‘rishga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Yosh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buxoroliklarning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jadidlar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mamlakatni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demok-ratlashtirish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islohotlar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o‘tkazish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to‘g‘risidagi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talablariga</a:t>
            </a:r>
            <a:r>
              <a:rPr lang="en-US" sz="1600" dirty="0">
                <a:solidFill>
                  <a:srgbClr val="000000"/>
                </a:solidFill>
                <a:latin typeface="Arial" pitchFamily="34" charset="0"/>
                <a:cs typeface="Arial" pitchFamily="34" charset="0"/>
              </a:rPr>
              <a:t> yon </a:t>
            </a:r>
            <a:r>
              <a:rPr lang="en-US" sz="1600" dirty="0" err="1">
                <a:solidFill>
                  <a:srgbClr val="000000"/>
                </a:solidFill>
                <a:latin typeface="Arial" pitchFamily="34" charset="0"/>
                <a:cs typeface="Arial" pitchFamily="34" charset="0"/>
              </a:rPr>
              <a:t>berishga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majbur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qildi</a:t>
            </a:r>
            <a:r>
              <a:rPr lang="en-US" sz="1600" dirty="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2588849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13" y="-136"/>
            <a:ext cx="5616624" cy="997549"/>
          </a:xfrm>
        </p:spPr>
        <p:txBody>
          <a:bodyPr>
            <a:normAutofit/>
          </a:bodyPr>
          <a:lstStyle/>
          <a:p>
            <a:pPr>
              <a:lnSpc>
                <a:spcPct val="100000"/>
              </a:lnSpc>
              <a:spcAft>
                <a:spcPts val="600"/>
              </a:spcAft>
            </a:pPr>
            <a:r>
              <a:rPr lang="en-US" sz="1600" b="1" dirty="0">
                <a:solidFill>
                  <a:srgbClr val="000000"/>
                </a:solidFill>
                <a:latin typeface="Arial" pitchFamily="34" charset="0"/>
                <a:cs typeface="Arial" pitchFamily="34" charset="0"/>
              </a:rPr>
              <a:t>1917-yil</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Rossiyadagi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fevral</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voqealari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u </a:t>
            </a:r>
            <a:r>
              <a:rPr lang="en-US" sz="1600" dirty="0" err="1">
                <a:solidFill>
                  <a:srgbClr val="000000"/>
                </a:solidFill>
                <a:latin typeface="Arial" pitchFamily="34" charset="0"/>
                <a:cs typeface="Arial" pitchFamily="34" charset="0"/>
              </a:rPr>
              <a:t>tufayli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Buxoro</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siyosiy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hayotidagi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jonlanish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si­yosiy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o‘zgarishlarning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Buxoro</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amirligida</a:t>
            </a:r>
            <a:r>
              <a:rPr lang="en-US" sz="1600" dirty="0">
                <a:solidFill>
                  <a:srgbClr val="000000"/>
                </a:solidFill>
                <a:latin typeface="Arial" pitchFamily="34" charset="0"/>
                <a:cs typeface="Arial" pitchFamily="34" charset="0"/>
              </a:rPr>
              <a:t> ham </a:t>
            </a:r>
            <a:r>
              <a:rPr lang="en-US" sz="1600" dirty="0" err="1">
                <a:solidFill>
                  <a:srgbClr val="000000"/>
                </a:solidFill>
                <a:latin typeface="Arial" pitchFamily="34" charset="0"/>
                <a:cs typeface="Arial" pitchFamily="34" charset="0"/>
              </a:rPr>
              <a:t>takrorlanishidan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saqlanish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amirni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ayrim</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islohotlarni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amalga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oshirishga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undadi</a:t>
            </a:r>
            <a:r>
              <a:rPr lang="en-US" sz="1600" dirty="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pic>
        <p:nvPicPr>
          <p:cNvPr id="2050" name="Picture 2" descr="Обмен валюты. Всей."/>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75769" y="1115988"/>
            <a:ext cx="2412268" cy="183620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1413" y="1007976"/>
            <a:ext cx="3132348" cy="206210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a:solidFill>
                  <a:srgbClr val="000000"/>
                </a:solidFill>
                <a:latin typeface="Arial" pitchFamily="34" charset="0"/>
                <a:cs typeface="Arial" pitchFamily="34" charset="0"/>
              </a:rPr>
              <a:t>1917-yil </a:t>
            </a:r>
            <a:r>
              <a:rPr lang="en-US" sz="1600" dirty="0" err="1">
                <a:solidFill>
                  <a:srgbClr val="000000"/>
                </a:solidFill>
                <a:latin typeface="Arial" pitchFamily="34" charset="0"/>
                <a:cs typeface="Arial" pitchFamily="34" charset="0"/>
              </a:rPr>
              <a:t>martda</a:t>
            </a:r>
            <a:r>
              <a:rPr lang="en-US" sz="1600" dirty="0">
                <a:solidFill>
                  <a:srgbClr val="000000"/>
                </a:solidFill>
                <a:latin typeface="Arial" pitchFamily="34" charset="0"/>
                <a:cs typeface="Arial" pitchFamily="34" charset="0"/>
              </a:rPr>
              <a:t> bosh </a:t>
            </a:r>
            <a:r>
              <a:rPr lang="en-US" sz="1600" dirty="0" err="1">
                <a:solidFill>
                  <a:srgbClr val="000000"/>
                </a:solidFill>
                <a:latin typeface="Arial" pitchFamily="34" charset="0"/>
                <a:cs typeface="Arial" pitchFamily="34" charset="0"/>
              </a:rPr>
              <a:t>qozi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amir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qabulxonasida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mamlakatda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islohotlar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o‘tkazish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haqida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berdi</a:t>
            </a:r>
            <a:r>
              <a:rPr lang="en-US" sz="1600" dirty="0">
                <a:solidFill>
                  <a:srgbClr val="000000"/>
                </a:solidFill>
                <a:latin typeface="Arial" pitchFamily="34" charset="0"/>
                <a:cs typeface="Arial" pitchFamily="34" charset="0"/>
              </a:rPr>
              <a:t>. U </a:t>
            </a:r>
            <a:r>
              <a:rPr lang="en-US" sz="1600" dirty="0" err="1">
                <a:solidFill>
                  <a:srgbClr val="000000"/>
                </a:solidFill>
                <a:latin typeface="Arial" pitchFamily="34" charset="0"/>
                <a:cs typeface="Arial" pitchFamily="34" charset="0"/>
              </a:rPr>
              <a:t>amirning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mavjud</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tuzum</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asoslariga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daxl</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qilmaydigan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xalqning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ahvolini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ko‘p</a:t>
            </a:r>
            <a:r>
              <a:rPr lang="en-US" sz="1600" dirty="0">
                <a:solidFill>
                  <a:srgbClr val="000000"/>
                </a:solidFill>
                <a:latin typeface="Arial" pitchFamily="34" charset="0"/>
                <a:cs typeface="Arial" pitchFamily="34" charset="0"/>
              </a:rPr>
              <a:t> ham </a:t>
            </a:r>
            <a:r>
              <a:rPr lang="en-US" sz="1600" dirty="0" err="1">
                <a:solidFill>
                  <a:srgbClr val="000000"/>
                </a:solidFill>
                <a:latin typeface="Arial" pitchFamily="34" charset="0"/>
                <a:cs typeface="Arial" pitchFamily="34" charset="0"/>
              </a:rPr>
              <a:t>o‘nglamaydigan</a:t>
            </a:r>
            <a:r>
              <a:rPr lang="en-US" sz="1600" dirty="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farmonini</a:t>
            </a:r>
            <a:r>
              <a:rPr lang="en-US" sz="1600" dirty="0" smtClean="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o‘qib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eshittirdi</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6748024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13" y="683940"/>
            <a:ext cx="3600400" cy="2134826"/>
          </a:xfrm>
        </p:spPr>
        <p:style>
          <a:lnRef idx="2">
            <a:schemeClr val="accent1"/>
          </a:lnRef>
          <a:fillRef idx="1">
            <a:schemeClr val="lt1"/>
          </a:fillRef>
          <a:effectRef idx="0">
            <a:schemeClr val="accent1"/>
          </a:effectRef>
          <a:fontRef idx="minor">
            <a:schemeClr val="dk1"/>
          </a:fontRef>
        </p:style>
        <p:txBody>
          <a:bodyPr>
            <a:normAutofit/>
          </a:bodyPr>
          <a:lstStyle/>
          <a:p>
            <a:pPr>
              <a:lnSpc>
                <a:spcPct val="100000"/>
              </a:lnSpc>
              <a:spcAft>
                <a:spcPts val="600"/>
              </a:spcAft>
            </a:pPr>
            <a:r>
              <a:rPr lang="en-US" sz="1600" dirty="0">
                <a:solidFill>
                  <a:srgbClr val="000000"/>
                </a:solidFill>
                <a:latin typeface="Arial" pitchFamily="34" charset="0"/>
                <a:cs typeface="Arial" pitchFamily="34" charset="0"/>
              </a:rPr>
              <a:t>1917-yil 8-aprelda </a:t>
            </a:r>
            <a:r>
              <a:rPr lang="en-US" sz="1600" dirty="0" err="1">
                <a:solidFill>
                  <a:srgbClr val="000000"/>
                </a:solidFill>
                <a:latin typeface="Arial" pitchFamily="34" charset="0"/>
                <a:cs typeface="Arial" pitchFamily="34" charset="0"/>
              </a:rPr>
              <a:t>jadidlar</a:t>
            </a:r>
            <a:r>
              <a:rPr lang="en-US" sz="1600"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Karki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Buxoroda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namoyishlar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o‘tkazishdi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Buxoroda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namoyishga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to‘plangan</a:t>
            </a:r>
            <a:r>
              <a:rPr lang="en-US" sz="1600" dirty="0">
                <a:solidFill>
                  <a:srgbClr val="000000"/>
                </a:solidFill>
                <a:latin typeface="Arial" pitchFamily="34" charset="0"/>
                <a:cs typeface="Arial" pitchFamily="34" charset="0"/>
              </a:rPr>
              <a:t> </a:t>
            </a:r>
            <a:r>
              <a:rPr lang="en-US" sz="1600" dirty="0" smtClean="0">
                <a:solidFill>
                  <a:srgbClr val="000000"/>
                </a:solidFill>
                <a:latin typeface="Arial" pitchFamily="34" charset="0"/>
                <a:cs typeface="Arial" pitchFamily="34" charset="0"/>
              </a:rPr>
              <a:t/>
            </a:r>
            <a:br>
              <a:rPr lang="en-US" sz="1600" dirty="0" smtClean="0">
                <a:solidFill>
                  <a:srgbClr val="000000"/>
                </a:solidFill>
                <a:latin typeface="Arial" pitchFamily="34" charset="0"/>
                <a:cs typeface="Arial" pitchFamily="34" charset="0"/>
              </a:rPr>
            </a:br>
            <a:r>
              <a:rPr lang="en-US" sz="1600" dirty="0" smtClean="0">
                <a:solidFill>
                  <a:srgbClr val="000000"/>
                </a:solidFill>
                <a:latin typeface="Arial" pitchFamily="34" charset="0"/>
                <a:cs typeface="Arial" pitchFamily="34" charset="0"/>
              </a:rPr>
              <a:t>150 </a:t>
            </a:r>
            <a:r>
              <a:rPr lang="en-US" sz="1600" dirty="0" err="1">
                <a:solidFill>
                  <a:srgbClr val="000000"/>
                </a:solidFill>
                <a:latin typeface="Arial" pitchFamily="34" charset="0"/>
                <a:cs typeface="Arial" pitchFamily="34" charset="0"/>
              </a:rPr>
              <a:t>kishiga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Fayzulla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Xo‘jayev</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Abdurauf</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Fitrat</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rahnamolik</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qilishgan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Shiorlarda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Yashasin</a:t>
            </a:r>
            <a:r>
              <a:rPr lang="en-US" sz="1600" dirty="0">
                <a:solidFill>
                  <a:srgbClr val="000000"/>
                </a:solidFill>
                <a:latin typeface="Arial" pitchFamily="34" charset="0"/>
                <a:cs typeface="Arial" pitchFamily="34" charset="0"/>
              </a:rPr>
              <a:t> Amir!” </a:t>
            </a:r>
            <a:r>
              <a:rPr lang="en-US" sz="1600" dirty="0" err="1">
                <a:solidFill>
                  <a:srgbClr val="000000"/>
                </a:solidFill>
                <a:latin typeface="Arial" pitchFamily="34" charset="0"/>
                <a:cs typeface="Arial" pitchFamily="34" charset="0"/>
              </a:rPr>
              <a:t>qatorida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Hurriyat</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Adolat</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Musavvat</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kabi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boshqa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mazmundagi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da’vatlar</a:t>
            </a:r>
            <a:r>
              <a:rPr lang="en-US" sz="1600" dirty="0">
                <a:solidFill>
                  <a:srgbClr val="000000"/>
                </a:solidFill>
                <a:latin typeface="Arial" pitchFamily="34" charset="0"/>
                <a:cs typeface="Arial" pitchFamily="34" charset="0"/>
              </a:rPr>
              <a:t> ham </a:t>
            </a:r>
            <a:r>
              <a:rPr lang="en-US" sz="1600" dirty="0" err="1">
                <a:solidFill>
                  <a:srgbClr val="000000"/>
                </a:solidFill>
                <a:latin typeface="Arial" pitchFamily="34" charset="0"/>
                <a:cs typeface="Arial" pitchFamily="34" charset="0"/>
              </a:rPr>
              <a:t>bor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edi</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pic>
        <p:nvPicPr>
          <p:cNvPr id="3076" name="Picture 4" descr="Абдурауф Фитрат (1886-1938) | www.ziyouz.uz"/>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743821" y="584639"/>
            <a:ext cx="1779830" cy="1997533"/>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4018902" y="2582172"/>
            <a:ext cx="1259622" cy="236594"/>
          </a:xfrm>
          <a:prstGeom prst="rect">
            <a:avLst/>
          </a:prstGeom>
        </p:spPr>
        <p:txBody>
          <a:bodyPr wrap="none" lIns="51426" tIns="25713" rIns="51426" bIns="25713">
            <a:spAutoFit/>
          </a:bodyPr>
          <a:lstStyle/>
          <a:p>
            <a:pPr algn="ctr"/>
            <a:r>
              <a:rPr lang="en-US" sz="1200" b="1" dirty="0" err="1">
                <a:solidFill>
                  <a:srgbClr val="000000"/>
                </a:solidFill>
                <a:latin typeface="Arial" pitchFamily="34" charset="0"/>
                <a:cs typeface="Arial" pitchFamily="34" charset="0"/>
              </a:rPr>
              <a:t>Abdurauf</a:t>
            </a:r>
            <a:r>
              <a:rPr lang="en-US" sz="1200" b="1" dirty="0">
                <a:solidFill>
                  <a:srgbClr val="000000"/>
                </a:solidFill>
                <a:latin typeface="Arial" pitchFamily="34" charset="0"/>
                <a:cs typeface="Arial" pitchFamily="34" charset="0"/>
              </a:rPr>
              <a:t> </a:t>
            </a:r>
            <a:r>
              <a:rPr lang="en-US" sz="1200" b="1" dirty="0" err="1">
                <a:solidFill>
                  <a:srgbClr val="000000"/>
                </a:solidFill>
                <a:latin typeface="Arial" pitchFamily="34" charset="0"/>
                <a:cs typeface="Arial" pitchFamily="34" charset="0"/>
              </a:rPr>
              <a:t>Fitrat</a:t>
            </a:r>
            <a:r>
              <a:rPr lang="en-US" sz="1200" b="1" dirty="0">
                <a:solidFill>
                  <a:srgbClr val="000000"/>
                </a:solidFill>
                <a:latin typeface="Arial" pitchFamily="34" charset="0"/>
                <a:cs typeface="Arial" pitchFamily="34" charset="0"/>
              </a:rPr>
              <a:t> </a:t>
            </a:r>
            <a:endParaRPr lang="ru-RU" sz="1200" dirty="0">
              <a:solidFill>
                <a:srgbClr val="000000"/>
              </a:solidFill>
              <a:latin typeface="Arial" pitchFamily="34" charset="0"/>
              <a:cs typeface="Arial" pitchFamily="34" charset="0"/>
            </a:endParaRPr>
          </a:p>
        </p:txBody>
      </p:sp>
      <p:sp>
        <p:nvSpPr>
          <p:cNvPr id="3" name="TextBox 2"/>
          <p:cNvSpPr txBox="1"/>
          <p:nvPr/>
        </p:nvSpPr>
        <p:spPr>
          <a:xfrm>
            <a:off x="215429" y="27157"/>
            <a:ext cx="5436604" cy="584775"/>
          </a:xfrm>
          <a:prstGeom prst="rect">
            <a:avLst/>
          </a:prstGeom>
          <a:noFill/>
        </p:spPr>
        <p:txBody>
          <a:bodyPr wrap="square" rtlCol="0">
            <a:spAutoFit/>
          </a:bodyPr>
          <a:lstStyle/>
          <a:p>
            <a:pPr algn="ctr"/>
            <a:r>
              <a:rPr lang="en-US" sz="1600" dirty="0" err="1">
                <a:solidFill>
                  <a:srgbClr val="000000"/>
                </a:solidFill>
                <a:latin typeface="Arial" pitchFamily="34" charset="0"/>
                <a:cs typeface="Arial" pitchFamily="34" charset="0"/>
              </a:rPr>
              <a:t>Farmon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katta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va’dalar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asosida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tuzilgan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bo‘lsada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jadidlarda</a:t>
            </a:r>
            <a:r>
              <a:rPr lang="en-US" sz="1600" dirty="0">
                <a:solidFill>
                  <a:srgbClr val="000000"/>
                </a:solidFill>
                <a:latin typeface="Arial" pitchFamily="34" charset="0"/>
                <a:cs typeface="Arial" pitchFamily="34" charset="0"/>
              </a:rPr>
              <a:t> u </a:t>
            </a:r>
            <a:r>
              <a:rPr lang="en-US" sz="1600" dirty="0" err="1">
                <a:solidFill>
                  <a:srgbClr val="000000"/>
                </a:solidFill>
                <a:latin typeface="Arial" pitchFamily="34" charset="0"/>
                <a:cs typeface="Arial" pitchFamily="34" charset="0"/>
              </a:rPr>
              <a:t>shubha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uyg‘otdi</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9507738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418" y="0"/>
            <a:ext cx="5544616" cy="1007976"/>
          </a:xfrm>
        </p:spPr>
        <p:txBody>
          <a:bodyPr>
            <a:normAutofit/>
          </a:bodyPr>
          <a:lstStyle/>
          <a:p>
            <a:pPr>
              <a:lnSpc>
                <a:spcPct val="100000"/>
              </a:lnSpc>
              <a:spcAft>
                <a:spcPts val="600"/>
              </a:spcAft>
            </a:pPr>
            <a:r>
              <a:rPr lang="en-US" sz="1600" dirty="0">
                <a:solidFill>
                  <a:srgbClr val="000000"/>
                </a:solidFill>
                <a:latin typeface="Arial" pitchFamily="34" charset="0"/>
                <a:cs typeface="Arial" pitchFamily="34" charset="0"/>
              </a:rPr>
              <a:t>200 </a:t>
            </a:r>
            <a:r>
              <a:rPr lang="en-US" sz="1600" dirty="0" err="1">
                <a:solidFill>
                  <a:srgbClr val="000000"/>
                </a:solidFill>
                <a:latin typeface="Arial" pitchFamily="34" charset="0"/>
                <a:cs typeface="Arial" pitchFamily="34" charset="0"/>
              </a:rPr>
              <a:t>piyoda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300 </a:t>
            </a:r>
            <a:r>
              <a:rPr lang="en-US" sz="1600" dirty="0" err="1">
                <a:solidFill>
                  <a:srgbClr val="000000"/>
                </a:solidFill>
                <a:latin typeface="Arial" pitchFamily="34" charset="0"/>
                <a:cs typeface="Arial" pitchFamily="34" charset="0"/>
              </a:rPr>
              <a:t>otliq</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sarbozdan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iborat</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amir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qo‘shini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namoyishga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chiqqanlarni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tarqatib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hibsga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ola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boshladi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Bundan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tashqari</a:t>
            </a:r>
            <a:r>
              <a:rPr lang="en-US" sz="1600" dirty="0">
                <a:solidFill>
                  <a:srgbClr val="000000"/>
                </a:solidFill>
                <a:latin typeface="Arial" pitchFamily="34" charset="0"/>
                <a:cs typeface="Arial" pitchFamily="34" charset="0"/>
              </a:rPr>
              <a:t> Ark </a:t>
            </a:r>
            <a:r>
              <a:rPr lang="en-US" sz="1600" dirty="0" err="1">
                <a:solidFill>
                  <a:srgbClr val="000000"/>
                </a:solidFill>
                <a:latin typeface="Arial" pitchFamily="34" charset="0"/>
                <a:cs typeface="Arial" pitchFamily="34" charset="0"/>
              </a:rPr>
              <a:t>ostonasida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islohotlarga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qarshi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chiqqan</a:t>
            </a:r>
            <a:r>
              <a:rPr lang="en-US" sz="1600" dirty="0">
                <a:solidFill>
                  <a:srgbClr val="000000"/>
                </a:solidFill>
                <a:latin typeface="Arial" pitchFamily="34" charset="0"/>
                <a:cs typeface="Arial" pitchFamily="34" charset="0"/>
              </a:rPr>
              <a:t> 7 </a:t>
            </a:r>
            <a:r>
              <a:rPr lang="en-US" sz="1600" dirty="0" err="1">
                <a:solidFill>
                  <a:srgbClr val="000000"/>
                </a:solidFill>
                <a:latin typeface="Arial" pitchFamily="34" charset="0"/>
                <a:cs typeface="Arial" pitchFamily="34" charset="0"/>
              </a:rPr>
              <a:t>mingdan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ziyod</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ancha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uyushgan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mullalar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guruhi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egallab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oldi</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pic>
        <p:nvPicPr>
          <p:cNvPr id="1026" name="Picture 2" descr="Армия эмира. Что представляли собой вооружённые силы Бухары?"/>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311773" y="1115988"/>
            <a:ext cx="2340261" cy="19389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7418" y="1115988"/>
            <a:ext cx="3096343"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500" dirty="0" err="1">
                <a:solidFill>
                  <a:srgbClr val="000000"/>
                </a:solidFill>
                <a:latin typeface="Arial" pitchFamily="34" charset="0"/>
                <a:cs typeface="Arial" pitchFamily="34" charset="0"/>
              </a:rPr>
              <a:t>Namoyishchilarga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toshlar</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yog‘dirilib</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ularni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do‘pposlay</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va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haqoratlay</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boshladi</a:t>
            </a:r>
            <a:r>
              <a:rPr lang="en-US" sz="1500" dirty="0">
                <a:solidFill>
                  <a:srgbClr val="000000"/>
                </a:solidFill>
                <a:latin typeface="Arial" pitchFamily="34" charset="0"/>
                <a:cs typeface="Arial" pitchFamily="34" charset="0"/>
              </a:rPr>
              <a:t>. 30 </a:t>
            </a:r>
            <a:r>
              <a:rPr lang="en-US" sz="1500" dirty="0" err="1">
                <a:solidFill>
                  <a:srgbClr val="000000"/>
                </a:solidFill>
                <a:latin typeface="Arial" pitchFamily="34" charset="0"/>
                <a:cs typeface="Arial" pitchFamily="34" charset="0"/>
              </a:rPr>
              <a:t>dan</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ziyod</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namoyishchilar</a:t>
            </a:r>
            <a:r>
              <a:rPr lang="en-US" sz="1500" dirty="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hibsga</a:t>
            </a:r>
            <a:r>
              <a:rPr lang="en-US" sz="1500" dirty="0" smtClean="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olindi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ko‘plarga</a:t>
            </a:r>
            <a:r>
              <a:rPr lang="en-US" sz="1500" dirty="0">
                <a:solidFill>
                  <a:srgbClr val="000000"/>
                </a:solidFill>
                <a:latin typeface="Arial" pitchFamily="34" charset="0"/>
                <a:cs typeface="Arial" pitchFamily="34" charset="0"/>
              </a:rPr>
              <a:t> tan </a:t>
            </a:r>
            <a:r>
              <a:rPr lang="en-US" sz="1500" dirty="0" err="1">
                <a:solidFill>
                  <a:srgbClr val="000000"/>
                </a:solidFill>
                <a:latin typeface="Arial" pitchFamily="34" charset="0"/>
                <a:cs typeface="Arial" pitchFamily="34" charset="0"/>
              </a:rPr>
              <a:t>jarohat</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yetkazildi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Qutilib</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qolgan</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namoyishchilar</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boshqa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shaharlarga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qochib</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jon</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saqlashdi</a:t>
            </a:r>
            <a:r>
              <a:rPr lang="en-US" sz="1500" dirty="0">
                <a:solidFill>
                  <a:srgbClr val="000000"/>
                </a:solidFill>
                <a:latin typeface="Arial" pitchFamily="34" charset="0"/>
                <a:cs typeface="Arial" pitchFamily="34" charset="0"/>
              </a:rPr>
              <a:t>. </a:t>
            </a:r>
            <a:endParaRPr lang="ru-RU" sz="15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2411771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07417" y="1251550"/>
            <a:ext cx="3365777" cy="1529256"/>
          </a:xfrm>
          <a:prstGeom prst="rect">
            <a:avLst/>
          </a:prstGeom>
        </p:spPr>
        <p:style>
          <a:lnRef idx="2">
            <a:schemeClr val="accent1"/>
          </a:lnRef>
          <a:fillRef idx="1">
            <a:schemeClr val="lt1"/>
          </a:fillRef>
          <a:effectRef idx="0">
            <a:schemeClr val="accent1"/>
          </a:effectRef>
          <a:fontRef idx="minor">
            <a:schemeClr val="dk1"/>
          </a:fontRef>
        </p:style>
        <p:txBody>
          <a:bodyPr wrap="square" lIns="51426" tIns="25713" rIns="51426" bIns="25713">
            <a:spAutoFit/>
          </a:bodyPr>
          <a:lstStyle/>
          <a:p>
            <a:pPr algn="ctr">
              <a:spcAft>
                <a:spcPts val="600"/>
              </a:spcAft>
            </a:pPr>
            <a:r>
              <a:rPr lang="en-US" sz="1600" dirty="0">
                <a:solidFill>
                  <a:srgbClr val="000000"/>
                </a:solidFill>
                <a:latin typeface="Arial" pitchFamily="34" charset="0"/>
                <a:ea typeface="Times New Roman" panose="02020603050405020304" pitchFamily="18" charset="0"/>
                <a:cs typeface="Arial" pitchFamily="34" charset="0"/>
              </a:rPr>
              <a:t>1920-yil </a:t>
            </a:r>
            <a:r>
              <a:rPr lang="en-US" sz="1600" dirty="0" err="1">
                <a:solidFill>
                  <a:srgbClr val="000000"/>
                </a:solidFill>
                <a:latin typeface="Arial" pitchFamily="34" charset="0"/>
                <a:ea typeface="Times New Roman" panose="02020603050405020304" pitchFamily="18" charset="0"/>
                <a:cs typeface="Arial" pitchFamily="34" charset="0"/>
              </a:rPr>
              <a:t>yanvarda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Toshkentda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o‘rnashib</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olgan</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Yosh</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buxoroliklarning</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so‘l</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qismi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b="1" dirty="0" err="1">
                <a:solidFill>
                  <a:srgbClr val="000000"/>
                </a:solidFill>
                <a:latin typeface="Arial" pitchFamily="34" charset="0"/>
                <a:ea typeface="Times New Roman" panose="02020603050405020304" pitchFamily="18" charset="0"/>
                <a:cs typeface="Arial" pitchFamily="34" charset="0"/>
              </a:rPr>
              <a:t>Fayzulla</a:t>
            </a:r>
            <a:r>
              <a:rPr lang="en-US" sz="1600" b="1" dirty="0">
                <a:solidFill>
                  <a:srgbClr val="000000"/>
                </a:solidFill>
                <a:latin typeface="Arial" pitchFamily="34" charset="0"/>
                <a:ea typeface="Times New Roman" panose="02020603050405020304" pitchFamily="18" charset="0"/>
                <a:cs typeface="Arial" pitchFamily="34" charset="0"/>
              </a:rPr>
              <a:t> </a:t>
            </a:r>
            <a:r>
              <a:rPr lang="en-US" sz="1600" b="1" dirty="0" err="1">
                <a:solidFill>
                  <a:srgbClr val="000000"/>
                </a:solidFill>
                <a:latin typeface="Arial" pitchFamily="34" charset="0"/>
                <a:ea typeface="Times New Roman" panose="02020603050405020304" pitchFamily="18" charset="0"/>
                <a:cs typeface="Arial" pitchFamily="34" charset="0"/>
              </a:rPr>
              <a:t>Xo‘jayev</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rahbarligida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a:solidFill>
                  <a:srgbClr val="7030A0"/>
                </a:solidFill>
                <a:latin typeface="Arial" pitchFamily="34" charset="0"/>
                <a:ea typeface="Times New Roman" panose="02020603050405020304" pitchFamily="18" charset="0"/>
                <a:cs typeface="Arial" pitchFamily="34" charset="0"/>
              </a:rPr>
              <a:t>“</a:t>
            </a:r>
            <a:r>
              <a:rPr lang="en-US" sz="1600" dirty="0" err="1">
                <a:solidFill>
                  <a:srgbClr val="7030A0"/>
                </a:solidFill>
                <a:latin typeface="Arial" pitchFamily="34" charset="0"/>
                <a:ea typeface="Times New Roman" panose="02020603050405020304" pitchFamily="18" charset="0"/>
                <a:cs typeface="Arial" pitchFamily="34" charset="0"/>
              </a:rPr>
              <a:t>Inqilobchi</a:t>
            </a:r>
            <a:r>
              <a:rPr lang="en-US" sz="1600" dirty="0">
                <a:solidFill>
                  <a:srgbClr val="7030A0"/>
                </a:solidFill>
                <a:latin typeface="Arial" pitchFamily="34" charset="0"/>
                <a:ea typeface="Times New Roman" panose="02020603050405020304" pitchFamily="18" charset="0"/>
                <a:cs typeface="Arial" pitchFamily="34" charset="0"/>
              </a:rPr>
              <a:t> </a:t>
            </a:r>
            <a:r>
              <a:rPr lang="en-US" sz="1600" dirty="0" err="1">
                <a:solidFill>
                  <a:srgbClr val="7030A0"/>
                </a:solidFill>
                <a:latin typeface="Arial" pitchFamily="34" charset="0"/>
                <a:ea typeface="Times New Roman" panose="02020603050405020304" pitchFamily="18" charset="0"/>
                <a:cs typeface="Arial" pitchFamily="34" charset="0"/>
              </a:rPr>
              <a:t>yosh</a:t>
            </a:r>
            <a:r>
              <a:rPr lang="en-US" sz="1600" dirty="0">
                <a:solidFill>
                  <a:srgbClr val="7030A0"/>
                </a:solidFill>
                <a:latin typeface="Arial" pitchFamily="34" charset="0"/>
                <a:ea typeface="Times New Roman" panose="02020603050405020304" pitchFamily="18" charset="0"/>
                <a:cs typeface="Arial" pitchFamily="34" charset="0"/>
              </a:rPr>
              <a:t> </a:t>
            </a:r>
            <a:r>
              <a:rPr lang="en-US" sz="1600" dirty="0" err="1">
                <a:solidFill>
                  <a:srgbClr val="7030A0"/>
                </a:solidFill>
                <a:latin typeface="Arial" pitchFamily="34" charset="0"/>
                <a:ea typeface="Times New Roman" panose="02020603050405020304" pitchFamily="18" charset="0"/>
                <a:cs typeface="Arial" pitchFamily="34" charset="0"/>
              </a:rPr>
              <a:t>buxoroliklarning</a:t>
            </a:r>
            <a:r>
              <a:rPr lang="en-US" sz="1600" dirty="0">
                <a:solidFill>
                  <a:srgbClr val="7030A0"/>
                </a:solidFill>
                <a:latin typeface="Arial" pitchFamily="34" charset="0"/>
                <a:ea typeface="Times New Roman" panose="02020603050405020304" pitchFamily="18" charset="0"/>
                <a:cs typeface="Arial" pitchFamily="34" charset="0"/>
              </a:rPr>
              <a:t> </a:t>
            </a:r>
            <a:r>
              <a:rPr lang="en-US" sz="1600" dirty="0" err="1">
                <a:solidFill>
                  <a:srgbClr val="7030A0"/>
                </a:solidFill>
                <a:latin typeface="Arial" pitchFamily="34" charset="0"/>
                <a:ea typeface="Times New Roman" panose="02020603050405020304" pitchFamily="18" charset="0"/>
                <a:cs typeface="Arial" pitchFamily="34" charset="0"/>
              </a:rPr>
              <a:t>Turkistondagi</a:t>
            </a:r>
            <a:r>
              <a:rPr lang="en-US" sz="1600" dirty="0">
                <a:solidFill>
                  <a:srgbClr val="7030A0"/>
                </a:solidFill>
                <a:latin typeface="Arial" pitchFamily="34" charset="0"/>
                <a:ea typeface="Times New Roman" panose="02020603050405020304" pitchFamily="18" charset="0"/>
                <a:cs typeface="Arial" pitchFamily="34" charset="0"/>
              </a:rPr>
              <a:t> </a:t>
            </a:r>
            <a:r>
              <a:rPr lang="en-US" sz="1600" dirty="0" err="1">
                <a:solidFill>
                  <a:srgbClr val="7030A0"/>
                </a:solidFill>
                <a:latin typeface="Arial" pitchFamily="34" charset="0"/>
                <a:ea typeface="Times New Roman" panose="02020603050405020304" pitchFamily="18" charset="0"/>
                <a:cs typeface="Arial" pitchFamily="34" charset="0"/>
              </a:rPr>
              <a:t>markaziy</a:t>
            </a:r>
            <a:r>
              <a:rPr lang="en-US" sz="1600" dirty="0">
                <a:solidFill>
                  <a:srgbClr val="7030A0"/>
                </a:solidFill>
                <a:latin typeface="Arial" pitchFamily="34" charset="0"/>
                <a:ea typeface="Times New Roman" panose="02020603050405020304" pitchFamily="18" charset="0"/>
                <a:cs typeface="Arial" pitchFamily="34" charset="0"/>
              </a:rPr>
              <a:t> </a:t>
            </a:r>
            <a:r>
              <a:rPr lang="en-US" sz="1600" dirty="0" err="1">
                <a:solidFill>
                  <a:srgbClr val="7030A0"/>
                </a:solidFill>
                <a:latin typeface="Arial" pitchFamily="34" charset="0"/>
                <a:ea typeface="Times New Roman" panose="02020603050405020304" pitchFamily="18" charset="0"/>
                <a:cs typeface="Arial" pitchFamily="34" charset="0"/>
              </a:rPr>
              <a:t>byurosi”</a:t>
            </a:r>
            <a:r>
              <a:rPr lang="en-US" sz="1600" dirty="0" err="1">
                <a:solidFill>
                  <a:srgbClr val="000000"/>
                </a:solidFill>
                <a:latin typeface="Arial" pitchFamily="34" charset="0"/>
                <a:ea typeface="Times New Roman" panose="02020603050405020304" pitchFamily="18" charset="0"/>
                <a:cs typeface="Arial" pitchFamily="34" charset="0"/>
              </a:rPr>
              <a:t>ni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tuzishdi</a:t>
            </a:r>
            <a:r>
              <a:rPr lang="en-US" sz="1600" dirty="0">
                <a:solidFill>
                  <a:srgbClr val="000000"/>
                </a:solidFill>
                <a:latin typeface="Arial" pitchFamily="34" charset="0"/>
                <a:ea typeface="Times New Roman" panose="02020603050405020304" pitchFamily="18" charset="0"/>
                <a:cs typeface="Arial" pitchFamily="34" charset="0"/>
              </a:rPr>
              <a:t>. </a:t>
            </a:r>
            <a:endParaRPr lang="ru-RU" sz="1600" dirty="0">
              <a:solidFill>
                <a:srgbClr val="000000"/>
              </a:solidFill>
              <a:latin typeface="Arial" pitchFamily="34" charset="0"/>
              <a:cs typeface="Arial" pitchFamily="34" charset="0"/>
            </a:endParaRPr>
          </a:p>
        </p:txBody>
      </p:sp>
      <p:pic>
        <p:nvPicPr>
          <p:cNvPr id="8" name="Объект 7"/>
          <p:cNvPicPr>
            <a:picLocks noGrp="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798717" y="1224000"/>
            <a:ext cx="1564132" cy="1426164"/>
          </a:xfrm>
          <a:prstGeom prst="rect">
            <a:avLst/>
          </a:prstGeom>
          <a:noFill/>
          <a:ln>
            <a:noFill/>
          </a:ln>
        </p:spPr>
      </p:pic>
      <p:sp>
        <p:nvSpPr>
          <p:cNvPr id="9" name="Прямоугольник 8"/>
          <p:cNvSpPr/>
          <p:nvPr/>
        </p:nvSpPr>
        <p:spPr>
          <a:xfrm>
            <a:off x="3798717" y="2780806"/>
            <a:ext cx="1557053" cy="236594"/>
          </a:xfrm>
          <a:prstGeom prst="rect">
            <a:avLst/>
          </a:prstGeom>
        </p:spPr>
        <p:style>
          <a:lnRef idx="2">
            <a:schemeClr val="dk1"/>
          </a:lnRef>
          <a:fillRef idx="1">
            <a:schemeClr val="lt1"/>
          </a:fillRef>
          <a:effectRef idx="0">
            <a:schemeClr val="dk1"/>
          </a:effectRef>
          <a:fontRef idx="minor">
            <a:schemeClr val="dk1"/>
          </a:fontRef>
        </p:style>
        <p:txBody>
          <a:bodyPr wrap="square" lIns="51426" tIns="25713" rIns="51426" bIns="25713">
            <a:spAutoFit/>
          </a:bodyPr>
          <a:lstStyle/>
          <a:p>
            <a:pPr algn="ctr"/>
            <a:r>
              <a:rPr lang="en-US" sz="1200" b="1" dirty="0" err="1">
                <a:solidFill>
                  <a:srgbClr val="000000"/>
                </a:solidFill>
                <a:latin typeface="Arial" pitchFamily="34" charset="0"/>
                <a:ea typeface="Times New Roman" panose="02020603050405020304" pitchFamily="18" charset="0"/>
                <a:cs typeface="Arial" pitchFamily="34" charset="0"/>
              </a:rPr>
              <a:t>Fayzulla</a:t>
            </a:r>
            <a:r>
              <a:rPr lang="en-US" sz="1200" b="1" dirty="0">
                <a:solidFill>
                  <a:srgbClr val="000000"/>
                </a:solidFill>
                <a:latin typeface="Arial" pitchFamily="34" charset="0"/>
                <a:ea typeface="Times New Roman" panose="02020603050405020304" pitchFamily="18" charset="0"/>
                <a:cs typeface="Arial" pitchFamily="34" charset="0"/>
              </a:rPr>
              <a:t> </a:t>
            </a:r>
            <a:r>
              <a:rPr lang="en-US" sz="1200" b="1" dirty="0" err="1">
                <a:solidFill>
                  <a:srgbClr val="000000"/>
                </a:solidFill>
                <a:latin typeface="Arial" pitchFamily="34" charset="0"/>
                <a:ea typeface="Times New Roman" panose="02020603050405020304" pitchFamily="18" charset="0"/>
                <a:cs typeface="Arial" pitchFamily="34" charset="0"/>
              </a:rPr>
              <a:t>Xo‘jayev</a:t>
            </a:r>
            <a:r>
              <a:rPr lang="en-US" sz="1200" b="1" dirty="0">
                <a:solidFill>
                  <a:srgbClr val="000000"/>
                </a:solidFill>
                <a:latin typeface="Arial" pitchFamily="34" charset="0"/>
                <a:ea typeface="Times New Roman" panose="02020603050405020304" pitchFamily="18" charset="0"/>
                <a:cs typeface="Arial" pitchFamily="34" charset="0"/>
              </a:rPr>
              <a:t> </a:t>
            </a:r>
            <a:endParaRPr lang="ru-RU" sz="1200" b="1" dirty="0">
              <a:solidFill>
                <a:srgbClr val="000000"/>
              </a:solidFill>
              <a:latin typeface="Arial" pitchFamily="34" charset="0"/>
              <a:cs typeface="Arial" pitchFamily="34" charset="0"/>
            </a:endParaRPr>
          </a:p>
        </p:txBody>
      </p:sp>
      <p:sp>
        <p:nvSpPr>
          <p:cNvPr id="10" name="Прямоугольник 9"/>
          <p:cNvSpPr/>
          <p:nvPr/>
        </p:nvSpPr>
        <p:spPr>
          <a:xfrm>
            <a:off x="0" y="-48065"/>
            <a:ext cx="5759450" cy="537446"/>
          </a:xfrm>
          <a:prstGeom prst="rect">
            <a:avLst/>
          </a:prstGeom>
          <a:solidFill>
            <a:srgbClr val="0070C0"/>
          </a:solidFill>
        </p:spPr>
        <p:txBody>
          <a:bodyPr wrap="square" lIns="51426" tIns="25713" rIns="51426" bIns="25713" anchor="ctr">
            <a:spAutoFit/>
          </a:bodyPr>
          <a:lstStyle/>
          <a:p>
            <a:pPr algn="ctr">
              <a:lnSpc>
                <a:spcPct val="150000"/>
              </a:lnSpc>
            </a:pPr>
            <a:r>
              <a:rPr lang="en-US" sz="2400" b="1" dirty="0" err="1">
                <a:solidFill>
                  <a:schemeClr val="bg1"/>
                </a:solidFill>
                <a:latin typeface="Arial" pitchFamily="34" charset="0"/>
                <a:cs typeface="Arial" pitchFamily="34" charset="0"/>
              </a:rPr>
              <a:t>Buxoro</a:t>
            </a:r>
            <a:r>
              <a:rPr lang="en-US" sz="2400" b="1" dirty="0">
                <a:solidFill>
                  <a:schemeClr val="bg1"/>
                </a:solidFill>
                <a:latin typeface="Arial" pitchFamily="34" charset="0"/>
                <a:cs typeface="Arial" pitchFamily="34" charset="0"/>
              </a:rPr>
              <a:t> </a:t>
            </a:r>
            <a:r>
              <a:rPr lang="en-US" sz="2400" b="1" dirty="0" err="1">
                <a:solidFill>
                  <a:schemeClr val="bg1"/>
                </a:solidFill>
                <a:latin typeface="Arial" pitchFamily="34" charset="0"/>
                <a:cs typeface="Arial" pitchFamily="34" charset="0"/>
              </a:rPr>
              <a:t>amirligining</a:t>
            </a:r>
            <a:r>
              <a:rPr lang="en-US" sz="2400" b="1" dirty="0">
                <a:solidFill>
                  <a:schemeClr val="bg1"/>
                </a:solidFill>
                <a:latin typeface="Arial" pitchFamily="34" charset="0"/>
                <a:cs typeface="Arial" pitchFamily="34" charset="0"/>
              </a:rPr>
              <a:t> </a:t>
            </a:r>
            <a:r>
              <a:rPr lang="en-US" sz="2400" b="1" dirty="0" err="1">
                <a:solidFill>
                  <a:schemeClr val="bg1"/>
                </a:solidFill>
                <a:latin typeface="Arial" pitchFamily="34" charset="0"/>
                <a:cs typeface="Arial" pitchFamily="34" charset="0"/>
              </a:rPr>
              <a:t>qulashi</a:t>
            </a:r>
            <a:endParaRPr lang="ru-RU" sz="2200" b="1" dirty="0">
              <a:solidFill>
                <a:schemeClr val="bg1"/>
              </a:solidFill>
              <a:latin typeface="Arial" pitchFamily="34" charset="0"/>
              <a:cs typeface="Arial" pitchFamily="34" charset="0"/>
            </a:endParaRPr>
          </a:p>
        </p:txBody>
      </p:sp>
      <p:sp>
        <p:nvSpPr>
          <p:cNvPr id="3" name="Прямоугольник 2"/>
          <p:cNvSpPr/>
          <p:nvPr/>
        </p:nvSpPr>
        <p:spPr>
          <a:xfrm>
            <a:off x="107417" y="502232"/>
            <a:ext cx="5544616" cy="584775"/>
          </a:xfrm>
          <a:prstGeom prst="rect">
            <a:avLst/>
          </a:prstGeom>
        </p:spPr>
        <p:txBody>
          <a:bodyPr wrap="square">
            <a:spAutoFit/>
          </a:bodyPr>
          <a:lstStyle/>
          <a:p>
            <a:pPr algn="ctr"/>
            <a:r>
              <a:rPr lang="en-US" sz="1600" dirty="0" err="1">
                <a:solidFill>
                  <a:srgbClr val="000000"/>
                </a:solidFill>
                <a:latin typeface="Arial" pitchFamily="34" charset="0"/>
                <a:ea typeface="Times New Roman" panose="02020603050405020304" pitchFamily="18" charset="0"/>
                <a:cs typeface="Arial" pitchFamily="34" charset="0"/>
              </a:rPr>
              <a:t>Omon</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qolgan</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jadidlar</a:t>
            </a:r>
            <a:r>
              <a:rPr lang="en-US" sz="1600" dirty="0">
                <a:solidFill>
                  <a:srgbClr val="000000"/>
                </a:solidFill>
                <a:latin typeface="Arial" pitchFamily="34" charset="0"/>
                <a:ea typeface="Times New Roman" panose="02020603050405020304" pitchFamily="18" charset="0"/>
                <a:cs typeface="Arial" pitchFamily="34" charset="0"/>
              </a:rPr>
              <a:t> 1917-yili </a:t>
            </a:r>
            <a:r>
              <a:rPr lang="en-US" sz="1600" dirty="0" err="1">
                <a:solidFill>
                  <a:srgbClr val="000000"/>
                </a:solidFill>
                <a:latin typeface="Arial" pitchFamily="34" charset="0"/>
                <a:ea typeface="Times New Roman" panose="02020603050405020304" pitchFamily="18" charset="0"/>
                <a:cs typeface="Arial" pitchFamily="34" charset="0"/>
              </a:rPr>
              <a:t>bolsheviklar</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tomonidan</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egallangan</a:t>
            </a:r>
            <a:r>
              <a:rPr lang="en-US" sz="1600" dirty="0">
                <a:solidFill>
                  <a:srgbClr val="000000"/>
                </a:solidFill>
                <a:latin typeface="Arial" pitchFamily="34" charset="0"/>
                <a:ea typeface="Times New Roman" panose="02020603050405020304" pitchFamily="18" charset="0"/>
                <a:cs typeface="Arial" pitchFamily="34" charset="0"/>
              </a:rPr>
              <a:t> </a:t>
            </a:r>
            <a:r>
              <a:rPr lang="en-US" sz="1600" b="1" dirty="0" err="1">
                <a:solidFill>
                  <a:srgbClr val="000000"/>
                </a:solidFill>
                <a:latin typeface="Arial" pitchFamily="34" charset="0"/>
                <a:ea typeface="Times New Roman" panose="02020603050405020304" pitchFamily="18" charset="0"/>
                <a:cs typeface="Arial" pitchFamily="34" charset="0"/>
              </a:rPr>
              <a:t>Turkiston</a:t>
            </a:r>
            <a:r>
              <a:rPr lang="en-US" sz="1600" dirty="0" err="1">
                <a:solidFill>
                  <a:srgbClr val="000000"/>
                </a:solidFill>
                <a:latin typeface="Arial" pitchFamily="34" charset="0"/>
                <a:ea typeface="Times New Roman" panose="02020603050405020304" pitchFamily="18" charset="0"/>
                <a:cs typeface="Arial" pitchFamily="34" charset="0"/>
              </a:rPr>
              <a:t>ga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qochishdi</a:t>
            </a:r>
            <a:r>
              <a:rPr lang="en-US" sz="1600" dirty="0">
                <a:solidFill>
                  <a:srgbClr val="000000"/>
                </a:solidFill>
                <a:latin typeface="Arial" pitchFamily="34" charset="0"/>
                <a:ea typeface="Times New Roman" panose="02020603050405020304" pitchFamily="18" charset="0"/>
                <a:cs typeface="Arial" pitchFamily="34" charset="0"/>
              </a:rPr>
              <a:t>. </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9964586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p:nvPr>
        </p:nvSpPr>
        <p:spPr>
          <a:xfrm>
            <a:off x="128326" y="450952"/>
            <a:ext cx="5616623" cy="593028"/>
          </a:xfrm>
        </p:spPr>
        <p:txBody>
          <a:bodyPr>
            <a:normAutofit/>
          </a:bodyPr>
          <a:lstStyle/>
          <a:p>
            <a:pPr>
              <a:lnSpc>
                <a:spcPct val="100000"/>
              </a:lnSpc>
              <a:spcAft>
                <a:spcPts val="600"/>
              </a:spcAft>
            </a:pPr>
            <a:r>
              <a:rPr lang="en-US" sz="1600" dirty="0" err="1">
                <a:solidFill>
                  <a:srgbClr val="000000"/>
                </a:solidFill>
                <a:latin typeface="Arial" pitchFamily="34" charset="0"/>
                <a:cs typeface="Arial" pitchFamily="34" charset="0"/>
              </a:rPr>
              <a:t>Rossiya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bilan</a:t>
            </a:r>
            <a:r>
              <a:rPr lang="en-US" sz="1600" dirty="0">
                <a:solidFill>
                  <a:srgbClr val="000000"/>
                </a:solidFill>
                <a:latin typeface="Arial" pitchFamily="34" charset="0"/>
                <a:cs typeface="Arial" pitchFamily="34" charset="0"/>
              </a:rPr>
              <a:t> 1868-yildagi </a:t>
            </a:r>
            <a:r>
              <a:rPr lang="en-US" sz="1600" dirty="0" err="1">
                <a:solidFill>
                  <a:srgbClr val="000000"/>
                </a:solidFill>
                <a:latin typeface="Arial" pitchFamily="34" charset="0"/>
                <a:cs typeface="Arial" pitchFamily="34" charset="0"/>
              </a:rPr>
              <a:t>shartnoma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Buxoro</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amirligi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taqdirini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tubdan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o‘zgartirib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yubordi</a:t>
            </a:r>
            <a:r>
              <a:rPr lang="en-US" sz="1600" dirty="0">
                <a:solidFill>
                  <a:srgbClr val="000000"/>
                </a:solidFill>
                <a:latin typeface="Arial" pitchFamily="34" charset="0"/>
                <a:cs typeface="Arial" pitchFamily="34" charset="0"/>
              </a:rPr>
              <a:t>. </a:t>
            </a:r>
            <a:endParaRPr lang="ru-RU" altLang="ru-RU" sz="1600" dirty="0">
              <a:solidFill>
                <a:srgbClr val="000000"/>
              </a:solidFill>
              <a:latin typeface="Arial" pitchFamily="34" charset="0"/>
              <a:cs typeface="Arial" pitchFamily="34" charset="0"/>
            </a:endParaRPr>
          </a:p>
        </p:txBody>
      </p:sp>
      <p:pic>
        <p:nvPicPr>
          <p:cNvPr id="1028" name="Picture 4" descr="Кириллица | Какую одежду нельзя носить мусульманам"/>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3721" y="1046031"/>
            <a:ext cx="2729190" cy="1294093"/>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20161" y="2412132"/>
            <a:ext cx="5567875" cy="790592"/>
          </a:xfrm>
          <a:prstGeom prst="rect">
            <a:avLst/>
          </a:prstGeom>
        </p:spPr>
        <p:style>
          <a:lnRef idx="2">
            <a:schemeClr val="accent1"/>
          </a:lnRef>
          <a:fillRef idx="1">
            <a:schemeClr val="lt1"/>
          </a:fillRef>
          <a:effectRef idx="0">
            <a:schemeClr val="accent1"/>
          </a:effectRef>
          <a:fontRef idx="minor">
            <a:schemeClr val="dk1"/>
          </a:fontRef>
        </p:style>
        <p:txBody>
          <a:bodyPr wrap="square" lIns="51426" tIns="25713" rIns="51426" bIns="25713">
            <a:spAutoFit/>
          </a:bodyPr>
          <a:lstStyle/>
          <a:p>
            <a:pPr algn="ctr"/>
            <a:r>
              <a:rPr lang="en-US" sz="1600" dirty="0" err="1">
                <a:solidFill>
                  <a:srgbClr val="000000"/>
                </a:solidFill>
                <a:latin typeface="Arial" pitchFamily="34" charset="0"/>
                <a:cs typeface="Arial" pitchFamily="34" charset="0"/>
              </a:rPr>
              <a:t>Garchi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siyosiy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mustaqillikdan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mahrum</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bo‘lsa</a:t>
            </a:r>
            <a:r>
              <a:rPr lang="en-US" sz="1600" dirty="0">
                <a:solidFill>
                  <a:srgbClr val="000000"/>
                </a:solidFill>
                <a:latin typeface="Arial" pitchFamily="34" charset="0"/>
                <a:cs typeface="Arial" pitchFamily="34" charset="0"/>
              </a:rPr>
              <a:t>-da, </a:t>
            </a:r>
            <a:r>
              <a:rPr lang="en-US" sz="1600" dirty="0" err="1">
                <a:solidFill>
                  <a:srgbClr val="000000"/>
                </a:solidFill>
                <a:latin typeface="Arial" pitchFamily="34" charset="0"/>
                <a:cs typeface="Arial" pitchFamily="34" charset="0"/>
              </a:rPr>
              <a:t>Buxoro</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amiri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o‘z</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fuqarolari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ustidan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cheklanmagan</a:t>
            </a:r>
            <a:r>
              <a:rPr lang="en-US" sz="1600" dirty="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hokimiyatni</a:t>
            </a:r>
            <a:r>
              <a:rPr lang="en-US" sz="1600" dirty="0" smtClean="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qo‘lida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saqlab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qolgan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edi</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sp>
        <p:nvSpPr>
          <p:cNvPr id="8" name="Заголовок 1"/>
          <p:cNvSpPr txBox="1">
            <a:spLocks/>
          </p:cNvSpPr>
          <p:nvPr/>
        </p:nvSpPr>
        <p:spPr>
          <a:xfrm>
            <a:off x="0" y="1"/>
            <a:ext cx="5759450" cy="467916"/>
          </a:xfrm>
          <a:prstGeom prst="rect">
            <a:avLst/>
          </a:prstGeom>
          <a:solidFill>
            <a:srgbClr val="0070C0"/>
          </a:solidFill>
        </p:spPr>
        <p:style>
          <a:lnRef idx="1">
            <a:schemeClr val="accent1"/>
          </a:lnRef>
          <a:fillRef idx="2">
            <a:schemeClr val="accent1"/>
          </a:fillRef>
          <a:effectRef idx="1">
            <a:schemeClr val="accent1"/>
          </a:effectRef>
          <a:fontRef idx="minor">
            <a:schemeClr val="dk1"/>
          </a:fontRef>
        </p:style>
        <p:txBody>
          <a:bodyPr vert="horz" lIns="0" tIns="0" rIns="0" bIns="0" rtlCol="0" anchor="ctr">
            <a:normAutofit fontScale="92500"/>
          </a:bodyPr>
          <a:lstStyle>
            <a:lvl1pPr algn="ctr" defTabSz="575936" rtl="0" eaLnBrk="1" latinLnBrk="0" hangingPunct="1">
              <a:lnSpc>
                <a:spcPct val="86000"/>
              </a:lnSpc>
              <a:spcBef>
                <a:spcPct val="0"/>
              </a:spcBef>
              <a:buNone/>
              <a:defRPr sz="1323" kern="800" spc="-25">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b="1" dirty="0" err="1">
                <a:solidFill>
                  <a:schemeClr val="bg1"/>
                </a:solidFill>
                <a:latin typeface="Arial" pitchFamily="34" charset="0"/>
                <a:cs typeface="Arial" pitchFamily="34" charset="0"/>
              </a:rPr>
              <a:t>Buxoro</a:t>
            </a:r>
            <a:r>
              <a:rPr lang="en-US" sz="2400" b="1" dirty="0">
                <a:solidFill>
                  <a:schemeClr val="bg1"/>
                </a:solidFill>
                <a:latin typeface="Arial" pitchFamily="34" charset="0"/>
                <a:cs typeface="Arial" pitchFamily="34" charset="0"/>
              </a:rPr>
              <a:t> </a:t>
            </a:r>
            <a:r>
              <a:rPr lang="en-US" sz="2400" b="1" dirty="0" err="1">
                <a:solidFill>
                  <a:schemeClr val="bg1"/>
                </a:solidFill>
                <a:latin typeface="Arial" pitchFamily="34" charset="0"/>
                <a:cs typeface="Arial" pitchFamily="34" charset="0"/>
              </a:rPr>
              <a:t>amirligining</a:t>
            </a:r>
            <a:r>
              <a:rPr lang="en-US" sz="2400" b="1" dirty="0">
                <a:solidFill>
                  <a:schemeClr val="bg1"/>
                </a:solidFill>
                <a:latin typeface="Arial" pitchFamily="34" charset="0"/>
                <a:cs typeface="Arial" pitchFamily="34" charset="0"/>
              </a:rPr>
              <a:t> </a:t>
            </a:r>
            <a:r>
              <a:rPr lang="en-US" sz="2400" b="1" dirty="0" err="1">
                <a:solidFill>
                  <a:schemeClr val="bg1"/>
                </a:solidFill>
                <a:latin typeface="Arial" pitchFamily="34" charset="0"/>
                <a:cs typeface="Arial" pitchFamily="34" charset="0"/>
              </a:rPr>
              <a:t>ijtimoiy-siyosiy</a:t>
            </a:r>
            <a:r>
              <a:rPr lang="en-US" sz="2400" b="1" dirty="0">
                <a:solidFill>
                  <a:schemeClr val="bg1"/>
                </a:solidFill>
                <a:latin typeface="Arial" pitchFamily="34" charset="0"/>
                <a:cs typeface="Arial" pitchFamily="34" charset="0"/>
              </a:rPr>
              <a:t> </a:t>
            </a:r>
            <a:r>
              <a:rPr lang="en-US" sz="2400" b="1" dirty="0" err="1">
                <a:solidFill>
                  <a:schemeClr val="bg1"/>
                </a:solidFill>
                <a:latin typeface="Arial" pitchFamily="34" charset="0"/>
                <a:cs typeface="Arial" pitchFamily="34" charset="0"/>
              </a:rPr>
              <a:t>ahvoli</a:t>
            </a:r>
            <a:endParaRPr lang="ru-RU" sz="2400" b="1" dirty="0">
              <a:solidFill>
                <a:schemeClr val="bg1"/>
              </a:solidFill>
              <a:latin typeface="Arial" pitchFamily="34" charset="0"/>
              <a:cs typeface="Arial" pitchFamily="34" charset="0"/>
            </a:endParaRPr>
          </a:p>
        </p:txBody>
      </p:sp>
      <p:sp>
        <p:nvSpPr>
          <p:cNvPr id="2" name="Прямоугольник 1"/>
          <p:cNvSpPr/>
          <p:nvPr/>
        </p:nvSpPr>
        <p:spPr>
          <a:xfrm>
            <a:off x="169695" y="1157585"/>
            <a:ext cx="2710029" cy="830997"/>
          </a:xfrm>
          <a:prstGeom prst="rect">
            <a:avLst/>
          </a:prstGeom>
        </p:spPr>
        <p:txBody>
          <a:bodyPr wrap="square">
            <a:spAutoFit/>
          </a:bodyPr>
          <a:lstStyle/>
          <a:p>
            <a:pPr algn="ctr"/>
            <a:r>
              <a:rPr lang="en-US" sz="1600" dirty="0">
                <a:solidFill>
                  <a:srgbClr val="000000"/>
                </a:solidFill>
                <a:latin typeface="Arial" pitchFamily="34" charset="0"/>
                <a:cs typeface="Arial" pitchFamily="34" charset="0"/>
              </a:rPr>
              <a:t>U </a:t>
            </a:r>
            <a:r>
              <a:rPr lang="en-US" sz="1600" dirty="0" err="1">
                <a:solidFill>
                  <a:srgbClr val="000000"/>
                </a:solidFill>
                <a:latin typeface="Arial" pitchFamily="34" charset="0"/>
                <a:cs typeface="Arial" pitchFamily="34" charset="0"/>
              </a:rPr>
              <a:t>siyosiy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mustaqillikdan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mahrum</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bo‘lib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Rossiya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protektoratiga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aylanib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qoldi</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9218607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421" y="8444"/>
            <a:ext cx="5508611" cy="855516"/>
          </a:xfrm>
        </p:spPr>
        <p:txBody>
          <a:bodyPr/>
          <a:lstStyle/>
          <a:p>
            <a:pPr>
              <a:lnSpc>
                <a:spcPct val="100000"/>
              </a:lnSpc>
              <a:spcAft>
                <a:spcPts val="600"/>
              </a:spcAft>
            </a:pPr>
            <a:r>
              <a:rPr lang="en-US" sz="1600" dirty="0" err="1">
                <a:solidFill>
                  <a:srgbClr val="000000"/>
                </a:solidFill>
                <a:latin typeface="Arial" pitchFamily="34" charset="0"/>
                <a:cs typeface="Arial" pitchFamily="34" charset="0"/>
              </a:rPr>
              <a:t>Fayzulla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Xo‘jayev</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rahbarlik</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qilgan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Yosh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buxoroliklar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bolsheviklarning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birgalikdagi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harakatlari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bilan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Buxoroda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davlat</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to‘ntarishi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tayyorlandi</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pic>
        <p:nvPicPr>
          <p:cNvPr id="4098" name="Picture 2" descr="Камолудин Абдуллаев. Смерть «летучего голландца Востока»"/>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24108" y="1079984"/>
            <a:ext cx="2844315" cy="16921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3421" y="971972"/>
            <a:ext cx="2520280" cy="206210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a:solidFill>
                  <a:srgbClr val="000000"/>
                </a:solidFill>
                <a:latin typeface="Arial" pitchFamily="34" charset="0"/>
                <a:cs typeface="Arial" pitchFamily="34" charset="0"/>
              </a:rPr>
              <a:t>Amir </a:t>
            </a:r>
            <a:r>
              <a:rPr lang="en-US" sz="1600" dirty="0" err="1">
                <a:solidFill>
                  <a:srgbClr val="000000"/>
                </a:solidFill>
                <a:latin typeface="Arial" pitchFamily="34" charset="0"/>
                <a:cs typeface="Arial" pitchFamily="34" charset="0"/>
              </a:rPr>
              <a:t>qo‘shinini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parokanda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qilish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bo‘yicha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ishlar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olib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borildi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Mahalliy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aholi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orasida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kuchli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tashviqot</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yurita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boshlandi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Shu</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maqsadda</a:t>
            </a:r>
            <a:r>
              <a:rPr lang="en-US" sz="1600" dirty="0">
                <a:solidFill>
                  <a:srgbClr val="000000"/>
                </a:solidFill>
                <a:latin typeface="Arial" pitchFamily="34" charset="0"/>
                <a:cs typeface="Arial" pitchFamily="34" charset="0"/>
              </a:rPr>
              <a:t> </a:t>
            </a:r>
            <a:r>
              <a:rPr lang="en-US" sz="1600" b="1" dirty="0">
                <a:solidFill>
                  <a:srgbClr val="000000"/>
                </a:solidFill>
                <a:latin typeface="Arial" pitchFamily="34" charset="0"/>
                <a:cs typeface="Arial" pitchFamily="34" charset="0"/>
              </a:rPr>
              <a:t>“Tong” </a:t>
            </a:r>
            <a:r>
              <a:rPr lang="en-US" sz="1600" dirty="0" err="1">
                <a:solidFill>
                  <a:srgbClr val="000000"/>
                </a:solidFill>
                <a:latin typeface="Arial" pitchFamily="34" charset="0"/>
                <a:cs typeface="Arial" pitchFamily="34" charset="0"/>
              </a:rPr>
              <a:t>jurnali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b="1" dirty="0">
                <a:solidFill>
                  <a:srgbClr val="000000"/>
                </a:solidFill>
                <a:latin typeface="Arial" pitchFamily="34" charset="0"/>
                <a:cs typeface="Arial" pitchFamily="34" charset="0"/>
              </a:rPr>
              <a:t>“</a:t>
            </a:r>
            <a:r>
              <a:rPr lang="en-US" sz="1600" b="1" dirty="0" err="1">
                <a:solidFill>
                  <a:srgbClr val="000000"/>
                </a:solidFill>
                <a:latin typeface="Arial" pitchFamily="34" charset="0"/>
                <a:cs typeface="Arial" pitchFamily="34" charset="0"/>
              </a:rPr>
              <a:t>Uchqun</a:t>
            </a:r>
            <a:r>
              <a:rPr lang="en-US" sz="1600" b="1"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gazetasi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nashr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etildi</a:t>
            </a:r>
            <a:r>
              <a:rPr lang="en-US" sz="1600" dirty="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7367207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252" y="179884"/>
            <a:ext cx="5544616" cy="612068"/>
          </a:xfrm>
        </p:spPr>
        <p:txBody>
          <a:bodyPr/>
          <a:lstStyle/>
          <a:p>
            <a:pPr>
              <a:lnSpc>
                <a:spcPct val="100000"/>
              </a:lnSpc>
              <a:spcAft>
                <a:spcPts val="600"/>
              </a:spcAft>
            </a:pPr>
            <a:r>
              <a:rPr lang="en-US" sz="1600" dirty="0" err="1">
                <a:solidFill>
                  <a:srgbClr val="000000"/>
                </a:solidFill>
                <a:latin typeface="Arial" pitchFamily="34" charset="0"/>
                <a:cs typeface="Arial" pitchFamily="34" charset="0"/>
              </a:rPr>
              <a:t>Yosh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buxoroliklar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amirni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taxtdan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ag‘darishning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siyosiy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tashviqiy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asoslarini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hozirlashga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kirishdi</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pic>
        <p:nvPicPr>
          <p:cNvPr id="5122" name="Picture 2" descr="Бухарская революция (Журнал «Родина», 1989, №11) | GreyLib: библиотека  Хуршида Даврона"/>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3761" y="971972"/>
            <a:ext cx="2460504" cy="1667755"/>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37668" y="1007976"/>
            <a:ext cx="2988332" cy="1667755"/>
          </a:xfrm>
          <a:prstGeom prst="rect">
            <a:avLst/>
          </a:prstGeom>
        </p:spPr>
        <p:style>
          <a:lnRef idx="2">
            <a:schemeClr val="accent1"/>
          </a:lnRef>
          <a:fillRef idx="1">
            <a:schemeClr val="lt1"/>
          </a:fillRef>
          <a:effectRef idx="0">
            <a:schemeClr val="accent1"/>
          </a:effectRef>
          <a:fontRef idx="minor">
            <a:schemeClr val="dk1"/>
          </a:fontRef>
        </p:style>
        <p:txBody>
          <a:bodyPr wrap="square" lIns="51426" tIns="25713" rIns="51426" bIns="25713">
            <a:spAutoFit/>
          </a:bodyPr>
          <a:lstStyle/>
          <a:p>
            <a:pPr algn="ctr"/>
            <a:r>
              <a:rPr lang="en-US" sz="1500" dirty="0" err="1">
                <a:solidFill>
                  <a:srgbClr val="000000"/>
                </a:solidFill>
                <a:latin typeface="Arial" pitchFamily="34" charset="0"/>
                <a:cs typeface="Arial" pitchFamily="34" charset="0"/>
              </a:rPr>
              <a:t>Ularning</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tashabbusi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bilan</a:t>
            </a:r>
            <a:r>
              <a:rPr lang="en-US" sz="1500" dirty="0">
                <a:solidFill>
                  <a:srgbClr val="000000"/>
                </a:solidFill>
                <a:latin typeface="Arial" pitchFamily="34" charset="0"/>
                <a:cs typeface="Arial" pitchFamily="34" charset="0"/>
              </a:rPr>
              <a:t> 1920-yil 29-avgustda </a:t>
            </a:r>
            <a:r>
              <a:rPr lang="en-US" sz="1500" b="1" dirty="0" err="1">
                <a:solidFill>
                  <a:srgbClr val="000000"/>
                </a:solidFill>
                <a:latin typeface="Arial" pitchFamily="34" charset="0"/>
                <a:cs typeface="Arial" pitchFamily="34" charset="0"/>
              </a:rPr>
              <a:t>Chorjo‘yda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qo‘zg‘olon</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uyushtirildi</a:t>
            </a:r>
            <a:r>
              <a:rPr lang="en-US" sz="1500" dirty="0">
                <a:solidFill>
                  <a:srgbClr val="000000"/>
                </a:solidFill>
                <a:latin typeface="Arial" pitchFamily="34" charset="0"/>
                <a:cs typeface="Arial" pitchFamily="34" charset="0"/>
              </a:rPr>
              <a:t>. Bu </a:t>
            </a:r>
            <a:r>
              <a:rPr lang="en-US" sz="1500" dirty="0" err="1">
                <a:solidFill>
                  <a:srgbClr val="000000"/>
                </a:solidFill>
                <a:latin typeface="Arial" pitchFamily="34" charset="0"/>
                <a:cs typeface="Arial" pitchFamily="34" charset="0"/>
              </a:rPr>
              <a:t>yerda</a:t>
            </a:r>
            <a:r>
              <a:rPr lang="en-US" sz="1500" dirty="0">
                <a:solidFill>
                  <a:srgbClr val="000000"/>
                </a:solidFill>
                <a:latin typeface="Arial" pitchFamily="34" charset="0"/>
                <a:cs typeface="Arial" pitchFamily="34" charset="0"/>
              </a:rPr>
              <a:t> </a:t>
            </a:r>
            <a:r>
              <a:rPr lang="en-US" sz="1500" dirty="0" err="1">
                <a:solidFill>
                  <a:srgbClr val="7030A0"/>
                </a:solidFill>
                <a:latin typeface="Arial" pitchFamily="34" charset="0"/>
                <a:cs typeface="Arial" pitchFamily="34" charset="0"/>
              </a:rPr>
              <a:t>Muvaqqat</a:t>
            </a:r>
            <a:r>
              <a:rPr lang="en-US" sz="1500" dirty="0">
                <a:solidFill>
                  <a:srgbClr val="7030A0"/>
                </a:solidFill>
                <a:latin typeface="Arial" pitchFamily="34" charset="0"/>
                <a:cs typeface="Arial" pitchFamily="34" charset="0"/>
              </a:rPr>
              <a:t> </a:t>
            </a:r>
            <a:r>
              <a:rPr lang="en-US" sz="1500" dirty="0" err="1">
                <a:solidFill>
                  <a:srgbClr val="7030A0"/>
                </a:solidFill>
                <a:latin typeface="Arial" pitchFamily="34" charset="0"/>
                <a:cs typeface="Arial" pitchFamily="34" charset="0"/>
              </a:rPr>
              <a:t>inqilobiy</a:t>
            </a:r>
            <a:r>
              <a:rPr lang="en-US" sz="1500" dirty="0">
                <a:solidFill>
                  <a:srgbClr val="7030A0"/>
                </a:solidFill>
                <a:latin typeface="Arial" pitchFamily="34" charset="0"/>
                <a:cs typeface="Arial" pitchFamily="34" charset="0"/>
              </a:rPr>
              <a:t> </a:t>
            </a:r>
            <a:r>
              <a:rPr lang="en-US" sz="1500" dirty="0" err="1">
                <a:solidFill>
                  <a:srgbClr val="7030A0"/>
                </a:solidFill>
                <a:latin typeface="Arial" pitchFamily="34" charset="0"/>
                <a:cs typeface="Arial" pitchFamily="34" charset="0"/>
              </a:rPr>
              <a:t>qo‘mita</a:t>
            </a:r>
            <a:r>
              <a:rPr lang="en-US" sz="1500" dirty="0">
                <a:solidFill>
                  <a:srgbClr val="7030A0"/>
                </a:solidFill>
                <a:latin typeface="Arial" pitchFamily="34" charset="0"/>
                <a:cs typeface="Arial" pitchFamily="34" charset="0"/>
              </a:rPr>
              <a:t> </a:t>
            </a:r>
            <a:r>
              <a:rPr lang="en-US" sz="1500" dirty="0" err="1">
                <a:solidFill>
                  <a:srgbClr val="7030A0"/>
                </a:solidFill>
                <a:latin typeface="Arial" pitchFamily="34" charset="0"/>
                <a:cs typeface="Arial" pitchFamily="34" charset="0"/>
              </a:rPr>
              <a:t>tuzilib</a:t>
            </a:r>
            <a:r>
              <a:rPr lang="en-US" sz="1500" dirty="0">
                <a:solidFill>
                  <a:srgbClr val="000000"/>
                </a:solidFill>
                <a:latin typeface="Arial" pitchFamily="34" charset="0"/>
                <a:cs typeface="Arial" pitchFamily="34" charset="0"/>
              </a:rPr>
              <a:t>, u </a:t>
            </a:r>
            <a:r>
              <a:rPr lang="en-US" sz="1500" dirty="0" err="1">
                <a:solidFill>
                  <a:srgbClr val="000000"/>
                </a:solidFill>
                <a:latin typeface="Arial" pitchFamily="34" charset="0"/>
                <a:cs typeface="Arial" pitchFamily="34" charset="0"/>
              </a:rPr>
              <a:t>Rossiya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hukumatidan</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yordam</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so‘rab</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iltimosnoma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bilan</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murojat</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qildi</a:t>
            </a:r>
            <a:r>
              <a:rPr lang="en-US" sz="1500" dirty="0">
                <a:solidFill>
                  <a:srgbClr val="000000"/>
                </a:solidFill>
                <a:latin typeface="Arial" pitchFamily="34" charset="0"/>
                <a:cs typeface="Arial" pitchFamily="34" charset="0"/>
              </a:rPr>
              <a:t>. </a:t>
            </a:r>
            <a:endParaRPr lang="ru-RU" sz="15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8193734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202" y="18955"/>
            <a:ext cx="5472608" cy="1061029"/>
          </a:xfrm>
        </p:spPr>
        <p:txBody>
          <a:bodyPr>
            <a:normAutofit/>
          </a:bodyPr>
          <a:lstStyle/>
          <a:p>
            <a:pPr>
              <a:lnSpc>
                <a:spcPct val="100000"/>
              </a:lnSpc>
              <a:spcAft>
                <a:spcPts val="600"/>
              </a:spcAft>
            </a:pPr>
            <a:r>
              <a:rPr lang="en-US" sz="1600" dirty="0" err="1">
                <a:solidFill>
                  <a:srgbClr val="000000"/>
                </a:solidFill>
                <a:latin typeface="Arial" pitchFamily="34" charset="0"/>
                <a:cs typeface="Arial" pitchFamily="34" charset="0"/>
              </a:rPr>
              <a:t>Sovet</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davlati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esa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yaxshi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qurollangan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qo‘shin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mahalliy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aholini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dahshatga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soluvchi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harbiy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aviatsiya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bilan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ta’minlangan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yirik</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harbiy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qismlarni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Buxoroga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tashladi</a:t>
            </a:r>
            <a:r>
              <a:rPr lang="en-US" sz="1600" dirty="0">
                <a:solidFill>
                  <a:srgbClr val="000000"/>
                </a:solidFill>
                <a:latin typeface="Arial" pitchFamily="34" charset="0"/>
                <a:cs typeface="Arial" pitchFamily="34" charset="0"/>
              </a:rPr>
              <a:t>. Amir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qo‘shinlari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deyarli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hech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qanday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qarshilik</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ko‘rsata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olmadi</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pic>
        <p:nvPicPr>
          <p:cNvPr id="7170" name="Picture 2" descr="амир олимхон"/>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79825" y="1115988"/>
            <a:ext cx="1599847" cy="2016224"/>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323441" y="1314924"/>
            <a:ext cx="3096343" cy="1529256"/>
          </a:xfrm>
          <a:prstGeom prst="rect">
            <a:avLst/>
          </a:prstGeom>
        </p:spPr>
        <p:style>
          <a:lnRef idx="2">
            <a:schemeClr val="accent1"/>
          </a:lnRef>
          <a:fillRef idx="1">
            <a:schemeClr val="lt1"/>
          </a:fillRef>
          <a:effectRef idx="0">
            <a:schemeClr val="accent1"/>
          </a:effectRef>
          <a:fontRef idx="minor">
            <a:schemeClr val="dk1"/>
          </a:fontRef>
        </p:style>
        <p:txBody>
          <a:bodyPr wrap="square" lIns="51426" tIns="25713" rIns="51426" bIns="25713">
            <a:spAutoFit/>
          </a:bodyPr>
          <a:lstStyle/>
          <a:p>
            <a:pPr algn="ctr"/>
            <a:r>
              <a:rPr lang="en-US" sz="1600" dirty="0" err="1">
                <a:solidFill>
                  <a:srgbClr val="000000"/>
                </a:solidFill>
                <a:latin typeface="Arial" pitchFamily="34" charset="0"/>
                <a:cs typeface="Arial" pitchFamily="34" charset="0"/>
              </a:rPr>
              <a:t>Bunday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vaziyatdan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chiqa</a:t>
            </a:r>
            <a:r>
              <a:rPr lang="en-US" sz="1600" dirty="0">
                <a:solidFill>
                  <a:srgbClr val="000000"/>
                </a:solidFill>
                <a:latin typeface="Arial" pitchFamily="34" charset="0"/>
                <a:cs typeface="Arial" pitchFamily="34" charset="0"/>
              </a:rPr>
              <a:t> </a:t>
            </a:r>
          </a:p>
          <a:p>
            <a:pPr algn="ctr"/>
            <a:r>
              <a:rPr lang="en-US" sz="1600" dirty="0" err="1">
                <a:solidFill>
                  <a:srgbClr val="000000"/>
                </a:solidFill>
                <a:latin typeface="Arial" pitchFamily="34" charset="0"/>
                <a:cs typeface="Arial" pitchFamily="34" charset="0"/>
              </a:rPr>
              <a:t>olmagan</a:t>
            </a:r>
            <a:r>
              <a:rPr lang="en-US" sz="1600"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amir</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Sayid</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Olimxon</a:t>
            </a:r>
            <a:r>
              <a:rPr lang="en-US" sz="1600" b="1" dirty="0">
                <a:solidFill>
                  <a:srgbClr val="000000"/>
                </a:solidFill>
                <a:latin typeface="Arial" pitchFamily="34" charset="0"/>
                <a:cs typeface="Arial" pitchFamily="34" charset="0"/>
              </a:rPr>
              <a:t> </a:t>
            </a:r>
            <a:r>
              <a:rPr lang="en-US" sz="1600" b="1" dirty="0" err="1">
                <a:solidFill>
                  <a:srgbClr val="7030A0"/>
                </a:solidFill>
                <a:latin typeface="Arial" pitchFamily="34" charset="0"/>
                <a:cs typeface="Arial" pitchFamily="34" charset="0"/>
              </a:rPr>
              <a:t>o‘z</a:t>
            </a:r>
            <a:r>
              <a:rPr lang="en-US" sz="1600" b="1" dirty="0">
                <a:solidFill>
                  <a:srgbClr val="7030A0"/>
                </a:solidFill>
                <a:latin typeface="Arial" pitchFamily="34" charset="0"/>
                <a:cs typeface="Arial" pitchFamily="34" charset="0"/>
              </a:rPr>
              <a:t> </a:t>
            </a:r>
            <a:r>
              <a:rPr lang="en-US" sz="1600" b="1" dirty="0" err="1">
                <a:solidFill>
                  <a:srgbClr val="7030A0"/>
                </a:solidFill>
                <a:latin typeface="Arial" pitchFamily="34" charset="0"/>
                <a:cs typeface="Arial" pitchFamily="34" charset="0"/>
              </a:rPr>
              <a:t>oilasi</a:t>
            </a:r>
            <a:r>
              <a:rPr lang="en-US" sz="1600" b="1" dirty="0">
                <a:solidFill>
                  <a:srgbClr val="7030A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b="1" dirty="0" err="1">
                <a:solidFill>
                  <a:srgbClr val="7030A0"/>
                </a:solidFill>
                <a:latin typeface="Arial" pitchFamily="34" charset="0"/>
                <a:cs typeface="Arial" pitchFamily="34" charset="0"/>
              </a:rPr>
              <a:t>devonidagi</a:t>
            </a:r>
            <a:r>
              <a:rPr lang="en-US" sz="1600" b="1" dirty="0">
                <a:solidFill>
                  <a:srgbClr val="7030A0"/>
                </a:solidFill>
                <a:latin typeface="Arial" pitchFamily="34" charset="0"/>
                <a:cs typeface="Arial" pitchFamily="34" charset="0"/>
              </a:rPr>
              <a:t> </a:t>
            </a:r>
            <a:r>
              <a:rPr lang="en-US" sz="1600" b="1" dirty="0" err="1">
                <a:solidFill>
                  <a:srgbClr val="7030A0"/>
                </a:solidFill>
                <a:latin typeface="Arial" pitchFamily="34" charset="0"/>
                <a:cs typeface="Arial" pitchFamily="34" charset="0"/>
              </a:rPr>
              <a:t>amaldor</a:t>
            </a:r>
            <a:r>
              <a:rPr lang="en-US" sz="1600" b="1" dirty="0">
                <a:solidFill>
                  <a:srgbClr val="7030A0"/>
                </a:solidFill>
                <a:latin typeface="Arial" pitchFamily="34" charset="0"/>
                <a:cs typeface="Arial" pitchFamily="34" charset="0"/>
              </a:rPr>
              <a:t>-u </a:t>
            </a:r>
            <a:r>
              <a:rPr lang="en-US" sz="1600" b="1" dirty="0" err="1">
                <a:solidFill>
                  <a:srgbClr val="7030A0"/>
                </a:solidFill>
                <a:latin typeface="Arial" pitchFamily="34" charset="0"/>
                <a:cs typeface="Arial" pitchFamily="34" charset="0"/>
              </a:rPr>
              <a:t>a’yonlar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bilan</a:t>
            </a:r>
            <a:r>
              <a:rPr lang="en-US" sz="1600"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Afg‘oniston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tomonga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qochib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o‘tdi</a:t>
            </a:r>
            <a:r>
              <a:rPr lang="en-US" sz="1600" dirty="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3857298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Память о будущем&quot;: 2011"/>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0103"/>
          <a:stretch/>
        </p:blipFill>
        <p:spPr bwMode="auto">
          <a:xfrm>
            <a:off x="1140282" y="1065912"/>
            <a:ext cx="3431631" cy="1922284"/>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43421" y="35868"/>
            <a:ext cx="5508612" cy="975258"/>
          </a:xfrm>
          <a:prstGeom prst="rect">
            <a:avLst/>
          </a:prstGeom>
        </p:spPr>
        <p:style>
          <a:lnRef idx="2">
            <a:schemeClr val="accent1"/>
          </a:lnRef>
          <a:fillRef idx="1">
            <a:schemeClr val="lt1"/>
          </a:fillRef>
          <a:effectRef idx="0">
            <a:schemeClr val="accent1"/>
          </a:effectRef>
          <a:fontRef idx="minor">
            <a:schemeClr val="dk1"/>
          </a:fontRef>
        </p:style>
        <p:txBody>
          <a:bodyPr wrap="square" lIns="51426" tIns="25713" rIns="51426" bIns="25713">
            <a:spAutoFit/>
          </a:bodyPr>
          <a:lstStyle/>
          <a:p>
            <a:pPr algn="ctr"/>
            <a:r>
              <a:rPr lang="en-US" sz="1500" b="1" dirty="0">
                <a:solidFill>
                  <a:srgbClr val="000000"/>
                </a:solidFill>
                <a:latin typeface="Arial" pitchFamily="34" charset="0"/>
                <a:cs typeface="Arial" pitchFamily="34" charset="0"/>
              </a:rPr>
              <a:t>1920-yil 2-sentabrda </a:t>
            </a:r>
            <a:r>
              <a:rPr lang="en-US" sz="1500" dirty="0" err="1">
                <a:solidFill>
                  <a:srgbClr val="000000"/>
                </a:solidFill>
                <a:latin typeface="Arial" pitchFamily="34" charset="0"/>
                <a:cs typeface="Arial" pitchFamily="34" charset="0"/>
              </a:rPr>
              <a:t>bolsheviklar</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armiyasi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qo‘shinlari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Buxoroga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kirdi</a:t>
            </a:r>
            <a:r>
              <a:rPr lang="en-US" sz="1500" dirty="0">
                <a:solidFill>
                  <a:srgbClr val="000000"/>
                </a:solidFill>
                <a:latin typeface="Arial" pitchFamily="34" charset="0"/>
                <a:cs typeface="Arial" pitchFamily="34" charset="0"/>
              </a:rPr>
              <a:t>. </a:t>
            </a:r>
            <a:r>
              <a:rPr lang="en-US" sz="1500" b="1" dirty="0">
                <a:solidFill>
                  <a:srgbClr val="000000"/>
                </a:solidFill>
                <a:latin typeface="Arial" pitchFamily="34" charset="0"/>
                <a:cs typeface="Arial" pitchFamily="34" charset="0"/>
              </a:rPr>
              <a:t>6-oktabrda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Buxoro</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Xalq</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Sovet</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Respublikasi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va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Fayzulla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Xo‘jayev</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boshchiligidagi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birinchi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hukumat</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Xalq</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Nozirlar</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Kengashi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tuzilganligi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e’lon</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qilindi</a:t>
            </a:r>
            <a:r>
              <a:rPr lang="en-US" sz="1500" dirty="0">
                <a:solidFill>
                  <a:srgbClr val="000000"/>
                </a:solidFill>
                <a:latin typeface="Arial" pitchFamily="34" charset="0"/>
                <a:cs typeface="Arial" pitchFamily="34" charset="0"/>
              </a:rPr>
              <a:t>.</a:t>
            </a:r>
            <a:endParaRPr lang="ru-RU" sz="15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8679630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4512" y="107876"/>
            <a:ext cx="5183505" cy="265554"/>
          </a:xfrm>
        </p:spPr>
        <p:txBody>
          <a:bodyPr>
            <a:normAutofit/>
          </a:bodyPr>
          <a:lstStyle/>
          <a:p>
            <a:r>
              <a:rPr lang="en-US" sz="2000" b="1" dirty="0" err="1">
                <a:solidFill>
                  <a:srgbClr val="000000"/>
                </a:solidFill>
                <a:latin typeface="Arial" pitchFamily="34" charset="0"/>
                <a:cs typeface="Arial" pitchFamily="34" charset="0"/>
              </a:rPr>
              <a:t>Buxoro</a:t>
            </a:r>
            <a:r>
              <a:rPr lang="en-US" sz="2000" b="1" dirty="0">
                <a:solidFill>
                  <a:srgbClr val="000000"/>
                </a:solidFill>
                <a:latin typeface="Arial" pitchFamily="34" charset="0"/>
                <a:cs typeface="Arial" pitchFamily="34" charset="0"/>
              </a:rPr>
              <a:t> </a:t>
            </a:r>
            <a:r>
              <a:rPr lang="en-US" sz="2000" b="1" dirty="0" err="1">
                <a:solidFill>
                  <a:srgbClr val="000000"/>
                </a:solidFill>
                <a:latin typeface="Arial" pitchFamily="34" charset="0"/>
                <a:cs typeface="Arial" pitchFamily="34" charset="0"/>
              </a:rPr>
              <a:t>amirligi</a:t>
            </a:r>
            <a:r>
              <a:rPr lang="en-US" sz="2000" b="1" dirty="0">
                <a:solidFill>
                  <a:srgbClr val="000000"/>
                </a:solidFill>
                <a:latin typeface="Arial" pitchFamily="34" charset="0"/>
                <a:cs typeface="Arial" pitchFamily="34" charset="0"/>
              </a:rPr>
              <a:t> </a:t>
            </a:r>
            <a:r>
              <a:rPr lang="en-US" sz="2000" b="1" dirty="0" err="1">
                <a:solidFill>
                  <a:srgbClr val="000000"/>
                </a:solidFill>
                <a:latin typeface="Arial" pitchFamily="34" charset="0"/>
                <a:cs typeface="Arial" pitchFamily="34" charset="0"/>
              </a:rPr>
              <a:t>xazinasi</a:t>
            </a:r>
            <a:r>
              <a:rPr lang="en-US" sz="2000" b="1" dirty="0">
                <a:solidFill>
                  <a:srgbClr val="000000"/>
                </a:solidFill>
                <a:latin typeface="Arial" pitchFamily="34" charset="0"/>
                <a:cs typeface="Arial" pitchFamily="34" charset="0"/>
              </a:rPr>
              <a:t> </a:t>
            </a:r>
            <a:r>
              <a:rPr lang="en-US" sz="2000" b="1" dirty="0" err="1">
                <a:solidFill>
                  <a:srgbClr val="000000"/>
                </a:solidFill>
                <a:latin typeface="Arial" pitchFamily="34" charset="0"/>
                <a:cs typeface="Arial" pitchFamily="34" charset="0"/>
              </a:rPr>
              <a:t>haqida</a:t>
            </a:r>
            <a:endParaRPr lang="ru-RU" sz="2000" dirty="0">
              <a:solidFill>
                <a:srgbClr val="000000"/>
              </a:solidFill>
              <a:latin typeface="Arial" pitchFamily="34" charset="0"/>
              <a:cs typeface="Arial" pitchFamily="34" charset="0"/>
            </a:endParaRPr>
          </a:p>
        </p:txBody>
      </p:sp>
      <p:sp>
        <p:nvSpPr>
          <p:cNvPr id="7" name="Прямоугольник 6"/>
          <p:cNvSpPr/>
          <p:nvPr/>
        </p:nvSpPr>
        <p:spPr>
          <a:xfrm>
            <a:off x="114740" y="1672889"/>
            <a:ext cx="5580620" cy="1436923"/>
          </a:xfrm>
          <a:prstGeom prst="rect">
            <a:avLst/>
          </a:prstGeom>
        </p:spPr>
        <p:style>
          <a:lnRef idx="2">
            <a:schemeClr val="accent1"/>
          </a:lnRef>
          <a:fillRef idx="1">
            <a:schemeClr val="lt1"/>
          </a:fillRef>
          <a:effectRef idx="0">
            <a:schemeClr val="accent1"/>
          </a:effectRef>
          <a:fontRef idx="minor">
            <a:schemeClr val="dk1"/>
          </a:fontRef>
        </p:style>
        <p:txBody>
          <a:bodyPr wrap="square" lIns="51426" tIns="25713" rIns="51426" bIns="25713">
            <a:spAutoFit/>
          </a:bodyPr>
          <a:lstStyle/>
          <a:p>
            <a:pPr indent="179388" algn="just"/>
            <a:r>
              <a:rPr lang="en-US" sz="1500" dirty="0" err="1">
                <a:solidFill>
                  <a:srgbClr val="000000"/>
                </a:solidFill>
                <a:latin typeface="Arial" pitchFamily="34" charset="0"/>
                <a:ea typeface="Times New Roman" panose="02020603050405020304" pitchFamily="18" charset="0"/>
                <a:cs typeface="Arial" pitchFamily="34" charset="0"/>
              </a:rPr>
              <a:t>Buxoro</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tillasi</a:t>
            </a:r>
            <a:r>
              <a:rPr lang="en-US" sz="1500" dirty="0">
                <a:solidFill>
                  <a:srgbClr val="000000"/>
                </a:solidFill>
                <a:latin typeface="Arial" pitchFamily="34" charset="0"/>
                <a:ea typeface="Times New Roman" panose="02020603050405020304" pitchFamily="18" charset="0"/>
                <a:cs typeface="Arial" pitchFamily="34" charset="0"/>
              </a:rPr>
              <a:t> 1,148380 </a:t>
            </a:r>
            <a:r>
              <a:rPr lang="en-US" sz="1500" dirty="0" err="1">
                <a:solidFill>
                  <a:srgbClr val="000000"/>
                </a:solidFill>
                <a:latin typeface="Arial" pitchFamily="34" charset="0"/>
                <a:ea typeface="Times New Roman" panose="02020603050405020304" pitchFamily="18" charset="0"/>
                <a:cs typeface="Arial" pitchFamily="34" charset="0"/>
              </a:rPr>
              <a:t>dona</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rus</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tillasi</a:t>
            </a:r>
            <a:r>
              <a:rPr lang="en-US" sz="1500" dirty="0">
                <a:solidFill>
                  <a:srgbClr val="000000"/>
                </a:solidFill>
                <a:latin typeface="Arial" pitchFamily="34" charset="0"/>
                <a:ea typeface="Times New Roman" panose="02020603050405020304" pitchFamily="18" charset="0"/>
                <a:cs typeface="Arial" pitchFamily="34" charset="0"/>
              </a:rPr>
              <a:t> – 4,365100 </a:t>
            </a:r>
            <a:r>
              <a:rPr lang="en-US" sz="1500" dirty="0" err="1">
                <a:solidFill>
                  <a:srgbClr val="000000"/>
                </a:solidFill>
                <a:latin typeface="Arial" pitchFamily="34" charset="0"/>
                <a:ea typeface="Times New Roman" panose="02020603050405020304" pitchFamily="18" charset="0"/>
                <a:cs typeface="Arial" pitchFamily="34" charset="0"/>
              </a:rPr>
              <a:t>dona</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yombi</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holidagi</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gamburg</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tillasi</a:t>
            </a:r>
            <a:r>
              <a:rPr lang="en-US" sz="1500" dirty="0">
                <a:solidFill>
                  <a:srgbClr val="000000"/>
                </a:solidFill>
                <a:latin typeface="Arial" pitchFamily="34" charset="0"/>
                <a:ea typeface="Times New Roman" panose="02020603050405020304" pitchFamily="18" charset="0"/>
                <a:cs typeface="Arial" pitchFamily="34" charset="0"/>
              </a:rPr>
              <a:t> – 17 </a:t>
            </a:r>
            <a:r>
              <a:rPr lang="en-US" sz="1500" dirty="0" err="1">
                <a:solidFill>
                  <a:srgbClr val="000000"/>
                </a:solidFill>
                <a:latin typeface="Arial" pitchFamily="34" charset="0"/>
                <a:ea typeface="Times New Roman" panose="02020603050405020304" pitchFamily="18" charset="0"/>
                <a:cs typeface="Arial" pitchFamily="34" charset="0"/>
              </a:rPr>
              <a:t>dona</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kumushi</a:t>
            </a:r>
            <a:r>
              <a:rPr lang="en-US" sz="1500" dirty="0">
                <a:solidFill>
                  <a:srgbClr val="000000"/>
                </a:solidFill>
                <a:latin typeface="Arial" pitchFamily="34" charset="0"/>
                <a:ea typeface="Times New Roman" panose="02020603050405020304" pitchFamily="18" charset="0"/>
                <a:cs typeface="Arial" pitchFamily="34" charset="0"/>
              </a:rPr>
              <a:t> – 45 </a:t>
            </a:r>
            <a:r>
              <a:rPr lang="en-US" sz="1500" dirty="0" err="1">
                <a:solidFill>
                  <a:srgbClr val="000000"/>
                </a:solidFill>
                <a:latin typeface="Arial" pitchFamily="34" charset="0"/>
                <a:ea typeface="Times New Roman" panose="02020603050405020304" pitchFamily="18" charset="0"/>
                <a:cs typeface="Arial" pitchFamily="34" charset="0"/>
              </a:rPr>
              <a:t>tonna</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rus</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kumushi</a:t>
            </a:r>
            <a:r>
              <a:rPr lang="en-US" sz="1500" dirty="0">
                <a:solidFill>
                  <a:srgbClr val="000000"/>
                </a:solidFill>
                <a:latin typeface="Arial" pitchFamily="34" charset="0"/>
                <a:ea typeface="Times New Roman" panose="02020603050405020304" pitchFamily="18" charset="0"/>
                <a:cs typeface="Arial" pitchFamily="34" charset="0"/>
              </a:rPr>
              <a:t> – 22 </a:t>
            </a:r>
            <a:r>
              <a:rPr lang="en-US" sz="1500" dirty="0" err="1">
                <a:solidFill>
                  <a:srgbClr val="000000"/>
                </a:solidFill>
                <a:latin typeface="Arial" pitchFamily="34" charset="0"/>
                <a:ea typeface="Times New Roman" panose="02020603050405020304" pitchFamily="18" charset="0"/>
                <a:cs typeface="Arial" pitchFamily="34" charset="0"/>
              </a:rPr>
              <a:t>tonna</a:t>
            </a:r>
            <a:r>
              <a:rPr lang="en-US" sz="1500" dirty="0">
                <a:solidFill>
                  <a:srgbClr val="000000"/>
                </a:solidFill>
                <a:latin typeface="Arial" pitchFamily="34" charset="0"/>
                <a:ea typeface="Times New Roman" panose="02020603050405020304" pitchFamily="18" charset="0"/>
                <a:cs typeface="Arial" pitchFamily="34" charset="0"/>
              </a:rPr>
              <a:t> 160 kg, </a:t>
            </a:r>
            <a:r>
              <a:rPr lang="en-US" sz="1500" dirty="0" err="1">
                <a:solidFill>
                  <a:srgbClr val="000000"/>
                </a:solidFill>
                <a:latin typeface="Arial" pitchFamily="34" charset="0"/>
                <a:ea typeface="Times New Roman" panose="02020603050405020304" pitchFamily="18" charset="0"/>
                <a:cs typeface="Arial" pitchFamily="34" charset="0"/>
              </a:rPr>
              <a:t>Buxoro</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tangasi</a:t>
            </a:r>
            <a:r>
              <a:rPr lang="en-US" sz="1500" dirty="0">
                <a:solidFill>
                  <a:srgbClr val="000000"/>
                </a:solidFill>
                <a:latin typeface="Arial" pitchFamily="34" charset="0"/>
                <a:ea typeface="Times New Roman" panose="02020603050405020304" pitchFamily="18" charset="0"/>
                <a:cs typeface="Arial" pitchFamily="34" charset="0"/>
              </a:rPr>
              <a:t> – 62,834780 </a:t>
            </a:r>
            <a:r>
              <a:rPr lang="en-US" sz="1500" dirty="0" err="1">
                <a:solidFill>
                  <a:srgbClr val="000000"/>
                </a:solidFill>
                <a:latin typeface="Arial" pitchFamily="34" charset="0"/>
                <a:ea typeface="Times New Roman" panose="02020603050405020304" pitchFamily="18" charset="0"/>
                <a:cs typeface="Arial" pitchFamily="34" charset="0"/>
              </a:rPr>
              <a:t>dona</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Buxoro</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mis</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tangasi</a:t>
            </a:r>
            <a:r>
              <a:rPr lang="en-US" sz="1500" dirty="0">
                <a:solidFill>
                  <a:srgbClr val="000000"/>
                </a:solidFill>
                <a:latin typeface="Arial" pitchFamily="34" charset="0"/>
                <a:ea typeface="Times New Roman" panose="02020603050405020304" pitchFamily="18" charset="0"/>
                <a:cs typeface="Arial" pitchFamily="34" charset="0"/>
              </a:rPr>
              <a:t> – 13 </a:t>
            </a:r>
            <a:r>
              <a:rPr lang="en-US" sz="1500" dirty="0" err="1">
                <a:solidFill>
                  <a:srgbClr val="000000"/>
                </a:solidFill>
                <a:latin typeface="Arial" pitchFamily="34" charset="0"/>
                <a:ea typeface="Times New Roman" panose="02020603050405020304" pitchFamily="18" charset="0"/>
                <a:cs typeface="Arial" pitchFamily="34" charset="0"/>
              </a:rPr>
              <a:t>tonna</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tilla</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kukuni</a:t>
            </a:r>
            <a:r>
              <a:rPr lang="en-US" sz="1500" dirty="0">
                <a:solidFill>
                  <a:srgbClr val="000000"/>
                </a:solidFill>
                <a:latin typeface="Arial" pitchFamily="34" charset="0"/>
                <a:ea typeface="Times New Roman" panose="02020603050405020304" pitchFamily="18" charset="0"/>
                <a:cs typeface="Arial" pitchFamily="34" charset="0"/>
              </a:rPr>
              <a:t> – 1 </a:t>
            </a:r>
            <a:r>
              <a:rPr lang="en-US" sz="1500" dirty="0" err="1">
                <a:solidFill>
                  <a:srgbClr val="000000"/>
                </a:solidFill>
                <a:latin typeface="Arial" pitchFamily="34" charset="0"/>
                <a:ea typeface="Times New Roman" panose="02020603050405020304" pitchFamily="18" charset="0"/>
                <a:cs typeface="Arial" pitchFamily="34" charset="0"/>
              </a:rPr>
              <a:t>tonna</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yirik</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brilliantlar</a:t>
            </a:r>
            <a:r>
              <a:rPr lang="en-US" sz="1500" dirty="0">
                <a:solidFill>
                  <a:srgbClr val="000000"/>
                </a:solidFill>
                <a:latin typeface="Arial" pitchFamily="34" charset="0"/>
                <a:ea typeface="Times New Roman" panose="02020603050405020304" pitchFamily="18" charset="0"/>
                <a:cs typeface="Arial" pitchFamily="34" charset="0"/>
              </a:rPr>
              <a:t> – 3483 karat, </a:t>
            </a:r>
            <a:r>
              <a:rPr lang="en-US" sz="1500" dirty="0" err="1">
                <a:solidFill>
                  <a:srgbClr val="000000"/>
                </a:solidFill>
                <a:latin typeface="Arial" pitchFamily="34" charset="0"/>
                <a:ea typeface="Times New Roman" panose="02020603050405020304" pitchFamily="18" charset="0"/>
                <a:cs typeface="Arial" pitchFamily="34" charset="0"/>
              </a:rPr>
              <a:t>buyumlarga</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smtClean="0">
                <a:solidFill>
                  <a:srgbClr val="000000"/>
                </a:solidFill>
                <a:latin typeface="Arial" pitchFamily="34" charset="0"/>
                <a:ea typeface="Times New Roman" panose="02020603050405020304" pitchFamily="18" charset="0"/>
                <a:cs typeface="Arial" pitchFamily="34" charset="0"/>
              </a:rPr>
              <a:t>tikilgan</a:t>
            </a:r>
            <a:r>
              <a:rPr lang="en-US" sz="1500" dirty="0" smtClean="0">
                <a:solidFill>
                  <a:srgbClr val="000000"/>
                </a:solidFill>
                <a:latin typeface="Arial" pitchFamily="34" charset="0"/>
                <a:ea typeface="Times New Roman" panose="02020603050405020304" pitchFamily="18" charset="0"/>
                <a:cs typeface="Arial" pitchFamily="34" charset="0"/>
              </a:rPr>
              <a:t> </a:t>
            </a:r>
            <a:r>
              <a:rPr lang="en-US" sz="1500" dirty="0" err="1" smtClean="0">
                <a:solidFill>
                  <a:srgbClr val="000000"/>
                </a:solidFill>
                <a:latin typeface="Arial" pitchFamily="34" charset="0"/>
                <a:ea typeface="Times New Roman" panose="02020603050405020304" pitchFamily="18" charset="0"/>
                <a:cs typeface="Arial" pitchFamily="34" charset="0"/>
              </a:rPr>
              <a:t>brilliantlar</a:t>
            </a:r>
            <a:r>
              <a:rPr lang="en-US" sz="1500" dirty="0" smtClean="0">
                <a:solidFill>
                  <a:srgbClr val="000000"/>
                </a:solidFill>
                <a:latin typeface="Arial" pitchFamily="34" charset="0"/>
                <a:ea typeface="Times New Roman" panose="02020603050405020304" pitchFamily="18" charset="0"/>
                <a:cs typeface="Arial" pitchFamily="34" charset="0"/>
              </a:rPr>
              <a:t> </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smtClean="0">
                <a:solidFill>
                  <a:srgbClr val="000000"/>
                </a:solidFill>
                <a:latin typeface="Arial" pitchFamily="34" charset="0"/>
                <a:ea typeface="Times New Roman" panose="02020603050405020304" pitchFamily="18" charset="0"/>
                <a:cs typeface="Arial" pitchFamily="34" charset="0"/>
              </a:rPr>
              <a:t/>
            </a:r>
            <a:br>
              <a:rPr lang="en-US" sz="1500" dirty="0" smtClean="0">
                <a:solidFill>
                  <a:srgbClr val="000000"/>
                </a:solidFill>
                <a:latin typeface="Arial" pitchFamily="34" charset="0"/>
                <a:ea typeface="Times New Roman" panose="02020603050405020304" pitchFamily="18" charset="0"/>
                <a:cs typeface="Arial" pitchFamily="34" charset="0"/>
              </a:rPr>
            </a:br>
            <a:r>
              <a:rPr lang="en-US" sz="1500" dirty="0" smtClean="0">
                <a:solidFill>
                  <a:srgbClr val="000000"/>
                </a:solidFill>
                <a:latin typeface="Arial" pitchFamily="34" charset="0"/>
                <a:ea typeface="Times New Roman" panose="02020603050405020304" pitchFamily="18" charset="0"/>
                <a:cs typeface="Arial" pitchFamily="34" charset="0"/>
              </a:rPr>
              <a:t>968 </a:t>
            </a:r>
            <a:r>
              <a:rPr lang="en-US" sz="1500" dirty="0">
                <a:solidFill>
                  <a:srgbClr val="000000"/>
                </a:solidFill>
                <a:latin typeface="Arial" pitchFamily="34" charset="0"/>
                <a:ea typeface="Times New Roman" panose="02020603050405020304" pitchFamily="18" charset="0"/>
                <a:cs typeface="Arial" pitchFamily="34" charset="0"/>
              </a:rPr>
              <a:t>karat, </a:t>
            </a:r>
            <a:r>
              <a:rPr lang="en-US" sz="1500" dirty="0" err="1">
                <a:solidFill>
                  <a:srgbClr val="000000"/>
                </a:solidFill>
                <a:latin typeface="Arial" pitchFamily="34" charset="0"/>
                <a:ea typeface="Times New Roman" panose="02020603050405020304" pitchFamily="18" charset="0"/>
                <a:cs typeface="Arial" pitchFamily="34" charset="0"/>
              </a:rPr>
              <a:t>qimmatbaho</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toshlar</a:t>
            </a:r>
            <a:r>
              <a:rPr lang="en-US" sz="1500" dirty="0">
                <a:solidFill>
                  <a:srgbClr val="000000"/>
                </a:solidFill>
                <a:latin typeface="Arial" pitchFamily="34" charset="0"/>
                <a:ea typeface="Times New Roman" panose="02020603050405020304" pitchFamily="18" charset="0"/>
                <a:cs typeface="Arial" pitchFamily="34" charset="0"/>
              </a:rPr>
              <a:t> – 8617 karat </a:t>
            </a:r>
            <a:r>
              <a:rPr lang="en-US" sz="1500" dirty="0" err="1">
                <a:solidFill>
                  <a:srgbClr val="000000"/>
                </a:solidFill>
                <a:latin typeface="Arial" pitchFamily="34" charset="0"/>
                <a:ea typeface="Times New Roman" panose="02020603050405020304" pitchFamily="18" charset="0"/>
                <a:cs typeface="Arial" pitchFamily="34" charset="0"/>
              </a:rPr>
              <a:t>bo‘lgan</a:t>
            </a:r>
            <a:r>
              <a:rPr lang="en-US" sz="1500" dirty="0">
                <a:solidFill>
                  <a:srgbClr val="000000"/>
                </a:solidFill>
                <a:latin typeface="Arial" pitchFamily="34" charset="0"/>
                <a:ea typeface="Times New Roman" panose="02020603050405020304" pitchFamily="18" charset="0"/>
                <a:cs typeface="Arial" pitchFamily="34" charset="0"/>
              </a:rPr>
              <a:t>. </a:t>
            </a:r>
            <a:endParaRPr lang="ru-RU" sz="1500" dirty="0">
              <a:solidFill>
                <a:srgbClr val="000000"/>
              </a:solidFill>
              <a:latin typeface="Arial" pitchFamily="34" charset="0"/>
              <a:cs typeface="Arial" pitchFamily="34" charset="0"/>
            </a:endParaRPr>
          </a:p>
        </p:txBody>
      </p:sp>
      <p:pic>
        <p:nvPicPr>
          <p:cNvPr id="8194" name="Picture 2" descr="Xazina sandig'i: AQShda, 10 yillik izlanishdan so'ng, ular 1 million  dollarga teng xazinani topdilar - ForumDaily"/>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83434" y="503920"/>
            <a:ext cx="2224583" cy="1036813"/>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287437" y="503920"/>
            <a:ext cx="2786232" cy="1036813"/>
          </a:xfrm>
          <a:prstGeom prst="rect">
            <a:avLst/>
          </a:prstGeom>
        </p:spPr>
        <p:style>
          <a:lnRef idx="2">
            <a:schemeClr val="accent1"/>
          </a:lnRef>
          <a:fillRef idx="1">
            <a:schemeClr val="lt1"/>
          </a:fillRef>
          <a:effectRef idx="0">
            <a:schemeClr val="accent1"/>
          </a:effectRef>
          <a:fontRef idx="minor">
            <a:schemeClr val="dk1"/>
          </a:fontRef>
        </p:style>
        <p:txBody>
          <a:bodyPr wrap="square" lIns="51426" tIns="25713" rIns="51426" bIns="25713">
            <a:spAutoFit/>
          </a:bodyPr>
          <a:lstStyle/>
          <a:p>
            <a:pPr algn="ctr"/>
            <a:r>
              <a:rPr lang="en-US" sz="1600" b="1" dirty="0" err="1">
                <a:solidFill>
                  <a:srgbClr val="000000"/>
                </a:solidFill>
                <a:latin typeface="Arial" pitchFamily="34" charset="0"/>
                <a:ea typeface="Times New Roman" panose="02020603050405020304" pitchFamily="18" charset="0"/>
                <a:cs typeface="Arial" pitchFamily="34" charset="0"/>
              </a:rPr>
              <a:t>Buxoro</a:t>
            </a:r>
            <a:r>
              <a:rPr lang="en-US" sz="1600" b="1" dirty="0">
                <a:solidFill>
                  <a:srgbClr val="000000"/>
                </a:solidFill>
                <a:latin typeface="Arial" pitchFamily="34" charset="0"/>
                <a:ea typeface="Times New Roman" panose="02020603050405020304" pitchFamily="18" charset="0"/>
                <a:cs typeface="Arial" pitchFamily="34" charset="0"/>
              </a:rPr>
              <a:t> </a:t>
            </a:r>
            <a:r>
              <a:rPr lang="en-US" sz="1600" b="1" dirty="0" err="1">
                <a:solidFill>
                  <a:srgbClr val="000000"/>
                </a:solidFill>
                <a:latin typeface="Arial" pitchFamily="34" charset="0"/>
                <a:ea typeface="Times New Roman" panose="02020603050405020304" pitchFamily="18" charset="0"/>
                <a:cs typeface="Arial" pitchFamily="34" charset="0"/>
              </a:rPr>
              <a:t>amirining</a:t>
            </a:r>
            <a:r>
              <a:rPr lang="en-US" sz="1600" b="1" dirty="0">
                <a:solidFill>
                  <a:srgbClr val="000000"/>
                </a:solidFill>
                <a:latin typeface="Arial" pitchFamily="34" charset="0"/>
                <a:ea typeface="Times New Roman" panose="02020603050405020304" pitchFamily="18" charset="0"/>
                <a:cs typeface="Arial" pitchFamily="34" charset="0"/>
              </a:rPr>
              <a:t> bosh </a:t>
            </a:r>
            <a:r>
              <a:rPr lang="en-US" sz="1600" b="1" dirty="0" err="1">
                <a:solidFill>
                  <a:srgbClr val="000000"/>
                </a:solidFill>
                <a:latin typeface="Arial" pitchFamily="34" charset="0"/>
                <a:ea typeface="Times New Roman" panose="02020603050405020304" pitchFamily="18" charset="0"/>
                <a:cs typeface="Arial" pitchFamily="34" charset="0"/>
              </a:rPr>
              <a:t>vaziri</a:t>
            </a:r>
            <a:r>
              <a:rPr lang="en-US" sz="1600" b="1" dirty="0">
                <a:solidFill>
                  <a:srgbClr val="000000"/>
                </a:solidFill>
                <a:latin typeface="Arial" pitchFamily="34" charset="0"/>
                <a:ea typeface="Times New Roman" panose="02020603050405020304" pitchFamily="18" charset="0"/>
                <a:cs typeface="Arial" pitchFamily="34" charset="0"/>
              </a:rPr>
              <a:t> – </a:t>
            </a:r>
            <a:r>
              <a:rPr lang="en-US" sz="1600" b="1" dirty="0" err="1">
                <a:solidFill>
                  <a:srgbClr val="FF0000"/>
                </a:solidFill>
                <a:latin typeface="Arial" pitchFamily="34" charset="0"/>
                <a:ea typeface="Times New Roman" panose="02020603050405020304" pitchFamily="18" charset="0"/>
                <a:cs typeface="Arial" pitchFamily="34" charset="0"/>
              </a:rPr>
              <a:t>qo‘shbegi</a:t>
            </a:r>
            <a:r>
              <a:rPr lang="en-US" sz="1600" b="1" dirty="0">
                <a:solidFill>
                  <a:srgbClr val="FF0000"/>
                </a:solidFill>
                <a:latin typeface="Arial" pitchFamily="34" charset="0"/>
                <a:ea typeface="Times New Roman" panose="02020603050405020304" pitchFamily="18" charset="0"/>
                <a:cs typeface="Arial" pitchFamily="34" charset="0"/>
              </a:rPr>
              <a:t> </a:t>
            </a:r>
            <a:r>
              <a:rPr lang="en-US" sz="1600" b="1" dirty="0" err="1">
                <a:solidFill>
                  <a:srgbClr val="FF0000"/>
                </a:solidFill>
                <a:latin typeface="Arial" pitchFamily="34" charset="0"/>
                <a:ea typeface="Times New Roman" panose="02020603050405020304" pitchFamily="18" charset="0"/>
                <a:cs typeface="Arial" pitchFamily="34" charset="0"/>
              </a:rPr>
              <a:t>Mirzo</a:t>
            </a:r>
            <a:r>
              <a:rPr lang="en-US" sz="1600" b="1" dirty="0">
                <a:solidFill>
                  <a:srgbClr val="FF0000"/>
                </a:solidFill>
                <a:latin typeface="Arial" pitchFamily="34" charset="0"/>
                <a:ea typeface="Times New Roman" panose="02020603050405020304" pitchFamily="18" charset="0"/>
                <a:cs typeface="Arial" pitchFamily="34" charset="0"/>
              </a:rPr>
              <a:t> </a:t>
            </a:r>
            <a:r>
              <a:rPr lang="en-US" sz="1600" b="1" dirty="0" err="1">
                <a:solidFill>
                  <a:srgbClr val="FF0000"/>
                </a:solidFill>
                <a:latin typeface="Arial" pitchFamily="34" charset="0"/>
                <a:ea typeface="Times New Roman" panose="02020603050405020304" pitchFamily="18" charset="0"/>
                <a:cs typeface="Arial" pitchFamily="34" charset="0"/>
              </a:rPr>
              <a:t>Nasrulloning</a:t>
            </a:r>
            <a:r>
              <a:rPr lang="en-US" sz="1600" b="1" dirty="0">
                <a:solidFill>
                  <a:srgbClr val="FF0000"/>
                </a:solidFill>
                <a:latin typeface="Arial" pitchFamily="34" charset="0"/>
                <a:ea typeface="Times New Roman" panose="02020603050405020304" pitchFamily="18" charset="0"/>
                <a:cs typeface="Arial" pitchFamily="34" charset="0"/>
              </a:rPr>
              <a:t> </a:t>
            </a:r>
            <a:r>
              <a:rPr lang="en-US" sz="1600" b="1" dirty="0" err="1">
                <a:solidFill>
                  <a:srgbClr val="000000"/>
                </a:solidFill>
                <a:latin typeface="Arial" pitchFamily="34" charset="0"/>
                <a:ea typeface="Times New Roman" panose="02020603050405020304" pitchFamily="18" charset="0"/>
                <a:cs typeface="Arial" pitchFamily="34" charset="0"/>
              </a:rPr>
              <a:t>shaxsan</a:t>
            </a:r>
            <a:r>
              <a:rPr lang="en-US" sz="1600" b="1" dirty="0">
                <a:solidFill>
                  <a:srgbClr val="000000"/>
                </a:solidFill>
                <a:latin typeface="Arial" pitchFamily="34" charset="0"/>
                <a:ea typeface="Times New Roman" panose="02020603050405020304" pitchFamily="18" charset="0"/>
                <a:cs typeface="Arial" pitchFamily="34" charset="0"/>
              </a:rPr>
              <a:t> </a:t>
            </a:r>
            <a:r>
              <a:rPr lang="en-US" sz="1600" b="1" dirty="0" err="1">
                <a:solidFill>
                  <a:srgbClr val="000000"/>
                </a:solidFill>
                <a:latin typeface="Arial" pitchFamily="34" charset="0"/>
                <a:ea typeface="Times New Roman" panose="02020603050405020304" pitchFamily="18" charset="0"/>
                <a:cs typeface="Arial" pitchFamily="34" charset="0"/>
              </a:rPr>
              <a:t>o‘zi</a:t>
            </a:r>
            <a:r>
              <a:rPr lang="en-US" sz="1600" b="1" dirty="0">
                <a:solidFill>
                  <a:srgbClr val="000000"/>
                </a:solidFill>
                <a:latin typeface="Arial" pitchFamily="34" charset="0"/>
                <a:ea typeface="Times New Roman" panose="02020603050405020304" pitchFamily="18" charset="0"/>
                <a:cs typeface="Arial" pitchFamily="34" charset="0"/>
              </a:rPr>
              <a:t> </a:t>
            </a:r>
            <a:r>
              <a:rPr lang="en-US" sz="1600" b="1" dirty="0" err="1">
                <a:solidFill>
                  <a:srgbClr val="000000"/>
                </a:solidFill>
                <a:latin typeface="Arial" pitchFamily="34" charset="0"/>
                <a:ea typeface="Times New Roman" panose="02020603050405020304" pitchFamily="18" charset="0"/>
                <a:cs typeface="Arial" pitchFamily="34" charset="0"/>
              </a:rPr>
              <a:t>tuzgan</a:t>
            </a:r>
            <a:r>
              <a:rPr lang="en-US" sz="1600" b="1" dirty="0">
                <a:solidFill>
                  <a:srgbClr val="000000"/>
                </a:solidFill>
                <a:latin typeface="Arial" pitchFamily="34" charset="0"/>
                <a:ea typeface="Times New Roman" panose="02020603050405020304" pitchFamily="18" charset="0"/>
                <a:cs typeface="Arial" pitchFamily="34" charset="0"/>
              </a:rPr>
              <a:t> </a:t>
            </a:r>
            <a:r>
              <a:rPr lang="en-US" sz="1600" b="1" dirty="0" err="1">
                <a:solidFill>
                  <a:srgbClr val="000000"/>
                </a:solidFill>
                <a:latin typeface="Arial" pitchFamily="34" charset="0"/>
                <a:ea typeface="Times New Roman" panose="02020603050405020304" pitchFamily="18" charset="0"/>
                <a:cs typeface="Arial" pitchFamily="34" charset="0"/>
              </a:rPr>
              <a:t>ro‘yxat</a:t>
            </a:r>
            <a:r>
              <a:rPr lang="en-US" sz="1600" b="1" dirty="0">
                <a:solidFill>
                  <a:srgbClr val="000000"/>
                </a:solidFill>
                <a:latin typeface="Arial" pitchFamily="34" charset="0"/>
                <a:ea typeface="Times New Roman" panose="02020603050405020304" pitchFamily="18" charset="0"/>
                <a:cs typeface="Arial" pitchFamily="34" charset="0"/>
              </a:rPr>
              <a:t> </a:t>
            </a:r>
            <a:r>
              <a:rPr lang="en-US" sz="1600" b="1" dirty="0" err="1">
                <a:solidFill>
                  <a:srgbClr val="000000"/>
                </a:solidFill>
                <a:latin typeface="Arial" pitchFamily="34" charset="0"/>
                <a:ea typeface="Times New Roman" panose="02020603050405020304" pitchFamily="18" charset="0"/>
                <a:cs typeface="Arial" pitchFamily="34" charset="0"/>
              </a:rPr>
              <a:t>bo‘yicha</a:t>
            </a:r>
            <a:r>
              <a:rPr lang="en-US" sz="1600" b="1" dirty="0">
                <a:solidFill>
                  <a:srgbClr val="000000"/>
                </a:solidFill>
                <a:latin typeface="Arial" pitchFamily="34" charset="0"/>
                <a:ea typeface="Times New Roman" panose="02020603050405020304" pitchFamily="18" charset="0"/>
                <a:cs typeface="Arial" pitchFamily="34" charset="0"/>
              </a:rPr>
              <a:t>: </a:t>
            </a:r>
            <a:endParaRPr lang="ru-RU" sz="16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5199656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5759450" cy="467916"/>
          </a:xfrm>
          <a:solidFill>
            <a:srgbClr val="0070C0"/>
          </a:solidFill>
        </p:spPr>
        <p:style>
          <a:lnRef idx="1">
            <a:schemeClr val="accent1"/>
          </a:lnRef>
          <a:fillRef idx="2">
            <a:schemeClr val="accent1"/>
          </a:fillRef>
          <a:effectRef idx="1">
            <a:schemeClr val="accent1"/>
          </a:effectRef>
          <a:fontRef idx="minor">
            <a:schemeClr val="dk1"/>
          </a:fontRef>
        </p:style>
        <p:txBody>
          <a:bodyPr>
            <a:normAutofit/>
          </a:bodyPr>
          <a:lstStyle/>
          <a:p>
            <a:pPr defTabSz="413949">
              <a:defRPr sz="1800" b="0" i="0" u="none" strike="noStrike" kern="0" cap="none" spc="0" baseline="0">
                <a:solidFill>
                  <a:srgbClr val="000000"/>
                </a:solidFill>
                <a:uFillTx/>
              </a:defRPr>
            </a:pPr>
            <a:r>
              <a:rPr lang="en-US" sz="2400" b="1" dirty="0" err="1">
                <a:solidFill>
                  <a:srgbClr val="FFFFFF"/>
                </a:solidFill>
                <a:latin typeface="Arial" pitchFamily="34"/>
                <a:cs typeface="Arial" pitchFamily="34"/>
              </a:rPr>
              <a:t>Mustaqil</a:t>
            </a:r>
            <a:r>
              <a:rPr lang="en-US" sz="2400" b="1" dirty="0">
                <a:solidFill>
                  <a:srgbClr val="FFFFFF"/>
                </a:solidFill>
                <a:latin typeface="Arial" pitchFamily="34"/>
                <a:cs typeface="Arial" pitchFamily="34"/>
              </a:rPr>
              <a:t> </a:t>
            </a:r>
            <a:r>
              <a:rPr lang="en-US" sz="2400" b="1" dirty="0" err="1">
                <a:solidFill>
                  <a:srgbClr val="FFFFFF"/>
                </a:solidFill>
                <a:latin typeface="Arial" pitchFamily="34"/>
                <a:cs typeface="Arial" pitchFamily="34"/>
              </a:rPr>
              <a:t>bajarish</a:t>
            </a:r>
            <a:r>
              <a:rPr lang="en-US" sz="2400" b="1" dirty="0">
                <a:solidFill>
                  <a:srgbClr val="FFFFFF"/>
                </a:solidFill>
                <a:latin typeface="Arial" pitchFamily="34"/>
                <a:cs typeface="Arial" pitchFamily="34"/>
              </a:rPr>
              <a:t> </a:t>
            </a:r>
            <a:r>
              <a:rPr lang="en-US" sz="2400" b="1" dirty="0" err="1">
                <a:solidFill>
                  <a:srgbClr val="FFFFFF"/>
                </a:solidFill>
                <a:latin typeface="Arial" pitchFamily="34"/>
                <a:cs typeface="Arial" pitchFamily="34"/>
              </a:rPr>
              <a:t>uchun</a:t>
            </a:r>
            <a:r>
              <a:rPr lang="en-US" sz="2400" b="1" dirty="0">
                <a:solidFill>
                  <a:srgbClr val="FFFFFF"/>
                </a:solidFill>
                <a:latin typeface="Arial" pitchFamily="34"/>
                <a:cs typeface="Arial" pitchFamily="34"/>
              </a:rPr>
              <a:t> </a:t>
            </a:r>
            <a:r>
              <a:rPr lang="en-US" sz="2400" b="1" dirty="0" err="1" smtClean="0">
                <a:solidFill>
                  <a:srgbClr val="FFFFFF"/>
                </a:solidFill>
                <a:latin typeface="Arial" pitchFamily="34"/>
                <a:cs typeface="Arial" pitchFamily="34"/>
              </a:rPr>
              <a:t>topshiriqlar</a:t>
            </a:r>
            <a:endParaRPr lang="en-US" sz="3600" dirty="0">
              <a:solidFill>
                <a:srgbClr val="FFFFFF"/>
              </a:solidFill>
              <a:latin typeface="Arial" pitchFamily="34"/>
              <a:cs typeface="Arial" pitchFamily="34"/>
            </a:endParaRPr>
          </a:p>
        </p:txBody>
      </p:sp>
      <p:sp>
        <p:nvSpPr>
          <p:cNvPr id="3" name="Объект 2"/>
          <p:cNvSpPr>
            <a:spLocks noGrp="1"/>
          </p:cNvSpPr>
          <p:nvPr>
            <p:ph idx="1"/>
          </p:nvPr>
        </p:nvSpPr>
        <p:spPr>
          <a:xfrm>
            <a:off x="179425" y="539924"/>
            <a:ext cx="5472609" cy="2484129"/>
          </a:xfrm>
        </p:spPr>
        <p:txBody>
          <a:bodyPr>
            <a:normAutofit/>
          </a:bodyPr>
          <a:lstStyle/>
          <a:p>
            <a:pPr marL="289270" indent="-289270">
              <a:buFont typeface="+mj-lt"/>
              <a:buAutoNum type="arabicPeriod"/>
            </a:pPr>
            <a:r>
              <a:rPr lang="en-US" sz="1800" dirty="0" err="1">
                <a:solidFill>
                  <a:srgbClr val="000000"/>
                </a:solidFill>
                <a:latin typeface="Arial" pitchFamily="34" charset="0"/>
                <a:cs typeface="Arial" pitchFamily="34" charset="0"/>
              </a:rPr>
              <a:t>Yosh</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buxoroliklar</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faoliyatidan</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nimalarni</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bilib</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oldingiz</a:t>
            </a:r>
            <a:r>
              <a:rPr lang="en-US" sz="1800" dirty="0">
                <a:solidFill>
                  <a:srgbClr val="000000"/>
                </a:solidFill>
                <a:latin typeface="Arial" pitchFamily="34" charset="0"/>
                <a:cs typeface="Arial" pitchFamily="34" charset="0"/>
              </a:rPr>
              <a:t>?</a:t>
            </a:r>
            <a:endParaRPr lang="ru-RU" sz="1800" dirty="0">
              <a:solidFill>
                <a:srgbClr val="000000"/>
              </a:solidFill>
              <a:latin typeface="Arial" pitchFamily="34" charset="0"/>
              <a:cs typeface="Arial" pitchFamily="34" charset="0"/>
            </a:endParaRPr>
          </a:p>
          <a:p>
            <a:pPr marL="289270" indent="-289270">
              <a:buFont typeface="+mj-lt"/>
              <a:buAutoNum type="arabicPeriod"/>
            </a:pPr>
            <a:r>
              <a:rPr lang="en-US" sz="1800" dirty="0">
                <a:solidFill>
                  <a:srgbClr val="000000"/>
                </a:solidFill>
                <a:latin typeface="Arial" pitchFamily="34" charset="0"/>
                <a:cs typeface="Arial" pitchFamily="34" charset="0"/>
              </a:rPr>
              <a:t>Amir </a:t>
            </a:r>
            <a:r>
              <a:rPr lang="en-US" sz="1800" dirty="0" err="1">
                <a:solidFill>
                  <a:srgbClr val="000000"/>
                </a:solidFill>
                <a:latin typeface="Arial" pitchFamily="34" charset="0"/>
                <a:cs typeface="Arial" pitchFamily="34" charset="0"/>
              </a:rPr>
              <a:t>Sayid</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Olimxon</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o‘z</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davlatida</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qaysi</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maqsadda</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islohotlar</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o‘tkazishga</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urinib</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ko‘rdi</a:t>
            </a:r>
            <a:r>
              <a:rPr lang="en-US" sz="1800" dirty="0">
                <a:solidFill>
                  <a:srgbClr val="000000"/>
                </a:solidFill>
                <a:latin typeface="Arial" pitchFamily="34" charset="0"/>
                <a:cs typeface="Arial" pitchFamily="34" charset="0"/>
              </a:rPr>
              <a:t>?</a:t>
            </a:r>
            <a:endParaRPr lang="ru-RU" sz="1800" dirty="0">
              <a:solidFill>
                <a:srgbClr val="000000"/>
              </a:solidFill>
              <a:latin typeface="Arial" pitchFamily="34" charset="0"/>
              <a:cs typeface="Arial" pitchFamily="34" charset="0"/>
            </a:endParaRPr>
          </a:p>
          <a:p>
            <a:pPr marL="289270" indent="-289270">
              <a:buFont typeface="+mj-lt"/>
              <a:buAutoNum type="arabicPeriod"/>
            </a:pPr>
            <a:r>
              <a:rPr lang="en-US" sz="1800" dirty="0" err="1">
                <a:solidFill>
                  <a:srgbClr val="000000"/>
                </a:solidFill>
                <a:latin typeface="Arial" pitchFamily="34" charset="0"/>
                <a:cs typeface="Arial" pitchFamily="34" charset="0"/>
              </a:rPr>
              <a:t>Jadidlar</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dasturi</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amir</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Olimxon</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mo‘ljallagan</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islohotlardan</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nimasi</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bilan</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farq</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qilardi</a:t>
            </a:r>
            <a:r>
              <a:rPr lang="en-US" sz="1800" dirty="0">
                <a:solidFill>
                  <a:srgbClr val="000000"/>
                </a:solidFill>
                <a:latin typeface="Arial" pitchFamily="34" charset="0"/>
                <a:cs typeface="Arial" pitchFamily="34" charset="0"/>
              </a:rPr>
              <a:t>?</a:t>
            </a:r>
            <a:endParaRPr lang="ru-RU" sz="1800" dirty="0">
              <a:solidFill>
                <a:srgbClr val="000000"/>
              </a:solidFill>
              <a:latin typeface="Arial" pitchFamily="34" charset="0"/>
              <a:cs typeface="Arial" pitchFamily="34" charset="0"/>
            </a:endParaRPr>
          </a:p>
          <a:p>
            <a:pPr marL="289270" indent="-289270">
              <a:buFont typeface="+mj-lt"/>
              <a:buAutoNum type="arabicPeriod"/>
            </a:pPr>
            <a:r>
              <a:rPr lang="en-US" sz="1800" dirty="0" err="1">
                <a:solidFill>
                  <a:srgbClr val="000000"/>
                </a:solidFill>
                <a:latin typeface="Arial" pitchFamily="34" charset="0"/>
                <a:cs typeface="Arial" pitchFamily="34" charset="0"/>
              </a:rPr>
              <a:t>Buxoro</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amirligining</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qulashi</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sabablarini</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sanab</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bering</a:t>
            </a:r>
            <a:r>
              <a:rPr lang="en-US" sz="1800" dirty="0">
                <a:solidFill>
                  <a:srgbClr val="000000"/>
                </a:solidFill>
                <a:latin typeface="Arial" pitchFamily="34" charset="0"/>
                <a:cs typeface="Arial" pitchFamily="34" charset="0"/>
              </a:rPr>
              <a:t>.</a:t>
            </a:r>
            <a:endParaRPr lang="ru-RU" sz="18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990169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8379" y="0"/>
            <a:ext cx="5492928" cy="1224000"/>
          </a:xfrm>
        </p:spPr>
        <p:txBody>
          <a:bodyPr>
            <a:noAutofit/>
          </a:bodyPr>
          <a:lstStyle/>
          <a:p>
            <a:pPr>
              <a:lnSpc>
                <a:spcPct val="100000"/>
              </a:lnSpc>
              <a:spcAft>
                <a:spcPts val="600"/>
              </a:spcAft>
            </a:pPr>
            <a:r>
              <a:rPr lang="en-US" sz="1600" dirty="0" err="1">
                <a:solidFill>
                  <a:srgbClr val="000000"/>
                </a:solidFill>
                <a:latin typeface="Arial" pitchFamily="34" charset="0"/>
                <a:cs typeface="Arial" pitchFamily="34" charset="0"/>
              </a:rPr>
              <a:t>Buxoro</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amirining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siyosiy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faoliyatini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bevosita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nazorat</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qilish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uchun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Rossiya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imperatorining</a:t>
            </a:r>
            <a:r>
              <a:rPr lang="en-US" sz="1600" dirty="0">
                <a:solidFill>
                  <a:srgbClr val="000000"/>
                </a:solidFill>
                <a:latin typeface="Arial" pitchFamily="34" charset="0"/>
                <a:cs typeface="Arial" pitchFamily="34" charset="0"/>
              </a:rPr>
              <a:t> </a:t>
            </a:r>
            <a:r>
              <a:rPr lang="en-US" sz="1600" b="1" dirty="0">
                <a:solidFill>
                  <a:srgbClr val="000000"/>
                </a:solidFill>
                <a:latin typeface="Arial" pitchFamily="34" charset="0"/>
                <a:cs typeface="Arial" pitchFamily="34" charset="0"/>
              </a:rPr>
              <a:t>1885</a:t>
            </a:r>
            <a:r>
              <a:rPr lang="en-US" sz="1600" dirty="0">
                <a:solidFill>
                  <a:srgbClr val="000000"/>
                </a:solidFill>
                <a:latin typeface="Arial" pitchFamily="34" charset="0"/>
                <a:cs typeface="Arial" pitchFamily="34" charset="0"/>
              </a:rPr>
              <a:t>-yildagi </a:t>
            </a:r>
            <a:r>
              <a:rPr lang="en-US" sz="1600" dirty="0" err="1">
                <a:solidFill>
                  <a:srgbClr val="000000"/>
                </a:solidFill>
                <a:latin typeface="Arial" pitchFamily="34" charset="0"/>
                <a:cs typeface="Arial" pitchFamily="34" charset="0"/>
              </a:rPr>
              <a:t>farmoni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asosida</a:t>
            </a:r>
            <a:r>
              <a:rPr lang="en-US" sz="1600" dirty="0">
                <a:solidFill>
                  <a:srgbClr val="000000"/>
                </a:solidFill>
                <a:latin typeface="Arial" pitchFamily="34" charset="0"/>
                <a:cs typeface="Arial" pitchFamily="34" charset="0"/>
              </a:rPr>
              <a:t> </a:t>
            </a:r>
            <a:r>
              <a:rPr lang="en-US" sz="1600" b="1" dirty="0">
                <a:solidFill>
                  <a:srgbClr val="000000"/>
                </a:solidFill>
                <a:latin typeface="Arial" pitchFamily="34" charset="0"/>
                <a:cs typeface="Arial" pitchFamily="34" charset="0"/>
              </a:rPr>
              <a:t>“</a:t>
            </a:r>
            <a:r>
              <a:rPr lang="en-US" sz="1600" b="1" dirty="0" err="1">
                <a:solidFill>
                  <a:srgbClr val="000000"/>
                </a:solidFill>
                <a:latin typeface="Arial" pitchFamily="34" charset="0"/>
                <a:cs typeface="Arial" pitchFamily="34" charset="0"/>
              </a:rPr>
              <a:t>Rossiya</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imperatorining</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siyosiy</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agentligi</a:t>
            </a:r>
            <a:r>
              <a:rPr lang="en-US" sz="1600" b="1" dirty="0">
                <a:solidFill>
                  <a:srgbClr val="000000"/>
                </a:solidFill>
                <a:latin typeface="Arial" pitchFamily="34" charset="0"/>
                <a:cs typeface="Arial" pitchFamily="34" charset="0"/>
              </a:rPr>
              <a:t>” </a:t>
            </a:r>
            <a:r>
              <a:rPr lang="en-US" sz="1600" dirty="0">
                <a:solidFill>
                  <a:srgbClr val="000000"/>
                </a:solidFill>
                <a:latin typeface="Arial" pitchFamily="34" charset="0"/>
                <a:cs typeface="Arial" pitchFamily="34" charset="0"/>
              </a:rPr>
              <a:t>(1886-1917) </a:t>
            </a:r>
            <a:r>
              <a:rPr lang="en-US" sz="1600" dirty="0" err="1">
                <a:solidFill>
                  <a:srgbClr val="000000"/>
                </a:solidFill>
                <a:latin typeface="Arial" pitchFamily="34" charset="0"/>
                <a:cs typeface="Arial" pitchFamily="34" charset="0"/>
              </a:rPr>
              <a:t>tashkil</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etilgan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bo‘lib</a:t>
            </a:r>
            <a:r>
              <a:rPr lang="en-US" sz="1600" dirty="0">
                <a:solidFill>
                  <a:srgbClr val="000000"/>
                </a:solidFill>
                <a:latin typeface="Arial" pitchFamily="34" charset="0"/>
                <a:cs typeface="Arial" pitchFamily="34" charset="0"/>
              </a:rPr>
              <a:t>, u </a:t>
            </a:r>
            <a:r>
              <a:rPr lang="en-US" sz="1600" b="1" dirty="0">
                <a:solidFill>
                  <a:srgbClr val="000000"/>
                </a:solidFill>
                <a:latin typeface="Arial" pitchFamily="34" charset="0"/>
                <a:cs typeface="Arial" pitchFamily="34" charset="0"/>
              </a:rPr>
              <a:t>1868-yildagi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shartnoma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shartlari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bajarilishini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amirning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siyosiy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faoliyatini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nazorat</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qilib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borgan</a:t>
            </a:r>
            <a:r>
              <a:rPr lang="en-US" sz="1600" dirty="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pic>
        <p:nvPicPr>
          <p:cNvPr id="2050" name="Picture 2" descr="А.Г.Недвецкий. Правители Бухары. | GreyLib: библиотека Хуршида Даврона"/>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76496" y="1265054"/>
            <a:ext cx="2411541" cy="1939166"/>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p:cNvSpPr txBox="1">
            <a:spLocks/>
          </p:cNvSpPr>
          <p:nvPr/>
        </p:nvSpPr>
        <p:spPr>
          <a:xfrm>
            <a:off x="162044" y="1271254"/>
            <a:ext cx="3041718" cy="1932966"/>
          </a:xfrm>
          <a:prstGeom prst="rect">
            <a:avLst/>
          </a:prstGeom>
        </p:spPr>
        <p:style>
          <a:lnRef idx="2">
            <a:schemeClr val="accent1"/>
          </a:lnRef>
          <a:fillRef idx="1">
            <a:schemeClr val="lt1"/>
          </a:fillRef>
          <a:effectRef idx="0">
            <a:schemeClr val="accent1"/>
          </a:effectRef>
          <a:fontRef idx="minor">
            <a:schemeClr val="dk1"/>
          </a:fontRef>
        </p:style>
        <p:txBody>
          <a:bodyPr vert="horz" lIns="0" tIns="0" rIns="0" bIns="0" rtlCol="0" anchor="ctr">
            <a:normAutofit lnSpcReduction="10000"/>
          </a:bodyPr>
          <a:lst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a:lstStyle>
          <a:p>
            <a:pPr>
              <a:lnSpc>
                <a:spcPct val="100000"/>
              </a:lnSpc>
              <a:spcAft>
                <a:spcPts val="600"/>
              </a:spcAft>
            </a:pPr>
            <a:r>
              <a:rPr lang="en-US" sz="1600" dirty="0">
                <a:solidFill>
                  <a:srgbClr val="000000"/>
                </a:solidFill>
                <a:latin typeface="Arial" pitchFamily="34" charset="0"/>
                <a:cs typeface="Arial" pitchFamily="34" charset="0"/>
              </a:rPr>
              <a:t>XIX </a:t>
            </a:r>
            <a:r>
              <a:rPr lang="en-US" sz="1600" dirty="0" err="1">
                <a:solidFill>
                  <a:srgbClr val="000000"/>
                </a:solidFill>
                <a:latin typeface="Arial" pitchFamily="34" charset="0"/>
                <a:cs typeface="Arial" pitchFamily="34" charset="0"/>
              </a:rPr>
              <a:t>asr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oxirida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Buxoro</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amirligi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hududi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Rossiya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imperiyasi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tasarrufiga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o‘tgan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hududlar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hisobiga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qisqargan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edi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Aholisining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soni</a:t>
            </a:r>
            <a:r>
              <a:rPr lang="en-US" sz="1600" dirty="0">
                <a:solidFill>
                  <a:srgbClr val="000000"/>
                </a:solidFill>
                <a:latin typeface="Arial" pitchFamily="34" charset="0"/>
                <a:cs typeface="Arial" pitchFamily="34" charset="0"/>
              </a:rPr>
              <a:t> </a:t>
            </a:r>
            <a:r>
              <a:rPr lang="en-US" sz="1600" b="1" dirty="0">
                <a:solidFill>
                  <a:srgbClr val="000000"/>
                </a:solidFill>
                <a:latin typeface="Arial" pitchFamily="34" charset="0"/>
                <a:cs typeface="Arial" pitchFamily="34" charset="0"/>
              </a:rPr>
              <a:t>2 million </a:t>
            </a:r>
            <a:r>
              <a:rPr lang="en-US" sz="1600" dirty="0" err="1">
                <a:solidFill>
                  <a:srgbClr val="000000"/>
                </a:solidFill>
                <a:latin typeface="Arial" pitchFamily="34" charset="0"/>
                <a:cs typeface="Arial" pitchFamily="34" charset="0"/>
              </a:rPr>
              <a:t>kishi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atrofida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bo‘lib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asosiy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mashg‘uloti</a:t>
            </a:r>
            <a:r>
              <a:rPr lang="en-US" sz="1600" dirty="0">
                <a:solidFill>
                  <a:srgbClr val="000000"/>
                </a:solidFill>
                <a:latin typeface="Arial" pitchFamily="34" charset="0"/>
                <a:cs typeface="Arial" pitchFamily="34" charset="0"/>
              </a:rPr>
              <a:t> </a:t>
            </a:r>
            <a:r>
              <a:rPr lang="en-US" sz="1600" u="sng" dirty="0" err="1">
                <a:solidFill>
                  <a:srgbClr val="000000"/>
                </a:solidFill>
                <a:latin typeface="Arial" pitchFamily="34" charset="0"/>
                <a:cs typeface="Arial" pitchFamily="34" charset="0"/>
              </a:rPr>
              <a:t>hunarmandchilik</a:t>
            </a:r>
            <a:r>
              <a:rPr lang="en-US" sz="1600" dirty="0">
                <a:solidFill>
                  <a:srgbClr val="000000"/>
                </a:solidFill>
                <a:latin typeface="Arial" pitchFamily="34" charset="0"/>
                <a:cs typeface="Arial" pitchFamily="34" charset="0"/>
              </a:rPr>
              <a:t>, </a:t>
            </a:r>
            <a:r>
              <a:rPr lang="en-US" sz="1600" u="sng" dirty="0" err="1">
                <a:solidFill>
                  <a:srgbClr val="000000"/>
                </a:solidFill>
                <a:latin typeface="Arial" pitchFamily="34" charset="0"/>
                <a:cs typeface="Arial" pitchFamily="34" charset="0"/>
              </a:rPr>
              <a:t>dehqonchilik</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u="sng" dirty="0" err="1">
                <a:solidFill>
                  <a:srgbClr val="000000"/>
                </a:solidFill>
                <a:latin typeface="Arial" pitchFamily="34" charset="0"/>
                <a:cs typeface="Arial" pitchFamily="34" charset="0"/>
              </a:rPr>
              <a:t>chorvachilik</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edi</a:t>
            </a:r>
            <a:r>
              <a:rPr lang="en-US" sz="1600" dirty="0" smtClean="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8877978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13" y="35869"/>
            <a:ext cx="5616623" cy="792088"/>
          </a:xfrm>
        </p:spPr>
        <p:txBody>
          <a:bodyPr>
            <a:normAutofit/>
          </a:bodyPr>
          <a:lstStyle/>
          <a:p>
            <a:pPr>
              <a:lnSpc>
                <a:spcPct val="100000"/>
              </a:lnSpc>
              <a:spcAft>
                <a:spcPts val="600"/>
              </a:spcAft>
            </a:pPr>
            <a:r>
              <a:rPr lang="en-US" sz="1600" dirty="0" err="1">
                <a:solidFill>
                  <a:srgbClr val="7030A0"/>
                </a:solidFill>
                <a:latin typeface="Arial" pitchFamily="34" charset="0"/>
                <a:cs typeface="Arial" pitchFamily="34" charset="0"/>
              </a:rPr>
              <a:t>Poytaxt</a:t>
            </a:r>
            <a:r>
              <a:rPr lang="en-US" sz="1600" dirty="0">
                <a:solidFill>
                  <a:srgbClr val="7030A0"/>
                </a:solidFill>
                <a:latin typeface="Arial" pitchFamily="34" charset="0"/>
                <a:cs typeface="Arial" pitchFamily="34" charset="0"/>
              </a:rPr>
              <a:t> </a:t>
            </a:r>
            <a:r>
              <a:rPr lang="en-US" sz="1600" dirty="0" err="1">
                <a:solidFill>
                  <a:srgbClr val="7030A0"/>
                </a:solidFill>
                <a:latin typeface="Arial" pitchFamily="34" charset="0"/>
                <a:cs typeface="Arial" pitchFamily="34" charset="0"/>
              </a:rPr>
              <a:t>Buxorodan</a:t>
            </a:r>
            <a:r>
              <a:rPr lang="en-US" sz="1600" dirty="0">
                <a:solidFill>
                  <a:srgbClr val="7030A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tashqari</a:t>
            </a:r>
            <a:r>
              <a:rPr lang="en-US" sz="1600" dirty="0">
                <a:solidFill>
                  <a:srgbClr val="000000"/>
                </a:solidFill>
                <a:latin typeface="Arial" pitchFamily="34" charset="0"/>
                <a:cs typeface="Arial" pitchFamily="34" charset="0"/>
              </a:rPr>
              <a:t> </a:t>
            </a:r>
            <a:r>
              <a:rPr lang="en-US" sz="1600" dirty="0" err="1">
                <a:solidFill>
                  <a:srgbClr val="7030A0"/>
                </a:solidFill>
                <a:latin typeface="Arial" pitchFamily="34" charset="0"/>
                <a:cs typeface="Arial" pitchFamily="34" charset="0"/>
              </a:rPr>
              <a:t>Chorjo‘y</a:t>
            </a:r>
            <a:r>
              <a:rPr lang="en-US" sz="1600" dirty="0">
                <a:solidFill>
                  <a:srgbClr val="000000"/>
                </a:solidFill>
                <a:latin typeface="Arial" pitchFamily="34" charset="0"/>
                <a:cs typeface="Arial" pitchFamily="34" charset="0"/>
              </a:rPr>
              <a:t>, </a:t>
            </a:r>
            <a:r>
              <a:rPr lang="en-US" sz="1600" dirty="0" err="1">
                <a:solidFill>
                  <a:srgbClr val="7030A0"/>
                </a:solidFill>
                <a:latin typeface="Arial" pitchFamily="34" charset="0"/>
                <a:cs typeface="Arial" pitchFamily="34" charset="0"/>
              </a:rPr>
              <a:t>Kitob</a:t>
            </a:r>
            <a:r>
              <a:rPr lang="en-US" sz="1600" dirty="0">
                <a:solidFill>
                  <a:srgbClr val="000000"/>
                </a:solidFill>
                <a:latin typeface="Arial" pitchFamily="34" charset="0"/>
                <a:cs typeface="Arial" pitchFamily="34" charset="0"/>
              </a:rPr>
              <a:t>, </a:t>
            </a:r>
            <a:r>
              <a:rPr lang="en-US" sz="1600" dirty="0" err="1">
                <a:solidFill>
                  <a:srgbClr val="7030A0"/>
                </a:solidFill>
                <a:latin typeface="Arial" pitchFamily="34" charset="0"/>
                <a:cs typeface="Arial" pitchFamily="34" charset="0"/>
              </a:rPr>
              <a:t>Shahrisabz</a:t>
            </a:r>
            <a:r>
              <a:rPr lang="en-US" sz="1600" dirty="0">
                <a:solidFill>
                  <a:srgbClr val="000000"/>
                </a:solidFill>
                <a:latin typeface="Arial" pitchFamily="34" charset="0"/>
                <a:cs typeface="Arial" pitchFamily="34" charset="0"/>
              </a:rPr>
              <a:t>, </a:t>
            </a:r>
            <a:r>
              <a:rPr lang="en-US" sz="1600" dirty="0" err="1">
                <a:solidFill>
                  <a:srgbClr val="7030A0"/>
                </a:solidFill>
                <a:latin typeface="Arial" pitchFamily="34" charset="0"/>
                <a:cs typeface="Arial" pitchFamily="34" charset="0"/>
              </a:rPr>
              <a:t>Denov</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kabi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shaharlar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amirlikning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yirik</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savdo</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hunarmandchilik</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markazlari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hisoblangan</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pic>
        <p:nvPicPr>
          <p:cNvPr id="4098" name="Picture 2" descr="История Узбекистана - InAppTrave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76188" y="823383"/>
            <a:ext cx="2811848" cy="1710159"/>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p:cNvSpPr txBox="1">
            <a:spLocks/>
          </p:cNvSpPr>
          <p:nvPr/>
        </p:nvSpPr>
        <p:spPr>
          <a:xfrm>
            <a:off x="80094" y="827956"/>
            <a:ext cx="2727624" cy="1705585"/>
          </a:xfrm>
          <a:prstGeom prst="rect">
            <a:avLst/>
          </a:prstGeom>
        </p:spPr>
        <p:style>
          <a:lnRef idx="2">
            <a:schemeClr val="accent1"/>
          </a:lnRef>
          <a:fillRef idx="1">
            <a:schemeClr val="lt1"/>
          </a:fillRef>
          <a:effectRef idx="0">
            <a:schemeClr val="accent1"/>
          </a:effectRef>
          <a:fontRef idx="minor">
            <a:schemeClr val="dk1"/>
          </a:fontRef>
        </p:style>
        <p:txBody>
          <a:bodyPr vert="horz" lIns="0" tIns="0" rIns="0" bIns="0" rtlCol="0" anchor="ctr">
            <a:normAutofit fontScale="97500" lnSpcReduction="10000"/>
          </a:bodyPr>
          <a:lst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a:lstStyle>
          <a:p>
            <a:pPr>
              <a:lnSpc>
                <a:spcPct val="100000"/>
              </a:lnSpc>
              <a:spcAft>
                <a:spcPts val="600"/>
              </a:spcAft>
            </a:pPr>
            <a:r>
              <a:rPr lang="en-US" sz="1600" dirty="0" err="1">
                <a:solidFill>
                  <a:srgbClr val="000000"/>
                </a:solidFill>
                <a:latin typeface="Arial" pitchFamily="34" charset="0"/>
                <a:cs typeface="Arial" pitchFamily="34" charset="0"/>
              </a:rPr>
              <a:t>Davlat</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ishlarini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boshqaruvchi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oliy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amaldor</a:t>
            </a:r>
            <a:r>
              <a:rPr lang="en-US" sz="1600" dirty="0">
                <a:solidFill>
                  <a:srgbClr val="000000"/>
                </a:solidFill>
                <a:latin typeface="Arial" pitchFamily="34" charset="0"/>
                <a:cs typeface="Arial" pitchFamily="34" charset="0"/>
              </a:rPr>
              <a:t> </a:t>
            </a:r>
            <a:r>
              <a:rPr lang="en-US" sz="1600" b="1" i="1" dirty="0" err="1">
                <a:solidFill>
                  <a:srgbClr val="000000"/>
                </a:solidFill>
                <a:latin typeface="Arial" pitchFamily="34" charset="0"/>
                <a:cs typeface="Arial" pitchFamily="34" charset="0"/>
              </a:rPr>
              <a:t>qo‘shbegi</a:t>
            </a:r>
            <a:r>
              <a:rPr lang="en-US" sz="1600" i="1"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bo‘lib</a:t>
            </a:r>
            <a:r>
              <a:rPr lang="en-US" sz="1600" dirty="0">
                <a:solidFill>
                  <a:srgbClr val="000000"/>
                </a:solidFill>
                <a:latin typeface="Arial" pitchFamily="34" charset="0"/>
                <a:cs typeface="Arial" pitchFamily="34" charset="0"/>
              </a:rPr>
              <a:t>, u </a:t>
            </a:r>
            <a:r>
              <a:rPr lang="en-US" sz="1600" dirty="0" err="1">
                <a:solidFill>
                  <a:srgbClr val="000000"/>
                </a:solidFill>
                <a:latin typeface="Arial" pitchFamily="34" charset="0"/>
                <a:cs typeface="Arial" pitchFamily="34" charset="0"/>
              </a:rPr>
              <a:t>soliqlar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yig‘imi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nazoratini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boshqarar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ma’muriy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amaldorlar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tarkibiga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rahbarlik</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qilar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mahalliy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beklar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bilan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yozishmalar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olib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borardi</a:t>
            </a:r>
            <a:r>
              <a:rPr lang="en-US" sz="1600" dirty="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6878680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13" y="37575"/>
            <a:ext cx="5580620" cy="1007976"/>
          </a:xfrm>
        </p:spPr>
        <p:txBody>
          <a:bodyPr>
            <a:normAutofit/>
          </a:bodyPr>
          <a:lstStyle/>
          <a:p>
            <a:pPr>
              <a:lnSpc>
                <a:spcPct val="100000"/>
              </a:lnSpc>
              <a:spcAft>
                <a:spcPts val="600"/>
              </a:spcAft>
            </a:pPr>
            <a:r>
              <a:rPr lang="en-US" sz="1600" dirty="0" err="1">
                <a:solidFill>
                  <a:srgbClr val="000000"/>
                </a:solidFill>
                <a:latin typeface="Arial" pitchFamily="34" charset="0"/>
                <a:cs typeface="Arial" pitchFamily="34" charset="0"/>
              </a:rPr>
              <a:t>Qo‘shbegi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kuni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shaxsan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hukmdorga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amirlikdagi</a:t>
            </a:r>
            <a:r>
              <a:rPr lang="en-US" sz="1600" dirty="0">
                <a:solidFill>
                  <a:srgbClr val="000000"/>
                </a:solidFill>
                <a:latin typeface="Arial" pitchFamily="34" charset="0"/>
                <a:cs typeface="Arial" pitchFamily="34" charset="0"/>
              </a:rPr>
              <a:t> </a:t>
            </a:r>
            <a:br>
              <a:rPr lang="en-US" sz="1600" dirty="0">
                <a:solidFill>
                  <a:srgbClr val="000000"/>
                </a:solidFill>
                <a:latin typeface="Arial" pitchFamily="34" charset="0"/>
                <a:cs typeface="Arial" pitchFamily="34" charset="0"/>
              </a:rPr>
            </a:br>
            <a:r>
              <a:rPr lang="en-US" sz="1600" dirty="0" err="1">
                <a:solidFill>
                  <a:srgbClr val="000000"/>
                </a:solidFill>
                <a:latin typeface="Arial" pitchFamily="34" charset="0"/>
                <a:cs typeface="Arial" pitchFamily="34" charset="0"/>
              </a:rPr>
              <a:t>ahvol</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to‘g‘risida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ma’lumot</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berib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turardi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Barcha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amaldorlar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qo‘shbegi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tomonidan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faqat</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oliy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amaldorlargina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amirning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o‘zi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tomonidan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tayinlanar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edi</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pic>
        <p:nvPicPr>
          <p:cNvPr id="6" name="Объект 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79549" y="1115988"/>
            <a:ext cx="1908488" cy="1584176"/>
          </a:xfrm>
          <a:prstGeom prst="rect">
            <a:avLst/>
          </a:prstGeom>
          <a:noFill/>
          <a:ln>
            <a:noFill/>
          </a:ln>
        </p:spPr>
      </p:pic>
      <p:sp>
        <p:nvSpPr>
          <p:cNvPr id="9" name="Прямоугольник 8"/>
          <p:cNvSpPr/>
          <p:nvPr/>
        </p:nvSpPr>
        <p:spPr>
          <a:xfrm>
            <a:off x="3779549" y="2700164"/>
            <a:ext cx="1908488" cy="390482"/>
          </a:xfrm>
          <a:prstGeom prst="rect">
            <a:avLst/>
          </a:prstGeom>
        </p:spPr>
        <p:style>
          <a:lnRef idx="2">
            <a:schemeClr val="dk1"/>
          </a:lnRef>
          <a:fillRef idx="1">
            <a:schemeClr val="lt1"/>
          </a:fillRef>
          <a:effectRef idx="0">
            <a:schemeClr val="dk1"/>
          </a:effectRef>
          <a:fontRef idx="minor">
            <a:schemeClr val="dk1"/>
          </a:fontRef>
        </p:style>
        <p:txBody>
          <a:bodyPr wrap="square" lIns="51426" tIns="25713" rIns="51426" bIns="25713">
            <a:spAutoFit/>
          </a:bodyPr>
          <a:lstStyle/>
          <a:p>
            <a:pPr algn="ctr"/>
            <a:r>
              <a:rPr lang="en-US" sz="1100" b="1" dirty="0" err="1">
                <a:solidFill>
                  <a:schemeClr val="bg2">
                    <a:lumMod val="10000"/>
                  </a:schemeClr>
                </a:solidFill>
                <a:latin typeface="Arial" pitchFamily="34" charset="0"/>
                <a:cs typeface="Arial" pitchFamily="34" charset="0"/>
              </a:rPr>
              <a:t>Buxoro</a:t>
            </a:r>
            <a:r>
              <a:rPr lang="en-US" sz="1100" b="1" dirty="0">
                <a:solidFill>
                  <a:schemeClr val="bg2">
                    <a:lumMod val="10000"/>
                  </a:schemeClr>
                </a:solidFill>
                <a:latin typeface="Arial" pitchFamily="34" charset="0"/>
                <a:cs typeface="Arial" pitchFamily="34" charset="0"/>
              </a:rPr>
              <a:t> </a:t>
            </a:r>
            <a:r>
              <a:rPr lang="en-US" sz="1100" b="1" dirty="0" err="1" smtClean="0">
                <a:solidFill>
                  <a:schemeClr val="bg2">
                    <a:lumMod val="10000"/>
                  </a:schemeClr>
                </a:solidFill>
                <a:latin typeface="Arial" pitchFamily="34" charset="0"/>
                <a:cs typeface="Arial" pitchFamily="34" charset="0"/>
              </a:rPr>
              <a:t>qo‘shbegisi</a:t>
            </a:r>
            <a:endParaRPr lang="en-US" sz="1100" b="1" dirty="0">
              <a:solidFill>
                <a:schemeClr val="bg2">
                  <a:lumMod val="10000"/>
                </a:schemeClr>
              </a:solidFill>
              <a:latin typeface="Arial" pitchFamily="34" charset="0"/>
              <a:cs typeface="Arial" pitchFamily="34" charset="0"/>
            </a:endParaRPr>
          </a:p>
          <a:p>
            <a:pPr algn="ctr"/>
            <a:r>
              <a:rPr lang="en-US" sz="1100" b="1" dirty="0">
                <a:solidFill>
                  <a:schemeClr val="bg2">
                    <a:lumMod val="10000"/>
                  </a:schemeClr>
                </a:solidFill>
                <a:latin typeface="Arial" pitchFamily="34" charset="0"/>
                <a:cs typeface="Arial" pitchFamily="34" charset="0"/>
              </a:rPr>
              <a:t> XIX </a:t>
            </a:r>
            <a:r>
              <a:rPr lang="en-US" sz="1100" b="1" dirty="0" err="1">
                <a:solidFill>
                  <a:schemeClr val="bg2">
                    <a:lumMod val="10000"/>
                  </a:schemeClr>
                </a:solidFill>
                <a:latin typeface="Arial" pitchFamily="34" charset="0"/>
                <a:cs typeface="Arial" pitchFamily="34" charset="0"/>
              </a:rPr>
              <a:t>asr</a:t>
            </a:r>
            <a:endParaRPr lang="ru-RU" b="1" dirty="0">
              <a:solidFill>
                <a:schemeClr val="bg2">
                  <a:lumMod val="10000"/>
                </a:schemeClr>
              </a:solidFill>
              <a:latin typeface="Arial" pitchFamily="34" charset="0"/>
              <a:cs typeface="Arial" pitchFamily="34" charset="0"/>
            </a:endParaRPr>
          </a:p>
        </p:txBody>
      </p:sp>
      <p:sp>
        <p:nvSpPr>
          <p:cNvPr id="7" name="Заголовок 1"/>
          <p:cNvSpPr txBox="1">
            <a:spLocks/>
          </p:cNvSpPr>
          <p:nvPr/>
        </p:nvSpPr>
        <p:spPr>
          <a:xfrm>
            <a:off x="71413" y="1153360"/>
            <a:ext cx="3528392" cy="1973290"/>
          </a:xfrm>
          <a:prstGeom prst="rect">
            <a:avLst/>
          </a:prstGeom>
        </p:spPr>
        <p:style>
          <a:lnRef idx="2">
            <a:schemeClr val="accent1"/>
          </a:lnRef>
          <a:fillRef idx="1">
            <a:schemeClr val="lt1"/>
          </a:fillRef>
          <a:effectRef idx="0">
            <a:schemeClr val="accent1"/>
          </a:effectRef>
          <a:fontRef idx="minor">
            <a:schemeClr val="dk1"/>
          </a:fontRef>
        </p:style>
        <p:txBody>
          <a:bodyPr vert="horz" lIns="0" tIns="0" rIns="0" bIns="0" rtlCol="0" anchor="ctr">
            <a:normAutofit/>
          </a:bodyPr>
          <a:lst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a:lstStyle>
          <a:p>
            <a:pPr>
              <a:lnSpc>
                <a:spcPct val="100000"/>
              </a:lnSpc>
              <a:spcAft>
                <a:spcPts val="600"/>
              </a:spcAft>
            </a:pPr>
            <a:r>
              <a:rPr lang="en-US" sz="1600" b="1" dirty="0" err="1">
                <a:solidFill>
                  <a:srgbClr val="000000"/>
                </a:solidFill>
                <a:latin typeface="Arial" pitchFamily="34" charset="0"/>
                <a:cs typeface="Arial" pitchFamily="34" charset="0"/>
              </a:rPr>
              <a:t>Xazina</a:t>
            </a:r>
            <a:r>
              <a:rPr lang="en-US" sz="1600" b="1"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zakot</a:t>
            </a:r>
            <a:r>
              <a:rPr lang="en-US" sz="1600" b="1"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yig‘imini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boshqargan</a:t>
            </a:r>
            <a:r>
              <a:rPr lang="en-US" sz="1600" dirty="0">
                <a:solidFill>
                  <a:srgbClr val="000000"/>
                </a:solidFill>
                <a:latin typeface="Arial" pitchFamily="34" charset="0"/>
                <a:cs typeface="Arial" pitchFamily="34" charset="0"/>
              </a:rPr>
              <a:t> </a:t>
            </a:r>
            <a:r>
              <a:rPr lang="en-US" sz="1600" b="1" i="1" dirty="0" err="1">
                <a:solidFill>
                  <a:srgbClr val="7030A0"/>
                </a:solidFill>
                <a:latin typeface="Arial" pitchFamily="34" charset="0"/>
                <a:cs typeface="Arial" pitchFamily="34" charset="0"/>
              </a:rPr>
              <a:t>devonbegi</a:t>
            </a:r>
            <a:r>
              <a:rPr lang="en-US" sz="1600" i="1"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lavozimi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ahamiyati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mavqeyi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jihatidan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qo‘shbegidan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keyin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turgan</a:t>
            </a:r>
            <a:r>
              <a:rPr lang="en-US" sz="1600"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Sudlov</a:t>
            </a:r>
            <a:r>
              <a:rPr lang="en-US" sz="1600" b="1" dirty="0">
                <a:solidFill>
                  <a:srgbClr val="000000"/>
                </a:solidFill>
                <a:latin typeface="Arial" pitchFamily="34" charset="0"/>
                <a:cs typeface="Arial" pitchFamily="34" charset="0"/>
              </a:rPr>
              <a:t>, notarial </a:t>
            </a:r>
            <a:r>
              <a:rPr lang="en-US" sz="1600" b="1" dirty="0" err="1">
                <a:solidFill>
                  <a:srgbClr val="000000"/>
                </a:solidFill>
                <a:latin typeface="Arial" pitchFamily="34" charset="0"/>
                <a:cs typeface="Arial" pitchFamily="34" charset="0"/>
              </a:rPr>
              <a:t>ishlari</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ta’lim</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muassasalarini</a:t>
            </a:r>
            <a:r>
              <a:rPr lang="en-US" sz="1600" b="1" dirty="0">
                <a:solidFill>
                  <a:srgbClr val="000000"/>
                </a:solidFill>
                <a:latin typeface="Arial" pitchFamily="34" charset="0"/>
                <a:cs typeface="Arial" pitchFamily="34" charset="0"/>
              </a:rPr>
              <a:t> </a:t>
            </a:r>
            <a:r>
              <a:rPr lang="en-US" sz="1600" b="1" i="1" dirty="0" err="1">
                <a:solidFill>
                  <a:srgbClr val="7030A0"/>
                </a:solidFill>
                <a:latin typeface="Arial" pitchFamily="34" charset="0"/>
                <a:cs typeface="Arial" pitchFamily="34" charset="0"/>
              </a:rPr>
              <a:t>ruhoniylar</a:t>
            </a:r>
            <a:r>
              <a:rPr lang="en-US" sz="1600" i="1"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boshqargan</a:t>
            </a:r>
            <a:r>
              <a:rPr lang="en-US" sz="1600" dirty="0">
                <a:solidFill>
                  <a:srgbClr val="000000"/>
                </a:solidFill>
                <a:latin typeface="Arial" pitchFamily="34" charset="0"/>
                <a:cs typeface="Arial" pitchFamily="34" charset="0"/>
              </a:rPr>
              <a:t>, </a:t>
            </a:r>
            <a:r>
              <a:rPr lang="en-US" sz="1600" b="1" i="1" dirty="0">
                <a:solidFill>
                  <a:srgbClr val="7030A0"/>
                </a:solidFill>
                <a:latin typeface="Arial" pitchFamily="34" charset="0"/>
                <a:cs typeface="Arial" pitchFamily="34" charset="0"/>
              </a:rPr>
              <a:t>bosh </a:t>
            </a:r>
            <a:r>
              <a:rPr lang="en-US" sz="1600" b="1" i="1" dirty="0" err="1">
                <a:solidFill>
                  <a:srgbClr val="7030A0"/>
                </a:solidFill>
                <a:latin typeface="Arial" pitchFamily="34" charset="0"/>
                <a:cs typeface="Arial" pitchFamily="34" charset="0"/>
              </a:rPr>
              <a:t>qozi</a:t>
            </a:r>
            <a:r>
              <a:rPr lang="en-US" sz="1600" b="1" i="1" dirty="0">
                <a:solidFill>
                  <a:srgbClr val="7030A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esa</a:t>
            </a:r>
            <a:r>
              <a:rPr lang="en-US" sz="1600"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diniy</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sudlov</a:t>
            </a:r>
            <a:r>
              <a:rPr lang="en-US" sz="1600" b="1"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ishlariga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rahbarlik</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qilardi</a:t>
            </a:r>
            <a:r>
              <a:rPr lang="en-US" sz="1600" dirty="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6533596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421" y="1"/>
            <a:ext cx="5508612" cy="827955"/>
          </a:xfrm>
        </p:spPr>
        <p:txBody>
          <a:bodyPr>
            <a:normAutofit/>
          </a:bodyPr>
          <a:lstStyle/>
          <a:p>
            <a:pPr>
              <a:lnSpc>
                <a:spcPct val="100000"/>
              </a:lnSpc>
              <a:spcAft>
                <a:spcPts val="600"/>
              </a:spcAft>
            </a:pPr>
            <a:r>
              <a:rPr lang="en-US" sz="1600" dirty="0" err="1">
                <a:solidFill>
                  <a:srgbClr val="000000"/>
                </a:solidFill>
                <a:latin typeface="Arial" pitchFamily="34" charset="0"/>
                <a:cs typeface="Arial" pitchFamily="34" charset="0"/>
              </a:rPr>
              <a:t>Mahalliy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ma’muriyat</a:t>
            </a:r>
            <a:r>
              <a:rPr lang="en-US" sz="1600" dirty="0">
                <a:solidFill>
                  <a:srgbClr val="000000"/>
                </a:solidFill>
                <a:latin typeface="Arial" pitchFamily="34" charset="0"/>
                <a:cs typeface="Arial" pitchFamily="34" charset="0"/>
              </a:rPr>
              <a:t> – </a:t>
            </a:r>
            <a:r>
              <a:rPr lang="en-US" sz="1600" b="1" dirty="0" err="1">
                <a:solidFill>
                  <a:srgbClr val="000000"/>
                </a:solidFill>
                <a:latin typeface="Arial" pitchFamily="34" charset="0"/>
                <a:cs typeface="Arial" pitchFamily="34" charset="0"/>
              </a:rPr>
              <a:t>aminlar</a:t>
            </a:r>
            <a:r>
              <a:rPr lang="en-US" sz="1600"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oqsoqollar</a:t>
            </a:r>
            <a:r>
              <a:rPr lang="en-US" sz="1600" b="1"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hamda</a:t>
            </a:r>
            <a:r>
              <a:rPr lang="en-US" sz="1600"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bekliklar</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vakillari</a:t>
            </a:r>
            <a:r>
              <a:rPr lang="en-US" sz="1600" b="1"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ruhoniylardan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iborat</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bo‘lib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amir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farmonlarini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so‘zsiz</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ijro</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etishlari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shart</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bo‘lgan</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07717" y="827956"/>
            <a:ext cx="2844316" cy="1584176"/>
          </a:xfrm>
        </p:spPr>
      </p:pic>
      <p:sp>
        <p:nvSpPr>
          <p:cNvPr id="7" name="Заголовок 1"/>
          <p:cNvSpPr txBox="1">
            <a:spLocks/>
          </p:cNvSpPr>
          <p:nvPr/>
        </p:nvSpPr>
        <p:spPr>
          <a:xfrm>
            <a:off x="140525" y="935968"/>
            <a:ext cx="2559180" cy="1476164"/>
          </a:xfrm>
          <a:prstGeom prst="rect">
            <a:avLst/>
          </a:prstGeom>
        </p:spPr>
        <p:style>
          <a:lnRef idx="2">
            <a:schemeClr val="accent1"/>
          </a:lnRef>
          <a:fillRef idx="1">
            <a:schemeClr val="lt1"/>
          </a:fillRef>
          <a:effectRef idx="0">
            <a:schemeClr val="accent1"/>
          </a:effectRef>
          <a:fontRef idx="minor">
            <a:schemeClr val="dk1"/>
          </a:fontRef>
        </p:style>
        <p:txBody>
          <a:bodyPr vert="horz" lIns="0" tIns="0" rIns="0" bIns="0" rtlCol="0" anchor="ctr">
            <a:normAutofit/>
          </a:bodyPr>
          <a:lst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a:lstStyle>
          <a:p>
            <a:pPr>
              <a:lnSpc>
                <a:spcPct val="100000"/>
              </a:lnSpc>
              <a:spcAft>
                <a:spcPts val="600"/>
              </a:spcAft>
            </a:pPr>
            <a:r>
              <a:rPr lang="en-US" sz="1600" dirty="0" err="1">
                <a:solidFill>
                  <a:srgbClr val="000000"/>
                </a:solidFill>
                <a:latin typeface="Arial" pitchFamily="34" charset="0"/>
                <a:cs typeface="Arial" pitchFamily="34" charset="0"/>
              </a:rPr>
              <a:t>Butun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Buxoro</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amirligi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bekliklarga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bo‘lingan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edi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Beklar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shaxsan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amir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tomonidan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tayinlanar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lavozimidan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bo‘shatilardi</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sp>
        <p:nvSpPr>
          <p:cNvPr id="3" name="TextBox 2"/>
          <p:cNvSpPr txBox="1"/>
          <p:nvPr/>
        </p:nvSpPr>
        <p:spPr>
          <a:xfrm>
            <a:off x="140525" y="2484140"/>
            <a:ext cx="5546917"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err="1">
                <a:solidFill>
                  <a:srgbClr val="000000"/>
                </a:solidFill>
                <a:latin typeface="Arial" pitchFamily="34" charset="0"/>
                <a:cs typeface="Arial" pitchFamily="34" charset="0"/>
              </a:rPr>
              <a:t>Beklar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atrofida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ularning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qarindoshlari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yoki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yaqin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kishilaridan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tayinlangan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ulkan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amaldorlar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guruhi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jamlangan</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806592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107418" y="1306486"/>
            <a:ext cx="2879725" cy="1775477"/>
          </a:xfrm>
          <a:prstGeom prst="rect">
            <a:avLst/>
          </a:prstGeom>
        </p:spPr>
        <p:style>
          <a:lnRef idx="2">
            <a:schemeClr val="accent1"/>
          </a:lnRef>
          <a:fillRef idx="1">
            <a:schemeClr val="lt1"/>
          </a:fillRef>
          <a:effectRef idx="0">
            <a:schemeClr val="accent1"/>
          </a:effectRef>
          <a:fontRef idx="minor">
            <a:schemeClr val="dk1"/>
          </a:fontRef>
        </p:style>
        <p:txBody>
          <a:bodyPr lIns="51426" tIns="25713" rIns="51426" bIns="25713">
            <a:spAutoFit/>
          </a:bodyPr>
          <a:lstStyle/>
          <a:p>
            <a:pPr algn="ctr"/>
            <a:r>
              <a:rPr lang="en-US" sz="1600" dirty="0" err="1">
                <a:solidFill>
                  <a:srgbClr val="000000"/>
                </a:solidFill>
                <a:latin typeface="Arial" pitchFamily="34" charset="0"/>
                <a:ea typeface="Times New Roman" panose="02020603050405020304" pitchFamily="18" charset="0"/>
                <a:cs typeface="Arial" pitchFamily="34" charset="0"/>
              </a:rPr>
              <a:t>Davlat</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amaldorlari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moddiy</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ta’minoti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uchun</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zarur</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moliyaviy</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mablag‘larni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bekorga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sarf</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qilardilar</a:t>
            </a:r>
            <a:r>
              <a:rPr lang="en-US" sz="1600" dirty="0">
                <a:solidFill>
                  <a:srgbClr val="000000"/>
                </a:solidFill>
                <a:latin typeface="Arial" pitchFamily="34" charset="0"/>
                <a:ea typeface="Times New Roman" panose="02020603050405020304" pitchFamily="18" charset="0"/>
                <a:cs typeface="Arial" pitchFamily="34" charset="0"/>
              </a:rPr>
              <a:t>. Amir </a:t>
            </a:r>
            <a:r>
              <a:rPr lang="en-US" sz="1600" dirty="0" err="1">
                <a:solidFill>
                  <a:srgbClr val="000000"/>
                </a:solidFill>
                <a:latin typeface="Arial" pitchFamily="34" charset="0"/>
                <a:ea typeface="Times New Roman" panose="02020603050405020304" pitchFamily="18" charset="0"/>
                <a:cs typeface="Arial" pitchFamily="34" charset="0"/>
              </a:rPr>
              <a:t>Abdulahad</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Peterburgga</a:t>
            </a:r>
            <a:r>
              <a:rPr lang="en-US" sz="1600" dirty="0">
                <a:solidFill>
                  <a:srgbClr val="000000"/>
                </a:solidFill>
                <a:latin typeface="Arial" pitchFamily="34" charset="0"/>
                <a:ea typeface="Times New Roman" panose="02020603050405020304" pitchFamily="18" charset="0"/>
                <a:cs typeface="Arial" pitchFamily="34" charset="0"/>
              </a:rPr>
              <a:t>, imperator </a:t>
            </a:r>
            <a:r>
              <a:rPr lang="en-US" sz="1600" dirty="0" err="1">
                <a:solidFill>
                  <a:srgbClr val="000000"/>
                </a:solidFill>
                <a:latin typeface="Arial" pitchFamily="34" charset="0"/>
                <a:ea typeface="Times New Roman" panose="02020603050405020304" pitchFamily="18" charset="0"/>
                <a:cs typeface="Arial" pitchFamily="34" charset="0"/>
              </a:rPr>
              <a:t>huzuriga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katta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sovg‘a-salom</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bilan</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har</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yili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qatnardi</a:t>
            </a:r>
            <a:r>
              <a:rPr lang="en-US" sz="1600" dirty="0">
                <a:solidFill>
                  <a:srgbClr val="000000"/>
                </a:solidFill>
                <a:latin typeface="Arial" pitchFamily="34" charset="0"/>
                <a:ea typeface="Times New Roman" panose="02020603050405020304" pitchFamily="18" charset="0"/>
                <a:cs typeface="Arial" pitchFamily="34" charset="0"/>
              </a:rPr>
              <a:t>. </a:t>
            </a:r>
            <a:endParaRPr lang="ru-RU" sz="1600" dirty="0">
              <a:solidFill>
                <a:srgbClr val="000000"/>
              </a:solidFill>
              <a:latin typeface="Arial" pitchFamily="34" charset="0"/>
              <a:cs typeface="Arial" pitchFamily="34" charset="0"/>
            </a:endParaRPr>
          </a:p>
        </p:txBody>
      </p:sp>
      <p:sp>
        <p:nvSpPr>
          <p:cNvPr id="8" name="Прямоугольник 7"/>
          <p:cNvSpPr/>
          <p:nvPr/>
        </p:nvSpPr>
        <p:spPr>
          <a:xfrm>
            <a:off x="3167757" y="2873718"/>
            <a:ext cx="2412267" cy="298149"/>
          </a:xfrm>
          <a:prstGeom prst="rect">
            <a:avLst/>
          </a:prstGeom>
        </p:spPr>
        <p:txBody>
          <a:bodyPr wrap="square" lIns="51426" tIns="25713" rIns="51426" bIns="25713">
            <a:spAutoFit/>
          </a:bodyPr>
          <a:lstStyle/>
          <a:p>
            <a:pPr algn="ctr"/>
            <a:r>
              <a:rPr lang="en-US" sz="1600" b="1" baseline="30000" dirty="0" err="1">
                <a:solidFill>
                  <a:srgbClr val="000000"/>
                </a:solidFill>
                <a:latin typeface="Arial" pitchFamily="34" charset="0"/>
                <a:cs typeface="Arial" pitchFamily="34" charset="0"/>
              </a:rPr>
              <a:t>Abdulahadxon</a:t>
            </a:r>
            <a:r>
              <a:rPr lang="en-US" sz="1600" b="1" dirty="0">
                <a:solidFill>
                  <a:srgbClr val="000000"/>
                </a:solidFill>
                <a:latin typeface="Arial" pitchFamily="34" charset="0"/>
                <a:cs typeface="Arial" pitchFamily="34" charset="0"/>
              </a:rPr>
              <a:t> </a:t>
            </a:r>
            <a:r>
              <a:rPr lang="en-US" sz="1600" b="1" baseline="30000" dirty="0">
                <a:solidFill>
                  <a:srgbClr val="000000"/>
                </a:solidFill>
                <a:latin typeface="Arial" pitchFamily="34" charset="0"/>
                <a:cs typeface="Arial" pitchFamily="34" charset="0"/>
              </a:rPr>
              <a:t>imperator</a:t>
            </a:r>
            <a:r>
              <a:rPr lang="en-US" sz="1600" b="1" dirty="0">
                <a:solidFill>
                  <a:srgbClr val="000000"/>
                </a:solidFill>
                <a:latin typeface="Arial" pitchFamily="34" charset="0"/>
                <a:cs typeface="Arial" pitchFamily="34" charset="0"/>
              </a:rPr>
              <a:t> </a:t>
            </a:r>
            <a:r>
              <a:rPr lang="en-US" sz="1600" b="1" baseline="30000" dirty="0" err="1">
                <a:solidFill>
                  <a:srgbClr val="000000"/>
                </a:solidFill>
                <a:latin typeface="Arial" pitchFamily="34" charset="0"/>
                <a:cs typeface="Arial" pitchFamily="34" charset="0"/>
              </a:rPr>
              <a:t>huzurida</a:t>
            </a:r>
            <a:endParaRPr lang="ru-RU" sz="1600" b="1" dirty="0">
              <a:solidFill>
                <a:srgbClr val="000000"/>
              </a:solidFill>
              <a:latin typeface="Arial" pitchFamily="34" charset="0"/>
              <a:cs typeface="Arial" pitchFamily="34" charset="0"/>
            </a:endParaRPr>
          </a:p>
        </p:txBody>
      </p:sp>
      <p:pic>
        <p:nvPicPr>
          <p:cNvPr id="10" name="Объект 9"/>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67757" y="1306486"/>
            <a:ext cx="2412268" cy="1584979"/>
          </a:xfrm>
          <a:prstGeom prst="rect">
            <a:avLst/>
          </a:prstGeom>
          <a:noFill/>
          <a:ln>
            <a:noFill/>
          </a:ln>
        </p:spPr>
      </p:pic>
      <p:sp>
        <p:nvSpPr>
          <p:cNvPr id="9" name="Заголовок 1"/>
          <p:cNvSpPr txBox="1">
            <a:spLocks/>
          </p:cNvSpPr>
          <p:nvPr/>
        </p:nvSpPr>
        <p:spPr>
          <a:xfrm>
            <a:off x="0" y="1"/>
            <a:ext cx="5759450" cy="467916"/>
          </a:xfrm>
          <a:prstGeom prst="rect">
            <a:avLst/>
          </a:prstGeom>
          <a:solidFill>
            <a:srgbClr val="0070C0"/>
          </a:solidFill>
        </p:spPr>
        <p:style>
          <a:lnRef idx="1">
            <a:schemeClr val="accent1"/>
          </a:lnRef>
          <a:fillRef idx="2">
            <a:schemeClr val="accent1"/>
          </a:fillRef>
          <a:effectRef idx="1">
            <a:schemeClr val="accent1"/>
          </a:effectRef>
          <a:fontRef idx="minor">
            <a:schemeClr val="dk1"/>
          </a:fontRef>
        </p:style>
        <p:txBody>
          <a:bodyPr vert="horz" lIns="0" tIns="0" rIns="0" bIns="0" rtlCol="0" anchor="ctr">
            <a:normAutofit fontScale="92500"/>
          </a:bodyPr>
          <a:lstStyle>
            <a:lvl1pPr algn="ctr" defTabSz="575936" rtl="0" eaLnBrk="1" latinLnBrk="0" hangingPunct="1">
              <a:lnSpc>
                <a:spcPct val="86000"/>
              </a:lnSpc>
              <a:spcBef>
                <a:spcPct val="0"/>
              </a:spcBef>
              <a:buNone/>
              <a:defRPr sz="1323" kern="800" spc="-25">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b="1" dirty="0" err="1">
                <a:solidFill>
                  <a:schemeClr val="bg1"/>
                </a:solidFill>
                <a:latin typeface="Arial" pitchFamily="34" charset="0"/>
                <a:cs typeface="Arial" pitchFamily="34" charset="0"/>
              </a:rPr>
              <a:t>Soliq</a:t>
            </a:r>
            <a:r>
              <a:rPr lang="en-US" sz="2400" b="1" dirty="0">
                <a:solidFill>
                  <a:schemeClr val="bg1"/>
                </a:solidFill>
                <a:latin typeface="Arial" pitchFamily="34" charset="0"/>
                <a:cs typeface="Arial" pitchFamily="34" charset="0"/>
              </a:rPr>
              <a:t> </a:t>
            </a:r>
            <a:r>
              <a:rPr lang="en-US" sz="2400" b="1" dirty="0" err="1">
                <a:solidFill>
                  <a:schemeClr val="bg1"/>
                </a:solidFill>
                <a:latin typeface="Arial" pitchFamily="34" charset="0"/>
                <a:cs typeface="Arial" pitchFamily="34" charset="0"/>
              </a:rPr>
              <a:t>va</a:t>
            </a:r>
            <a:r>
              <a:rPr lang="en-US" sz="2400" b="1" dirty="0">
                <a:solidFill>
                  <a:schemeClr val="bg1"/>
                </a:solidFill>
                <a:latin typeface="Arial" pitchFamily="34" charset="0"/>
                <a:cs typeface="Arial" pitchFamily="34" charset="0"/>
              </a:rPr>
              <a:t> </a:t>
            </a:r>
            <a:r>
              <a:rPr lang="en-US" sz="2400" b="1" dirty="0" err="1">
                <a:solidFill>
                  <a:schemeClr val="bg1"/>
                </a:solidFill>
                <a:latin typeface="Arial" pitchFamily="34" charset="0"/>
                <a:cs typeface="Arial" pitchFamily="34" charset="0"/>
              </a:rPr>
              <a:t>majburiyatlar</a:t>
            </a:r>
            <a:r>
              <a:rPr lang="en-US" sz="2400" b="1" dirty="0">
                <a:solidFill>
                  <a:schemeClr val="bg1"/>
                </a:solidFill>
                <a:latin typeface="Arial" pitchFamily="34" charset="0"/>
                <a:cs typeface="Arial" pitchFamily="34" charset="0"/>
              </a:rPr>
              <a:t>. </a:t>
            </a:r>
            <a:r>
              <a:rPr lang="en-US" sz="2400" b="1" dirty="0" err="1">
                <a:solidFill>
                  <a:schemeClr val="bg1"/>
                </a:solidFill>
                <a:latin typeface="Arial" pitchFamily="34" charset="0"/>
                <a:cs typeface="Arial" pitchFamily="34" charset="0"/>
              </a:rPr>
              <a:t>Xalq</a:t>
            </a:r>
            <a:r>
              <a:rPr lang="en-US" sz="2400" b="1" dirty="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qo‘zg‘olonlari</a:t>
            </a:r>
            <a:endParaRPr lang="ru-RU" sz="2400" b="1" dirty="0">
              <a:solidFill>
                <a:schemeClr val="bg1"/>
              </a:solidFill>
              <a:latin typeface="Arial" pitchFamily="34" charset="0"/>
              <a:cs typeface="Arial" pitchFamily="34" charset="0"/>
            </a:endParaRPr>
          </a:p>
        </p:txBody>
      </p:sp>
      <p:sp>
        <p:nvSpPr>
          <p:cNvPr id="3" name="TextBox 2"/>
          <p:cNvSpPr txBox="1"/>
          <p:nvPr/>
        </p:nvSpPr>
        <p:spPr>
          <a:xfrm>
            <a:off x="107418" y="467916"/>
            <a:ext cx="5544616" cy="830997"/>
          </a:xfrm>
          <a:prstGeom prst="rect">
            <a:avLst/>
          </a:prstGeom>
          <a:noFill/>
        </p:spPr>
        <p:txBody>
          <a:bodyPr wrap="square" rtlCol="0">
            <a:spAutoFit/>
          </a:bodyPr>
          <a:lstStyle/>
          <a:p>
            <a:pPr algn="ctr"/>
            <a:r>
              <a:rPr lang="en-US" sz="1600" dirty="0" err="1">
                <a:solidFill>
                  <a:srgbClr val="000000"/>
                </a:solidFill>
                <a:latin typeface="Arial" pitchFamily="34" charset="0"/>
                <a:cs typeface="Arial" pitchFamily="34" charset="0"/>
              </a:rPr>
              <a:t>Amirlikdagi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dehqonlarning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aksariyati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nochorlikda</a:t>
            </a:r>
            <a:r>
              <a:rPr lang="en-US" sz="1600" dirty="0">
                <a:solidFill>
                  <a:srgbClr val="000000"/>
                </a:solidFill>
                <a:latin typeface="Arial" pitchFamily="34" charset="0"/>
                <a:cs typeface="Arial" pitchFamily="34" charset="0"/>
              </a:rPr>
              <a:t> kun </a:t>
            </a:r>
            <a:r>
              <a:rPr lang="en-US" sz="1600" dirty="0" err="1">
                <a:solidFill>
                  <a:srgbClr val="000000"/>
                </a:solidFill>
                <a:latin typeface="Arial" pitchFamily="34" charset="0"/>
                <a:cs typeface="Arial" pitchFamily="34" charset="0"/>
              </a:rPr>
              <a:t>kechirardi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Chunki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yer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yerga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ishlov</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berish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vositalari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amir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amaldorlari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qo‘lida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edi</a:t>
            </a:r>
            <a:r>
              <a:rPr lang="en-US" sz="1600" dirty="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5087600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701" y="-136"/>
            <a:ext cx="5508612" cy="1008112"/>
          </a:xfrm>
        </p:spPr>
        <p:txBody>
          <a:bodyPr>
            <a:normAutofit/>
          </a:bodyPr>
          <a:lstStyle/>
          <a:p>
            <a:pPr>
              <a:lnSpc>
                <a:spcPct val="100000"/>
              </a:lnSpc>
              <a:spcAft>
                <a:spcPts val="600"/>
              </a:spcAft>
            </a:pPr>
            <a:r>
              <a:rPr lang="en-US" sz="1600" dirty="0" err="1">
                <a:solidFill>
                  <a:srgbClr val="000000"/>
                </a:solidFill>
                <a:latin typeface="Arial" pitchFamily="34" charset="0"/>
                <a:cs typeface="Arial" pitchFamily="34" charset="0"/>
              </a:rPr>
              <a:t>Shuningdek</a:t>
            </a:r>
            <a:r>
              <a:rPr lang="en-US" sz="1600" dirty="0">
                <a:solidFill>
                  <a:srgbClr val="000000"/>
                </a:solidFill>
                <a:latin typeface="Arial" pitchFamily="34" charset="0"/>
                <a:cs typeface="Arial" pitchFamily="34" charset="0"/>
              </a:rPr>
              <a:t>, u </a:t>
            </a:r>
            <a:r>
              <a:rPr lang="en-US" sz="1600" b="1" dirty="0" err="1">
                <a:solidFill>
                  <a:srgbClr val="000000"/>
                </a:solidFill>
                <a:latin typeface="Arial" pitchFamily="34" charset="0"/>
                <a:cs typeface="Arial" pitchFamily="34" charset="0"/>
              </a:rPr>
              <a:t>Qrim</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Kavkazga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borganida</a:t>
            </a:r>
            <a:r>
              <a:rPr lang="en-US" sz="1600" dirty="0">
                <a:solidFill>
                  <a:srgbClr val="000000"/>
                </a:solidFill>
                <a:latin typeface="Arial" pitchFamily="34" charset="0"/>
                <a:cs typeface="Arial" pitchFamily="34" charset="0"/>
              </a:rPr>
              <a:t> </a:t>
            </a:r>
            <a:r>
              <a:rPr lang="en-US" sz="1600" u="sng" dirty="0" err="1">
                <a:solidFill>
                  <a:srgbClr val="000000"/>
                </a:solidFill>
                <a:latin typeface="Arial" pitchFamily="34" charset="0"/>
                <a:cs typeface="Arial" pitchFamily="34" charset="0"/>
              </a:rPr>
              <a:t>qimmatbaho</a:t>
            </a:r>
            <a:r>
              <a:rPr lang="en-US" sz="1600" u="sng" dirty="0">
                <a:solidFill>
                  <a:srgbClr val="000000"/>
                </a:solidFill>
                <a:latin typeface="Arial" pitchFamily="34" charset="0"/>
                <a:cs typeface="Arial" pitchFamily="34" charset="0"/>
              </a:rPr>
              <a:t> </a:t>
            </a:r>
            <a:r>
              <a:rPr lang="en-US" sz="1600" u="sng" dirty="0" err="1">
                <a:solidFill>
                  <a:srgbClr val="000000"/>
                </a:solidFill>
                <a:latin typeface="Arial" pitchFamily="34" charset="0"/>
                <a:cs typeface="Arial" pitchFamily="34" charset="0"/>
              </a:rPr>
              <a:t>sovg‘alarni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u="sng" dirty="0" err="1">
                <a:solidFill>
                  <a:srgbClr val="000000"/>
                </a:solidFill>
                <a:latin typeface="Arial" pitchFamily="34" charset="0"/>
                <a:cs typeface="Arial" pitchFamily="34" charset="0"/>
              </a:rPr>
              <a:t>saroylarni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xarid</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qilardi</a:t>
            </a:r>
            <a:r>
              <a:rPr lang="en-US" sz="1600" dirty="0">
                <a:solidFill>
                  <a:srgbClr val="000000"/>
                </a:solidFill>
                <a:latin typeface="Arial" pitchFamily="34" charset="0"/>
                <a:cs typeface="Arial" pitchFamily="34" charset="0"/>
              </a:rPr>
              <a:t>. Bu </a:t>
            </a:r>
            <a:r>
              <a:rPr lang="en-US" sz="1600" dirty="0" err="1">
                <a:solidFill>
                  <a:srgbClr val="000000"/>
                </a:solidFill>
                <a:latin typeface="Arial" pitchFamily="34" charset="0"/>
                <a:cs typeface="Arial" pitchFamily="34" charset="0"/>
              </a:rPr>
              <a:t>odat</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ulkan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sarf-xarajatlarni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talab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qilardi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ushbu</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xarajatlar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oddiy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aholi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yelkasiga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og‘ir</a:t>
            </a:r>
            <a:r>
              <a:rPr lang="en-US" sz="1600" dirty="0">
                <a:solidFill>
                  <a:srgbClr val="000000"/>
                </a:solidFill>
                <a:latin typeface="Arial" pitchFamily="34" charset="0"/>
                <a:cs typeface="Arial" pitchFamily="34" charset="0"/>
              </a:rPr>
              <a:t> yuk </a:t>
            </a:r>
            <a:r>
              <a:rPr lang="en-US" sz="1600" dirty="0" err="1">
                <a:solidFill>
                  <a:srgbClr val="000000"/>
                </a:solidFill>
                <a:latin typeface="Arial" pitchFamily="34" charset="0"/>
                <a:cs typeface="Arial" pitchFamily="34" charset="0"/>
              </a:rPr>
              <a:t>bo‘lib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tushardi</a:t>
            </a:r>
            <a:r>
              <a:rPr lang="en-US" sz="1600" dirty="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pic>
        <p:nvPicPr>
          <p:cNvPr id="6" name="Объект 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03104" y="1043980"/>
            <a:ext cx="2384933" cy="1650580"/>
          </a:xfrm>
          <a:prstGeom prst="rect">
            <a:avLst/>
          </a:prstGeom>
          <a:noFill/>
          <a:ln>
            <a:noFill/>
          </a:ln>
        </p:spPr>
      </p:pic>
      <p:sp>
        <p:nvSpPr>
          <p:cNvPr id="7" name="Прямоугольник 6"/>
          <p:cNvSpPr/>
          <p:nvPr/>
        </p:nvSpPr>
        <p:spPr>
          <a:xfrm>
            <a:off x="3203761" y="2594969"/>
            <a:ext cx="2591693" cy="282761"/>
          </a:xfrm>
          <a:prstGeom prst="rect">
            <a:avLst/>
          </a:prstGeom>
        </p:spPr>
        <p:txBody>
          <a:bodyPr wrap="square" lIns="51426" tIns="25713" rIns="51426" bIns="25713">
            <a:spAutoFit/>
          </a:bodyPr>
          <a:lstStyle/>
          <a:p>
            <a:pPr algn="ctr"/>
            <a:r>
              <a:rPr lang="en-US" sz="1500" b="1" baseline="-25000" dirty="0" err="1">
                <a:solidFill>
                  <a:srgbClr val="000000"/>
                </a:solidFill>
                <a:latin typeface="Arial" pitchFamily="34" charset="0"/>
                <a:ea typeface="Times New Roman" panose="02020603050405020304" pitchFamily="18" charset="0"/>
                <a:cs typeface="Arial" pitchFamily="34" charset="0"/>
              </a:rPr>
              <a:t>Buxoro</a:t>
            </a:r>
            <a:r>
              <a:rPr lang="en-US" sz="1500" b="1" dirty="0">
                <a:solidFill>
                  <a:srgbClr val="000000"/>
                </a:solidFill>
                <a:latin typeface="Arial" pitchFamily="34" charset="0"/>
                <a:ea typeface="Times New Roman" panose="02020603050405020304" pitchFamily="18" charset="0"/>
                <a:cs typeface="Arial" pitchFamily="34" charset="0"/>
              </a:rPr>
              <a:t> </a:t>
            </a:r>
            <a:r>
              <a:rPr lang="en-US" sz="1500" b="1" baseline="-25000" dirty="0" err="1">
                <a:solidFill>
                  <a:srgbClr val="000000"/>
                </a:solidFill>
                <a:latin typeface="Arial" pitchFamily="34" charset="0"/>
                <a:ea typeface="Times New Roman" panose="02020603050405020304" pitchFamily="18" charset="0"/>
                <a:cs typeface="Arial" pitchFamily="34" charset="0"/>
              </a:rPr>
              <a:t>amirining</a:t>
            </a:r>
            <a:r>
              <a:rPr lang="en-US" sz="1500" b="1" dirty="0">
                <a:solidFill>
                  <a:srgbClr val="000000"/>
                </a:solidFill>
                <a:latin typeface="Arial" pitchFamily="34" charset="0"/>
                <a:ea typeface="Times New Roman" panose="02020603050405020304" pitchFamily="18" charset="0"/>
                <a:cs typeface="Arial" pitchFamily="34" charset="0"/>
              </a:rPr>
              <a:t> </a:t>
            </a:r>
            <a:r>
              <a:rPr lang="en-US" sz="1500" b="1" baseline="-25000" dirty="0" err="1">
                <a:solidFill>
                  <a:srgbClr val="000000"/>
                </a:solidFill>
                <a:latin typeface="Arial" pitchFamily="34" charset="0"/>
                <a:ea typeface="Times New Roman" panose="02020603050405020304" pitchFamily="18" charset="0"/>
                <a:cs typeface="Arial" pitchFamily="34" charset="0"/>
              </a:rPr>
              <a:t>Peterburgga</a:t>
            </a:r>
            <a:r>
              <a:rPr lang="en-US" sz="1500" b="1" baseline="-25000" dirty="0">
                <a:solidFill>
                  <a:srgbClr val="000000"/>
                </a:solidFill>
                <a:latin typeface="Arial" pitchFamily="34" charset="0"/>
                <a:ea typeface="Times New Roman" panose="02020603050405020304" pitchFamily="18" charset="0"/>
                <a:cs typeface="Arial" pitchFamily="34" charset="0"/>
              </a:rPr>
              <a:t> </a:t>
            </a:r>
            <a:r>
              <a:rPr lang="en-US" sz="1500" b="1" baseline="-25000" dirty="0" err="1">
                <a:solidFill>
                  <a:srgbClr val="000000"/>
                </a:solidFill>
                <a:latin typeface="Arial" pitchFamily="34" charset="0"/>
                <a:ea typeface="Times New Roman" panose="02020603050405020304" pitchFamily="18" charset="0"/>
                <a:cs typeface="Arial" pitchFamily="34" charset="0"/>
              </a:rPr>
              <a:t>tashrifi</a:t>
            </a:r>
            <a:endParaRPr lang="ru-RU" sz="1500" dirty="0">
              <a:solidFill>
                <a:srgbClr val="000000"/>
              </a:solidFill>
              <a:latin typeface="Arial" pitchFamily="34" charset="0"/>
              <a:cs typeface="Arial" pitchFamily="34" charset="0"/>
            </a:endParaRPr>
          </a:p>
        </p:txBody>
      </p:sp>
      <p:sp>
        <p:nvSpPr>
          <p:cNvPr id="8" name="Заголовок 1"/>
          <p:cNvSpPr txBox="1">
            <a:spLocks/>
          </p:cNvSpPr>
          <p:nvPr/>
        </p:nvSpPr>
        <p:spPr>
          <a:xfrm>
            <a:off x="71413" y="1043980"/>
            <a:ext cx="3152359" cy="2012902"/>
          </a:xfrm>
          <a:prstGeom prst="rect">
            <a:avLst/>
          </a:prstGeom>
        </p:spPr>
        <p:style>
          <a:lnRef idx="2">
            <a:schemeClr val="accent1"/>
          </a:lnRef>
          <a:fillRef idx="1">
            <a:schemeClr val="lt1"/>
          </a:fillRef>
          <a:effectRef idx="0">
            <a:schemeClr val="accent1"/>
          </a:effectRef>
          <a:fontRef idx="minor">
            <a:schemeClr val="dk1"/>
          </a:fontRef>
        </p:style>
        <p:txBody>
          <a:bodyPr vert="horz" lIns="0" tIns="0" rIns="0" bIns="0" rtlCol="0" anchor="ctr">
            <a:noAutofit/>
          </a:bodyPr>
          <a:lst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a:lstStyle>
          <a:p>
            <a:pPr>
              <a:lnSpc>
                <a:spcPct val="100000"/>
              </a:lnSpc>
              <a:spcAft>
                <a:spcPts val="600"/>
              </a:spcAft>
            </a:pPr>
            <a:r>
              <a:rPr lang="en-US" sz="1600" dirty="0" err="1">
                <a:solidFill>
                  <a:srgbClr val="000000"/>
                </a:solidFill>
                <a:latin typeface="Arial" pitchFamily="34" charset="0"/>
                <a:cs typeface="Arial" pitchFamily="34" charset="0"/>
              </a:rPr>
              <a:t>Buxoro</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amirligida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asosiy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soliqlarni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aholining</a:t>
            </a:r>
            <a:r>
              <a:rPr lang="en-US" sz="1600" dirty="0">
                <a:solidFill>
                  <a:srgbClr val="000000"/>
                </a:solidFill>
                <a:latin typeface="Arial" pitchFamily="34" charset="0"/>
                <a:cs typeface="Arial" pitchFamily="34" charset="0"/>
              </a:rPr>
              <a:t> </a:t>
            </a:r>
            <a:r>
              <a:rPr lang="en-US" sz="1600" b="1" dirty="0">
                <a:solidFill>
                  <a:srgbClr val="000000"/>
                </a:solidFill>
                <a:latin typeface="Arial" pitchFamily="34" charset="0"/>
                <a:cs typeface="Arial" pitchFamily="34" charset="0"/>
              </a:rPr>
              <a:t>90%</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yaqinini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tashkil</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etuvchi</a:t>
            </a:r>
            <a:r>
              <a:rPr lang="en-US" sz="1600"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dehqonlar</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to‘lardi</a:t>
            </a:r>
            <a:r>
              <a:rPr lang="en-US" sz="1600" dirty="0">
                <a:solidFill>
                  <a:srgbClr val="000000"/>
                </a:solidFill>
                <a:latin typeface="Arial" pitchFamily="34" charset="0"/>
                <a:cs typeface="Arial" pitchFamily="34" charset="0"/>
              </a:rPr>
              <a:t>. Bu </a:t>
            </a:r>
            <a:r>
              <a:rPr lang="en-US" sz="1600" dirty="0" err="1">
                <a:solidFill>
                  <a:srgbClr val="000000"/>
                </a:solidFill>
                <a:latin typeface="Arial" pitchFamily="34" charset="0"/>
                <a:cs typeface="Arial" pitchFamily="34" charset="0"/>
              </a:rPr>
              <a:t>soliqlarni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to‘lash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uchun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ular</a:t>
            </a:r>
            <a:r>
              <a:rPr lang="en-US" sz="1600"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savdogarlar</a:t>
            </a:r>
            <a:r>
              <a:rPr lang="en-US" sz="1600"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sudxo‘rlar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yirik</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zamindor</a:t>
            </a:r>
            <a:r>
              <a:rPr lang="en-US" sz="1600" dirty="0" err="1">
                <a:solidFill>
                  <a:srgbClr val="000000"/>
                </a:solidFill>
                <a:latin typeface="Arial" pitchFamily="34" charset="0"/>
                <a:cs typeface="Arial" pitchFamily="34" charset="0"/>
              </a:rPr>
              <a:t>larga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tegishli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yerlarida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arzimagan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haq</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evaziga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mehnat</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qilishga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majbur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edilar</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484268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07417" y="503920"/>
            <a:ext cx="5580620" cy="790592"/>
          </a:xfrm>
          <a:prstGeom prst="rect">
            <a:avLst/>
          </a:prstGeom>
        </p:spPr>
        <p:txBody>
          <a:bodyPr wrap="square" lIns="51426" tIns="25713" rIns="51426" bIns="25713">
            <a:spAutoFit/>
          </a:bodyPr>
          <a:lstStyle/>
          <a:p>
            <a:pPr algn="ctr"/>
            <a:r>
              <a:rPr lang="en-US" sz="1600" dirty="0" err="1">
                <a:solidFill>
                  <a:srgbClr val="000000"/>
                </a:solidFill>
                <a:latin typeface="Arial" pitchFamily="34" charset="0"/>
                <a:ea typeface="Times New Roman" panose="02020603050405020304" pitchFamily="18" charset="0"/>
                <a:cs typeface="Arial" pitchFamily="34" charset="0"/>
              </a:rPr>
              <a:t>Buxoro</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gilamlariga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chet</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ellarda</a:t>
            </a:r>
            <a:r>
              <a:rPr lang="en-US" sz="1600" dirty="0">
                <a:solidFill>
                  <a:srgbClr val="000000"/>
                </a:solidFill>
                <a:latin typeface="Arial" pitchFamily="34" charset="0"/>
                <a:ea typeface="Times New Roman" panose="02020603050405020304" pitchFamily="18" charset="0"/>
                <a:cs typeface="Arial" pitchFamily="34" charset="0"/>
              </a:rPr>
              <a:t> ham </a:t>
            </a:r>
            <a:r>
              <a:rPr lang="en-US" sz="1600" dirty="0" err="1">
                <a:solidFill>
                  <a:srgbClr val="000000"/>
                </a:solidFill>
                <a:latin typeface="Arial" pitchFamily="34" charset="0"/>
                <a:ea typeface="Times New Roman" panose="02020603050405020304" pitchFamily="18" charset="0"/>
                <a:cs typeface="Arial" pitchFamily="34" charset="0"/>
              </a:rPr>
              <a:t>talab</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katta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bo</a:t>
            </a:r>
            <a:r>
              <a:rPr lang="ru-RU" sz="1600" dirty="0">
                <a:solidFill>
                  <a:srgbClr val="000000"/>
                </a:solidFill>
                <a:latin typeface="Arial" pitchFamily="34" charset="0"/>
                <a:ea typeface="Times New Roman" panose="02020603050405020304" pitchFamily="18" charset="0"/>
                <a:cs typeface="Arial" pitchFamily="34" charset="0"/>
              </a:rPr>
              <a:t>‘</a:t>
            </a:r>
            <a:r>
              <a:rPr lang="en-US" sz="1600" dirty="0">
                <a:solidFill>
                  <a:srgbClr val="000000"/>
                </a:solidFill>
                <a:latin typeface="Arial" pitchFamily="34" charset="0"/>
                <a:ea typeface="Times New Roman" panose="02020603050405020304" pitchFamily="18" charset="0"/>
                <a:cs typeface="Arial" pitchFamily="34" charset="0"/>
              </a:rPr>
              <a:t>lib</a:t>
            </a:r>
            <a:r>
              <a:rPr lang="ru-RU"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amirlik</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savdogarlari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ularni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ko</a:t>
            </a:r>
            <a:r>
              <a:rPr lang="ru-RU" sz="1600" dirty="0">
                <a:solidFill>
                  <a:srgbClr val="000000"/>
                </a:solidFill>
                <a:latin typeface="Arial" pitchFamily="34" charset="0"/>
                <a:ea typeface="Times New Roman" panose="02020603050405020304" pitchFamily="18" charset="0"/>
                <a:cs typeface="Arial" pitchFamily="34" charset="0"/>
              </a:rPr>
              <a:t>‘</a:t>
            </a:r>
            <a:r>
              <a:rPr lang="en-US" sz="1600" dirty="0">
                <a:solidFill>
                  <a:srgbClr val="000000"/>
                </a:solidFill>
                <a:latin typeface="Arial" pitchFamily="34" charset="0"/>
                <a:ea typeface="Times New Roman" panose="02020603050405020304" pitchFamily="18" charset="0"/>
                <a:cs typeface="Arial" pitchFamily="34" charset="0"/>
              </a:rPr>
              <a:t>p </a:t>
            </a:r>
            <a:r>
              <a:rPr lang="en-US" sz="1600" dirty="0" err="1">
                <a:solidFill>
                  <a:srgbClr val="000000"/>
                </a:solidFill>
                <a:latin typeface="Arial" pitchFamily="34" charset="0"/>
                <a:ea typeface="Times New Roman" panose="02020603050405020304" pitchFamily="18" charset="0"/>
                <a:cs typeface="Arial" pitchFamily="34" charset="0"/>
              </a:rPr>
              <a:t>miqdorda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xorijga</a:t>
            </a:r>
            <a:r>
              <a:rPr lang="ru-RU"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jumladan</a:t>
            </a:r>
            <a:r>
              <a:rPr lang="ru-RU"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Rossiyaga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olib</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borib</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sotar</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edilar</a:t>
            </a:r>
            <a:r>
              <a:rPr lang="ru-RU" sz="1600" dirty="0">
                <a:solidFill>
                  <a:srgbClr val="000000"/>
                </a:solidFill>
                <a:latin typeface="Arial" pitchFamily="34" charset="0"/>
                <a:ea typeface="Times New Roman" panose="02020603050405020304" pitchFamily="18" charset="0"/>
                <a:cs typeface="Arial" pitchFamily="34" charset="0"/>
              </a:rPr>
              <a:t>. </a:t>
            </a:r>
            <a:endParaRPr lang="ru-RU" sz="1600" dirty="0">
              <a:solidFill>
                <a:srgbClr val="000000"/>
              </a:solidFill>
              <a:latin typeface="Arial" pitchFamily="34" charset="0"/>
              <a:cs typeface="Arial" pitchFamily="34" charset="0"/>
            </a:endParaRPr>
          </a:p>
        </p:txBody>
      </p:sp>
      <p:pic>
        <p:nvPicPr>
          <p:cNvPr id="10242" name="Picture 2" descr="Кулаково. Знаменитый тюменский ковёр - Новости Тюменского муниципального  района"/>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31753" y="1332012"/>
            <a:ext cx="2480894" cy="1134276"/>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07417" y="1332012"/>
            <a:ext cx="2790310" cy="1036813"/>
          </a:xfrm>
          <a:prstGeom prst="rect">
            <a:avLst/>
          </a:prstGeom>
        </p:spPr>
        <p:style>
          <a:lnRef idx="2">
            <a:schemeClr val="accent1"/>
          </a:lnRef>
          <a:fillRef idx="1">
            <a:schemeClr val="lt1"/>
          </a:fillRef>
          <a:effectRef idx="0">
            <a:schemeClr val="accent1"/>
          </a:effectRef>
          <a:fontRef idx="minor">
            <a:schemeClr val="dk1"/>
          </a:fontRef>
        </p:style>
        <p:txBody>
          <a:bodyPr wrap="square" lIns="51426" tIns="25713" rIns="51426" bIns="25713">
            <a:spAutoFit/>
          </a:bodyPr>
          <a:lstStyle/>
          <a:p>
            <a:pPr algn="ctr">
              <a:spcAft>
                <a:spcPts val="600"/>
              </a:spcAft>
            </a:pPr>
            <a:r>
              <a:rPr lang="en-US" sz="1600" dirty="0" err="1">
                <a:solidFill>
                  <a:srgbClr val="000000"/>
                </a:solidFill>
                <a:latin typeface="Arial" pitchFamily="34" charset="0"/>
                <a:ea typeface="Times New Roman" panose="02020603050405020304" pitchFamily="18" charset="0"/>
                <a:cs typeface="Arial" pitchFamily="34" charset="0"/>
              </a:rPr>
              <a:t>Bundan</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tashqari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O‘rta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Sharq</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mamlakatlari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Turkiston</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bozorlarida</a:t>
            </a:r>
            <a:r>
              <a:rPr lang="en-US" sz="1600" dirty="0">
                <a:solidFill>
                  <a:srgbClr val="000000"/>
                </a:solidFill>
                <a:latin typeface="Arial" pitchFamily="34" charset="0"/>
                <a:ea typeface="Times New Roman" panose="02020603050405020304" pitchFamily="18" charset="0"/>
                <a:cs typeface="Arial" pitchFamily="34" charset="0"/>
              </a:rPr>
              <a:t> ham </a:t>
            </a:r>
            <a:r>
              <a:rPr lang="en-US" sz="1600" dirty="0" err="1">
                <a:solidFill>
                  <a:srgbClr val="000000"/>
                </a:solidFill>
                <a:latin typeface="Arial" pitchFamily="34" charset="0"/>
                <a:ea typeface="Times New Roman" panose="02020603050405020304" pitchFamily="18" charset="0"/>
                <a:cs typeface="Arial" pitchFamily="34" charset="0"/>
              </a:rPr>
              <a:t>Buxoro</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gilamlari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xaridorgir</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edi</a:t>
            </a:r>
            <a:r>
              <a:rPr lang="en-US" sz="1600" dirty="0">
                <a:solidFill>
                  <a:srgbClr val="000000"/>
                </a:solidFill>
                <a:latin typeface="Arial" pitchFamily="34" charset="0"/>
                <a:ea typeface="Times New Roman" panose="02020603050405020304" pitchFamily="18" charset="0"/>
                <a:cs typeface="Arial" pitchFamily="34" charset="0"/>
              </a:rPr>
              <a:t>. </a:t>
            </a:r>
            <a:endParaRPr lang="ru-RU" sz="1600" dirty="0">
              <a:solidFill>
                <a:srgbClr val="000000"/>
              </a:solidFill>
              <a:latin typeface="Arial" pitchFamily="34" charset="0"/>
              <a:cs typeface="Arial" pitchFamily="34" charset="0"/>
            </a:endParaRPr>
          </a:p>
        </p:txBody>
      </p:sp>
      <p:sp>
        <p:nvSpPr>
          <p:cNvPr id="8" name="Прямоугольник 7"/>
          <p:cNvSpPr/>
          <p:nvPr/>
        </p:nvSpPr>
        <p:spPr>
          <a:xfrm>
            <a:off x="107417" y="2448136"/>
            <a:ext cx="5516288" cy="744425"/>
          </a:xfrm>
          <a:prstGeom prst="rect">
            <a:avLst/>
          </a:prstGeom>
        </p:spPr>
        <p:txBody>
          <a:bodyPr wrap="square" lIns="51426" tIns="25713" rIns="51426" bIns="25713">
            <a:spAutoFit/>
          </a:bodyPr>
          <a:lstStyle/>
          <a:p>
            <a:pPr algn="ctr">
              <a:spcAft>
                <a:spcPts val="600"/>
              </a:spcAft>
            </a:pPr>
            <a:r>
              <a:rPr lang="en-US" sz="1500" dirty="0" err="1">
                <a:solidFill>
                  <a:srgbClr val="000000"/>
                </a:solidFill>
                <a:latin typeface="Arial" pitchFamily="34" charset="0"/>
                <a:ea typeface="Times New Roman" panose="02020603050405020304" pitchFamily="18" charset="0"/>
                <a:cs typeface="Arial" pitchFamily="34" charset="0"/>
              </a:rPr>
              <a:t>Ichki</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va</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tashqi</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bozorlarda</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Buxoro</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ip-gazlama</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matolari</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smtClean="0">
                <a:solidFill>
                  <a:srgbClr val="000000"/>
                </a:solidFill>
                <a:latin typeface="Arial" pitchFamily="34" charset="0"/>
                <a:ea typeface="Times New Roman" panose="02020603050405020304" pitchFamily="18" charset="0"/>
                <a:cs typeface="Arial" pitchFamily="34" charset="0"/>
              </a:rPr>
              <a:t>ko‘nchilik</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zardo‘zlik</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kumush</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va</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oltin</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kandakorlik</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buyumlari</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bo‘yoq</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va</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sovun</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mahsulotlari</a:t>
            </a:r>
            <a:r>
              <a:rPr lang="en-US" sz="1500" dirty="0">
                <a:solidFill>
                  <a:srgbClr val="000000"/>
                </a:solidFill>
                <a:latin typeface="Arial" pitchFamily="34" charset="0"/>
                <a:ea typeface="Times New Roman" panose="02020603050405020304" pitchFamily="18" charset="0"/>
                <a:cs typeface="Arial" pitchFamily="34" charset="0"/>
              </a:rPr>
              <a:t> ham </a:t>
            </a:r>
            <a:r>
              <a:rPr lang="en-US" sz="1500" dirty="0" err="1">
                <a:solidFill>
                  <a:srgbClr val="000000"/>
                </a:solidFill>
                <a:latin typeface="Arial" pitchFamily="34" charset="0"/>
                <a:ea typeface="Times New Roman" panose="02020603050405020304" pitchFamily="18" charset="0"/>
                <a:cs typeface="Arial" pitchFamily="34" charset="0"/>
              </a:rPr>
              <a:t>mashhur</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bo‘lgan</a:t>
            </a:r>
            <a:r>
              <a:rPr lang="en-US" sz="1500" dirty="0">
                <a:solidFill>
                  <a:srgbClr val="000000"/>
                </a:solidFill>
                <a:latin typeface="Arial" pitchFamily="34" charset="0"/>
                <a:ea typeface="Times New Roman" panose="02020603050405020304" pitchFamily="18" charset="0"/>
                <a:cs typeface="Arial" pitchFamily="34" charset="0"/>
              </a:rPr>
              <a:t>. </a:t>
            </a:r>
            <a:endParaRPr lang="ru-RU" sz="1500" dirty="0">
              <a:solidFill>
                <a:srgbClr val="000000"/>
              </a:solidFill>
              <a:latin typeface="Arial" pitchFamily="34" charset="0"/>
              <a:cs typeface="Arial" pitchFamily="34" charset="0"/>
            </a:endParaRPr>
          </a:p>
        </p:txBody>
      </p:sp>
      <p:sp>
        <p:nvSpPr>
          <p:cNvPr id="9" name="Прямоугольник 8"/>
          <p:cNvSpPr/>
          <p:nvPr/>
        </p:nvSpPr>
        <p:spPr>
          <a:xfrm>
            <a:off x="0" y="-48067"/>
            <a:ext cx="5759450" cy="537446"/>
          </a:xfrm>
          <a:prstGeom prst="rect">
            <a:avLst/>
          </a:prstGeom>
          <a:solidFill>
            <a:srgbClr val="0070C0"/>
          </a:solidFill>
        </p:spPr>
        <p:txBody>
          <a:bodyPr wrap="square" lIns="51426" tIns="25713" rIns="51426" bIns="25713" anchor="ctr">
            <a:spAutoFit/>
          </a:bodyPr>
          <a:lstStyle/>
          <a:p>
            <a:pPr algn="ctr">
              <a:lnSpc>
                <a:spcPct val="150000"/>
              </a:lnSpc>
            </a:pPr>
            <a:r>
              <a:rPr lang="en-US" sz="2400" b="1" dirty="0" err="1">
                <a:solidFill>
                  <a:schemeClr val="bg1"/>
                </a:solidFill>
                <a:latin typeface="Arial" pitchFamily="34" charset="0"/>
                <a:cs typeface="Arial" pitchFamily="34" charset="0"/>
              </a:rPr>
              <a:t>Hunarmandchilik</a:t>
            </a:r>
            <a:r>
              <a:rPr lang="en-US" sz="2400" b="1" dirty="0">
                <a:solidFill>
                  <a:schemeClr val="bg1"/>
                </a:solidFill>
                <a:latin typeface="Arial" pitchFamily="34" charset="0"/>
                <a:cs typeface="Arial" pitchFamily="34" charset="0"/>
              </a:rPr>
              <a:t> </a:t>
            </a:r>
            <a:endParaRPr lang="ru-RU" sz="22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95424974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157773</TotalTime>
  <Words>1266</Words>
  <Application>Microsoft Office PowerPoint</Application>
  <PresentationFormat>Произвольный</PresentationFormat>
  <Paragraphs>77</Paragraphs>
  <Slides>25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25</vt:i4>
      </vt:variant>
    </vt:vector>
  </HeadingPairs>
  <TitlesOfParts>
    <vt:vector size="31" baseType="lpstr">
      <vt:lpstr>Arial</vt:lpstr>
      <vt:lpstr>Calibri</vt:lpstr>
      <vt:lpstr>Open Sans</vt:lpstr>
      <vt:lpstr>Open Sans Light</vt:lpstr>
      <vt:lpstr>Times New Roman</vt:lpstr>
      <vt:lpstr>1_Office Theme</vt:lpstr>
      <vt:lpstr>Презентация PowerPoint</vt:lpstr>
      <vt:lpstr>Rossiya bilan 1868-yildagi shartnoma Buxoro amirligi taqdirini tubdan o‘zgartirib yubordi. </vt:lpstr>
      <vt:lpstr>Buxoro amirining siyosiy faoliyatini bevosita nazorat qilish uchun Rossiya imperatorining 1885-yildagi farmoni asosida “Rossiya imperatorining siyosiy agentligi” (1886-1917) tashkil etilgan bo‘lib, u 1868-yildagi shartnoma shartlari bajarilishini va amirning siyosiy faoliyatini nazorat qilib borgan.</vt:lpstr>
      <vt:lpstr>Poytaxt Buxorodan tashqari Chorjo‘y, Kitob, Shahrisabz, Denov kabi shaharlar amirlikning yirik savdo va hunarmandchilik markazlari hisoblangan. </vt:lpstr>
      <vt:lpstr>Qo‘shbegi har kuni shaxsan hukmdorga amirlikdagi  ahvol to‘g‘risida ma’lumot berib turardi. Barcha amaldorlar qo‘shbegi tomonidan, faqat oliy amaldorlargina amirning o‘zi tomonidan tayinlanar edi. </vt:lpstr>
      <vt:lpstr>Mahalliy ma’muriyat – aminlar, oqsoqollar hamda bekliklar vakillari va ruhoniylardan iborat bo‘lib, ular amir farmonlarini so‘zsiz ijro etishlari shart bo‘lgan. </vt:lpstr>
      <vt:lpstr>Презентация PowerPoint</vt:lpstr>
      <vt:lpstr>Shuningdek, u Qrim va Kavkazga borganida qimmatbaho sovg‘alarni va saroylarni xarid qilardi. Bu odat ulkan sarf-xarajatlarni talab qilardi va ushbu xarajatlar oddiy aholi yelkasiga og‘ir yuk bo‘lib tushardi.</vt:lpstr>
      <vt:lpstr>Презентация PowerPoint</vt:lpstr>
      <vt:lpstr>XIX asrning oxirida Buxoro amirligi Rossiya, Afg‘oniston, Hindiston, Eron va Kavkaz bilan savdo aloqalariga ega bo‘lgan. </vt:lpstr>
      <vt:lpstr>Презентация PowerPoint</vt:lpstr>
      <vt:lpstr>Презентация PowerPoint</vt:lpstr>
      <vt:lpstr>Yosh buxoroliklar Buxoroda yangi usul maktablarini tashkil qildilar. Bu maktablar uchun turli darsliklar va o‘quv qo‘llanmalari yozildi. “Buxoroi sharif” va “Turon” gazetalari nashr qilindi. </vt:lpstr>
      <vt:lpstr>Презентация PowerPoint</vt:lpstr>
      <vt:lpstr>Amirlik taxtiga o‘tirgan Sayid Olimxon Buxoroda davlat asoslari va diniy tizimni o‘zgartirish taraddudida bo‘lmadi. </vt:lpstr>
      <vt:lpstr>1917-yil Rossiyadagi fevral voqealari va u tufayli Buxoro siyosiy hayotidagi jonlanish, si­yosiy o‘zgarishlarning Buxoro amirligida ham takrorlanishidan saqlanish amirni ayrim islohotlarni amalga oshirishga undadi.</vt:lpstr>
      <vt:lpstr>1917-yil 8-aprelda jadidlar Karki va Buxoroda namoyishlar o‘tkazishdi. Buxoroda namoyishga to‘plangan  150 kishiga Fayzulla Xo‘jayev va Abdurauf Fitrat rahnamolik qilishgan. Shiorlarda “Yashasin Amir!” qatorida “Hurriyat, Adolat, Musavvat” kabi boshqa mazmundagi da’vatlar ham bor edi. </vt:lpstr>
      <vt:lpstr>200 piyoda va 300 otliq sarbozdan iborat amir qo‘shini namoyishga chiqqanlarni tarqatib, hibsga ola boshladi. Bundan tashqari Ark ostonasida islohotlarga qarshi chiqqan 7 mingdan ziyod ancha uyushgan mullalar guruhi egallab oldi. </vt:lpstr>
      <vt:lpstr>Презентация PowerPoint</vt:lpstr>
      <vt:lpstr>Fayzulla Xo‘jayev rahbarlik qilgan Yosh buxoroliklar va bolsheviklarning birgalikdagi harakatlari bilan Buxoroda davlat to‘ntarishi tayyorlandi. </vt:lpstr>
      <vt:lpstr>Yosh buxoroliklar amirni taxtdan ag‘darishning siyosiy va tashviqiy asoslarini hozirlashga kirishdi. </vt:lpstr>
      <vt:lpstr>Sovet davlati esa yaxshi qurollangan qo‘shin va mahalliy aholini dahshatga soluvchi harbiy aviatsiya bilan ta’minlangan yirik harbiy qismlarni Buxoroga tashladi. Amir va uning qo‘shinlari deyarli hech qanday qarshilik ko‘rsata olmadi. </vt:lpstr>
      <vt:lpstr>Презентация PowerPoint</vt:lpstr>
      <vt:lpstr>Buxoro amirligi xazinasi haqida</vt:lpstr>
      <vt:lpstr>Mustaqil bajarish uchun topshiriqlar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dc:title>
  <dc:creator>DesignSmash</dc:creator>
  <cp:lastModifiedBy>Teacher</cp:lastModifiedBy>
  <cp:revision>1608</cp:revision>
  <dcterms:created xsi:type="dcterms:W3CDTF">2014-10-08T23:03:32Z</dcterms:created>
  <dcterms:modified xsi:type="dcterms:W3CDTF">2021-02-09T12:14:59Z</dcterms:modified>
</cp:coreProperties>
</file>