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27"/>
  </p:notesMasterIdLst>
  <p:sldIdLst>
    <p:sldId id="1450" r:id="rId2"/>
    <p:sldId id="1505" r:id="rId3"/>
    <p:sldId id="1506" r:id="rId4"/>
    <p:sldId id="1508" r:id="rId5"/>
    <p:sldId id="1510" r:id="rId6"/>
    <p:sldId id="1512" r:id="rId7"/>
    <p:sldId id="1514" r:id="rId8"/>
    <p:sldId id="1515" r:id="rId9"/>
    <p:sldId id="1517" r:id="rId10"/>
    <p:sldId id="1534" r:id="rId11"/>
    <p:sldId id="1518" r:id="rId12"/>
    <p:sldId id="1520" r:id="rId13"/>
    <p:sldId id="1521" r:id="rId14"/>
    <p:sldId id="1522" r:id="rId15"/>
    <p:sldId id="1523" r:id="rId16"/>
    <p:sldId id="1525" r:id="rId17"/>
    <p:sldId id="1526" r:id="rId18"/>
    <p:sldId id="1535" r:id="rId19"/>
    <p:sldId id="1527" r:id="rId20"/>
    <p:sldId id="1528" r:id="rId21"/>
    <p:sldId id="1529" r:id="rId22"/>
    <p:sldId id="1536" r:id="rId23"/>
    <p:sldId id="1530" r:id="rId24"/>
    <p:sldId id="1532" r:id="rId25"/>
    <p:sldId id="1503" r:id="rId26"/>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505"/>
            <p14:sldId id="1506"/>
            <p14:sldId id="1508"/>
            <p14:sldId id="1510"/>
            <p14:sldId id="1512"/>
            <p14:sldId id="1514"/>
            <p14:sldId id="1515"/>
            <p14:sldId id="1517"/>
            <p14:sldId id="1534"/>
            <p14:sldId id="1518"/>
            <p14:sldId id="1520"/>
            <p14:sldId id="1521"/>
            <p14:sldId id="1522"/>
            <p14:sldId id="1523"/>
            <p14:sldId id="1525"/>
            <p14:sldId id="1526"/>
            <p14:sldId id="1535"/>
            <p14:sldId id="1527"/>
            <p14:sldId id="1528"/>
            <p14:sldId id="1529"/>
            <p14:sldId id="1536"/>
            <p14:sldId id="1530"/>
            <p14:sldId id="1532"/>
            <p14:sldId id="1503"/>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DDDDDD"/>
    <a:srgbClr val="B2B2B2"/>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9288" autoAdjust="0"/>
  </p:normalViewPr>
  <p:slideViewPr>
    <p:cSldViewPr snapToObjects="1">
      <p:cViewPr varScale="1">
        <p:scale>
          <a:sx n="153" d="100"/>
          <a:sy n="153" d="100"/>
        </p:scale>
        <p:origin x="540" y="132"/>
      </p:cViewPr>
      <p:guideLst>
        <p:guide orient="horz" pos="742"/>
        <p:guide pos="1882"/>
        <p:guide orient="horz" pos="517"/>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9B493552-9203-4AD9-938B-95D0F040D104}" type="datetime1">
              <a:rPr lang="ru-RU"/>
              <a:pPr>
                <a:defRPr/>
              </a:pPr>
              <a:t>09.02.2021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r>
              <a:rPr lang="en-US"/>
              <a:t>http://aida.ucoz.ru</a:t>
            </a: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55CCBBD2-F919-4090-9F61-DDB6E1E4AA88}" type="slidenum">
              <a:rPr lang="ru-RU" altLang="ru-RU"/>
              <a:pPr/>
              <a:t>‹#›</a:t>
            </a:fld>
            <a:endParaRPr lang="ru-RU" altLang="ru-RU"/>
          </a:p>
        </p:txBody>
      </p:sp>
    </p:spTree>
    <p:extLst>
      <p:ext uri="{BB962C8B-B14F-4D97-AF65-F5344CB8AC3E}">
        <p14:creationId xmlns:p14="http://schemas.microsoft.com/office/powerpoint/2010/main" val="279993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twitter.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hyperlink" Target="https://www.linkedin.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s://www.facebook.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445648" y="1151992"/>
            <a:ext cx="3910241" cy="1476024"/>
          </a:xfrm>
          <a:prstGeom prst="rect">
            <a:avLst/>
          </a:prstGeom>
        </p:spPr>
        <p:txBody>
          <a:bodyPr vert="horz" wrap="square" lIns="0" tIns="13949" rIns="0" bIns="0" rtlCol="0">
            <a:spAutoFit/>
          </a:bodyPr>
          <a:lstStyle/>
          <a:p>
            <a:pPr marL="18387">
              <a:spcAft>
                <a:spcPts val="600"/>
              </a:spcAft>
            </a:pPr>
            <a:r>
              <a:rPr sz="1800" dirty="0" err="1">
                <a:solidFill>
                  <a:srgbClr val="002060"/>
                </a:solidFill>
                <a:latin typeface="Arial" pitchFamily="34" charset="0"/>
                <a:cs typeface="Arial" pitchFamily="34" charset="0"/>
              </a:rPr>
              <a:t>Mavzu</a:t>
            </a:r>
            <a:r>
              <a:rPr sz="1800" dirty="0">
                <a:solidFill>
                  <a:srgbClr val="002060"/>
                </a:solidFill>
                <a:latin typeface="Arial" pitchFamily="34" charset="0"/>
                <a:cs typeface="Arial" pitchFamily="34" charset="0"/>
              </a:rPr>
              <a:t>:</a:t>
            </a:r>
            <a:r>
              <a:rPr lang="en-US" sz="1800" b="1" dirty="0">
                <a:solidFill>
                  <a:srgbClr val="002060"/>
                </a:solidFill>
                <a:latin typeface="Arial" pitchFamily="34" charset="0"/>
                <a:cs typeface="Arial" pitchFamily="34" charset="0"/>
              </a:rPr>
              <a:t> </a:t>
            </a:r>
            <a:endParaRPr lang="en-US" sz="1800" b="1" dirty="0" smtClean="0">
              <a:solidFill>
                <a:srgbClr val="002060"/>
              </a:solidFill>
              <a:latin typeface="Arial" pitchFamily="34" charset="0"/>
              <a:cs typeface="Arial" pitchFamily="34" charset="0"/>
            </a:endParaRPr>
          </a:p>
          <a:p>
            <a:pPr marL="18387"/>
            <a:r>
              <a:rPr lang="en-US" altLang="ru-RU" sz="1800" b="1" dirty="0" err="1" smtClean="0">
                <a:solidFill>
                  <a:srgbClr val="002060"/>
                </a:solidFill>
                <a:latin typeface="Arial" pitchFamily="34" charset="0"/>
                <a:cs typeface="Arial" pitchFamily="34" charset="0"/>
              </a:rPr>
              <a:t>Buxoro</a:t>
            </a:r>
            <a:r>
              <a:rPr lang="en-US" altLang="ru-RU" sz="1800" b="1" dirty="0" smtClean="0">
                <a:solidFill>
                  <a:srgbClr val="002060"/>
                </a:solidFill>
                <a:latin typeface="Arial" pitchFamily="34" charset="0"/>
                <a:cs typeface="Arial" pitchFamily="34" charset="0"/>
              </a:rPr>
              <a:t> </a:t>
            </a:r>
            <a:r>
              <a:rPr lang="en-US" altLang="ru-RU" sz="1800" b="1" dirty="0" err="1">
                <a:solidFill>
                  <a:srgbClr val="002060"/>
                </a:solidFill>
                <a:latin typeface="Arial" pitchFamily="34" charset="0"/>
                <a:cs typeface="Arial" pitchFamily="34" charset="0"/>
              </a:rPr>
              <a:t>amirligining</a:t>
            </a:r>
            <a:r>
              <a:rPr lang="en-US" altLang="ru-RU" sz="1800" b="1" dirty="0">
                <a:solidFill>
                  <a:srgbClr val="002060"/>
                </a:solidFill>
                <a:latin typeface="Arial" pitchFamily="34" charset="0"/>
                <a:cs typeface="Arial" pitchFamily="34" charset="0"/>
              </a:rPr>
              <a:t> </a:t>
            </a:r>
            <a:r>
              <a:rPr lang="en-US" altLang="ru-RU" sz="1800" b="1" dirty="0" err="1">
                <a:solidFill>
                  <a:srgbClr val="002060"/>
                </a:solidFill>
                <a:latin typeface="Arial" pitchFamily="34" charset="0"/>
                <a:cs typeface="Arial" pitchFamily="34" charset="0"/>
              </a:rPr>
              <a:t>davlat</a:t>
            </a:r>
            <a:r>
              <a:rPr lang="en-US" altLang="ru-RU" sz="1800" b="1" dirty="0">
                <a:solidFill>
                  <a:srgbClr val="002060"/>
                </a:solidFill>
                <a:latin typeface="Arial" pitchFamily="34" charset="0"/>
                <a:cs typeface="Arial" pitchFamily="34" charset="0"/>
              </a:rPr>
              <a:t> </a:t>
            </a:r>
            <a:r>
              <a:rPr lang="en-US" altLang="ru-RU" sz="1800" b="1" dirty="0" err="1" smtClean="0">
                <a:solidFill>
                  <a:srgbClr val="002060"/>
                </a:solidFill>
                <a:latin typeface="Arial" pitchFamily="34" charset="0"/>
                <a:cs typeface="Arial" pitchFamily="34" charset="0"/>
              </a:rPr>
              <a:t>tuzumi</a:t>
            </a:r>
            <a:r>
              <a:rPr lang="en-US" altLang="ru-RU" sz="1800" b="1" dirty="0" smtClean="0">
                <a:solidFill>
                  <a:srgbClr val="002060"/>
                </a:solidFill>
                <a:latin typeface="Arial" pitchFamily="34" charset="0"/>
                <a:cs typeface="Arial" pitchFamily="34" charset="0"/>
              </a:rPr>
              <a:t> </a:t>
            </a:r>
            <a:r>
              <a:rPr lang="en-US" altLang="ru-RU" sz="1800" b="1" dirty="0" err="1" smtClean="0">
                <a:solidFill>
                  <a:srgbClr val="002060"/>
                </a:solidFill>
                <a:latin typeface="Arial" pitchFamily="34" charset="0"/>
                <a:cs typeface="Arial" pitchFamily="34" charset="0"/>
              </a:rPr>
              <a:t>va</a:t>
            </a:r>
            <a:r>
              <a:rPr lang="en-US" altLang="ru-RU" sz="1800" b="1" dirty="0" smtClean="0">
                <a:solidFill>
                  <a:srgbClr val="002060"/>
                </a:solidFill>
                <a:latin typeface="Arial" pitchFamily="34" charset="0"/>
                <a:cs typeface="Arial" pitchFamily="34" charset="0"/>
              </a:rPr>
              <a:t> </a:t>
            </a:r>
            <a:r>
              <a:rPr lang="en-US" altLang="ru-RU" sz="1800" b="1" dirty="0" err="1" smtClean="0">
                <a:solidFill>
                  <a:srgbClr val="002060"/>
                </a:solidFill>
                <a:latin typeface="Arial" pitchFamily="34" charset="0"/>
                <a:cs typeface="Arial" pitchFamily="34" charset="0"/>
              </a:rPr>
              <a:t>ijtimoiy-iqtisodiy</a:t>
            </a:r>
            <a:r>
              <a:rPr lang="en-US" altLang="ru-RU" sz="1800" b="1" dirty="0" smtClean="0">
                <a:solidFill>
                  <a:srgbClr val="002060"/>
                </a:solidFill>
                <a:latin typeface="Arial" pitchFamily="34" charset="0"/>
                <a:cs typeface="Arial" pitchFamily="34" charset="0"/>
              </a:rPr>
              <a:t> </a:t>
            </a:r>
            <a:r>
              <a:rPr lang="en-US" altLang="ru-RU" sz="1800" b="1" dirty="0" err="1">
                <a:solidFill>
                  <a:srgbClr val="002060"/>
                </a:solidFill>
                <a:latin typeface="Arial" pitchFamily="34" charset="0"/>
                <a:cs typeface="Arial" pitchFamily="34" charset="0"/>
              </a:rPr>
              <a:t>hayoti</a:t>
            </a:r>
            <a:r>
              <a:rPr lang="en-US" altLang="ru-RU" sz="1800" b="1" dirty="0">
                <a:solidFill>
                  <a:srgbClr val="002060"/>
                </a:solidFill>
                <a:latin typeface="Arial" pitchFamily="34" charset="0"/>
                <a:cs typeface="Arial" pitchFamily="34" charset="0"/>
              </a:rPr>
              <a:t>. </a:t>
            </a:r>
            <a:endParaRPr lang="en-US" altLang="ru-RU" sz="1800" b="1" dirty="0" smtClean="0">
              <a:solidFill>
                <a:srgbClr val="002060"/>
              </a:solidFill>
              <a:latin typeface="Arial" pitchFamily="34" charset="0"/>
              <a:cs typeface="Arial" pitchFamily="34" charset="0"/>
            </a:endParaRPr>
          </a:p>
          <a:p>
            <a:pPr marL="18387"/>
            <a:r>
              <a:rPr lang="en-US" sz="1800" b="1" dirty="0" err="1" smtClean="0">
                <a:solidFill>
                  <a:srgbClr val="002060"/>
                </a:solidFill>
                <a:latin typeface="Arial" pitchFamily="34" charset="0"/>
                <a:cs typeface="Arial" pitchFamily="34" charset="0"/>
              </a:rPr>
              <a:t>Yosh</a:t>
            </a:r>
            <a:r>
              <a:rPr lang="en-US" sz="1800" b="1" dirty="0" smtClean="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Buxoroliklar</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faoliyati</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va</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Buxoro</a:t>
            </a:r>
            <a:r>
              <a:rPr lang="en-US" sz="1800" b="1" dirty="0">
                <a:solidFill>
                  <a:srgbClr val="002060"/>
                </a:solidFill>
                <a:latin typeface="Arial" pitchFamily="34" charset="0"/>
                <a:cs typeface="Arial" pitchFamily="34" charset="0"/>
              </a:rPr>
              <a:t> </a:t>
            </a:r>
            <a:r>
              <a:rPr lang="en-US" sz="1800" b="1" dirty="0" err="1">
                <a:solidFill>
                  <a:srgbClr val="002060"/>
                </a:solidFill>
                <a:latin typeface="Arial" pitchFamily="34" charset="0"/>
                <a:cs typeface="Arial" pitchFamily="34" charset="0"/>
              </a:rPr>
              <a:t>amirligining</a:t>
            </a:r>
            <a:r>
              <a:rPr lang="en-US" sz="1800" b="1" dirty="0">
                <a:solidFill>
                  <a:srgbClr val="002060"/>
                </a:solidFill>
                <a:latin typeface="Arial" pitchFamily="34" charset="0"/>
                <a:cs typeface="Arial" pitchFamily="34" charset="0"/>
              </a:rPr>
              <a:t> </a:t>
            </a:r>
            <a:r>
              <a:rPr lang="en-US" sz="1800" b="1" dirty="0" err="1" smtClean="0">
                <a:solidFill>
                  <a:srgbClr val="002060"/>
                </a:solidFill>
                <a:latin typeface="Arial" pitchFamily="34" charset="0"/>
                <a:cs typeface="Arial" pitchFamily="34" charset="0"/>
              </a:rPr>
              <a:t>tugatilishi</a:t>
            </a:r>
            <a:r>
              <a:rPr lang="en-US" sz="1800" b="1" dirty="0" smtClean="0">
                <a:solidFill>
                  <a:srgbClr val="002060"/>
                </a:solidFill>
                <a:latin typeface="Arial" pitchFamily="34" charset="0"/>
                <a:cs typeface="Arial" pitchFamily="34" charset="0"/>
              </a:rPr>
              <a:t>.</a:t>
            </a:r>
            <a:r>
              <a:rPr lang="en-US" altLang="ru-RU" sz="1800" b="1" dirty="0" smtClean="0">
                <a:solidFill>
                  <a:srgbClr val="002060"/>
                </a:solidFill>
                <a:latin typeface="Arial" pitchFamily="34" charset="0"/>
                <a:cs typeface="Arial" pitchFamily="34" charset="0"/>
              </a:rPr>
              <a:t> </a:t>
            </a:r>
            <a:endParaRPr lang="en-US" sz="1800" b="1" dirty="0">
              <a:solidFill>
                <a:srgbClr val="002060"/>
              </a:solidFill>
              <a:latin typeface="Arial" pitchFamily="34" charset="0"/>
              <a:cs typeface="Arial"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33820" y="1193659"/>
            <a:ext cx="277784" cy="72442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133820" y="2064574"/>
            <a:ext cx="277784" cy="724429"/>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96151" y="227770"/>
            <a:ext cx="883874"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883874"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696151" y="323900"/>
            <a:ext cx="883874" cy="361807"/>
          </a:xfrm>
          <a:prstGeom prst="rect">
            <a:avLst/>
          </a:prstGeom>
        </p:spPr>
        <p:txBody>
          <a:bodyPr vert="horz" wrap="square" lIns="0" tIns="15852" rIns="0" bIns="0" rtlCol="0">
            <a:spAutoFit/>
          </a:bodyPr>
          <a:lstStyle/>
          <a:p>
            <a:pPr algn="ctr">
              <a:spcBef>
                <a:spcPts val="125"/>
              </a:spcBef>
            </a:pPr>
            <a:r>
              <a:rPr lang="en-US" sz="2247" b="1" spc="10" dirty="0">
                <a:solidFill>
                  <a:srgbClr val="FEFEFE"/>
                </a:solidFill>
                <a:latin typeface="Arial"/>
                <a:cs typeface="Arial"/>
              </a:rPr>
              <a:t>9-sinf </a:t>
            </a:r>
            <a:endParaRPr sz="2247" dirty="0">
              <a:latin typeface="Arial"/>
              <a:cs typeface="Arial"/>
            </a:endParaRPr>
          </a:p>
        </p:txBody>
      </p:sp>
      <p:sp>
        <p:nvSpPr>
          <p:cNvPr id="25" name="object 2">
            <a:extLst>
              <a:ext uri="{FF2B5EF4-FFF2-40B4-BE49-F238E27FC236}">
                <a16:creationId xmlns="" xmlns:a16="http://schemas.microsoft.com/office/drawing/2014/main" id="{173C2D9C-C6BD-4DDA-B358-531897F817D9}"/>
              </a:ext>
            </a:extLst>
          </p:cNvPr>
          <p:cNvSpPr txBox="1">
            <a:spLocks/>
          </p:cNvSpPr>
          <p:nvPr/>
        </p:nvSpPr>
        <p:spPr>
          <a:xfrm>
            <a:off x="848884" y="215318"/>
            <a:ext cx="3627754" cy="507189"/>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2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200" b="1" i="0" u="none" strike="noStrike" kern="0" cap="none" spc="5" normalizeH="0" noProof="0" dirty="0" err="1">
                <a:ln>
                  <a:noFill/>
                </a:ln>
                <a:solidFill>
                  <a:sysClr val="window" lastClr="FFFFFF"/>
                </a:solidFill>
                <a:effectLst/>
                <a:uLnTx/>
                <a:uFillTx/>
                <a:latin typeface="Arial"/>
                <a:ea typeface="+mj-ea"/>
                <a:cs typeface="Arial"/>
              </a:rPr>
              <a:t>‘</a:t>
            </a:r>
            <a:r>
              <a:rPr kumimoji="0" lang="en-US" sz="32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2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2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2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355889" y="1193659"/>
            <a:ext cx="1224136" cy="1547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686421" y="1043981"/>
            <a:ext cx="3001616" cy="1332148"/>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107417" y="467916"/>
            <a:ext cx="5544616" cy="561455"/>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amirligi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Afg‘oniston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Hindiston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Eron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Kavkaz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aloqalariga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6" name="Прямоугольник 5"/>
          <p:cNvSpPr/>
          <p:nvPr/>
        </p:nvSpPr>
        <p:spPr>
          <a:xfrm>
            <a:off x="0" y="-82306"/>
            <a:ext cx="5759450" cy="605926"/>
          </a:xfrm>
          <a:prstGeom prst="rect">
            <a:avLst/>
          </a:prstGeom>
          <a:solidFill>
            <a:srgbClr val="0070C0"/>
          </a:solidFill>
        </p:spPr>
        <p:txBody>
          <a:bodyPr wrap="square" lIns="51426" tIns="25713" rIns="51426" bIns="25713" anchor="ctr">
            <a:spAutoFit/>
          </a:bodyPr>
          <a:lstStyle/>
          <a:p>
            <a:pPr algn="ctr">
              <a:lnSpc>
                <a:spcPct val="150000"/>
              </a:lnSpc>
            </a:pPr>
            <a:r>
              <a:rPr lang="en-US" sz="2400" b="1" dirty="0" err="1" smtClean="0">
                <a:solidFill>
                  <a:schemeClr val="bg1"/>
                </a:solidFill>
                <a:latin typeface="Arial" pitchFamily="34" charset="0"/>
                <a:cs typeface="Arial" pitchFamily="34" charset="0"/>
              </a:rPr>
              <a:t>Savdo-sotiq</a:t>
            </a:r>
            <a:r>
              <a:rPr lang="en-US" sz="2400" b="1" dirty="0" smtClean="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munosabatlari</a:t>
            </a:r>
            <a:endParaRPr lang="ru-RU" sz="2200" b="1" dirty="0">
              <a:solidFill>
                <a:schemeClr val="bg1"/>
              </a:solidFill>
              <a:latin typeface="Arial" pitchFamily="34" charset="0"/>
              <a:cs typeface="Arial" pitchFamily="34" charset="0"/>
            </a:endParaRPr>
          </a:p>
        </p:txBody>
      </p:sp>
      <p:sp>
        <p:nvSpPr>
          <p:cNvPr id="2" name="TextBox 1"/>
          <p:cNvSpPr txBox="1"/>
          <p:nvPr/>
        </p:nvSpPr>
        <p:spPr>
          <a:xfrm>
            <a:off x="84697" y="1043980"/>
            <a:ext cx="2543000"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Charjo‘y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Karki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Termiz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Kogonda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firmalarining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idora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omborxonalari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mavjud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8" name="TextBox 7"/>
          <p:cNvSpPr txBox="1"/>
          <p:nvPr/>
        </p:nvSpPr>
        <p:spPr>
          <a:xfrm>
            <a:off x="107417" y="2429552"/>
            <a:ext cx="5544616"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dirty="0" err="1">
                <a:solidFill>
                  <a:srgbClr val="000000"/>
                </a:solidFill>
                <a:latin typeface="Arial" pitchFamily="34" charset="0"/>
                <a:cs typeface="Arial" pitchFamily="34" charset="0"/>
              </a:rPr>
              <a:t>Buxoro</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amirligi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hududi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katta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foyda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keltiruvchi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tranzit</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savdo</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uchun</a:t>
            </a:r>
            <a:r>
              <a:rPr lang="en-US" sz="1400" dirty="0">
                <a:solidFill>
                  <a:srgbClr val="000000"/>
                </a:solidFill>
                <a:latin typeface="Arial" pitchFamily="34" charset="0"/>
                <a:cs typeface="Arial" pitchFamily="34" charset="0"/>
              </a:rPr>
              <a:t> ham </a:t>
            </a:r>
            <a:r>
              <a:rPr lang="en-US" sz="1400" dirty="0" err="1">
                <a:solidFill>
                  <a:srgbClr val="000000"/>
                </a:solidFill>
                <a:latin typeface="Arial" pitchFamily="34" charset="0"/>
                <a:cs typeface="Arial" pitchFamily="34" charset="0"/>
              </a:rPr>
              <a:t>qulay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edi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Rossiya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Buxoro</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orqali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Afg‘onistonga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katta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miqdorda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movut</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chinni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buyumlar</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baxmal</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gugurt</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va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kerosin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chiqarar</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edi</a:t>
            </a:r>
            <a:r>
              <a:rPr lang="en-US" sz="1400" dirty="0">
                <a:solidFill>
                  <a:srgbClr val="000000"/>
                </a:solidFill>
                <a:latin typeface="Arial" pitchFamily="34" charset="0"/>
                <a:cs typeface="Arial" pitchFamily="34" charset="0"/>
              </a:rPr>
              <a:t>.</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77240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9602" y="44126"/>
            <a:ext cx="5542494" cy="744425"/>
          </a:xfrm>
          <a:prstGeom prst="rect">
            <a:avLst/>
          </a:prstGeom>
        </p:spPr>
        <p:txBody>
          <a:bodyPr wrap="square" lIns="51426" tIns="25713" rIns="51426" bIns="25713">
            <a:spAutoFit/>
          </a:bodyPr>
          <a:lstStyle/>
          <a:p>
            <a:pPr algn="ctr">
              <a:spcAft>
                <a:spcPts val="600"/>
              </a:spcAft>
            </a:pPr>
            <a:r>
              <a:rPr lang="en-US" sz="1500" dirty="0">
                <a:solidFill>
                  <a:srgbClr val="000000"/>
                </a:solidFill>
                <a:latin typeface="Arial" pitchFamily="34" charset="0"/>
                <a:ea typeface="Times New Roman" panose="02020603050405020304" pitchFamily="18" charset="0"/>
                <a:cs typeface="Arial" pitchFamily="34" charset="0"/>
              </a:rPr>
              <a:t>1887-yilda </a:t>
            </a:r>
            <a:r>
              <a:rPr lang="en-US" sz="1500" dirty="0" err="1">
                <a:solidFill>
                  <a:srgbClr val="000000"/>
                </a:solidFill>
                <a:latin typeface="Arial" pitchFamily="34" charset="0"/>
                <a:ea typeface="Times New Roman" panose="02020603050405020304" pitchFamily="18" charset="0"/>
                <a:cs typeface="Arial" pitchFamily="34" charset="0"/>
              </a:rPr>
              <a:t>amirlik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hududi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orqali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dastlabki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temiryo‘l</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o‘tkazildi</a:t>
            </a:r>
            <a:r>
              <a:rPr lang="en-US" sz="1500" dirty="0">
                <a:solidFill>
                  <a:srgbClr val="000000"/>
                </a:solidFill>
                <a:latin typeface="Arial" pitchFamily="34" charset="0"/>
                <a:ea typeface="Times New Roman" panose="02020603050405020304" pitchFamily="18" charset="0"/>
                <a:cs typeface="Arial" pitchFamily="34" charset="0"/>
              </a:rPr>
              <a:t>. Bu-</a:t>
            </a:r>
            <a:r>
              <a:rPr lang="en-US" sz="1500" dirty="0" err="1">
                <a:solidFill>
                  <a:srgbClr val="000000"/>
                </a:solidFill>
                <a:latin typeface="Arial" pitchFamily="34" charset="0"/>
                <a:ea typeface="Times New Roman" panose="02020603050405020304" pitchFamily="18" charset="0"/>
                <a:cs typeface="Arial" pitchFamily="34" charset="0"/>
              </a:rPr>
              <a:t>xorodan</a:t>
            </a:r>
            <a:r>
              <a:rPr lang="en-US" sz="1500" dirty="0">
                <a:solidFill>
                  <a:srgbClr val="000000"/>
                </a:solidFill>
                <a:latin typeface="Arial" pitchFamily="34" charset="0"/>
                <a:ea typeface="Times New Roman" panose="02020603050405020304" pitchFamily="18" charset="0"/>
                <a:cs typeface="Arial" pitchFamily="34" charset="0"/>
              </a:rPr>
              <a:t> 15 </a:t>
            </a:r>
            <a:r>
              <a:rPr lang="en-US" sz="1500" dirty="0" err="1">
                <a:solidFill>
                  <a:srgbClr val="000000"/>
                </a:solidFill>
                <a:latin typeface="Arial" pitchFamily="34" charset="0"/>
                <a:ea typeface="Times New Roman" panose="02020603050405020304" pitchFamily="18" charset="0"/>
                <a:cs typeface="Arial" pitchFamily="34" charset="0"/>
              </a:rPr>
              <a:t>kilometr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masofada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Yangi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Buxoro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stansiyasi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qurilishi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boshlab</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yuborildi</a:t>
            </a:r>
            <a:r>
              <a:rPr lang="en-US" sz="1500" dirty="0">
                <a:solidFill>
                  <a:srgbClr val="000000"/>
                </a:solidFill>
                <a:latin typeface="Arial" pitchFamily="34" charset="0"/>
                <a:ea typeface="Times New Roman" panose="02020603050405020304" pitchFamily="18" charset="0"/>
                <a:cs typeface="Arial" pitchFamily="34" charset="0"/>
              </a:rPr>
              <a:t>. </a:t>
            </a:r>
            <a:endParaRPr lang="ru-RU" sz="1500"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rotWithShape="1">
          <a:blip r:embed="rId2">
            <a:extLst>
              <a:ext uri="{28A0092B-C50C-407E-A947-70E740481C1C}">
                <a14:useLocalDpi xmlns:a14="http://schemas.microsoft.com/office/drawing/2010/main" val="0"/>
              </a:ext>
            </a:extLst>
          </a:blip>
          <a:srcRect l="9174"/>
          <a:stretch/>
        </p:blipFill>
        <p:spPr bwMode="auto">
          <a:xfrm>
            <a:off x="3135085" y="791952"/>
            <a:ext cx="2516947" cy="1502634"/>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72008" y="796696"/>
            <a:ext cx="2987737" cy="143692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a:solidFill>
                  <a:srgbClr val="000000"/>
                </a:solidFill>
                <a:latin typeface="Arial" pitchFamily="34" charset="0"/>
                <a:ea typeface="Times New Roman" panose="02020603050405020304" pitchFamily="18" charset="0"/>
                <a:cs typeface="Arial" pitchFamily="34" charset="0"/>
              </a:rPr>
              <a:t>Bu </a:t>
            </a:r>
            <a:r>
              <a:rPr lang="en-US" sz="1500" dirty="0" err="1">
                <a:solidFill>
                  <a:srgbClr val="000000"/>
                </a:solidFill>
                <a:latin typeface="Arial" pitchFamily="34" charset="0"/>
                <a:ea typeface="Times New Roman" panose="02020603050405020304" pitchFamily="18" charset="0"/>
                <a:cs typeface="Arial" pitchFamily="34" charset="0"/>
              </a:rPr>
              <a:t>yerda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amir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saroyi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Rossiya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siyosiy</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agentining</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qarorgohi</a:t>
            </a:r>
            <a:r>
              <a:rPr lang="en-US" sz="1500" dirty="0">
                <a:solidFill>
                  <a:srgbClr val="000000"/>
                </a:solidFill>
                <a:latin typeface="Arial" pitchFamily="34" charset="0"/>
                <a:ea typeface="Times New Roman" panose="02020603050405020304" pitchFamily="18" charset="0"/>
                <a:cs typeface="Arial" pitchFamily="34" charset="0"/>
              </a:rPr>
              <a:t> ham </a:t>
            </a:r>
            <a:r>
              <a:rPr lang="en-US" sz="1500" dirty="0" err="1">
                <a:solidFill>
                  <a:srgbClr val="000000"/>
                </a:solidFill>
                <a:latin typeface="Arial" pitchFamily="34" charset="0"/>
                <a:ea typeface="Times New Roman" panose="02020603050405020304" pitchFamily="18" charset="0"/>
                <a:cs typeface="Arial" pitchFamily="34" charset="0"/>
              </a:rPr>
              <a:t>barpo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etildi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Endilikda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Buxoro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amirligi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7030A0"/>
                </a:solidFill>
                <a:latin typeface="Arial" pitchFamily="34" charset="0"/>
                <a:ea typeface="Times New Roman" panose="02020603050405020304" pitchFamily="18" charset="0"/>
                <a:cs typeface="Arial" pitchFamily="34" charset="0"/>
              </a:rPr>
              <a:t>temiryo‘l</a:t>
            </a:r>
            <a:r>
              <a:rPr lang="en-US" sz="1500" dirty="0">
                <a:solidFill>
                  <a:srgbClr val="7030A0"/>
                </a:solidFill>
                <a:latin typeface="Arial" pitchFamily="34" charset="0"/>
                <a:ea typeface="Times New Roman" panose="02020603050405020304" pitchFamily="18" charset="0"/>
                <a:cs typeface="Arial" pitchFamily="34" charset="0"/>
              </a:rPr>
              <a:t> </a:t>
            </a:r>
            <a:r>
              <a:rPr lang="en-US" sz="1500" dirty="0" err="1">
                <a:solidFill>
                  <a:srgbClr val="7030A0"/>
                </a:solidFill>
                <a:latin typeface="Arial" pitchFamily="34" charset="0"/>
                <a:ea typeface="Times New Roman" panose="02020603050405020304" pitchFamily="18" charset="0"/>
                <a:cs typeface="Arial" pitchFamily="34" charset="0"/>
              </a:rPr>
              <a:t>orqali</a:t>
            </a:r>
            <a:r>
              <a:rPr lang="en-US" sz="1500" dirty="0">
                <a:solidFill>
                  <a:srgbClr val="7030A0"/>
                </a:solidFill>
                <a:latin typeface="Arial" pitchFamily="34" charset="0"/>
                <a:ea typeface="Times New Roman" panose="02020603050405020304" pitchFamily="18" charset="0"/>
                <a:cs typeface="Arial" pitchFamily="34" charset="0"/>
              </a:rPr>
              <a:t> </a:t>
            </a:r>
            <a:r>
              <a:rPr lang="en-US" sz="1500" b="1" dirty="0">
                <a:solidFill>
                  <a:srgbClr val="000000"/>
                </a:solidFill>
                <a:latin typeface="Arial" pitchFamily="34" charset="0"/>
                <a:ea typeface="Times New Roman" panose="02020603050405020304" pitchFamily="18" charset="0"/>
                <a:cs typeface="Arial" pitchFamily="34" charset="0"/>
              </a:rPr>
              <a:t>Toshkent</a:t>
            </a:r>
            <a:r>
              <a:rPr lang="en-US" sz="1500" dirty="0">
                <a:solidFill>
                  <a:srgbClr val="000000"/>
                </a:solidFill>
                <a:latin typeface="Arial" pitchFamily="34" charset="0"/>
                <a:ea typeface="Times New Roman" panose="02020603050405020304" pitchFamily="18" charset="0"/>
                <a:cs typeface="Arial" pitchFamily="34" charset="0"/>
              </a:rPr>
              <a:t>, </a:t>
            </a:r>
            <a:r>
              <a:rPr lang="en-US" sz="1500" b="1" dirty="0">
                <a:solidFill>
                  <a:srgbClr val="000000"/>
                </a:solidFill>
                <a:latin typeface="Arial" pitchFamily="34" charset="0"/>
                <a:ea typeface="Times New Roman" panose="02020603050405020304" pitchFamily="18" charset="0"/>
                <a:cs typeface="Arial" pitchFamily="34" charset="0"/>
              </a:rPr>
              <a:t>Orenburg</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b="1" dirty="0" err="1">
                <a:solidFill>
                  <a:srgbClr val="000000"/>
                </a:solidFill>
                <a:latin typeface="Arial" pitchFamily="34" charset="0"/>
                <a:ea typeface="Times New Roman" panose="02020603050405020304" pitchFamily="18" charset="0"/>
                <a:cs typeface="Arial" pitchFamily="34" charset="0"/>
              </a:rPr>
              <a:t>Moskva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bilan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bog‘langandi</a:t>
            </a:r>
            <a:r>
              <a:rPr lang="en-US" sz="1500" dirty="0">
                <a:solidFill>
                  <a:srgbClr val="000000"/>
                </a:solidFill>
                <a:latin typeface="Arial" pitchFamily="34" charset="0"/>
                <a:ea typeface="Times New Roman" panose="02020603050405020304" pitchFamily="18" charset="0"/>
                <a:cs typeface="Arial" pitchFamily="34" charset="0"/>
              </a:rPr>
              <a:t>. </a:t>
            </a:r>
            <a:endParaRPr lang="ru-RU" sz="1500" dirty="0">
              <a:solidFill>
                <a:srgbClr val="000000"/>
              </a:solidFill>
              <a:latin typeface="Arial" pitchFamily="34" charset="0"/>
              <a:cs typeface="Arial" pitchFamily="34" charset="0"/>
            </a:endParaRPr>
          </a:p>
        </p:txBody>
      </p:sp>
      <p:sp>
        <p:nvSpPr>
          <p:cNvPr id="7" name="TextBox 6"/>
          <p:cNvSpPr txBox="1"/>
          <p:nvPr/>
        </p:nvSpPr>
        <p:spPr>
          <a:xfrm>
            <a:off x="109602" y="2304120"/>
            <a:ext cx="554243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a:solidFill>
                  <a:srgbClr val="000000"/>
                </a:solidFill>
                <a:latin typeface="Arial" pitchFamily="34" charset="0"/>
                <a:cs typeface="Arial" pitchFamily="34" charset="0"/>
              </a:rPr>
              <a:t>1888-yilga </a:t>
            </a:r>
            <a:r>
              <a:rPr lang="en-US" sz="1600" dirty="0" err="1">
                <a:solidFill>
                  <a:srgbClr val="000000"/>
                </a:solidFill>
                <a:latin typeface="Arial" pitchFamily="34" charset="0"/>
                <a:cs typeface="Arial" pitchFamily="34" charset="0"/>
              </a:rPr>
              <a:t>kelib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rus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qishloqlari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vujudga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banki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ochildi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9551628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Содержимое 5"/>
          <p:cNvSpPr>
            <a:spLocks noGrp="1"/>
          </p:cNvSpPr>
          <p:nvPr>
            <p:ph idx="1"/>
          </p:nvPr>
        </p:nvSpPr>
        <p:spPr>
          <a:xfrm>
            <a:off x="158423" y="503920"/>
            <a:ext cx="5493610" cy="432672"/>
          </a:xfrm>
        </p:spPr>
        <p:txBody>
          <a:bodyPr>
            <a:noAutofit/>
          </a:bodyPr>
          <a:lstStyle/>
          <a:p>
            <a:pPr marL="0" indent="0" algn="ctr">
              <a:buNone/>
            </a:pPr>
            <a:r>
              <a:rPr lang="en-US" sz="1600" dirty="0">
                <a:solidFill>
                  <a:srgbClr val="000000"/>
                </a:solidFill>
                <a:latin typeface="Arial" pitchFamily="34" charset="0"/>
                <a:cs typeface="Arial" pitchFamily="34" charset="0"/>
              </a:rPr>
              <a:t>XX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bir-biriga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qarama-qarshi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paydo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2" name="Прямоугольник 1"/>
          <p:cNvSpPr/>
          <p:nvPr/>
        </p:nvSpPr>
        <p:spPr>
          <a:xfrm>
            <a:off x="107417" y="1009586"/>
            <a:ext cx="3096344" cy="143692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FF0000"/>
                </a:solidFill>
                <a:latin typeface="Arial" pitchFamily="34" charset="0"/>
                <a:cs typeface="Arial" pitchFamily="34" charset="0"/>
              </a:rPr>
              <a:t>Birinchisi</a:t>
            </a:r>
            <a:r>
              <a:rPr lang="en-US" sz="1500" dirty="0">
                <a:solidFill>
                  <a:srgbClr val="FF0000"/>
                </a:solidFill>
                <a:latin typeface="Arial" pitchFamily="34" charset="0"/>
                <a:cs typeface="Arial" pitchFamily="34" charset="0"/>
              </a:rPr>
              <a:t> </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Buxoroning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siyosiy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hayotini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demokratik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asosda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qayta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qurish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iqtisodini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rivojlantirish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ilg‘or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mamlakatlar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qatoriga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ko‘tarilishi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uchun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astoydil</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kurashuvchi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buxoroliklar</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
        <p:nvSpPr>
          <p:cNvPr id="3" name="Прямоугольник 2"/>
          <p:cNvSpPr/>
          <p:nvPr/>
        </p:nvSpPr>
        <p:spPr>
          <a:xfrm>
            <a:off x="158423" y="2551837"/>
            <a:ext cx="5493610" cy="54437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FF0000"/>
                </a:solidFill>
                <a:latin typeface="Arial" pitchFamily="34" charset="0"/>
                <a:cs typeface="Arial" pitchFamily="34" charset="0"/>
              </a:rPr>
              <a:t>Ikkinchisi</a:t>
            </a:r>
            <a:r>
              <a:rPr lang="en-US" sz="1600" dirty="0">
                <a:solidFill>
                  <a:srgbClr val="000000"/>
                </a:solidFill>
                <a:latin typeface="Arial" pitchFamily="34" charset="0"/>
                <a:cs typeface="Arial" pitchFamily="34" charset="0"/>
              </a:rPr>
              <a:t> - </a:t>
            </a:r>
            <a:r>
              <a:rPr lang="en-US" sz="1600" dirty="0" err="1">
                <a:solidFill>
                  <a:srgbClr val="000000"/>
                </a:solidFill>
                <a:latin typeface="Arial" pitchFamily="34" charset="0"/>
                <a:cs typeface="Arial" pitchFamily="34" charset="0"/>
              </a:rPr>
              <a:t>diniy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mutaassiblar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islohotlarning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dushmani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toifa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1026" name="Picture 2" descr="А. Д. Гребенкин «Таджики», 1872 г. - Yvision.kz"/>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8070" y="1040545"/>
            <a:ext cx="2399967" cy="1407591"/>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0" y="10027"/>
            <a:ext cx="5759450" cy="421260"/>
          </a:xfrm>
          <a:prstGeom prst="rect">
            <a:avLst/>
          </a:prstGeom>
          <a:solidFill>
            <a:srgbClr val="0070C0"/>
          </a:solidFill>
        </p:spPr>
        <p:txBody>
          <a:bodyPr wrap="square" lIns="51426" tIns="25713" rIns="51426" bIns="25713" anchor="ctr">
            <a:spAutoFit/>
          </a:bodyPr>
          <a:lstStyle/>
          <a:p>
            <a:pPr algn="ctr"/>
            <a:r>
              <a:rPr lang="en-US" altLang="ru-RU" sz="2400" dirty="0" err="1">
                <a:solidFill>
                  <a:schemeClr val="bg1"/>
                </a:solidFill>
                <a:latin typeface="Arial" panose="020B0604020202020204" pitchFamily="34" charset="0"/>
                <a:cs typeface="Arial" panose="020B0604020202020204" pitchFamily="34" charset="0"/>
              </a:rPr>
              <a:t>Yosh</a:t>
            </a:r>
            <a:r>
              <a:rPr lang="en-US" altLang="ru-RU" sz="2400" dirty="0">
                <a:solidFill>
                  <a:schemeClr val="bg1"/>
                </a:solidFill>
                <a:latin typeface="Arial" panose="020B0604020202020204" pitchFamily="34" charset="0"/>
                <a:cs typeface="Arial" panose="020B0604020202020204" pitchFamily="34" charset="0"/>
              </a:rPr>
              <a:t> </a:t>
            </a:r>
            <a:r>
              <a:rPr lang="en-US" altLang="ru-RU" sz="2400" dirty="0" err="1" smtClean="0">
                <a:solidFill>
                  <a:schemeClr val="bg1"/>
                </a:solidFill>
                <a:latin typeface="Arial" panose="020B0604020202020204" pitchFamily="34" charset="0"/>
                <a:cs typeface="Arial" panose="020B0604020202020204" pitchFamily="34" charset="0"/>
              </a:rPr>
              <a:t>buxoroliklar</a:t>
            </a:r>
            <a:endParaRPr lang="ru-RU" sz="2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18420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648" y="36004"/>
            <a:ext cx="5509385" cy="104398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Yosh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buxoroliklar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usul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maktablarini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qildilar</a:t>
            </a:r>
            <a:r>
              <a:rPr lang="en-US" sz="1600" dirty="0">
                <a:solidFill>
                  <a:srgbClr val="000000"/>
                </a:solidFill>
                <a:latin typeface="Arial" pitchFamily="34" charset="0"/>
                <a:cs typeface="Arial" pitchFamily="34" charset="0"/>
              </a:rPr>
              <a:t>. Bu </a:t>
            </a:r>
            <a:r>
              <a:rPr lang="en-US" sz="1600" dirty="0" err="1">
                <a:solidFill>
                  <a:srgbClr val="000000"/>
                </a:solidFill>
                <a:latin typeface="Arial" pitchFamily="34" charset="0"/>
                <a:cs typeface="Arial" pitchFamily="34" charset="0"/>
              </a:rPr>
              <a:t>maktablar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darsliklar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o‘quv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qo‘llanmalari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yozildi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a:t>
            </a:r>
            <a:r>
              <a:rPr lang="en-US" sz="1600" b="1" dirty="0" err="1">
                <a:solidFill>
                  <a:srgbClr val="000000"/>
                </a:solidFill>
                <a:latin typeface="Arial" pitchFamily="34" charset="0"/>
                <a:cs typeface="Arial" pitchFamily="34" charset="0"/>
              </a:rPr>
              <a:t>Buxoroi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sharif</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a:t>
            </a:r>
            <a:r>
              <a:rPr lang="en-US" sz="1600" b="1" dirty="0" err="1">
                <a:solidFill>
                  <a:srgbClr val="000000"/>
                </a:solidFill>
                <a:latin typeface="Arial" pitchFamily="34" charset="0"/>
                <a:cs typeface="Arial" pitchFamily="34" charset="0"/>
              </a:rPr>
              <a:t>Turon</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gazetalari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nashr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3741" y="1187996"/>
            <a:ext cx="2593061" cy="1529256"/>
          </a:xfrm>
        </p:spPr>
      </p:pic>
      <p:sp>
        <p:nvSpPr>
          <p:cNvPr id="8" name="Прямоугольник 7"/>
          <p:cNvSpPr/>
          <p:nvPr/>
        </p:nvSpPr>
        <p:spPr>
          <a:xfrm>
            <a:off x="179425" y="1187996"/>
            <a:ext cx="2705611"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600" dirty="0" err="1">
                <a:solidFill>
                  <a:srgbClr val="000000"/>
                </a:solidFill>
                <a:latin typeface="Arial" pitchFamily="34" charset="0"/>
                <a:cs typeface="Arial" pitchFamily="34" charset="0"/>
              </a:rPr>
              <a:t>Ushbu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nashrlar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jaholatdan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uyg‘otish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ma’rifatga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birgalikda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milliy-ozodlik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mustaqillik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g‘oyalarini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ko‘tarib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0736098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79425" y="755948"/>
            <a:ext cx="3600400" cy="199092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800" b="1" dirty="0">
                <a:solidFill>
                  <a:srgbClr val="000000"/>
                </a:solidFill>
                <a:latin typeface="Arial" pitchFamily="34" charset="0"/>
                <a:ea typeface="Times New Roman" panose="02020603050405020304" pitchFamily="18" charset="0"/>
                <a:cs typeface="Arial" pitchFamily="34" charset="0"/>
              </a:rPr>
              <a:t>Amir </a:t>
            </a:r>
            <a:r>
              <a:rPr lang="en-US" sz="1800" b="1" dirty="0" err="1">
                <a:solidFill>
                  <a:srgbClr val="000000"/>
                </a:solidFill>
                <a:latin typeface="Arial" pitchFamily="34" charset="0"/>
                <a:ea typeface="Times New Roman" panose="02020603050405020304" pitchFamily="18" charset="0"/>
                <a:cs typeface="Arial" pitchFamily="34" charset="0"/>
              </a:rPr>
              <a:t>Abdulahaddan</a:t>
            </a:r>
            <a:r>
              <a:rPr lang="en-US" sz="1800" b="1"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so‘ng</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Buxoro</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taxtini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uning</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o‘g‘li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b="1" dirty="0" err="1">
                <a:solidFill>
                  <a:srgbClr val="000000"/>
                </a:solidFill>
                <a:latin typeface="Arial" pitchFamily="34" charset="0"/>
                <a:ea typeface="Times New Roman" panose="02020603050405020304" pitchFamily="18" charset="0"/>
                <a:cs typeface="Arial" pitchFamily="34" charset="0"/>
              </a:rPr>
              <a:t>Sayid</a:t>
            </a:r>
            <a:r>
              <a:rPr lang="en-US" sz="1800" b="1" dirty="0">
                <a:solidFill>
                  <a:srgbClr val="000000"/>
                </a:solidFill>
                <a:latin typeface="Arial" pitchFamily="34" charset="0"/>
                <a:ea typeface="Times New Roman" panose="02020603050405020304" pitchFamily="18" charset="0"/>
                <a:cs typeface="Arial" pitchFamily="34" charset="0"/>
              </a:rPr>
              <a:t> </a:t>
            </a:r>
            <a:r>
              <a:rPr lang="en-US" sz="1800" b="1" dirty="0" err="1">
                <a:solidFill>
                  <a:srgbClr val="000000"/>
                </a:solidFill>
                <a:latin typeface="Arial" pitchFamily="34" charset="0"/>
                <a:ea typeface="Times New Roman" panose="02020603050405020304" pitchFamily="18" charset="0"/>
                <a:cs typeface="Arial" pitchFamily="34" charset="0"/>
              </a:rPr>
              <a:t>Olimxon</a:t>
            </a:r>
            <a:r>
              <a:rPr lang="en-US" sz="1800" dirty="0">
                <a:solidFill>
                  <a:srgbClr val="000000"/>
                </a:solidFill>
                <a:latin typeface="Arial" pitchFamily="34" charset="0"/>
                <a:ea typeface="Times New Roman" panose="02020603050405020304" pitchFamily="18" charset="0"/>
                <a:cs typeface="Arial" pitchFamily="34" charset="0"/>
              </a:rPr>
              <a:t> (1910-1920) </a:t>
            </a:r>
            <a:r>
              <a:rPr lang="en-US" sz="1800" dirty="0" err="1">
                <a:solidFill>
                  <a:srgbClr val="000000"/>
                </a:solidFill>
                <a:latin typeface="Arial" pitchFamily="34" charset="0"/>
                <a:ea typeface="Times New Roman" panose="02020603050405020304" pitchFamily="18" charset="0"/>
                <a:cs typeface="Arial" pitchFamily="34" charset="0"/>
              </a:rPr>
              <a:t>egalladi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Uni</a:t>
            </a:r>
            <a:r>
              <a:rPr lang="en-US" sz="1800" dirty="0">
                <a:solidFill>
                  <a:srgbClr val="000000"/>
                </a:solidFill>
                <a:latin typeface="Arial" pitchFamily="34" charset="0"/>
                <a:ea typeface="Times New Roman" panose="02020603050405020304" pitchFamily="18" charset="0"/>
                <a:cs typeface="Arial" pitchFamily="34" charset="0"/>
              </a:rPr>
              <a:t> 1893-yilda </a:t>
            </a:r>
            <a:r>
              <a:rPr lang="en-US" sz="1800" dirty="0" err="1">
                <a:solidFill>
                  <a:srgbClr val="000000"/>
                </a:solidFill>
                <a:latin typeface="Arial" pitchFamily="34" charset="0"/>
                <a:ea typeface="Times New Roman" panose="02020603050405020304" pitchFamily="18" charset="0"/>
                <a:cs typeface="Arial" pitchFamily="34" charset="0"/>
              </a:rPr>
              <a:t>otasi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b="1" dirty="0" err="1">
                <a:solidFill>
                  <a:srgbClr val="000000"/>
                </a:solidFill>
                <a:latin typeface="Arial" pitchFamily="34" charset="0"/>
                <a:ea typeface="Times New Roman" panose="02020603050405020304" pitchFamily="18" charset="0"/>
                <a:cs typeface="Arial" pitchFamily="34" charset="0"/>
              </a:rPr>
              <a:t>Peterburgga</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o‘qishga</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jo‘natdi</a:t>
            </a:r>
            <a:r>
              <a:rPr lang="en-US" sz="1800" dirty="0">
                <a:solidFill>
                  <a:srgbClr val="000000"/>
                </a:solidFill>
                <a:latin typeface="Arial" pitchFamily="34" charset="0"/>
                <a:ea typeface="Times New Roman" panose="02020603050405020304" pitchFamily="18" charset="0"/>
                <a:cs typeface="Arial" pitchFamily="34" charset="0"/>
              </a:rPr>
              <a:t>. Bu </a:t>
            </a:r>
            <a:r>
              <a:rPr lang="en-US" sz="1800" dirty="0" err="1">
                <a:solidFill>
                  <a:srgbClr val="000000"/>
                </a:solidFill>
                <a:latin typeface="Arial" pitchFamily="34" charset="0"/>
                <a:ea typeface="Times New Roman" panose="02020603050405020304" pitchFamily="18" charset="0"/>
                <a:cs typeface="Arial" pitchFamily="34" charset="0"/>
              </a:rPr>
              <a:t>yerda</a:t>
            </a:r>
            <a:r>
              <a:rPr lang="en-US" sz="1800" dirty="0">
                <a:solidFill>
                  <a:srgbClr val="000000"/>
                </a:solidFill>
                <a:latin typeface="Arial" pitchFamily="34" charset="0"/>
                <a:ea typeface="Times New Roman" panose="02020603050405020304" pitchFamily="18" charset="0"/>
                <a:cs typeface="Arial" pitchFamily="34" charset="0"/>
              </a:rPr>
              <a:t> u 3 </a:t>
            </a:r>
            <a:r>
              <a:rPr lang="en-US" sz="1800" dirty="0" err="1">
                <a:solidFill>
                  <a:srgbClr val="000000"/>
                </a:solidFill>
                <a:latin typeface="Arial" pitchFamily="34" charset="0"/>
                <a:ea typeface="Times New Roman" panose="02020603050405020304" pitchFamily="18" charset="0"/>
                <a:cs typeface="Arial" pitchFamily="34" charset="0"/>
              </a:rPr>
              <a:t>yil</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davomida</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harbiy</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ishlar</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va</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davlat</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boshqarish</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a:solidFill>
                  <a:srgbClr val="000000"/>
                </a:solidFill>
                <a:latin typeface="Arial" pitchFamily="34" charset="0"/>
                <a:ea typeface="Times New Roman" panose="02020603050405020304" pitchFamily="18" charset="0"/>
                <a:cs typeface="Arial" pitchFamily="34" charset="0"/>
              </a:rPr>
              <a:t>asoslarini</a:t>
            </a:r>
            <a:r>
              <a:rPr lang="en-US" sz="1800" dirty="0">
                <a:solidFill>
                  <a:srgbClr val="000000"/>
                </a:solidFill>
                <a:latin typeface="Arial" pitchFamily="34" charset="0"/>
                <a:ea typeface="Times New Roman" panose="02020603050405020304" pitchFamily="18" charset="0"/>
                <a:cs typeface="Arial" pitchFamily="34" charset="0"/>
              </a:rPr>
              <a:t> </a:t>
            </a:r>
            <a:r>
              <a:rPr lang="en-US" sz="1800" dirty="0" err="1" smtClean="0">
                <a:solidFill>
                  <a:srgbClr val="000000"/>
                </a:solidFill>
                <a:latin typeface="Arial" pitchFamily="34" charset="0"/>
                <a:ea typeface="Times New Roman" panose="02020603050405020304" pitchFamily="18" charset="0"/>
                <a:cs typeface="Arial" pitchFamily="34" charset="0"/>
              </a:rPr>
              <a:t>o‘rgandi</a:t>
            </a:r>
            <a:r>
              <a:rPr lang="en-US" sz="1800" dirty="0" smtClean="0">
                <a:solidFill>
                  <a:srgbClr val="000000"/>
                </a:solidFill>
                <a:latin typeface="Arial" pitchFamily="34" charset="0"/>
                <a:ea typeface="Times New Roman" panose="02020603050405020304" pitchFamily="18" charset="0"/>
                <a:cs typeface="Arial" pitchFamily="34" charset="0"/>
              </a:rPr>
              <a:t>.</a:t>
            </a:r>
            <a:endParaRPr lang="ru-RU" sz="1800" dirty="0">
              <a:solidFill>
                <a:srgbClr val="000000"/>
              </a:solidFill>
              <a:latin typeface="Arial" pitchFamily="34" charset="0"/>
              <a:cs typeface="Arial" pitchFamily="34" charset="0"/>
            </a:endParaRPr>
          </a:p>
        </p:txBody>
      </p:sp>
      <p:pic>
        <p:nvPicPr>
          <p:cNvPr id="10" name="Объект 9"/>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31853" y="755948"/>
            <a:ext cx="1540890" cy="1564025"/>
          </a:xfrm>
          <a:prstGeom prst="rect">
            <a:avLst/>
          </a:prstGeom>
          <a:noFill/>
          <a:ln>
            <a:noFill/>
          </a:ln>
        </p:spPr>
      </p:pic>
      <p:sp>
        <p:nvSpPr>
          <p:cNvPr id="11" name="Прямоугольник 10"/>
          <p:cNvSpPr/>
          <p:nvPr/>
        </p:nvSpPr>
        <p:spPr>
          <a:xfrm>
            <a:off x="4031853" y="2319953"/>
            <a:ext cx="1540890" cy="390482"/>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a:solidFill>
                  <a:srgbClr val="000000"/>
                </a:solidFill>
                <a:latin typeface="Arial" pitchFamily="34" charset="0"/>
                <a:ea typeface="Times New Roman" panose="02020603050405020304" pitchFamily="18" charset="0"/>
                <a:cs typeface="Arial" pitchFamily="34" charset="0"/>
              </a:rPr>
              <a:t>Amir </a:t>
            </a:r>
            <a:r>
              <a:rPr lang="en-US" sz="1100" b="1" dirty="0" err="1">
                <a:solidFill>
                  <a:srgbClr val="000000"/>
                </a:solidFill>
                <a:latin typeface="Arial" pitchFamily="34" charset="0"/>
                <a:ea typeface="Times New Roman" panose="02020603050405020304" pitchFamily="18" charset="0"/>
                <a:cs typeface="Arial" pitchFamily="34" charset="0"/>
              </a:rPr>
              <a:t>Olimxonning</a:t>
            </a:r>
            <a:r>
              <a:rPr lang="en-US" sz="1100" b="1" dirty="0">
                <a:solidFill>
                  <a:srgbClr val="000000"/>
                </a:solidFill>
                <a:latin typeface="Arial" pitchFamily="34" charset="0"/>
                <a:ea typeface="Times New Roman" panose="02020603050405020304" pitchFamily="18" charset="0"/>
                <a:cs typeface="Arial" pitchFamily="34" charset="0"/>
              </a:rPr>
              <a:t> </a:t>
            </a:r>
            <a:r>
              <a:rPr lang="en-US" sz="1100" b="1" dirty="0" err="1">
                <a:solidFill>
                  <a:srgbClr val="000000"/>
                </a:solidFill>
                <a:latin typeface="Arial" pitchFamily="34" charset="0"/>
                <a:ea typeface="Times New Roman" panose="02020603050405020304" pitchFamily="18" charset="0"/>
                <a:cs typeface="Arial" pitchFamily="34" charset="0"/>
              </a:rPr>
              <a:t>yoshligi</a:t>
            </a:r>
            <a:endParaRPr lang="ru-RU" sz="1100" b="1" dirty="0">
              <a:solidFill>
                <a:srgbClr val="000000"/>
              </a:solidFill>
              <a:latin typeface="Arial" pitchFamily="34" charset="0"/>
              <a:cs typeface="Arial" pitchFamily="34" charset="0"/>
            </a:endParaRPr>
          </a:p>
        </p:txBody>
      </p:sp>
      <p:sp>
        <p:nvSpPr>
          <p:cNvPr id="12" name="Прямоугольник 11"/>
          <p:cNvSpPr/>
          <p:nvPr/>
        </p:nvSpPr>
        <p:spPr>
          <a:xfrm>
            <a:off x="0" y="-48065"/>
            <a:ext cx="5759450" cy="537446"/>
          </a:xfrm>
          <a:prstGeom prst="rect">
            <a:avLst/>
          </a:prstGeom>
          <a:solidFill>
            <a:srgbClr val="0070C0"/>
          </a:solidFill>
        </p:spPr>
        <p:txBody>
          <a:bodyPr wrap="square" lIns="51426" tIns="25713" rIns="51426" bIns="25713" anchor="ctr">
            <a:spAutoFit/>
          </a:bodyPr>
          <a:lstStyle/>
          <a:p>
            <a:pPr algn="ctr">
              <a:lnSpc>
                <a:spcPct val="150000"/>
              </a:lnSpc>
            </a:pPr>
            <a:r>
              <a:rPr lang="en-US" sz="2400" b="1" dirty="0">
                <a:solidFill>
                  <a:schemeClr val="bg1"/>
                </a:solidFill>
                <a:latin typeface="Arial" pitchFamily="34" charset="0"/>
                <a:cs typeface="Arial" pitchFamily="34" charset="0"/>
              </a:rPr>
              <a:t>Amir </a:t>
            </a:r>
            <a:r>
              <a:rPr lang="en-US" sz="2400" b="1" dirty="0" err="1">
                <a:solidFill>
                  <a:schemeClr val="bg1"/>
                </a:solidFill>
                <a:latin typeface="Arial" pitchFamily="34" charset="0"/>
                <a:cs typeface="Arial" pitchFamily="34" charset="0"/>
              </a:rPr>
              <a:t>Olimxon</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islohotlari</a:t>
            </a:r>
            <a:endParaRPr lang="ru-RU" sz="2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018743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92" y="35913"/>
            <a:ext cx="5508611" cy="540015"/>
          </a:xfrm>
        </p:spPr>
        <p:txBody>
          <a:bodyPr>
            <a:normAutofit/>
          </a:bodyPr>
          <a:lstStyle/>
          <a:p>
            <a:pPr>
              <a:lnSpc>
                <a:spcPct val="100000"/>
              </a:lnSpc>
              <a:spcAft>
                <a:spcPts val="600"/>
              </a:spcAft>
            </a:pPr>
            <a:r>
              <a:rPr lang="en-US" sz="1700" dirty="0" err="1">
                <a:solidFill>
                  <a:srgbClr val="000000"/>
                </a:solidFill>
                <a:latin typeface="Arial" pitchFamily="34" charset="0"/>
                <a:cs typeface="Arial" pitchFamily="34" charset="0"/>
              </a:rPr>
              <a:t>Amirlik</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taxtiga</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o‘tirgan</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Sayid</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Olimxon</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Buxoroda</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davlat</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asoslari</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va</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diniy</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tizimni</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o‘zgartirish</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taraddudida</a:t>
            </a:r>
            <a:r>
              <a:rPr lang="en-US" sz="1700" dirty="0">
                <a:solidFill>
                  <a:srgbClr val="000000"/>
                </a:solidFill>
                <a:latin typeface="Arial" pitchFamily="34" charset="0"/>
                <a:cs typeface="Arial" pitchFamily="34" charset="0"/>
              </a:rPr>
              <a:t> </a:t>
            </a:r>
            <a:r>
              <a:rPr lang="en-US" sz="1700" dirty="0" err="1">
                <a:solidFill>
                  <a:srgbClr val="000000"/>
                </a:solidFill>
                <a:latin typeface="Arial" pitchFamily="34" charset="0"/>
                <a:cs typeface="Arial" pitchFamily="34" charset="0"/>
              </a:rPr>
              <a:t>bo‘lmadi</a:t>
            </a:r>
            <a:r>
              <a:rPr lang="en-US" sz="1700" dirty="0">
                <a:solidFill>
                  <a:srgbClr val="000000"/>
                </a:solidFill>
                <a:latin typeface="Arial" pitchFamily="34" charset="0"/>
                <a:cs typeface="Arial" pitchFamily="34" charset="0"/>
              </a:rPr>
              <a:t>. </a:t>
            </a:r>
            <a:endParaRPr lang="ru-RU" sz="17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flipH="1">
            <a:off x="3504443" y="683940"/>
            <a:ext cx="1859557" cy="1908033"/>
          </a:xfrm>
          <a:prstGeom prst="rect">
            <a:avLst/>
          </a:prstGeom>
          <a:noFill/>
          <a:ln>
            <a:noFill/>
          </a:ln>
        </p:spPr>
      </p:pic>
      <p:sp>
        <p:nvSpPr>
          <p:cNvPr id="8" name="Прямоугольник 7"/>
          <p:cNvSpPr/>
          <p:nvPr/>
        </p:nvSpPr>
        <p:spPr>
          <a:xfrm>
            <a:off x="3527797" y="2629204"/>
            <a:ext cx="1815671" cy="236594"/>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200" b="1" dirty="0" err="1">
                <a:solidFill>
                  <a:srgbClr val="000000"/>
                </a:solidFill>
                <a:latin typeface="Arial" pitchFamily="34" charset="0"/>
                <a:ea typeface="Times New Roman" panose="02020603050405020304" pitchFamily="18" charset="0"/>
                <a:cs typeface="Arial" pitchFamily="34" charset="0"/>
              </a:rPr>
              <a:t>Buxoro</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amiri</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Olimxon</a:t>
            </a:r>
            <a:r>
              <a:rPr lang="en-US" sz="1200" b="1" dirty="0">
                <a:solidFill>
                  <a:srgbClr val="000000"/>
                </a:solidFill>
                <a:latin typeface="Arial" pitchFamily="34" charset="0"/>
                <a:ea typeface="Times New Roman" panose="02020603050405020304" pitchFamily="18" charset="0"/>
                <a:cs typeface="Arial" pitchFamily="34" charset="0"/>
              </a:rPr>
              <a:t> </a:t>
            </a:r>
            <a:endParaRPr lang="ru-RU" sz="1200" dirty="0">
              <a:solidFill>
                <a:srgbClr val="000000"/>
              </a:solidFill>
              <a:latin typeface="Arial" pitchFamily="34" charset="0"/>
              <a:cs typeface="Arial" pitchFamily="34" charset="0"/>
            </a:endParaRPr>
          </a:p>
        </p:txBody>
      </p:sp>
      <p:sp>
        <p:nvSpPr>
          <p:cNvPr id="9" name="Прямоугольник 8"/>
          <p:cNvSpPr/>
          <p:nvPr/>
        </p:nvSpPr>
        <p:spPr>
          <a:xfrm>
            <a:off x="160092" y="730616"/>
            <a:ext cx="3182652" cy="2021698"/>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a:solidFill>
                  <a:srgbClr val="000000"/>
                </a:solidFill>
                <a:latin typeface="Arial" pitchFamily="34" charset="0"/>
                <a:cs typeface="Arial" pitchFamily="34" charset="0"/>
              </a:rPr>
              <a:t>Ammo </a:t>
            </a:r>
            <a:r>
              <a:rPr lang="en-US" sz="1600" dirty="0" err="1">
                <a:solidFill>
                  <a:srgbClr val="000000"/>
                </a:solidFill>
                <a:latin typeface="Arial" pitchFamily="34" charset="0"/>
                <a:cs typeface="Arial" pitchFamily="34" charset="0"/>
              </a:rPr>
              <a:t>Rossiyadagi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amirlikning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o‘zidagi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muxolifatchi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chora-tadbirlar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buxoroliklarning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mamlakatni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demok-ratlashtirish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islohotlar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to‘g‘risidagi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talablariga</a:t>
            </a:r>
            <a:r>
              <a:rPr lang="en-US" sz="1600" dirty="0">
                <a:solidFill>
                  <a:srgbClr val="000000"/>
                </a:solidFill>
                <a:latin typeface="Arial" pitchFamily="34" charset="0"/>
                <a:cs typeface="Arial" pitchFamily="34" charset="0"/>
              </a:rPr>
              <a:t> yon </a:t>
            </a:r>
            <a:r>
              <a:rPr lang="en-US" sz="1600" dirty="0" err="1">
                <a:solidFill>
                  <a:srgbClr val="000000"/>
                </a:solidFill>
                <a:latin typeface="Arial" pitchFamily="34" charset="0"/>
                <a:cs typeface="Arial" pitchFamily="34" charset="0"/>
              </a:rPr>
              <a:t>berishga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majbur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588849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136"/>
            <a:ext cx="5616624" cy="997549"/>
          </a:xfrm>
        </p:spPr>
        <p:txBody>
          <a:bodyPr>
            <a:normAutofit/>
          </a:bodyPr>
          <a:lstStyle/>
          <a:p>
            <a:pPr>
              <a:lnSpc>
                <a:spcPct val="100000"/>
              </a:lnSpc>
              <a:spcAft>
                <a:spcPts val="600"/>
              </a:spcAft>
            </a:pPr>
            <a:r>
              <a:rPr lang="en-US" sz="1600" b="1" dirty="0">
                <a:solidFill>
                  <a:srgbClr val="000000"/>
                </a:solidFill>
                <a:latin typeface="Arial" pitchFamily="34" charset="0"/>
                <a:cs typeface="Arial" pitchFamily="34" charset="0"/>
              </a:rPr>
              <a:t>1917-yil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fevral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tufayli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jonlanish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o‘zgarishlarning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amirligida</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takrorlanishidan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saqlanish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ayrim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islohotlarni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oshirishga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undadi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2050" name="Picture 2" descr="Обмен валюты. Всей."/>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75769" y="1115988"/>
            <a:ext cx="2412268" cy="18362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1413" y="1007976"/>
            <a:ext cx="3132348"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a:solidFill>
                  <a:srgbClr val="000000"/>
                </a:solidFill>
                <a:latin typeface="Arial" pitchFamily="34" charset="0"/>
                <a:cs typeface="Arial" pitchFamily="34" charset="0"/>
              </a:rPr>
              <a:t>1917-yil </a:t>
            </a:r>
            <a:r>
              <a:rPr lang="en-US" sz="1600" dirty="0" err="1">
                <a:solidFill>
                  <a:srgbClr val="000000"/>
                </a:solidFill>
                <a:latin typeface="Arial" pitchFamily="34" charset="0"/>
                <a:cs typeface="Arial" pitchFamily="34" charset="0"/>
              </a:rPr>
              <a:t>martda</a:t>
            </a:r>
            <a:r>
              <a:rPr lang="en-US" sz="1600" dirty="0">
                <a:solidFill>
                  <a:srgbClr val="000000"/>
                </a:solidFill>
                <a:latin typeface="Arial" pitchFamily="34" charset="0"/>
                <a:cs typeface="Arial" pitchFamily="34" charset="0"/>
              </a:rPr>
              <a:t> bosh </a:t>
            </a:r>
            <a:r>
              <a:rPr lang="en-US" sz="1600" dirty="0" err="1">
                <a:solidFill>
                  <a:srgbClr val="000000"/>
                </a:solidFill>
                <a:latin typeface="Arial" pitchFamily="34" charset="0"/>
                <a:cs typeface="Arial" pitchFamily="34" charset="0"/>
              </a:rPr>
              <a:t>qozi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qabulxonasida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mamlakatda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islohotlar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berdi</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amirning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mavjud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tuzum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daxl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qilmaydigan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ahvolini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o‘nglamaydigan</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farmonini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eshittirdi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674802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683940"/>
            <a:ext cx="3600400" cy="2134826"/>
          </a:xfrm>
        </p:spPr>
        <p:style>
          <a:lnRef idx="2">
            <a:schemeClr val="accent1"/>
          </a:lnRef>
          <a:fillRef idx="1">
            <a:schemeClr val="lt1"/>
          </a:fillRef>
          <a:effectRef idx="0">
            <a:schemeClr val="accent1"/>
          </a:effectRef>
          <a:fontRef idx="minor">
            <a:schemeClr val="dk1"/>
          </a:fontRef>
        </p:style>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1917-yil 8-aprelda </a:t>
            </a: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Karki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Buxoroda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namoyishlar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o‘tkazishdi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to‘plangan</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r>
            <a:br>
              <a:rPr lang="en-US" sz="1600" dirty="0" smtClean="0">
                <a:solidFill>
                  <a:srgbClr val="000000"/>
                </a:solidFill>
                <a:latin typeface="Arial" pitchFamily="34" charset="0"/>
                <a:cs typeface="Arial" pitchFamily="34" charset="0"/>
              </a:rPr>
            </a:br>
            <a:r>
              <a:rPr lang="en-US" sz="1600" dirty="0" smtClean="0">
                <a:solidFill>
                  <a:srgbClr val="000000"/>
                </a:solidFill>
                <a:latin typeface="Arial" pitchFamily="34" charset="0"/>
                <a:cs typeface="Arial" pitchFamily="34" charset="0"/>
              </a:rPr>
              <a:t>150 </a:t>
            </a:r>
            <a:r>
              <a:rPr lang="en-US" sz="1600" dirty="0" err="1">
                <a:solidFill>
                  <a:srgbClr val="000000"/>
                </a:solidFill>
                <a:latin typeface="Arial" pitchFamily="34" charset="0"/>
                <a:cs typeface="Arial" pitchFamily="34" charset="0"/>
              </a:rPr>
              <a:t>kishiga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Fayzulla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Xo‘jayev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Abdurauf</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Fitrat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rahnamolik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Shiorlarda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Yashasin</a:t>
            </a:r>
            <a:r>
              <a:rPr lang="en-US" sz="1600" dirty="0">
                <a:solidFill>
                  <a:srgbClr val="000000"/>
                </a:solidFill>
                <a:latin typeface="Arial" pitchFamily="34" charset="0"/>
                <a:cs typeface="Arial" pitchFamily="34" charset="0"/>
              </a:rPr>
              <a:t> Amir!” </a:t>
            </a:r>
            <a:r>
              <a:rPr lang="en-US" sz="1600" dirty="0" err="1">
                <a:solidFill>
                  <a:srgbClr val="000000"/>
                </a:solidFill>
                <a:latin typeface="Arial" pitchFamily="34" charset="0"/>
                <a:cs typeface="Arial" pitchFamily="34" charset="0"/>
              </a:rPr>
              <a:t>qatorida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Hurriyat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Adolat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Musavvat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kabi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mazmundagi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da’vatlar</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bor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3076" name="Picture 4" descr="Абдурауф Фитрат (1886-1938) | www.ziyouz.uz"/>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743821" y="584639"/>
            <a:ext cx="1779830" cy="1997533"/>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018902" y="2582172"/>
            <a:ext cx="1259622" cy="236594"/>
          </a:xfrm>
          <a:prstGeom prst="rect">
            <a:avLst/>
          </a:prstGeom>
        </p:spPr>
        <p:txBody>
          <a:bodyPr wrap="none" lIns="51426" tIns="25713" rIns="51426" bIns="25713">
            <a:spAutoFit/>
          </a:bodyPr>
          <a:lstStyle/>
          <a:p>
            <a:pPr algn="ctr"/>
            <a:r>
              <a:rPr lang="en-US" sz="1200" b="1" dirty="0" err="1">
                <a:solidFill>
                  <a:srgbClr val="000000"/>
                </a:solidFill>
                <a:latin typeface="Arial" pitchFamily="34" charset="0"/>
                <a:cs typeface="Arial" pitchFamily="34" charset="0"/>
              </a:rPr>
              <a:t>Abdurauf</a:t>
            </a:r>
            <a:r>
              <a:rPr lang="en-US" sz="1200" b="1" dirty="0">
                <a:solidFill>
                  <a:srgbClr val="000000"/>
                </a:solidFill>
                <a:latin typeface="Arial" pitchFamily="34" charset="0"/>
                <a:cs typeface="Arial" pitchFamily="34" charset="0"/>
              </a:rPr>
              <a:t> </a:t>
            </a:r>
            <a:r>
              <a:rPr lang="en-US" sz="1200" b="1" dirty="0" err="1">
                <a:solidFill>
                  <a:srgbClr val="000000"/>
                </a:solidFill>
                <a:latin typeface="Arial" pitchFamily="34" charset="0"/>
                <a:cs typeface="Arial" pitchFamily="34" charset="0"/>
              </a:rPr>
              <a:t>Fitrat</a:t>
            </a:r>
            <a:r>
              <a:rPr lang="en-US" sz="1200" b="1" dirty="0">
                <a:solidFill>
                  <a:srgbClr val="000000"/>
                </a:solidFill>
                <a:latin typeface="Arial" pitchFamily="34" charset="0"/>
                <a:cs typeface="Arial" pitchFamily="34" charset="0"/>
              </a:rPr>
              <a:t> </a:t>
            </a:r>
            <a:endParaRPr lang="ru-RU" sz="1200" dirty="0">
              <a:solidFill>
                <a:srgbClr val="000000"/>
              </a:solidFill>
              <a:latin typeface="Arial" pitchFamily="34" charset="0"/>
              <a:cs typeface="Arial" pitchFamily="34" charset="0"/>
            </a:endParaRPr>
          </a:p>
        </p:txBody>
      </p:sp>
      <p:sp>
        <p:nvSpPr>
          <p:cNvPr id="3" name="TextBox 2"/>
          <p:cNvSpPr txBox="1"/>
          <p:nvPr/>
        </p:nvSpPr>
        <p:spPr>
          <a:xfrm>
            <a:off x="215429" y="27157"/>
            <a:ext cx="5436604" cy="584775"/>
          </a:xfrm>
          <a:prstGeom prst="rect">
            <a:avLst/>
          </a:prstGeom>
          <a:noFill/>
        </p:spPr>
        <p:txBody>
          <a:bodyPr wrap="square" rtlCol="0">
            <a:spAutoFit/>
          </a:bodyPr>
          <a:lstStyle/>
          <a:p>
            <a:pPr algn="ctr"/>
            <a:r>
              <a:rPr lang="en-US" sz="1600" dirty="0" err="1">
                <a:solidFill>
                  <a:srgbClr val="000000"/>
                </a:solidFill>
                <a:latin typeface="Arial" pitchFamily="34" charset="0"/>
                <a:cs typeface="Arial" pitchFamily="34" charset="0"/>
              </a:rPr>
              <a:t>Farmon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va’dalar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tuzilgan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bo‘lsada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jadidlarda</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shubha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uyg‘otdi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9507738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0"/>
            <a:ext cx="5544616" cy="1007976"/>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200 </a:t>
            </a:r>
            <a:r>
              <a:rPr lang="en-US" sz="1600" dirty="0" err="1">
                <a:solidFill>
                  <a:srgbClr val="000000"/>
                </a:solidFill>
                <a:latin typeface="Arial" pitchFamily="34" charset="0"/>
                <a:cs typeface="Arial" pitchFamily="34" charset="0"/>
              </a:rPr>
              <a:t>piyoda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300 </a:t>
            </a:r>
            <a:r>
              <a:rPr lang="en-US" sz="1600" dirty="0" err="1">
                <a:solidFill>
                  <a:srgbClr val="000000"/>
                </a:solidFill>
                <a:latin typeface="Arial" pitchFamily="34" charset="0"/>
                <a:cs typeface="Arial" pitchFamily="34" charset="0"/>
              </a:rPr>
              <a:t>otliq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sarbozdan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iborat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chiqqanlarni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tarqatib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hibsga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Bundan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tashqari</a:t>
            </a:r>
            <a:r>
              <a:rPr lang="en-US" sz="1600" dirty="0">
                <a:solidFill>
                  <a:srgbClr val="000000"/>
                </a:solidFill>
                <a:latin typeface="Arial" pitchFamily="34" charset="0"/>
                <a:cs typeface="Arial" pitchFamily="34" charset="0"/>
              </a:rPr>
              <a:t> Ark </a:t>
            </a:r>
            <a:r>
              <a:rPr lang="en-US" sz="1600" dirty="0" err="1">
                <a:solidFill>
                  <a:srgbClr val="000000"/>
                </a:solidFill>
                <a:latin typeface="Arial" pitchFamily="34" charset="0"/>
                <a:cs typeface="Arial" pitchFamily="34" charset="0"/>
              </a:rPr>
              <a:t>ostonasida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islohotlarga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chiqqan</a:t>
            </a:r>
            <a:r>
              <a:rPr lang="en-US" sz="1600" dirty="0">
                <a:solidFill>
                  <a:srgbClr val="000000"/>
                </a:solidFill>
                <a:latin typeface="Arial" pitchFamily="34" charset="0"/>
                <a:cs typeface="Arial" pitchFamily="34" charset="0"/>
              </a:rPr>
              <a:t> 7 </a:t>
            </a:r>
            <a:r>
              <a:rPr lang="en-US" sz="1600" dirty="0" err="1">
                <a:solidFill>
                  <a:srgbClr val="000000"/>
                </a:solidFill>
                <a:latin typeface="Arial" pitchFamily="34" charset="0"/>
                <a:cs typeface="Arial" pitchFamily="34" charset="0"/>
              </a:rPr>
              <a:t>mingdan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ziyod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uyushgan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mullalar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guruhi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egallab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1026" name="Picture 2" descr="Армия эмира. Что представляли собой вооружённые силы Бухары?"/>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311773" y="1115988"/>
            <a:ext cx="2340261" cy="19389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7418" y="1115988"/>
            <a:ext cx="3096343"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a:solidFill>
                  <a:srgbClr val="000000"/>
                </a:solidFill>
                <a:latin typeface="Arial" pitchFamily="34" charset="0"/>
                <a:cs typeface="Arial" pitchFamily="34" charset="0"/>
              </a:rPr>
              <a:t>Namoyishchilarga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toshlar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yog‘dirilib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ularni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do‘pposlay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haqoratlay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boshladi</a:t>
            </a:r>
            <a:r>
              <a:rPr lang="en-US" sz="1500" dirty="0">
                <a:solidFill>
                  <a:srgbClr val="000000"/>
                </a:solidFill>
                <a:latin typeface="Arial" pitchFamily="34" charset="0"/>
                <a:cs typeface="Arial" pitchFamily="34" charset="0"/>
              </a:rPr>
              <a:t>. 30 </a:t>
            </a:r>
            <a:r>
              <a:rPr lang="en-US" sz="1500" dirty="0" err="1">
                <a:solidFill>
                  <a:srgbClr val="000000"/>
                </a:solidFill>
                <a:latin typeface="Arial" pitchFamily="34" charset="0"/>
                <a:cs typeface="Arial" pitchFamily="34" charset="0"/>
              </a:rPr>
              <a:t>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ziyod</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namoyishchilar</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hibsga</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olindi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ko‘plarga</a:t>
            </a:r>
            <a:r>
              <a:rPr lang="en-US" sz="1500" dirty="0">
                <a:solidFill>
                  <a:srgbClr val="000000"/>
                </a:solidFill>
                <a:latin typeface="Arial" pitchFamily="34" charset="0"/>
                <a:cs typeface="Arial" pitchFamily="34" charset="0"/>
              </a:rPr>
              <a:t> tan </a:t>
            </a:r>
            <a:r>
              <a:rPr lang="en-US" sz="1500" dirty="0" err="1">
                <a:solidFill>
                  <a:srgbClr val="000000"/>
                </a:solidFill>
                <a:latin typeface="Arial" pitchFamily="34" charset="0"/>
                <a:cs typeface="Arial" pitchFamily="34" charset="0"/>
              </a:rPr>
              <a:t>jarohat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yetkazildi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Qutilib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qolgan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namoyishchilar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boshqa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shaharlarga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qochib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jon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saqlashdi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411771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07417" y="1251550"/>
            <a:ext cx="3365777"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600" dirty="0">
                <a:solidFill>
                  <a:srgbClr val="000000"/>
                </a:solidFill>
                <a:latin typeface="Arial" pitchFamily="34" charset="0"/>
                <a:ea typeface="Times New Roman" panose="02020603050405020304" pitchFamily="18" charset="0"/>
                <a:cs typeface="Arial" pitchFamily="34" charset="0"/>
              </a:rPr>
              <a:t>1920-yil </a:t>
            </a:r>
            <a:r>
              <a:rPr lang="en-US" sz="1600" dirty="0" err="1">
                <a:solidFill>
                  <a:srgbClr val="000000"/>
                </a:solidFill>
                <a:latin typeface="Arial" pitchFamily="34" charset="0"/>
                <a:ea typeface="Times New Roman" panose="02020603050405020304" pitchFamily="18" charset="0"/>
                <a:cs typeface="Arial" pitchFamily="34" charset="0"/>
              </a:rPr>
              <a:t>yanvarda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Toshkentda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o‘rnashib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Yosh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buxoroliklarning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so‘l</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qismi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Fayzulla</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Xo‘jayev</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rahbarligida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a:solidFill>
                  <a:srgbClr val="7030A0"/>
                </a:solidFill>
                <a:latin typeface="Arial" pitchFamily="34" charset="0"/>
                <a:ea typeface="Times New Roman" panose="02020603050405020304" pitchFamily="18" charset="0"/>
                <a:cs typeface="Arial" pitchFamily="34" charset="0"/>
              </a:rPr>
              <a:t>“</a:t>
            </a:r>
            <a:r>
              <a:rPr lang="en-US" sz="1600" dirty="0" err="1">
                <a:solidFill>
                  <a:srgbClr val="7030A0"/>
                </a:solidFill>
                <a:latin typeface="Arial" pitchFamily="34" charset="0"/>
                <a:ea typeface="Times New Roman" panose="02020603050405020304" pitchFamily="18" charset="0"/>
                <a:cs typeface="Arial" pitchFamily="34" charset="0"/>
              </a:rPr>
              <a:t>Inqilobchi</a:t>
            </a:r>
            <a:r>
              <a:rPr lang="en-US" sz="1600" dirty="0">
                <a:solidFill>
                  <a:srgbClr val="7030A0"/>
                </a:solidFill>
                <a:latin typeface="Arial" pitchFamily="34" charset="0"/>
                <a:ea typeface="Times New Roman" panose="02020603050405020304" pitchFamily="18" charset="0"/>
                <a:cs typeface="Arial" pitchFamily="34" charset="0"/>
              </a:rPr>
              <a:t> </a:t>
            </a:r>
            <a:r>
              <a:rPr lang="en-US" sz="1600" dirty="0" err="1">
                <a:solidFill>
                  <a:srgbClr val="7030A0"/>
                </a:solidFill>
                <a:latin typeface="Arial" pitchFamily="34" charset="0"/>
                <a:ea typeface="Times New Roman" panose="02020603050405020304" pitchFamily="18" charset="0"/>
                <a:cs typeface="Arial" pitchFamily="34" charset="0"/>
              </a:rPr>
              <a:t>yosh</a:t>
            </a:r>
            <a:r>
              <a:rPr lang="en-US" sz="1600" dirty="0">
                <a:solidFill>
                  <a:srgbClr val="7030A0"/>
                </a:solidFill>
                <a:latin typeface="Arial" pitchFamily="34" charset="0"/>
                <a:ea typeface="Times New Roman" panose="02020603050405020304" pitchFamily="18" charset="0"/>
                <a:cs typeface="Arial" pitchFamily="34" charset="0"/>
              </a:rPr>
              <a:t> </a:t>
            </a:r>
            <a:r>
              <a:rPr lang="en-US" sz="1600" dirty="0" err="1">
                <a:solidFill>
                  <a:srgbClr val="7030A0"/>
                </a:solidFill>
                <a:latin typeface="Arial" pitchFamily="34" charset="0"/>
                <a:ea typeface="Times New Roman" panose="02020603050405020304" pitchFamily="18" charset="0"/>
                <a:cs typeface="Arial" pitchFamily="34" charset="0"/>
              </a:rPr>
              <a:t>buxoroliklarning</a:t>
            </a:r>
            <a:r>
              <a:rPr lang="en-US" sz="1600" dirty="0">
                <a:solidFill>
                  <a:srgbClr val="7030A0"/>
                </a:solidFill>
                <a:latin typeface="Arial" pitchFamily="34" charset="0"/>
                <a:ea typeface="Times New Roman" panose="02020603050405020304" pitchFamily="18" charset="0"/>
                <a:cs typeface="Arial" pitchFamily="34" charset="0"/>
              </a:rPr>
              <a:t> </a:t>
            </a:r>
            <a:r>
              <a:rPr lang="en-US" sz="1600" dirty="0" err="1">
                <a:solidFill>
                  <a:srgbClr val="7030A0"/>
                </a:solidFill>
                <a:latin typeface="Arial" pitchFamily="34" charset="0"/>
                <a:ea typeface="Times New Roman" panose="02020603050405020304" pitchFamily="18" charset="0"/>
                <a:cs typeface="Arial" pitchFamily="34" charset="0"/>
              </a:rPr>
              <a:t>Turkistondagi</a:t>
            </a:r>
            <a:r>
              <a:rPr lang="en-US" sz="1600" dirty="0">
                <a:solidFill>
                  <a:srgbClr val="7030A0"/>
                </a:solidFill>
                <a:latin typeface="Arial" pitchFamily="34" charset="0"/>
                <a:ea typeface="Times New Roman" panose="02020603050405020304" pitchFamily="18" charset="0"/>
                <a:cs typeface="Arial" pitchFamily="34" charset="0"/>
              </a:rPr>
              <a:t> </a:t>
            </a:r>
            <a:r>
              <a:rPr lang="en-US" sz="1600" dirty="0" err="1">
                <a:solidFill>
                  <a:srgbClr val="7030A0"/>
                </a:solidFill>
                <a:latin typeface="Arial" pitchFamily="34" charset="0"/>
                <a:ea typeface="Times New Roman" panose="02020603050405020304" pitchFamily="18" charset="0"/>
                <a:cs typeface="Arial" pitchFamily="34" charset="0"/>
              </a:rPr>
              <a:t>markaziy</a:t>
            </a:r>
            <a:r>
              <a:rPr lang="en-US" sz="1600" dirty="0">
                <a:solidFill>
                  <a:srgbClr val="7030A0"/>
                </a:solidFill>
                <a:latin typeface="Arial" pitchFamily="34" charset="0"/>
                <a:ea typeface="Times New Roman" panose="02020603050405020304" pitchFamily="18" charset="0"/>
                <a:cs typeface="Arial" pitchFamily="34" charset="0"/>
              </a:rPr>
              <a:t> </a:t>
            </a:r>
            <a:r>
              <a:rPr lang="en-US" sz="1600" dirty="0" err="1">
                <a:solidFill>
                  <a:srgbClr val="7030A0"/>
                </a:solidFill>
                <a:latin typeface="Arial" pitchFamily="34" charset="0"/>
                <a:ea typeface="Times New Roman" panose="02020603050405020304" pitchFamily="18" charset="0"/>
                <a:cs typeface="Arial" pitchFamily="34" charset="0"/>
              </a:rPr>
              <a:t>byurosi”</a:t>
            </a:r>
            <a:r>
              <a:rPr lang="en-US" sz="1600" dirty="0" err="1">
                <a:solidFill>
                  <a:srgbClr val="000000"/>
                </a:solidFill>
                <a:latin typeface="Arial" pitchFamily="34" charset="0"/>
                <a:ea typeface="Times New Roman" panose="02020603050405020304" pitchFamily="18" charset="0"/>
                <a:cs typeface="Arial" pitchFamily="34" charset="0"/>
              </a:rPr>
              <a:t>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tuzishdi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pic>
        <p:nvPicPr>
          <p:cNvPr id="8" name="Объект 7"/>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98717" y="1224000"/>
            <a:ext cx="1564132" cy="1426164"/>
          </a:xfrm>
          <a:prstGeom prst="rect">
            <a:avLst/>
          </a:prstGeom>
          <a:noFill/>
          <a:ln>
            <a:noFill/>
          </a:ln>
        </p:spPr>
      </p:pic>
      <p:sp>
        <p:nvSpPr>
          <p:cNvPr id="9" name="Прямоугольник 8"/>
          <p:cNvSpPr/>
          <p:nvPr/>
        </p:nvSpPr>
        <p:spPr>
          <a:xfrm>
            <a:off x="3798717" y="2780806"/>
            <a:ext cx="1557053" cy="236594"/>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200" b="1" dirty="0" err="1">
                <a:solidFill>
                  <a:srgbClr val="000000"/>
                </a:solidFill>
                <a:latin typeface="Arial" pitchFamily="34" charset="0"/>
                <a:ea typeface="Times New Roman" panose="02020603050405020304" pitchFamily="18" charset="0"/>
                <a:cs typeface="Arial" pitchFamily="34" charset="0"/>
              </a:rPr>
              <a:t>Fayzulla</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Xo‘jayev</a:t>
            </a:r>
            <a:r>
              <a:rPr lang="en-US" sz="1200" b="1" dirty="0">
                <a:solidFill>
                  <a:srgbClr val="000000"/>
                </a:solidFill>
                <a:latin typeface="Arial" pitchFamily="34" charset="0"/>
                <a:ea typeface="Times New Roman" panose="02020603050405020304" pitchFamily="18" charset="0"/>
                <a:cs typeface="Arial" pitchFamily="34" charset="0"/>
              </a:rPr>
              <a:t> </a:t>
            </a:r>
            <a:endParaRPr lang="ru-RU" sz="1200" b="1" dirty="0">
              <a:solidFill>
                <a:srgbClr val="000000"/>
              </a:solidFill>
              <a:latin typeface="Arial" pitchFamily="34" charset="0"/>
              <a:cs typeface="Arial" pitchFamily="34" charset="0"/>
            </a:endParaRPr>
          </a:p>
        </p:txBody>
      </p:sp>
      <p:sp>
        <p:nvSpPr>
          <p:cNvPr id="10" name="Прямоугольник 9"/>
          <p:cNvSpPr/>
          <p:nvPr/>
        </p:nvSpPr>
        <p:spPr>
          <a:xfrm>
            <a:off x="0" y="-48065"/>
            <a:ext cx="5759450" cy="537446"/>
          </a:xfrm>
          <a:prstGeom prst="rect">
            <a:avLst/>
          </a:prstGeom>
          <a:solidFill>
            <a:srgbClr val="0070C0"/>
          </a:solidFill>
        </p:spPr>
        <p:txBody>
          <a:bodyPr wrap="square" lIns="51426" tIns="25713" rIns="51426" bIns="25713" anchor="ctr">
            <a:spAutoFit/>
          </a:bodyPr>
          <a:lstStyle/>
          <a:p>
            <a:pPr algn="ctr">
              <a:lnSpc>
                <a:spcPct val="150000"/>
              </a:lnSpc>
            </a:pPr>
            <a:r>
              <a:rPr lang="en-US" sz="2400" b="1" dirty="0" err="1">
                <a:solidFill>
                  <a:schemeClr val="bg1"/>
                </a:solidFill>
                <a:latin typeface="Arial" pitchFamily="34" charset="0"/>
                <a:cs typeface="Arial" pitchFamily="34" charset="0"/>
              </a:rPr>
              <a:t>Buxoro</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amirligining</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qulashi</a:t>
            </a:r>
            <a:endParaRPr lang="ru-RU" sz="2200" b="1" dirty="0">
              <a:solidFill>
                <a:schemeClr val="bg1"/>
              </a:solidFill>
              <a:latin typeface="Arial" pitchFamily="34" charset="0"/>
              <a:cs typeface="Arial" pitchFamily="34" charset="0"/>
            </a:endParaRPr>
          </a:p>
        </p:txBody>
      </p:sp>
      <p:sp>
        <p:nvSpPr>
          <p:cNvPr id="3" name="Прямоугольник 2"/>
          <p:cNvSpPr/>
          <p:nvPr/>
        </p:nvSpPr>
        <p:spPr>
          <a:xfrm>
            <a:off x="107417" y="502232"/>
            <a:ext cx="5544616" cy="584775"/>
          </a:xfrm>
          <a:prstGeom prst="rect">
            <a:avLst/>
          </a:prstGeom>
        </p:spPr>
        <p:txBody>
          <a:bodyPr wrap="square">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Omon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qolgan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jadidlar</a:t>
            </a:r>
            <a:r>
              <a:rPr lang="en-US" sz="1600" dirty="0">
                <a:solidFill>
                  <a:srgbClr val="000000"/>
                </a:solidFill>
                <a:latin typeface="Arial" pitchFamily="34" charset="0"/>
                <a:ea typeface="Times New Roman" panose="02020603050405020304" pitchFamily="18" charset="0"/>
                <a:cs typeface="Arial" pitchFamily="34" charset="0"/>
              </a:rPr>
              <a:t> 1917-yili </a:t>
            </a:r>
            <a:r>
              <a:rPr lang="en-US" sz="1600" dirty="0" err="1">
                <a:solidFill>
                  <a:srgbClr val="000000"/>
                </a:solidFill>
                <a:latin typeface="Arial" pitchFamily="34" charset="0"/>
                <a:ea typeface="Times New Roman" panose="02020603050405020304" pitchFamily="18" charset="0"/>
                <a:cs typeface="Arial" pitchFamily="34" charset="0"/>
              </a:rPr>
              <a:t>bolsheviklar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tomonidan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egallangan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Turkiston</a:t>
            </a:r>
            <a:r>
              <a:rPr lang="en-US" sz="1600" dirty="0" err="1">
                <a:solidFill>
                  <a:srgbClr val="000000"/>
                </a:solidFill>
                <a:latin typeface="Arial" pitchFamily="34" charset="0"/>
                <a:ea typeface="Times New Roman" panose="02020603050405020304" pitchFamily="18" charset="0"/>
                <a:cs typeface="Arial" pitchFamily="34" charset="0"/>
              </a:rPr>
              <a:t>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qochishdi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996458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128326" y="450952"/>
            <a:ext cx="5616623" cy="593028"/>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1868-yildagi </a:t>
            </a:r>
            <a:r>
              <a:rPr lang="en-US" sz="1600" dirty="0" err="1">
                <a:solidFill>
                  <a:srgbClr val="000000"/>
                </a:solidFill>
                <a:latin typeface="Arial" pitchFamily="34" charset="0"/>
                <a:cs typeface="Arial" pitchFamily="34" charset="0"/>
              </a:rPr>
              <a:t>shartnoma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taqdirini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tubdan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o‘zgartirib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yubordi</a:t>
            </a:r>
            <a:r>
              <a:rPr lang="en-US" sz="1600" dirty="0">
                <a:solidFill>
                  <a:srgbClr val="000000"/>
                </a:solidFill>
                <a:latin typeface="Arial" pitchFamily="34" charset="0"/>
                <a:cs typeface="Arial" pitchFamily="34" charset="0"/>
              </a:rPr>
              <a:t>. </a:t>
            </a:r>
            <a:endParaRPr lang="ru-RU" altLang="ru-RU" sz="1600" dirty="0">
              <a:solidFill>
                <a:srgbClr val="000000"/>
              </a:solidFill>
              <a:latin typeface="Arial" pitchFamily="34" charset="0"/>
              <a:cs typeface="Arial" pitchFamily="34" charset="0"/>
            </a:endParaRPr>
          </a:p>
        </p:txBody>
      </p:sp>
      <p:pic>
        <p:nvPicPr>
          <p:cNvPr id="1028" name="Picture 4" descr="Кириллица | Какую одежду нельзя носить мусульманам"/>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3721" y="1046031"/>
            <a:ext cx="2729190" cy="129409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20161" y="2412132"/>
            <a:ext cx="5567875" cy="790592"/>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Garchi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mustaqillikdan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mahrum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bo‘lsa</a:t>
            </a:r>
            <a:r>
              <a:rPr lang="en-US" sz="1600" dirty="0">
                <a:solidFill>
                  <a:srgbClr val="000000"/>
                </a:solidFill>
                <a:latin typeface="Arial" pitchFamily="34" charset="0"/>
                <a:cs typeface="Arial" pitchFamily="34" charset="0"/>
              </a:rPr>
              <a:t>-da,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fuqarolari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ustidan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cheklanmagan</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hokimiyatni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saqlab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8" name="Заголовок 1"/>
          <p:cNvSpPr txBox="1">
            <a:spLocks/>
          </p:cNvSpPr>
          <p:nvPr/>
        </p:nvSpPr>
        <p:spPr>
          <a:xfrm>
            <a:off x="0" y="1"/>
            <a:ext cx="5759450" cy="467916"/>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fontScale="92500"/>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err="1">
                <a:solidFill>
                  <a:schemeClr val="bg1"/>
                </a:solidFill>
                <a:latin typeface="Arial" pitchFamily="34" charset="0"/>
                <a:cs typeface="Arial" pitchFamily="34" charset="0"/>
              </a:rPr>
              <a:t>Buxoro</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amirligining</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ijtimoiy-siyosiy</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ahvoli</a:t>
            </a:r>
            <a:endParaRPr lang="ru-RU" sz="2400" b="1" dirty="0">
              <a:solidFill>
                <a:schemeClr val="bg1"/>
              </a:solidFill>
              <a:latin typeface="Arial" pitchFamily="34" charset="0"/>
              <a:cs typeface="Arial" pitchFamily="34" charset="0"/>
            </a:endParaRPr>
          </a:p>
        </p:txBody>
      </p:sp>
      <p:sp>
        <p:nvSpPr>
          <p:cNvPr id="2" name="Прямоугольник 1"/>
          <p:cNvSpPr/>
          <p:nvPr/>
        </p:nvSpPr>
        <p:spPr>
          <a:xfrm>
            <a:off x="169695" y="1157585"/>
            <a:ext cx="2710029" cy="830997"/>
          </a:xfrm>
          <a:prstGeom prst="rect">
            <a:avLst/>
          </a:prstGeom>
        </p:spPr>
        <p:txBody>
          <a:bodyPr wrap="square">
            <a:spAutoFit/>
          </a:bodyPr>
          <a:lstStyle/>
          <a:p>
            <a:pPr algn="ctr"/>
            <a:r>
              <a:rPr lang="en-US" sz="1600" dirty="0">
                <a:solidFill>
                  <a:srgbClr val="000000"/>
                </a:solidFill>
                <a:latin typeface="Arial" pitchFamily="34" charset="0"/>
                <a:cs typeface="Arial" pitchFamily="34" charset="0"/>
              </a:rPr>
              <a:t>U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mustaqillikdan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mahrum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protektoratiga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aylanib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921860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8444"/>
            <a:ext cx="5508611" cy="855516"/>
          </a:xfrm>
        </p:spPr>
        <p:txBody>
          <a:bodyPr/>
          <a:lstStyle/>
          <a:p>
            <a:pPr>
              <a:lnSpc>
                <a:spcPct val="100000"/>
              </a:lnSpc>
              <a:spcAft>
                <a:spcPts val="600"/>
              </a:spcAft>
            </a:pPr>
            <a:r>
              <a:rPr lang="en-US" sz="1600" dirty="0" err="1">
                <a:solidFill>
                  <a:srgbClr val="000000"/>
                </a:solidFill>
                <a:latin typeface="Arial" pitchFamily="34" charset="0"/>
                <a:cs typeface="Arial" pitchFamily="34" charset="0"/>
              </a:rPr>
              <a:t>Fayzulla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Xo‘jayev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rahbarlik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buxoroliklar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bolsheviklarning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birgalikdagi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to‘ntarishi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tayyorlandi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4098" name="Picture 2" descr="Камолудин Абдуллаев. Смерть «летучего голландца Восток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24108" y="1079984"/>
            <a:ext cx="2844315" cy="16921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3421" y="971972"/>
            <a:ext cx="2520280"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a:solidFill>
                  <a:srgbClr val="000000"/>
                </a:solidFill>
                <a:latin typeface="Arial" pitchFamily="34" charset="0"/>
                <a:cs typeface="Arial" pitchFamily="34" charset="0"/>
              </a:rPr>
              <a:t>Amir </a:t>
            </a:r>
            <a:r>
              <a:rPr lang="en-US" sz="1600" dirty="0" err="1">
                <a:solidFill>
                  <a:srgbClr val="000000"/>
                </a:solidFill>
                <a:latin typeface="Arial" pitchFamily="34" charset="0"/>
                <a:cs typeface="Arial" pitchFamily="34" charset="0"/>
              </a:rPr>
              <a:t>qo‘shinini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parokanda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bo‘yicha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tashviqot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yurita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boshlandi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maqsadda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“Tong” </a:t>
            </a:r>
            <a:r>
              <a:rPr lang="en-US" sz="1600" dirty="0" err="1">
                <a:solidFill>
                  <a:srgbClr val="000000"/>
                </a:solidFill>
                <a:latin typeface="Arial" pitchFamily="34" charset="0"/>
                <a:cs typeface="Arial" pitchFamily="34" charset="0"/>
              </a:rPr>
              <a:t>jurnali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a:t>
            </a:r>
            <a:r>
              <a:rPr lang="en-US" sz="1600" b="1" dirty="0" err="1">
                <a:solidFill>
                  <a:srgbClr val="000000"/>
                </a:solidFill>
                <a:latin typeface="Arial" pitchFamily="34" charset="0"/>
                <a:cs typeface="Arial" pitchFamily="34" charset="0"/>
              </a:rPr>
              <a:t>Uchqun</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gazetasi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nashr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7367207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252" y="179884"/>
            <a:ext cx="5544616" cy="612068"/>
          </a:xfrm>
        </p:spPr>
        <p:txBody>
          <a:bodyPr/>
          <a:lstStyle/>
          <a:p>
            <a:pPr>
              <a:lnSpc>
                <a:spcPct val="100000"/>
              </a:lnSpc>
              <a:spcAft>
                <a:spcPts val="600"/>
              </a:spcAft>
            </a:pPr>
            <a:r>
              <a:rPr lang="en-US" sz="1600" dirty="0" err="1">
                <a:solidFill>
                  <a:srgbClr val="000000"/>
                </a:solidFill>
                <a:latin typeface="Arial" pitchFamily="34" charset="0"/>
                <a:cs typeface="Arial" pitchFamily="34" charset="0"/>
              </a:rPr>
              <a:t>Yosh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buxoroliklar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taxtdan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ag‘darishning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tashviqiy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hozirlashga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kirishdi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5122" name="Picture 2" descr="Бухарская революция (Журнал «Родина», 1989, №11) | GreyLib: библиотека  Хуршида Даврон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761" y="971972"/>
            <a:ext cx="2460504" cy="166775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37668" y="1007976"/>
            <a:ext cx="2988332" cy="1667755"/>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000000"/>
                </a:solidFill>
                <a:latin typeface="Arial" pitchFamily="34" charset="0"/>
                <a:cs typeface="Arial" pitchFamily="34" charset="0"/>
              </a:rPr>
              <a:t>Ularning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tashabbusi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1920-yil 29-avgustda </a:t>
            </a:r>
            <a:r>
              <a:rPr lang="en-US" sz="1500" b="1" dirty="0" err="1">
                <a:solidFill>
                  <a:srgbClr val="000000"/>
                </a:solidFill>
                <a:latin typeface="Arial" pitchFamily="34" charset="0"/>
                <a:cs typeface="Arial" pitchFamily="34" charset="0"/>
              </a:rPr>
              <a:t>Chorjo‘yda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qo‘zg‘olon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uyushtirildi</a:t>
            </a:r>
            <a:r>
              <a:rPr lang="en-US" sz="1500" dirty="0">
                <a:solidFill>
                  <a:srgbClr val="000000"/>
                </a:solidFill>
                <a:latin typeface="Arial" pitchFamily="34" charset="0"/>
                <a:cs typeface="Arial" pitchFamily="34" charset="0"/>
              </a:rPr>
              <a:t>. Bu </a:t>
            </a:r>
            <a:r>
              <a:rPr lang="en-US" sz="1500" dirty="0" err="1">
                <a:solidFill>
                  <a:srgbClr val="000000"/>
                </a:solidFill>
                <a:latin typeface="Arial" pitchFamily="34" charset="0"/>
                <a:cs typeface="Arial" pitchFamily="34" charset="0"/>
              </a:rPr>
              <a:t>yerda</a:t>
            </a:r>
            <a:r>
              <a:rPr lang="en-US" sz="1500" dirty="0">
                <a:solidFill>
                  <a:srgbClr val="00000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Muvaqqat</a:t>
            </a:r>
            <a:r>
              <a:rPr lang="en-US" sz="1500" dirty="0">
                <a:solidFill>
                  <a:srgbClr val="7030A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inqilobiy</a:t>
            </a:r>
            <a:r>
              <a:rPr lang="en-US" sz="1500" dirty="0">
                <a:solidFill>
                  <a:srgbClr val="7030A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qo‘mita</a:t>
            </a:r>
            <a:r>
              <a:rPr lang="en-US" sz="1500" dirty="0">
                <a:solidFill>
                  <a:srgbClr val="7030A0"/>
                </a:solidFill>
                <a:latin typeface="Arial" pitchFamily="34" charset="0"/>
                <a:cs typeface="Arial" pitchFamily="34" charset="0"/>
              </a:rPr>
              <a:t> </a:t>
            </a:r>
            <a:r>
              <a:rPr lang="en-US" sz="1500" dirty="0" err="1">
                <a:solidFill>
                  <a:srgbClr val="7030A0"/>
                </a:solidFill>
                <a:latin typeface="Arial" pitchFamily="34" charset="0"/>
                <a:cs typeface="Arial" pitchFamily="34" charset="0"/>
              </a:rPr>
              <a:t>tuzilib</a:t>
            </a:r>
            <a:r>
              <a:rPr lang="en-US" sz="1500" dirty="0">
                <a:solidFill>
                  <a:srgbClr val="000000"/>
                </a:solidFill>
                <a:latin typeface="Arial" pitchFamily="34" charset="0"/>
                <a:cs typeface="Arial" pitchFamily="34" charset="0"/>
              </a:rPr>
              <a:t>, u </a:t>
            </a:r>
            <a:r>
              <a:rPr lang="en-US" sz="1500" dirty="0" err="1">
                <a:solidFill>
                  <a:srgbClr val="000000"/>
                </a:solidFill>
                <a:latin typeface="Arial" pitchFamily="34" charset="0"/>
                <a:cs typeface="Arial" pitchFamily="34" charset="0"/>
              </a:rPr>
              <a:t>Rossiya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hukumatidan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yordam</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so‘rab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iltimosnoma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murojat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8193734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202" y="18955"/>
            <a:ext cx="5472608" cy="1061029"/>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Sovet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yaxshi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qurollangan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dahshatga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soluvchi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aviatsiya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ta’minlangan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yirik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qismlarni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tashladi</a:t>
            </a:r>
            <a:r>
              <a:rPr lang="en-US" sz="1600" dirty="0">
                <a:solidFill>
                  <a:srgbClr val="000000"/>
                </a:solidFill>
                <a:latin typeface="Arial" pitchFamily="34" charset="0"/>
                <a:cs typeface="Arial" pitchFamily="34" charset="0"/>
              </a:rPr>
              <a:t>. Amir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qo‘shinlari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deyarli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hech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ko‘rsata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olmadi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170" name="Picture 2" descr="амир олимхон"/>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79825" y="1115988"/>
            <a:ext cx="1599847" cy="201622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23441" y="1314924"/>
            <a:ext cx="3096343"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Bunday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vaziyatdan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chiqa</a:t>
            </a:r>
            <a:r>
              <a:rPr lang="en-US" sz="1600" dirty="0">
                <a:solidFill>
                  <a:srgbClr val="000000"/>
                </a:solidFill>
                <a:latin typeface="Arial" pitchFamily="34" charset="0"/>
                <a:cs typeface="Arial" pitchFamily="34" charset="0"/>
              </a:rPr>
              <a:t> </a:t>
            </a:r>
          </a:p>
          <a:p>
            <a:pPr algn="ctr"/>
            <a:r>
              <a:rPr lang="en-US" sz="1600" dirty="0" err="1">
                <a:solidFill>
                  <a:srgbClr val="000000"/>
                </a:solidFill>
                <a:latin typeface="Arial" pitchFamily="34" charset="0"/>
                <a:cs typeface="Arial" pitchFamily="34" charset="0"/>
              </a:rPr>
              <a:t>olmagan</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amir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Sayid</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Olimxon</a:t>
            </a:r>
            <a:r>
              <a:rPr lang="en-US" sz="1600" b="1" dirty="0">
                <a:solidFill>
                  <a:srgbClr val="000000"/>
                </a:solidFill>
                <a:latin typeface="Arial" pitchFamily="34" charset="0"/>
                <a:cs typeface="Arial" pitchFamily="34" charset="0"/>
              </a:rPr>
              <a:t> </a:t>
            </a:r>
            <a:r>
              <a:rPr lang="en-US" sz="1600" b="1" dirty="0" err="1">
                <a:solidFill>
                  <a:srgbClr val="7030A0"/>
                </a:solidFill>
                <a:latin typeface="Arial" pitchFamily="34" charset="0"/>
                <a:cs typeface="Arial" pitchFamily="34" charset="0"/>
              </a:rPr>
              <a:t>o‘z</a:t>
            </a:r>
            <a:r>
              <a:rPr lang="en-US" sz="1600" b="1" dirty="0">
                <a:solidFill>
                  <a:srgbClr val="7030A0"/>
                </a:solidFill>
                <a:latin typeface="Arial" pitchFamily="34" charset="0"/>
                <a:cs typeface="Arial" pitchFamily="34" charset="0"/>
              </a:rPr>
              <a:t> </a:t>
            </a:r>
            <a:r>
              <a:rPr lang="en-US" sz="1600" b="1" dirty="0" err="1">
                <a:solidFill>
                  <a:srgbClr val="7030A0"/>
                </a:solidFill>
                <a:latin typeface="Arial" pitchFamily="34" charset="0"/>
                <a:cs typeface="Arial" pitchFamily="34" charset="0"/>
              </a:rPr>
              <a:t>oilasi</a:t>
            </a:r>
            <a:r>
              <a:rPr lang="en-US" sz="1600" b="1" dirty="0">
                <a:solidFill>
                  <a:srgbClr val="7030A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7030A0"/>
                </a:solidFill>
                <a:latin typeface="Arial" pitchFamily="34" charset="0"/>
                <a:cs typeface="Arial" pitchFamily="34" charset="0"/>
              </a:rPr>
              <a:t>devonidagi</a:t>
            </a:r>
            <a:r>
              <a:rPr lang="en-US" sz="1600" b="1" dirty="0">
                <a:solidFill>
                  <a:srgbClr val="7030A0"/>
                </a:solidFill>
                <a:latin typeface="Arial" pitchFamily="34" charset="0"/>
                <a:cs typeface="Arial" pitchFamily="34" charset="0"/>
              </a:rPr>
              <a:t> </a:t>
            </a:r>
            <a:r>
              <a:rPr lang="en-US" sz="1600" b="1" dirty="0" err="1">
                <a:solidFill>
                  <a:srgbClr val="7030A0"/>
                </a:solidFill>
                <a:latin typeface="Arial" pitchFamily="34" charset="0"/>
                <a:cs typeface="Arial" pitchFamily="34" charset="0"/>
              </a:rPr>
              <a:t>amaldor</a:t>
            </a:r>
            <a:r>
              <a:rPr lang="en-US" sz="1600" b="1" dirty="0">
                <a:solidFill>
                  <a:srgbClr val="7030A0"/>
                </a:solidFill>
                <a:latin typeface="Arial" pitchFamily="34" charset="0"/>
                <a:cs typeface="Arial" pitchFamily="34" charset="0"/>
              </a:rPr>
              <a:t>-u </a:t>
            </a:r>
            <a:r>
              <a:rPr lang="en-US" sz="1600" b="1" dirty="0" err="1">
                <a:solidFill>
                  <a:srgbClr val="7030A0"/>
                </a:solidFill>
                <a:latin typeface="Arial" pitchFamily="34" charset="0"/>
                <a:cs typeface="Arial" pitchFamily="34" charset="0"/>
              </a:rPr>
              <a:t>a’yonlar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Afg‘oniston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qochib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385729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Память о будущем&quot;: 2011"/>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103"/>
          <a:stretch/>
        </p:blipFill>
        <p:spPr bwMode="auto">
          <a:xfrm>
            <a:off x="1140282" y="1065912"/>
            <a:ext cx="3431631" cy="192228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43421" y="35868"/>
            <a:ext cx="5508612" cy="975258"/>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b="1" dirty="0">
                <a:solidFill>
                  <a:srgbClr val="000000"/>
                </a:solidFill>
                <a:latin typeface="Arial" pitchFamily="34" charset="0"/>
                <a:cs typeface="Arial" pitchFamily="34" charset="0"/>
              </a:rPr>
              <a:t>1920-yil 2-sentabrda </a:t>
            </a:r>
            <a:r>
              <a:rPr lang="en-US" sz="1500" dirty="0" err="1">
                <a:solidFill>
                  <a:srgbClr val="000000"/>
                </a:solidFill>
                <a:latin typeface="Arial" pitchFamily="34" charset="0"/>
                <a:cs typeface="Arial" pitchFamily="34" charset="0"/>
              </a:rPr>
              <a:t>bolsheviklar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armiyasi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qo‘shinlari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Buxoroga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kirdi</a:t>
            </a:r>
            <a:r>
              <a:rPr lang="en-US" sz="1500" dirty="0">
                <a:solidFill>
                  <a:srgbClr val="000000"/>
                </a:solidFill>
                <a:latin typeface="Arial" pitchFamily="34" charset="0"/>
                <a:cs typeface="Arial" pitchFamily="34" charset="0"/>
              </a:rPr>
              <a:t>. </a:t>
            </a:r>
            <a:r>
              <a:rPr lang="en-US" sz="1500" b="1" dirty="0">
                <a:solidFill>
                  <a:srgbClr val="000000"/>
                </a:solidFill>
                <a:latin typeface="Arial" pitchFamily="34" charset="0"/>
                <a:cs typeface="Arial" pitchFamily="34" charset="0"/>
              </a:rPr>
              <a:t>6-oktabrda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Buxoro</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Xalq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Sovet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Respublikasi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Fayzulla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Xo‘jayev</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boshchiligidagi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birinchi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hukumat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Xalq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Nozirlar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Kengashi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tuzilganligi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e’lon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qilindi</a:t>
            </a:r>
            <a:r>
              <a:rPr lang="en-US" sz="1500" dirty="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8679630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512" y="107876"/>
            <a:ext cx="5183505" cy="265554"/>
          </a:xfrm>
        </p:spPr>
        <p:txBody>
          <a:bodyPr>
            <a:normAutofit/>
          </a:bodyPr>
          <a:lstStyle/>
          <a:p>
            <a:r>
              <a:rPr lang="en-US" sz="2000" b="1" dirty="0" err="1">
                <a:solidFill>
                  <a:srgbClr val="000000"/>
                </a:solidFill>
                <a:latin typeface="Arial" pitchFamily="34" charset="0"/>
                <a:cs typeface="Arial" pitchFamily="34" charset="0"/>
              </a:rPr>
              <a:t>Buxoro</a:t>
            </a:r>
            <a:r>
              <a:rPr lang="en-US" sz="2000" b="1" dirty="0">
                <a:solidFill>
                  <a:srgbClr val="000000"/>
                </a:solidFill>
                <a:latin typeface="Arial" pitchFamily="34" charset="0"/>
                <a:cs typeface="Arial" pitchFamily="34" charset="0"/>
              </a:rPr>
              <a:t> </a:t>
            </a:r>
            <a:r>
              <a:rPr lang="en-US" sz="2000" b="1" dirty="0" err="1">
                <a:solidFill>
                  <a:srgbClr val="000000"/>
                </a:solidFill>
                <a:latin typeface="Arial" pitchFamily="34" charset="0"/>
                <a:cs typeface="Arial" pitchFamily="34" charset="0"/>
              </a:rPr>
              <a:t>amirligi</a:t>
            </a:r>
            <a:r>
              <a:rPr lang="en-US" sz="2000" b="1" dirty="0">
                <a:solidFill>
                  <a:srgbClr val="000000"/>
                </a:solidFill>
                <a:latin typeface="Arial" pitchFamily="34" charset="0"/>
                <a:cs typeface="Arial" pitchFamily="34" charset="0"/>
              </a:rPr>
              <a:t> </a:t>
            </a:r>
            <a:r>
              <a:rPr lang="en-US" sz="2000" b="1" dirty="0" err="1">
                <a:solidFill>
                  <a:srgbClr val="000000"/>
                </a:solidFill>
                <a:latin typeface="Arial" pitchFamily="34" charset="0"/>
                <a:cs typeface="Arial" pitchFamily="34" charset="0"/>
              </a:rPr>
              <a:t>xazinasi</a:t>
            </a:r>
            <a:r>
              <a:rPr lang="en-US" sz="2000" b="1" dirty="0">
                <a:solidFill>
                  <a:srgbClr val="000000"/>
                </a:solidFill>
                <a:latin typeface="Arial" pitchFamily="34" charset="0"/>
                <a:cs typeface="Arial" pitchFamily="34" charset="0"/>
              </a:rPr>
              <a:t> </a:t>
            </a:r>
            <a:r>
              <a:rPr lang="en-US" sz="2000" b="1" dirty="0" err="1">
                <a:solidFill>
                  <a:srgbClr val="000000"/>
                </a:solidFill>
                <a:latin typeface="Arial" pitchFamily="34" charset="0"/>
                <a:cs typeface="Arial" pitchFamily="34" charset="0"/>
              </a:rPr>
              <a:t>haqida</a:t>
            </a:r>
            <a:endParaRPr lang="ru-RU" sz="2000" dirty="0">
              <a:solidFill>
                <a:srgbClr val="000000"/>
              </a:solidFill>
              <a:latin typeface="Arial" pitchFamily="34" charset="0"/>
              <a:cs typeface="Arial" pitchFamily="34" charset="0"/>
            </a:endParaRPr>
          </a:p>
        </p:txBody>
      </p:sp>
      <p:sp>
        <p:nvSpPr>
          <p:cNvPr id="7" name="Прямоугольник 6"/>
          <p:cNvSpPr/>
          <p:nvPr/>
        </p:nvSpPr>
        <p:spPr>
          <a:xfrm>
            <a:off x="114740" y="1672889"/>
            <a:ext cx="5580620" cy="143692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indent="179388" algn="just"/>
            <a:r>
              <a:rPr lang="en-US" sz="1500" dirty="0" err="1">
                <a:solidFill>
                  <a:srgbClr val="000000"/>
                </a:solidFill>
                <a:latin typeface="Arial" pitchFamily="34" charset="0"/>
                <a:ea typeface="Times New Roman" panose="02020603050405020304" pitchFamily="18" charset="0"/>
                <a:cs typeface="Arial" pitchFamily="34" charset="0"/>
              </a:rPr>
              <a:t>Buxoro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tillasi</a:t>
            </a:r>
            <a:r>
              <a:rPr lang="en-US" sz="1500" dirty="0">
                <a:solidFill>
                  <a:srgbClr val="000000"/>
                </a:solidFill>
                <a:latin typeface="Arial" pitchFamily="34" charset="0"/>
                <a:ea typeface="Times New Roman" panose="02020603050405020304" pitchFamily="18" charset="0"/>
                <a:cs typeface="Arial" pitchFamily="34" charset="0"/>
              </a:rPr>
              <a:t> 1,148380 </a:t>
            </a:r>
            <a:r>
              <a:rPr lang="en-US" sz="1500" dirty="0" err="1">
                <a:solidFill>
                  <a:srgbClr val="000000"/>
                </a:solidFill>
                <a:latin typeface="Arial" pitchFamily="34" charset="0"/>
                <a:ea typeface="Times New Roman" panose="02020603050405020304" pitchFamily="18" charset="0"/>
                <a:cs typeface="Arial" pitchFamily="34" charset="0"/>
              </a:rPr>
              <a:t>dona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rus</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tillasi</a:t>
            </a:r>
            <a:r>
              <a:rPr lang="en-US" sz="1500" dirty="0">
                <a:solidFill>
                  <a:srgbClr val="000000"/>
                </a:solidFill>
                <a:latin typeface="Arial" pitchFamily="34" charset="0"/>
                <a:ea typeface="Times New Roman" panose="02020603050405020304" pitchFamily="18" charset="0"/>
                <a:cs typeface="Arial" pitchFamily="34" charset="0"/>
              </a:rPr>
              <a:t> – 4,365100 </a:t>
            </a:r>
            <a:r>
              <a:rPr lang="en-US" sz="1500" dirty="0" err="1">
                <a:solidFill>
                  <a:srgbClr val="000000"/>
                </a:solidFill>
                <a:latin typeface="Arial" pitchFamily="34" charset="0"/>
                <a:ea typeface="Times New Roman" panose="02020603050405020304" pitchFamily="18" charset="0"/>
                <a:cs typeface="Arial" pitchFamily="34" charset="0"/>
              </a:rPr>
              <a:t>dona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yombi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holidagi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gamburg</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tillasi</a:t>
            </a:r>
            <a:r>
              <a:rPr lang="en-US" sz="1500" dirty="0">
                <a:solidFill>
                  <a:srgbClr val="000000"/>
                </a:solidFill>
                <a:latin typeface="Arial" pitchFamily="34" charset="0"/>
                <a:ea typeface="Times New Roman" panose="02020603050405020304" pitchFamily="18" charset="0"/>
                <a:cs typeface="Arial" pitchFamily="34" charset="0"/>
              </a:rPr>
              <a:t> – 17 </a:t>
            </a:r>
            <a:r>
              <a:rPr lang="en-US" sz="1500" dirty="0" err="1">
                <a:solidFill>
                  <a:srgbClr val="000000"/>
                </a:solidFill>
                <a:latin typeface="Arial" pitchFamily="34" charset="0"/>
                <a:ea typeface="Times New Roman" panose="02020603050405020304" pitchFamily="18" charset="0"/>
                <a:cs typeface="Arial" pitchFamily="34" charset="0"/>
              </a:rPr>
              <a:t>dona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kumushi</a:t>
            </a:r>
            <a:r>
              <a:rPr lang="en-US" sz="1500" dirty="0">
                <a:solidFill>
                  <a:srgbClr val="000000"/>
                </a:solidFill>
                <a:latin typeface="Arial" pitchFamily="34" charset="0"/>
                <a:ea typeface="Times New Roman" panose="02020603050405020304" pitchFamily="18" charset="0"/>
                <a:cs typeface="Arial" pitchFamily="34" charset="0"/>
              </a:rPr>
              <a:t> – 45 </a:t>
            </a:r>
            <a:r>
              <a:rPr lang="en-US" sz="1500" dirty="0" err="1">
                <a:solidFill>
                  <a:srgbClr val="000000"/>
                </a:solidFill>
                <a:latin typeface="Arial" pitchFamily="34" charset="0"/>
                <a:ea typeface="Times New Roman" panose="02020603050405020304" pitchFamily="18" charset="0"/>
                <a:cs typeface="Arial" pitchFamily="34" charset="0"/>
              </a:rPr>
              <a:t>tonna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rus</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kumushi</a:t>
            </a:r>
            <a:r>
              <a:rPr lang="en-US" sz="1500" dirty="0">
                <a:solidFill>
                  <a:srgbClr val="000000"/>
                </a:solidFill>
                <a:latin typeface="Arial" pitchFamily="34" charset="0"/>
                <a:ea typeface="Times New Roman" panose="02020603050405020304" pitchFamily="18" charset="0"/>
                <a:cs typeface="Arial" pitchFamily="34" charset="0"/>
              </a:rPr>
              <a:t> – 22 </a:t>
            </a:r>
            <a:r>
              <a:rPr lang="en-US" sz="1500" dirty="0" err="1">
                <a:solidFill>
                  <a:srgbClr val="000000"/>
                </a:solidFill>
                <a:latin typeface="Arial" pitchFamily="34" charset="0"/>
                <a:ea typeface="Times New Roman" panose="02020603050405020304" pitchFamily="18" charset="0"/>
                <a:cs typeface="Arial" pitchFamily="34" charset="0"/>
              </a:rPr>
              <a:t>tonna</a:t>
            </a:r>
            <a:r>
              <a:rPr lang="en-US" sz="1500" dirty="0">
                <a:solidFill>
                  <a:srgbClr val="000000"/>
                </a:solidFill>
                <a:latin typeface="Arial" pitchFamily="34" charset="0"/>
                <a:ea typeface="Times New Roman" panose="02020603050405020304" pitchFamily="18" charset="0"/>
                <a:cs typeface="Arial" pitchFamily="34" charset="0"/>
              </a:rPr>
              <a:t> 160 kg, </a:t>
            </a:r>
            <a:r>
              <a:rPr lang="en-US" sz="1500" dirty="0" err="1">
                <a:solidFill>
                  <a:srgbClr val="000000"/>
                </a:solidFill>
                <a:latin typeface="Arial" pitchFamily="34" charset="0"/>
                <a:ea typeface="Times New Roman" panose="02020603050405020304" pitchFamily="18" charset="0"/>
                <a:cs typeface="Arial" pitchFamily="34" charset="0"/>
              </a:rPr>
              <a:t>Buxoro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tangasi</a:t>
            </a:r>
            <a:r>
              <a:rPr lang="en-US" sz="1500" dirty="0">
                <a:solidFill>
                  <a:srgbClr val="000000"/>
                </a:solidFill>
                <a:latin typeface="Arial" pitchFamily="34" charset="0"/>
                <a:ea typeface="Times New Roman" panose="02020603050405020304" pitchFamily="18" charset="0"/>
                <a:cs typeface="Arial" pitchFamily="34" charset="0"/>
              </a:rPr>
              <a:t> – 62,834780 </a:t>
            </a:r>
            <a:r>
              <a:rPr lang="en-US" sz="1500" dirty="0" err="1">
                <a:solidFill>
                  <a:srgbClr val="000000"/>
                </a:solidFill>
                <a:latin typeface="Arial" pitchFamily="34" charset="0"/>
                <a:ea typeface="Times New Roman" panose="02020603050405020304" pitchFamily="18" charset="0"/>
                <a:cs typeface="Arial" pitchFamily="34" charset="0"/>
              </a:rPr>
              <a:t>dona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Buxoro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mis</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tangasi</a:t>
            </a:r>
            <a:r>
              <a:rPr lang="en-US" sz="1500" dirty="0">
                <a:solidFill>
                  <a:srgbClr val="000000"/>
                </a:solidFill>
                <a:latin typeface="Arial" pitchFamily="34" charset="0"/>
                <a:ea typeface="Times New Roman" panose="02020603050405020304" pitchFamily="18" charset="0"/>
                <a:cs typeface="Arial" pitchFamily="34" charset="0"/>
              </a:rPr>
              <a:t> – 13 </a:t>
            </a:r>
            <a:r>
              <a:rPr lang="en-US" sz="1500" dirty="0" err="1">
                <a:solidFill>
                  <a:srgbClr val="000000"/>
                </a:solidFill>
                <a:latin typeface="Arial" pitchFamily="34" charset="0"/>
                <a:ea typeface="Times New Roman" panose="02020603050405020304" pitchFamily="18" charset="0"/>
                <a:cs typeface="Arial" pitchFamily="34" charset="0"/>
              </a:rPr>
              <a:t>tonna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tilla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kukuni</a:t>
            </a:r>
            <a:r>
              <a:rPr lang="en-US" sz="1500" dirty="0">
                <a:solidFill>
                  <a:srgbClr val="000000"/>
                </a:solidFill>
                <a:latin typeface="Arial" pitchFamily="34" charset="0"/>
                <a:ea typeface="Times New Roman" panose="02020603050405020304" pitchFamily="18" charset="0"/>
                <a:cs typeface="Arial" pitchFamily="34" charset="0"/>
              </a:rPr>
              <a:t> – 1 </a:t>
            </a:r>
            <a:r>
              <a:rPr lang="en-US" sz="1500" dirty="0" err="1">
                <a:solidFill>
                  <a:srgbClr val="000000"/>
                </a:solidFill>
                <a:latin typeface="Arial" pitchFamily="34" charset="0"/>
                <a:ea typeface="Times New Roman" panose="02020603050405020304" pitchFamily="18" charset="0"/>
                <a:cs typeface="Arial" pitchFamily="34" charset="0"/>
              </a:rPr>
              <a:t>tonna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yirik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brilliantlar</a:t>
            </a:r>
            <a:r>
              <a:rPr lang="en-US" sz="1500" dirty="0">
                <a:solidFill>
                  <a:srgbClr val="000000"/>
                </a:solidFill>
                <a:latin typeface="Arial" pitchFamily="34" charset="0"/>
                <a:ea typeface="Times New Roman" panose="02020603050405020304" pitchFamily="18" charset="0"/>
                <a:cs typeface="Arial" pitchFamily="34" charset="0"/>
              </a:rPr>
              <a:t> – 3483 karat, </a:t>
            </a:r>
            <a:r>
              <a:rPr lang="en-US" sz="1500" dirty="0" err="1">
                <a:solidFill>
                  <a:srgbClr val="000000"/>
                </a:solidFill>
                <a:latin typeface="Arial" pitchFamily="34" charset="0"/>
                <a:ea typeface="Times New Roman" panose="02020603050405020304" pitchFamily="18" charset="0"/>
                <a:cs typeface="Arial" pitchFamily="34" charset="0"/>
              </a:rPr>
              <a:t>buyumlarga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tikilgan</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brilliantlar</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smtClean="0">
                <a:solidFill>
                  <a:srgbClr val="000000"/>
                </a:solidFill>
                <a:latin typeface="Arial" pitchFamily="34" charset="0"/>
                <a:ea typeface="Times New Roman" panose="02020603050405020304" pitchFamily="18" charset="0"/>
                <a:cs typeface="Arial" pitchFamily="34" charset="0"/>
              </a:rPr>
              <a:t/>
            </a:r>
            <a:br>
              <a:rPr lang="en-US" sz="1500" dirty="0" smtClean="0">
                <a:solidFill>
                  <a:srgbClr val="000000"/>
                </a:solidFill>
                <a:latin typeface="Arial" pitchFamily="34" charset="0"/>
                <a:ea typeface="Times New Roman" panose="02020603050405020304" pitchFamily="18" charset="0"/>
                <a:cs typeface="Arial" pitchFamily="34" charset="0"/>
              </a:rPr>
            </a:br>
            <a:r>
              <a:rPr lang="en-US" sz="1500" dirty="0" smtClean="0">
                <a:solidFill>
                  <a:srgbClr val="000000"/>
                </a:solidFill>
                <a:latin typeface="Arial" pitchFamily="34" charset="0"/>
                <a:ea typeface="Times New Roman" panose="02020603050405020304" pitchFamily="18" charset="0"/>
                <a:cs typeface="Arial" pitchFamily="34" charset="0"/>
              </a:rPr>
              <a:t>968 </a:t>
            </a:r>
            <a:r>
              <a:rPr lang="en-US" sz="1500" dirty="0">
                <a:solidFill>
                  <a:srgbClr val="000000"/>
                </a:solidFill>
                <a:latin typeface="Arial" pitchFamily="34" charset="0"/>
                <a:ea typeface="Times New Roman" panose="02020603050405020304" pitchFamily="18" charset="0"/>
                <a:cs typeface="Arial" pitchFamily="34" charset="0"/>
              </a:rPr>
              <a:t>karat, </a:t>
            </a:r>
            <a:r>
              <a:rPr lang="en-US" sz="1500" dirty="0" err="1">
                <a:solidFill>
                  <a:srgbClr val="000000"/>
                </a:solidFill>
                <a:latin typeface="Arial" pitchFamily="34" charset="0"/>
                <a:ea typeface="Times New Roman" panose="02020603050405020304" pitchFamily="18" charset="0"/>
                <a:cs typeface="Arial" pitchFamily="34" charset="0"/>
              </a:rPr>
              <a:t>qimmatbaho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toshlar</a:t>
            </a:r>
            <a:r>
              <a:rPr lang="en-US" sz="1500" dirty="0">
                <a:solidFill>
                  <a:srgbClr val="000000"/>
                </a:solidFill>
                <a:latin typeface="Arial" pitchFamily="34" charset="0"/>
                <a:ea typeface="Times New Roman" panose="02020603050405020304" pitchFamily="18" charset="0"/>
                <a:cs typeface="Arial" pitchFamily="34" charset="0"/>
              </a:rPr>
              <a:t> – 8617 karat </a:t>
            </a:r>
            <a:r>
              <a:rPr lang="en-US" sz="1500" dirty="0" err="1">
                <a:solidFill>
                  <a:srgbClr val="000000"/>
                </a:solidFill>
                <a:latin typeface="Arial" pitchFamily="34" charset="0"/>
                <a:ea typeface="Times New Roman" panose="02020603050405020304" pitchFamily="18" charset="0"/>
                <a:cs typeface="Arial" pitchFamily="34" charset="0"/>
              </a:rPr>
              <a:t>bo‘lgan</a:t>
            </a:r>
            <a:r>
              <a:rPr lang="en-US" sz="1500" dirty="0">
                <a:solidFill>
                  <a:srgbClr val="000000"/>
                </a:solidFill>
                <a:latin typeface="Arial" pitchFamily="34" charset="0"/>
                <a:ea typeface="Times New Roman" panose="02020603050405020304" pitchFamily="18" charset="0"/>
                <a:cs typeface="Arial" pitchFamily="34" charset="0"/>
              </a:rPr>
              <a:t>. </a:t>
            </a:r>
            <a:endParaRPr lang="ru-RU" sz="1500" dirty="0">
              <a:solidFill>
                <a:srgbClr val="000000"/>
              </a:solidFill>
              <a:latin typeface="Arial" pitchFamily="34" charset="0"/>
              <a:cs typeface="Arial" pitchFamily="34" charset="0"/>
            </a:endParaRPr>
          </a:p>
        </p:txBody>
      </p:sp>
      <p:pic>
        <p:nvPicPr>
          <p:cNvPr id="8194" name="Picture 2" descr="Xazina sandig'i: AQShda, 10 yillik izlanishdan so'ng, ular 1 million  dollarga teng xazinani topdilar - ForumDaily"/>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83434" y="503920"/>
            <a:ext cx="2224583" cy="1036813"/>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87437" y="503920"/>
            <a:ext cx="2786232" cy="103681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b="1" dirty="0" err="1">
                <a:solidFill>
                  <a:srgbClr val="000000"/>
                </a:solidFill>
                <a:latin typeface="Arial" pitchFamily="34" charset="0"/>
                <a:ea typeface="Times New Roman" panose="02020603050405020304" pitchFamily="18" charset="0"/>
                <a:cs typeface="Arial" pitchFamily="34" charset="0"/>
              </a:rPr>
              <a:t>Buxoro</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amirining</a:t>
            </a:r>
            <a:r>
              <a:rPr lang="en-US" sz="1600" b="1" dirty="0">
                <a:solidFill>
                  <a:srgbClr val="000000"/>
                </a:solidFill>
                <a:latin typeface="Arial" pitchFamily="34" charset="0"/>
                <a:ea typeface="Times New Roman" panose="02020603050405020304" pitchFamily="18" charset="0"/>
                <a:cs typeface="Arial" pitchFamily="34" charset="0"/>
              </a:rPr>
              <a:t> bosh </a:t>
            </a:r>
            <a:r>
              <a:rPr lang="en-US" sz="1600" b="1" dirty="0" err="1">
                <a:solidFill>
                  <a:srgbClr val="000000"/>
                </a:solidFill>
                <a:latin typeface="Arial" pitchFamily="34" charset="0"/>
                <a:ea typeface="Times New Roman" panose="02020603050405020304" pitchFamily="18" charset="0"/>
                <a:cs typeface="Arial" pitchFamily="34" charset="0"/>
              </a:rPr>
              <a:t>vaziri</a:t>
            </a:r>
            <a:r>
              <a:rPr lang="en-US" sz="1600" b="1" dirty="0">
                <a:solidFill>
                  <a:srgbClr val="000000"/>
                </a:solidFill>
                <a:latin typeface="Arial" pitchFamily="34" charset="0"/>
                <a:ea typeface="Times New Roman" panose="02020603050405020304" pitchFamily="18" charset="0"/>
                <a:cs typeface="Arial" pitchFamily="34" charset="0"/>
              </a:rPr>
              <a:t> – </a:t>
            </a:r>
            <a:r>
              <a:rPr lang="en-US" sz="1600" b="1" dirty="0" err="1">
                <a:solidFill>
                  <a:srgbClr val="FF0000"/>
                </a:solidFill>
                <a:latin typeface="Arial" pitchFamily="34" charset="0"/>
                <a:ea typeface="Times New Roman" panose="02020603050405020304" pitchFamily="18" charset="0"/>
                <a:cs typeface="Arial" pitchFamily="34" charset="0"/>
              </a:rPr>
              <a:t>qo‘shbegi</a:t>
            </a:r>
            <a:r>
              <a:rPr lang="en-US" sz="1600" b="1" dirty="0">
                <a:solidFill>
                  <a:srgbClr val="FF0000"/>
                </a:solidFill>
                <a:latin typeface="Arial" pitchFamily="34" charset="0"/>
                <a:ea typeface="Times New Roman" panose="02020603050405020304" pitchFamily="18" charset="0"/>
                <a:cs typeface="Arial" pitchFamily="34" charset="0"/>
              </a:rPr>
              <a:t> </a:t>
            </a:r>
            <a:r>
              <a:rPr lang="en-US" sz="1600" b="1" dirty="0" err="1">
                <a:solidFill>
                  <a:srgbClr val="FF0000"/>
                </a:solidFill>
                <a:latin typeface="Arial" pitchFamily="34" charset="0"/>
                <a:ea typeface="Times New Roman" panose="02020603050405020304" pitchFamily="18" charset="0"/>
                <a:cs typeface="Arial" pitchFamily="34" charset="0"/>
              </a:rPr>
              <a:t>Mirzo</a:t>
            </a:r>
            <a:r>
              <a:rPr lang="en-US" sz="1600" b="1" dirty="0">
                <a:solidFill>
                  <a:srgbClr val="FF0000"/>
                </a:solidFill>
                <a:latin typeface="Arial" pitchFamily="34" charset="0"/>
                <a:ea typeface="Times New Roman" panose="02020603050405020304" pitchFamily="18" charset="0"/>
                <a:cs typeface="Arial" pitchFamily="34" charset="0"/>
              </a:rPr>
              <a:t> </a:t>
            </a:r>
            <a:r>
              <a:rPr lang="en-US" sz="1600" b="1" dirty="0" err="1">
                <a:solidFill>
                  <a:srgbClr val="FF0000"/>
                </a:solidFill>
                <a:latin typeface="Arial" pitchFamily="34" charset="0"/>
                <a:ea typeface="Times New Roman" panose="02020603050405020304" pitchFamily="18" charset="0"/>
                <a:cs typeface="Arial" pitchFamily="34" charset="0"/>
              </a:rPr>
              <a:t>Nasrulloning</a:t>
            </a:r>
            <a:r>
              <a:rPr lang="en-US" sz="1600" b="1" dirty="0">
                <a:solidFill>
                  <a:srgbClr val="FF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shaxsan</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o‘zi</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tuzgan</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ro‘yxat</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bo‘yicha</a:t>
            </a:r>
            <a:r>
              <a:rPr lang="en-US" sz="1600" b="1" dirty="0">
                <a:solidFill>
                  <a:srgbClr val="000000"/>
                </a:solidFill>
                <a:latin typeface="Arial" pitchFamily="34" charset="0"/>
                <a:ea typeface="Times New Roman" panose="02020603050405020304" pitchFamily="18" charset="0"/>
                <a:cs typeface="Arial" pitchFamily="34" charset="0"/>
              </a:rPr>
              <a:t>: </a:t>
            </a:r>
            <a:endParaRPr lang="ru-RU" sz="1600" b="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5199656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5759450" cy="467916"/>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pPr defTabSz="413949">
              <a:defRPr sz="1800" b="0" i="0" u="none" strike="noStrike" kern="0" cap="none" spc="0" baseline="0">
                <a:solidFill>
                  <a:srgbClr val="000000"/>
                </a:solidFill>
                <a:uFillTx/>
              </a:defRPr>
            </a:pPr>
            <a:r>
              <a:rPr lang="en-US" sz="2400" b="1" dirty="0" err="1">
                <a:solidFill>
                  <a:srgbClr val="FFFFFF"/>
                </a:solidFill>
                <a:latin typeface="Arial" pitchFamily="34"/>
                <a:cs typeface="Arial" pitchFamily="34"/>
              </a:rPr>
              <a:t>Mustaqil</a:t>
            </a:r>
            <a:r>
              <a:rPr lang="en-US" sz="2400" b="1" dirty="0">
                <a:solidFill>
                  <a:srgbClr val="FFFFFF"/>
                </a:solidFill>
                <a:latin typeface="Arial" pitchFamily="34"/>
                <a:cs typeface="Arial" pitchFamily="34"/>
              </a:rPr>
              <a:t> </a:t>
            </a:r>
            <a:r>
              <a:rPr lang="en-US" sz="2400" b="1" dirty="0" err="1">
                <a:solidFill>
                  <a:srgbClr val="FFFFFF"/>
                </a:solidFill>
                <a:latin typeface="Arial" pitchFamily="34"/>
                <a:cs typeface="Arial" pitchFamily="34"/>
              </a:rPr>
              <a:t>bajarish</a:t>
            </a:r>
            <a:r>
              <a:rPr lang="en-US" sz="2400" b="1" dirty="0">
                <a:solidFill>
                  <a:srgbClr val="FFFFFF"/>
                </a:solidFill>
                <a:latin typeface="Arial" pitchFamily="34"/>
                <a:cs typeface="Arial" pitchFamily="34"/>
              </a:rPr>
              <a:t> </a:t>
            </a:r>
            <a:r>
              <a:rPr lang="en-US" sz="2400" b="1" dirty="0" err="1">
                <a:solidFill>
                  <a:srgbClr val="FFFFFF"/>
                </a:solidFill>
                <a:latin typeface="Arial" pitchFamily="34"/>
                <a:cs typeface="Arial" pitchFamily="34"/>
              </a:rPr>
              <a:t>uchun</a:t>
            </a:r>
            <a:r>
              <a:rPr lang="en-US" sz="2400" b="1" dirty="0">
                <a:solidFill>
                  <a:srgbClr val="FFFFFF"/>
                </a:solidFill>
                <a:latin typeface="Arial" pitchFamily="34"/>
                <a:cs typeface="Arial" pitchFamily="34"/>
              </a:rPr>
              <a:t> </a:t>
            </a:r>
            <a:r>
              <a:rPr lang="en-US" sz="2400" b="1" dirty="0" err="1" smtClean="0">
                <a:solidFill>
                  <a:srgbClr val="FFFFFF"/>
                </a:solidFill>
                <a:latin typeface="Arial" pitchFamily="34"/>
                <a:cs typeface="Arial" pitchFamily="34"/>
              </a:rPr>
              <a:t>topshiriqlar</a:t>
            </a:r>
            <a:endParaRPr lang="en-US" sz="3600" dirty="0">
              <a:solidFill>
                <a:srgbClr val="FFFFFF"/>
              </a:solidFill>
              <a:latin typeface="Arial" pitchFamily="34"/>
              <a:cs typeface="Arial" pitchFamily="34"/>
            </a:endParaRPr>
          </a:p>
        </p:txBody>
      </p:sp>
      <p:sp>
        <p:nvSpPr>
          <p:cNvPr id="3" name="Объект 2"/>
          <p:cNvSpPr>
            <a:spLocks noGrp="1"/>
          </p:cNvSpPr>
          <p:nvPr>
            <p:ph idx="1"/>
          </p:nvPr>
        </p:nvSpPr>
        <p:spPr>
          <a:xfrm>
            <a:off x="179425" y="539924"/>
            <a:ext cx="5472609" cy="2484129"/>
          </a:xfrm>
        </p:spPr>
        <p:txBody>
          <a:bodyPr>
            <a:normAutofit/>
          </a:bodyPr>
          <a:lstStyle/>
          <a:p>
            <a:pPr marL="289270" indent="-289270">
              <a:buFont typeface="+mj-lt"/>
              <a:buAutoNum type="arabicPeriod"/>
            </a:pPr>
            <a:r>
              <a:rPr lang="en-US" sz="1800" dirty="0" err="1">
                <a:solidFill>
                  <a:srgbClr val="000000"/>
                </a:solidFill>
                <a:latin typeface="Arial" pitchFamily="34" charset="0"/>
                <a:cs typeface="Arial" pitchFamily="34" charset="0"/>
              </a:rPr>
              <a:t>Yosh</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buxoroliklar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faoliyatidan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nimalarni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bilib</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oldingiz</a:t>
            </a:r>
            <a:r>
              <a:rPr lang="en-US" sz="1800" dirty="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a:p>
            <a:pPr marL="289270" indent="-289270">
              <a:buFont typeface="+mj-lt"/>
              <a:buAutoNum type="arabicPeriod"/>
            </a:pPr>
            <a:r>
              <a:rPr lang="en-US" sz="1800" dirty="0">
                <a:solidFill>
                  <a:srgbClr val="000000"/>
                </a:solidFill>
                <a:latin typeface="Arial" pitchFamily="34" charset="0"/>
                <a:cs typeface="Arial" pitchFamily="34" charset="0"/>
              </a:rPr>
              <a:t>Amir </a:t>
            </a:r>
            <a:r>
              <a:rPr lang="en-US" sz="1800" dirty="0" err="1">
                <a:solidFill>
                  <a:srgbClr val="000000"/>
                </a:solidFill>
                <a:latin typeface="Arial" pitchFamily="34" charset="0"/>
                <a:cs typeface="Arial" pitchFamily="34" charset="0"/>
              </a:rPr>
              <a:t>Sayid</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Olimxon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o‘z</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davlatida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qaysi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maqsadda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islohotlar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o‘tkazishga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urinib</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ko‘rdi</a:t>
            </a:r>
            <a:r>
              <a:rPr lang="en-US" sz="1800" dirty="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a:p>
            <a:pPr marL="289270" indent="-289270">
              <a:buFont typeface="+mj-lt"/>
              <a:buAutoNum type="arabicPeriod"/>
            </a:pPr>
            <a:r>
              <a:rPr lang="en-US" sz="1800" dirty="0" err="1">
                <a:solidFill>
                  <a:srgbClr val="000000"/>
                </a:solidFill>
                <a:latin typeface="Arial" pitchFamily="34" charset="0"/>
                <a:cs typeface="Arial" pitchFamily="34" charset="0"/>
              </a:rPr>
              <a:t>Jadidlar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dasturi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amir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Olimxon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mo‘ljallagan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islohotlardan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nimasi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bilan</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farq</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qilardi</a:t>
            </a:r>
            <a:r>
              <a:rPr lang="en-US" sz="1800" dirty="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a:p>
            <a:pPr marL="289270" indent="-289270">
              <a:buFont typeface="+mj-lt"/>
              <a:buAutoNum type="arabicPeriod"/>
            </a:pPr>
            <a:r>
              <a:rPr lang="en-US" sz="1800" dirty="0" err="1">
                <a:solidFill>
                  <a:srgbClr val="000000"/>
                </a:solidFill>
                <a:latin typeface="Arial" pitchFamily="34" charset="0"/>
                <a:cs typeface="Arial" pitchFamily="34" charset="0"/>
              </a:rPr>
              <a:t>Buxoro</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amirligining</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qulashi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sabablarini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sanab</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bering</a:t>
            </a:r>
            <a:r>
              <a:rPr lang="en-US" sz="1800" dirty="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990169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379" y="0"/>
            <a:ext cx="5492928" cy="1224000"/>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faoliyatini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bevosita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nazorat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imperatorining</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1885</a:t>
            </a:r>
            <a:r>
              <a:rPr lang="en-US" sz="1600" dirty="0">
                <a:solidFill>
                  <a:srgbClr val="000000"/>
                </a:solidFill>
                <a:latin typeface="Arial" pitchFamily="34" charset="0"/>
                <a:cs typeface="Arial" pitchFamily="34" charset="0"/>
              </a:rPr>
              <a:t>-yildagi </a:t>
            </a:r>
            <a:r>
              <a:rPr lang="en-US" sz="1600" dirty="0" err="1">
                <a:solidFill>
                  <a:srgbClr val="000000"/>
                </a:solidFill>
                <a:latin typeface="Arial" pitchFamily="34" charset="0"/>
                <a:cs typeface="Arial" pitchFamily="34" charset="0"/>
              </a:rPr>
              <a:t>farmoni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asosida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a:t>
            </a:r>
            <a:r>
              <a:rPr lang="en-US" sz="1600" b="1" dirty="0" err="1">
                <a:solidFill>
                  <a:srgbClr val="000000"/>
                </a:solidFill>
                <a:latin typeface="Arial" pitchFamily="34" charset="0"/>
                <a:cs typeface="Arial" pitchFamily="34" charset="0"/>
              </a:rPr>
              <a:t>Rossiya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imperatorining</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siyosiy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agentligi</a:t>
            </a:r>
            <a:r>
              <a:rPr lang="en-US" sz="1600" b="1" dirty="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(1886-1917)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u </a:t>
            </a:r>
            <a:r>
              <a:rPr lang="en-US" sz="1600" b="1" dirty="0">
                <a:solidFill>
                  <a:srgbClr val="000000"/>
                </a:solidFill>
                <a:latin typeface="Arial" pitchFamily="34" charset="0"/>
                <a:cs typeface="Arial" pitchFamily="34" charset="0"/>
              </a:rPr>
              <a:t>1868-yildagi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shartnoma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shartlari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bajarilishini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faoliyatini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nazorat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2050" name="Picture 2" descr="А.Г.Недвецкий. Правители Бухары. | GreyLib: библиотека Хуршида Даврон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76496" y="1265054"/>
            <a:ext cx="2411541" cy="1939166"/>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62044" y="1271254"/>
            <a:ext cx="3041718" cy="1932966"/>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tasarrufiga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hisobiga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qisqargan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2 million </a:t>
            </a:r>
            <a:r>
              <a:rPr lang="en-US" sz="1600" dirty="0" err="1">
                <a:solidFill>
                  <a:srgbClr val="000000"/>
                </a:solidFill>
                <a:latin typeface="Arial" pitchFamily="34" charset="0"/>
                <a:cs typeface="Arial" pitchFamily="34" charset="0"/>
              </a:rPr>
              <a:t>kishi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atrofida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mashg‘uloti</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hunarmandchilik</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dehqonchilik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chorvachilik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887797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35869"/>
            <a:ext cx="5616623" cy="792088"/>
          </a:xfrm>
        </p:spPr>
        <p:txBody>
          <a:bodyPr>
            <a:normAutofit/>
          </a:bodyPr>
          <a:lstStyle/>
          <a:p>
            <a:pPr>
              <a:lnSpc>
                <a:spcPct val="100000"/>
              </a:lnSpc>
              <a:spcAft>
                <a:spcPts val="600"/>
              </a:spcAft>
            </a:pPr>
            <a:r>
              <a:rPr lang="en-US" sz="1600" dirty="0" err="1">
                <a:solidFill>
                  <a:srgbClr val="7030A0"/>
                </a:solidFill>
                <a:latin typeface="Arial" pitchFamily="34" charset="0"/>
                <a:cs typeface="Arial" pitchFamily="34" charset="0"/>
              </a:rPr>
              <a:t>Poytaxt</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Buxorodan</a:t>
            </a:r>
            <a:r>
              <a:rPr lang="en-US" sz="1600" dirty="0">
                <a:solidFill>
                  <a:srgbClr val="7030A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tashqari</a:t>
            </a:r>
            <a:r>
              <a:rPr lang="en-US" sz="1600" dirty="0">
                <a:solidFill>
                  <a:srgbClr val="00000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Chorjo‘y</a:t>
            </a:r>
            <a:r>
              <a:rPr lang="en-US" sz="1600" dirty="0">
                <a:solidFill>
                  <a:srgbClr val="00000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Kitob</a:t>
            </a:r>
            <a:r>
              <a:rPr lang="en-US" sz="1600" dirty="0">
                <a:solidFill>
                  <a:srgbClr val="00000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Shahrisabz</a:t>
            </a:r>
            <a:r>
              <a:rPr lang="en-US" sz="1600" dirty="0">
                <a:solidFill>
                  <a:srgbClr val="00000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Denov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kabi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shaharlar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amirlikning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yirik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hunarmandchilik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markazlari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hisoblangan</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4098" name="Picture 2" descr="История Узбекистана - InAppTrave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6188" y="823383"/>
            <a:ext cx="2811848" cy="1710159"/>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80094" y="827956"/>
            <a:ext cx="2727624" cy="1705585"/>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a:solidFill>
                  <a:srgbClr val="000000"/>
                </a:solidFill>
                <a:latin typeface="Arial" pitchFamily="34" charset="0"/>
                <a:cs typeface="Arial" pitchFamily="34" charset="0"/>
              </a:rPr>
              <a:t>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boshqaruvchi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a:t>
            </a:r>
            <a:r>
              <a:rPr lang="en-US" sz="1600" dirty="0">
                <a:solidFill>
                  <a:srgbClr val="000000"/>
                </a:solidFill>
                <a:latin typeface="Arial" pitchFamily="34" charset="0"/>
                <a:cs typeface="Arial" pitchFamily="34" charset="0"/>
              </a:rPr>
              <a:t> </a:t>
            </a:r>
            <a:r>
              <a:rPr lang="en-US" sz="1600" b="1" i="1" dirty="0" err="1">
                <a:solidFill>
                  <a:srgbClr val="000000"/>
                </a:solidFill>
                <a:latin typeface="Arial" pitchFamily="34" charset="0"/>
                <a:cs typeface="Arial" pitchFamily="34" charset="0"/>
              </a:rPr>
              <a:t>qo‘shbegi</a:t>
            </a:r>
            <a:r>
              <a:rPr lang="en-US" sz="1600" i="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soliqlar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yig‘imi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nazoratini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tarkibiga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rahbarlik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yozishmalar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borardi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687868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37575"/>
            <a:ext cx="5580620" cy="1007976"/>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Qo‘shbegi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shaxsan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hukmdorga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amirlikdagi</a:t>
            </a:r>
            <a:r>
              <a:rPr lang="en-US" sz="1600" dirty="0">
                <a:solidFill>
                  <a:srgbClr val="000000"/>
                </a:solidFill>
                <a:latin typeface="Arial" pitchFamily="34" charset="0"/>
                <a:cs typeface="Arial" pitchFamily="34" charset="0"/>
              </a:rPr>
              <a:t> </a:t>
            </a:r>
            <a:br>
              <a:rPr lang="en-US" sz="1600" dirty="0">
                <a:solidFill>
                  <a:srgbClr val="000000"/>
                </a:solidFill>
                <a:latin typeface="Arial" pitchFamily="34" charset="0"/>
                <a:cs typeface="Arial" pitchFamily="34" charset="0"/>
              </a:rPr>
            </a:br>
            <a:r>
              <a:rPr lang="en-US" sz="1600" dirty="0" err="1">
                <a:solidFill>
                  <a:srgbClr val="000000"/>
                </a:solidFill>
                <a:latin typeface="Arial" pitchFamily="34" charset="0"/>
                <a:cs typeface="Arial" pitchFamily="34" charset="0"/>
              </a:rPr>
              <a:t>ahvol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to‘g‘risida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ma’lumot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turardi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Barcha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qo‘shbegi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faqat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amaldorlargina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tayinlanar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 name="Объект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79549" y="1115988"/>
            <a:ext cx="1908488" cy="1584176"/>
          </a:xfrm>
          <a:prstGeom prst="rect">
            <a:avLst/>
          </a:prstGeom>
          <a:noFill/>
          <a:ln>
            <a:noFill/>
          </a:ln>
        </p:spPr>
      </p:pic>
      <p:sp>
        <p:nvSpPr>
          <p:cNvPr id="9" name="Прямоугольник 8"/>
          <p:cNvSpPr/>
          <p:nvPr/>
        </p:nvSpPr>
        <p:spPr>
          <a:xfrm>
            <a:off x="3779549" y="2700164"/>
            <a:ext cx="1908488" cy="390482"/>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chemeClr val="bg2">
                    <a:lumMod val="10000"/>
                  </a:schemeClr>
                </a:solidFill>
                <a:latin typeface="Arial" pitchFamily="34" charset="0"/>
                <a:cs typeface="Arial" pitchFamily="34" charset="0"/>
              </a:rPr>
              <a:t>Buxoro</a:t>
            </a:r>
            <a:r>
              <a:rPr lang="en-US" sz="1100" b="1" dirty="0">
                <a:solidFill>
                  <a:schemeClr val="bg2">
                    <a:lumMod val="10000"/>
                  </a:schemeClr>
                </a:solidFill>
                <a:latin typeface="Arial" pitchFamily="34" charset="0"/>
                <a:cs typeface="Arial" pitchFamily="34" charset="0"/>
              </a:rPr>
              <a:t> </a:t>
            </a:r>
            <a:r>
              <a:rPr lang="en-US" sz="1100" b="1" dirty="0" err="1" smtClean="0">
                <a:solidFill>
                  <a:schemeClr val="bg2">
                    <a:lumMod val="10000"/>
                  </a:schemeClr>
                </a:solidFill>
                <a:latin typeface="Arial" pitchFamily="34" charset="0"/>
                <a:cs typeface="Arial" pitchFamily="34" charset="0"/>
              </a:rPr>
              <a:t>qo‘shbegisi</a:t>
            </a:r>
            <a:endParaRPr lang="en-US" sz="1100" b="1" dirty="0">
              <a:solidFill>
                <a:schemeClr val="bg2">
                  <a:lumMod val="10000"/>
                </a:schemeClr>
              </a:solidFill>
              <a:latin typeface="Arial" pitchFamily="34" charset="0"/>
              <a:cs typeface="Arial" pitchFamily="34" charset="0"/>
            </a:endParaRPr>
          </a:p>
          <a:p>
            <a:pPr algn="ctr"/>
            <a:r>
              <a:rPr lang="en-US" sz="1100" b="1" dirty="0">
                <a:solidFill>
                  <a:schemeClr val="bg2">
                    <a:lumMod val="10000"/>
                  </a:schemeClr>
                </a:solidFill>
                <a:latin typeface="Arial" pitchFamily="34" charset="0"/>
                <a:cs typeface="Arial" pitchFamily="34" charset="0"/>
              </a:rPr>
              <a:t> XIX </a:t>
            </a:r>
            <a:r>
              <a:rPr lang="en-US" sz="1100" b="1" dirty="0" err="1">
                <a:solidFill>
                  <a:schemeClr val="bg2">
                    <a:lumMod val="10000"/>
                  </a:schemeClr>
                </a:solidFill>
                <a:latin typeface="Arial" pitchFamily="34" charset="0"/>
                <a:cs typeface="Arial" pitchFamily="34" charset="0"/>
              </a:rPr>
              <a:t>asr</a:t>
            </a:r>
            <a:endParaRPr lang="ru-RU" b="1" dirty="0">
              <a:solidFill>
                <a:schemeClr val="bg2">
                  <a:lumMod val="10000"/>
                </a:schemeClr>
              </a:solidFill>
              <a:latin typeface="Arial" pitchFamily="34" charset="0"/>
              <a:cs typeface="Arial" pitchFamily="34" charset="0"/>
            </a:endParaRPr>
          </a:p>
        </p:txBody>
      </p:sp>
      <p:sp>
        <p:nvSpPr>
          <p:cNvPr id="7" name="Заголовок 1"/>
          <p:cNvSpPr txBox="1">
            <a:spLocks/>
          </p:cNvSpPr>
          <p:nvPr/>
        </p:nvSpPr>
        <p:spPr>
          <a:xfrm>
            <a:off x="71413" y="1153360"/>
            <a:ext cx="3528392" cy="1973290"/>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b="1" dirty="0" err="1">
                <a:solidFill>
                  <a:srgbClr val="000000"/>
                </a:solidFill>
                <a:latin typeface="Arial" pitchFamily="34" charset="0"/>
                <a:cs typeface="Arial" pitchFamily="34" charset="0"/>
              </a:rPr>
              <a:t>Xazina</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zakot</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yig‘imini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boshqargan</a:t>
            </a:r>
            <a:r>
              <a:rPr lang="en-US" sz="1600" dirty="0">
                <a:solidFill>
                  <a:srgbClr val="000000"/>
                </a:solidFill>
                <a:latin typeface="Arial" pitchFamily="34" charset="0"/>
                <a:cs typeface="Arial" pitchFamily="34" charset="0"/>
              </a:rPr>
              <a:t> </a:t>
            </a:r>
            <a:r>
              <a:rPr lang="en-US" sz="1600" b="1" i="1" dirty="0" err="1">
                <a:solidFill>
                  <a:srgbClr val="7030A0"/>
                </a:solidFill>
                <a:latin typeface="Arial" pitchFamily="34" charset="0"/>
                <a:cs typeface="Arial" pitchFamily="34" charset="0"/>
              </a:rPr>
              <a:t>devonbegi</a:t>
            </a:r>
            <a:r>
              <a:rPr lang="en-US" sz="1600" i="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lavozimi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ahamiyati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mavqeyi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jihatidan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qo‘shbegidan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keyin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turgan</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Sudlov</a:t>
            </a:r>
            <a:r>
              <a:rPr lang="en-US" sz="1600" b="1" dirty="0">
                <a:solidFill>
                  <a:srgbClr val="000000"/>
                </a:solidFill>
                <a:latin typeface="Arial" pitchFamily="34" charset="0"/>
                <a:cs typeface="Arial" pitchFamily="34" charset="0"/>
              </a:rPr>
              <a:t>, notarial </a:t>
            </a:r>
            <a:r>
              <a:rPr lang="en-US" sz="1600" b="1" dirty="0" err="1">
                <a:solidFill>
                  <a:srgbClr val="000000"/>
                </a:solidFill>
                <a:latin typeface="Arial" pitchFamily="34" charset="0"/>
                <a:cs typeface="Arial" pitchFamily="34" charset="0"/>
              </a:rPr>
              <a:t>ishlari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ta’lim</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muassasalarini</a:t>
            </a:r>
            <a:r>
              <a:rPr lang="en-US" sz="1600" b="1" dirty="0">
                <a:solidFill>
                  <a:srgbClr val="000000"/>
                </a:solidFill>
                <a:latin typeface="Arial" pitchFamily="34" charset="0"/>
                <a:cs typeface="Arial" pitchFamily="34" charset="0"/>
              </a:rPr>
              <a:t> </a:t>
            </a:r>
            <a:r>
              <a:rPr lang="en-US" sz="1600" b="1" i="1" dirty="0" err="1">
                <a:solidFill>
                  <a:srgbClr val="7030A0"/>
                </a:solidFill>
                <a:latin typeface="Arial" pitchFamily="34" charset="0"/>
                <a:cs typeface="Arial" pitchFamily="34" charset="0"/>
              </a:rPr>
              <a:t>ruhoniylar</a:t>
            </a:r>
            <a:r>
              <a:rPr lang="en-US" sz="1600" i="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boshqargan</a:t>
            </a:r>
            <a:r>
              <a:rPr lang="en-US" sz="1600" dirty="0">
                <a:solidFill>
                  <a:srgbClr val="000000"/>
                </a:solidFill>
                <a:latin typeface="Arial" pitchFamily="34" charset="0"/>
                <a:cs typeface="Arial" pitchFamily="34" charset="0"/>
              </a:rPr>
              <a:t>, </a:t>
            </a:r>
            <a:r>
              <a:rPr lang="en-US" sz="1600" b="1" i="1" dirty="0">
                <a:solidFill>
                  <a:srgbClr val="7030A0"/>
                </a:solidFill>
                <a:latin typeface="Arial" pitchFamily="34" charset="0"/>
                <a:cs typeface="Arial" pitchFamily="34" charset="0"/>
              </a:rPr>
              <a:t>bosh </a:t>
            </a:r>
            <a:r>
              <a:rPr lang="en-US" sz="1600" b="1" i="1" dirty="0" err="1">
                <a:solidFill>
                  <a:srgbClr val="7030A0"/>
                </a:solidFill>
                <a:latin typeface="Arial" pitchFamily="34" charset="0"/>
                <a:cs typeface="Arial" pitchFamily="34" charset="0"/>
              </a:rPr>
              <a:t>qozi</a:t>
            </a:r>
            <a:r>
              <a:rPr lang="en-US" sz="1600" b="1" i="1" dirty="0">
                <a:solidFill>
                  <a:srgbClr val="7030A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diniy</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sudlov</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rahbarlik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qilardi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6533596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
            <a:ext cx="5508612" cy="827955"/>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ma’muriyat</a:t>
            </a:r>
            <a:r>
              <a:rPr lang="en-US" sz="1600" dirty="0">
                <a:solidFill>
                  <a:srgbClr val="000000"/>
                </a:solidFill>
                <a:latin typeface="Arial" pitchFamily="34" charset="0"/>
                <a:cs typeface="Arial" pitchFamily="34" charset="0"/>
              </a:rPr>
              <a:t> – </a:t>
            </a:r>
            <a:r>
              <a:rPr lang="en-US" sz="1600" b="1" dirty="0" err="1">
                <a:solidFill>
                  <a:srgbClr val="000000"/>
                </a:solidFill>
                <a:latin typeface="Arial" pitchFamily="34" charset="0"/>
                <a:cs typeface="Arial" pitchFamily="34" charset="0"/>
              </a:rPr>
              <a:t>aminlar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oqsoqollar</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hamda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bekliklar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vakillari</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ruhoniylardan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iborat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farmonlarini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so‘zsiz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etishlari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shart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07717" y="827956"/>
            <a:ext cx="2844316" cy="1584176"/>
          </a:xfrm>
        </p:spPr>
      </p:pic>
      <p:sp>
        <p:nvSpPr>
          <p:cNvPr id="7" name="Заголовок 1"/>
          <p:cNvSpPr txBox="1">
            <a:spLocks/>
          </p:cNvSpPr>
          <p:nvPr/>
        </p:nvSpPr>
        <p:spPr>
          <a:xfrm>
            <a:off x="140525" y="935968"/>
            <a:ext cx="2559180" cy="1476164"/>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a:solidFill>
                  <a:srgbClr val="000000"/>
                </a:solidFill>
                <a:latin typeface="Arial" pitchFamily="34" charset="0"/>
                <a:cs typeface="Arial" pitchFamily="34" charset="0"/>
              </a:rPr>
              <a:t>Butun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bekliklarga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shaxsan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tayinlanar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lavozimidan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bo‘shatilardi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TextBox 2"/>
          <p:cNvSpPr txBox="1"/>
          <p:nvPr/>
        </p:nvSpPr>
        <p:spPr>
          <a:xfrm>
            <a:off x="140525" y="2484140"/>
            <a:ext cx="5546917"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a:solidFill>
                  <a:srgbClr val="000000"/>
                </a:solidFill>
                <a:latin typeface="Arial" pitchFamily="34" charset="0"/>
                <a:cs typeface="Arial" pitchFamily="34" charset="0"/>
              </a:rPr>
              <a:t>Beklar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atrofida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qarindoshlari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yaqin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tayinlangan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ulkan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guruhi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jamlangan</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80659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a:xfrm>
            <a:off x="107418" y="1306486"/>
            <a:ext cx="2879725" cy="1775477"/>
          </a:xfrm>
          <a:prstGeom prst="rect">
            <a:avLst/>
          </a:prstGeom>
        </p:spPr>
        <p:style>
          <a:lnRef idx="2">
            <a:schemeClr val="accent1"/>
          </a:lnRef>
          <a:fillRef idx="1">
            <a:schemeClr val="lt1"/>
          </a:fillRef>
          <a:effectRef idx="0">
            <a:schemeClr val="accent1"/>
          </a:effectRef>
          <a:fontRef idx="minor">
            <a:schemeClr val="dk1"/>
          </a:fontRef>
        </p:style>
        <p:txBody>
          <a:bodyPr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Davlat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amaldorlari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moddiy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ta’minoti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uchun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zarur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moliyaviy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mablag‘larni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bekorga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sarf</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qilardilar</a:t>
            </a:r>
            <a:r>
              <a:rPr lang="en-US" sz="1600" dirty="0">
                <a:solidFill>
                  <a:srgbClr val="000000"/>
                </a:solidFill>
                <a:latin typeface="Arial" pitchFamily="34" charset="0"/>
                <a:ea typeface="Times New Roman" panose="02020603050405020304" pitchFamily="18" charset="0"/>
                <a:cs typeface="Arial" pitchFamily="34" charset="0"/>
              </a:rPr>
              <a:t>. Amir </a:t>
            </a:r>
            <a:r>
              <a:rPr lang="en-US" sz="1600" dirty="0" err="1">
                <a:solidFill>
                  <a:srgbClr val="000000"/>
                </a:solidFill>
                <a:latin typeface="Arial" pitchFamily="34" charset="0"/>
                <a:ea typeface="Times New Roman" panose="02020603050405020304" pitchFamily="18" charset="0"/>
                <a:cs typeface="Arial" pitchFamily="34" charset="0"/>
              </a:rPr>
              <a:t>Abdulahad</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Peterburgga</a:t>
            </a:r>
            <a:r>
              <a:rPr lang="en-US" sz="1600" dirty="0">
                <a:solidFill>
                  <a:srgbClr val="000000"/>
                </a:solidFill>
                <a:latin typeface="Arial" pitchFamily="34" charset="0"/>
                <a:ea typeface="Times New Roman" panose="02020603050405020304" pitchFamily="18" charset="0"/>
                <a:cs typeface="Arial" pitchFamily="34" charset="0"/>
              </a:rPr>
              <a:t>, imperator </a:t>
            </a:r>
            <a:r>
              <a:rPr lang="en-US" sz="1600" dirty="0" err="1">
                <a:solidFill>
                  <a:srgbClr val="000000"/>
                </a:solidFill>
                <a:latin typeface="Arial" pitchFamily="34" charset="0"/>
                <a:ea typeface="Times New Roman" panose="02020603050405020304" pitchFamily="18" charset="0"/>
                <a:cs typeface="Arial" pitchFamily="34" charset="0"/>
              </a:rPr>
              <a:t>huzuriga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katta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sovg‘a-salom</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bilan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yili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qatnardi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8" name="Прямоугольник 7"/>
          <p:cNvSpPr/>
          <p:nvPr/>
        </p:nvSpPr>
        <p:spPr>
          <a:xfrm>
            <a:off x="3167757" y="2873718"/>
            <a:ext cx="2412267" cy="298149"/>
          </a:xfrm>
          <a:prstGeom prst="rect">
            <a:avLst/>
          </a:prstGeom>
        </p:spPr>
        <p:txBody>
          <a:bodyPr wrap="square" lIns="51426" tIns="25713" rIns="51426" bIns="25713">
            <a:spAutoFit/>
          </a:bodyPr>
          <a:lstStyle/>
          <a:p>
            <a:pPr algn="ctr"/>
            <a:r>
              <a:rPr lang="en-US" sz="1600" b="1" baseline="30000" dirty="0" err="1">
                <a:solidFill>
                  <a:srgbClr val="000000"/>
                </a:solidFill>
                <a:latin typeface="Arial" pitchFamily="34" charset="0"/>
                <a:cs typeface="Arial" pitchFamily="34" charset="0"/>
              </a:rPr>
              <a:t>Abdulahadxon</a:t>
            </a:r>
            <a:r>
              <a:rPr lang="en-US" sz="1600" b="1" dirty="0">
                <a:solidFill>
                  <a:srgbClr val="000000"/>
                </a:solidFill>
                <a:latin typeface="Arial" pitchFamily="34" charset="0"/>
                <a:cs typeface="Arial" pitchFamily="34" charset="0"/>
              </a:rPr>
              <a:t> </a:t>
            </a:r>
            <a:r>
              <a:rPr lang="en-US" sz="1600" b="1" baseline="30000" dirty="0">
                <a:solidFill>
                  <a:srgbClr val="000000"/>
                </a:solidFill>
                <a:latin typeface="Arial" pitchFamily="34" charset="0"/>
                <a:cs typeface="Arial" pitchFamily="34" charset="0"/>
              </a:rPr>
              <a:t>imperator</a:t>
            </a:r>
            <a:r>
              <a:rPr lang="en-US" sz="1600" b="1" dirty="0">
                <a:solidFill>
                  <a:srgbClr val="000000"/>
                </a:solidFill>
                <a:latin typeface="Arial" pitchFamily="34" charset="0"/>
                <a:cs typeface="Arial" pitchFamily="34" charset="0"/>
              </a:rPr>
              <a:t> </a:t>
            </a:r>
            <a:r>
              <a:rPr lang="en-US" sz="1600" b="1" baseline="30000" dirty="0" err="1">
                <a:solidFill>
                  <a:srgbClr val="000000"/>
                </a:solidFill>
                <a:latin typeface="Arial" pitchFamily="34" charset="0"/>
                <a:cs typeface="Arial" pitchFamily="34" charset="0"/>
              </a:rPr>
              <a:t>huzurida</a:t>
            </a:r>
            <a:endParaRPr lang="ru-RU" sz="1600" b="1" dirty="0">
              <a:solidFill>
                <a:srgbClr val="000000"/>
              </a:solidFill>
              <a:latin typeface="Arial" pitchFamily="34" charset="0"/>
              <a:cs typeface="Arial" pitchFamily="34" charset="0"/>
            </a:endParaRPr>
          </a:p>
        </p:txBody>
      </p:sp>
      <p:pic>
        <p:nvPicPr>
          <p:cNvPr id="10" name="Объект 9"/>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67757" y="1306486"/>
            <a:ext cx="2412268" cy="1584979"/>
          </a:xfrm>
          <a:prstGeom prst="rect">
            <a:avLst/>
          </a:prstGeom>
          <a:noFill/>
          <a:ln>
            <a:noFill/>
          </a:ln>
        </p:spPr>
      </p:pic>
      <p:sp>
        <p:nvSpPr>
          <p:cNvPr id="9" name="Заголовок 1"/>
          <p:cNvSpPr txBox="1">
            <a:spLocks/>
          </p:cNvSpPr>
          <p:nvPr/>
        </p:nvSpPr>
        <p:spPr>
          <a:xfrm>
            <a:off x="0" y="1"/>
            <a:ext cx="5759450" cy="467916"/>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rmAutofit fontScale="92500"/>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err="1">
                <a:solidFill>
                  <a:schemeClr val="bg1"/>
                </a:solidFill>
                <a:latin typeface="Arial" pitchFamily="34" charset="0"/>
                <a:cs typeface="Arial" pitchFamily="34" charset="0"/>
              </a:rPr>
              <a:t>Soliq</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va</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majburiyatlar</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Xalq</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qo‘zg‘olonlari</a:t>
            </a:r>
            <a:endParaRPr lang="ru-RU" sz="2400" b="1" dirty="0">
              <a:solidFill>
                <a:schemeClr val="bg1"/>
              </a:solidFill>
              <a:latin typeface="Arial" pitchFamily="34" charset="0"/>
              <a:cs typeface="Arial" pitchFamily="34" charset="0"/>
            </a:endParaRPr>
          </a:p>
        </p:txBody>
      </p:sp>
      <p:sp>
        <p:nvSpPr>
          <p:cNvPr id="3" name="TextBox 2"/>
          <p:cNvSpPr txBox="1"/>
          <p:nvPr/>
        </p:nvSpPr>
        <p:spPr>
          <a:xfrm>
            <a:off x="107418" y="467916"/>
            <a:ext cx="5544616" cy="830997"/>
          </a:xfrm>
          <a:prstGeom prst="rect">
            <a:avLst/>
          </a:prstGeom>
          <a:noFill/>
        </p:spPr>
        <p:txBody>
          <a:bodyPr wrap="square" rtlCol="0">
            <a:spAutoFit/>
          </a:bodyPr>
          <a:lstStyle/>
          <a:p>
            <a:pPr algn="ctr"/>
            <a:r>
              <a:rPr lang="en-US" sz="1600" dirty="0" err="1">
                <a:solidFill>
                  <a:srgbClr val="000000"/>
                </a:solidFill>
                <a:latin typeface="Arial" pitchFamily="34" charset="0"/>
                <a:cs typeface="Arial" pitchFamily="34" charset="0"/>
              </a:rPr>
              <a:t>Amirlikdagi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dehqonlarning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aksariyati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nochorlikda</a:t>
            </a:r>
            <a:r>
              <a:rPr lang="en-US" sz="1600" dirty="0">
                <a:solidFill>
                  <a:srgbClr val="000000"/>
                </a:solidFill>
                <a:latin typeface="Arial" pitchFamily="34" charset="0"/>
                <a:cs typeface="Arial" pitchFamily="34" charset="0"/>
              </a:rPr>
              <a:t> kun </a:t>
            </a:r>
            <a:r>
              <a:rPr lang="en-US" sz="1600" dirty="0" err="1">
                <a:solidFill>
                  <a:srgbClr val="000000"/>
                </a:solidFill>
                <a:latin typeface="Arial" pitchFamily="34" charset="0"/>
                <a:cs typeface="Arial" pitchFamily="34" charset="0"/>
              </a:rPr>
              <a:t>kechirardi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Chunki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ishlov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vositalari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amaldorlari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508760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701" y="-136"/>
            <a:ext cx="5508612" cy="1008112"/>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Shuningdek</a:t>
            </a:r>
            <a:r>
              <a:rPr lang="en-US" sz="1600" dirty="0">
                <a:solidFill>
                  <a:srgbClr val="000000"/>
                </a:solidFill>
                <a:latin typeface="Arial" pitchFamily="34" charset="0"/>
                <a:cs typeface="Arial" pitchFamily="34" charset="0"/>
              </a:rPr>
              <a:t>, u </a:t>
            </a:r>
            <a:r>
              <a:rPr lang="en-US" sz="1600" b="1" dirty="0" err="1">
                <a:solidFill>
                  <a:srgbClr val="000000"/>
                </a:solidFill>
                <a:latin typeface="Arial" pitchFamily="34" charset="0"/>
                <a:cs typeface="Arial" pitchFamily="34" charset="0"/>
              </a:rPr>
              <a:t>Qrim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Kavkazga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borganida</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qimmatbaho</a:t>
            </a:r>
            <a:r>
              <a:rPr lang="en-US" sz="1600" u="sng"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sovg‘alarni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saroylarni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xarid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qilardi</a:t>
            </a:r>
            <a:r>
              <a:rPr lang="en-US" sz="1600" dirty="0">
                <a:solidFill>
                  <a:srgbClr val="000000"/>
                </a:solidFill>
                <a:latin typeface="Arial" pitchFamily="34" charset="0"/>
                <a:cs typeface="Arial" pitchFamily="34" charset="0"/>
              </a:rPr>
              <a:t>. Bu </a:t>
            </a:r>
            <a:r>
              <a:rPr lang="en-US" sz="1600" dirty="0" err="1">
                <a:solidFill>
                  <a:srgbClr val="000000"/>
                </a:solidFill>
                <a:latin typeface="Arial" pitchFamily="34" charset="0"/>
                <a:cs typeface="Arial" pitchFamily="34" charset="0"/>
              </a:rPr>
              <a:t>odat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ulkan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sarf-xarajatlarni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qilardi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ushbu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xarajatlar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yelkasiga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og‘ir</a:t>
            </a:r>
            <a:r>
              <a:rPr lang="en-US" sz="1600" dirty="0">
                <a:solidFill>
                  <a:srgbClr val="000000"/>
                </a:solidFill>
                <a:latin typeface="Arial" pitchFamily="34" charset="0"/>
                <a:cs typeface="Arial" pitchFamily="34" charset="0"/>
              </a:rPr>
              <a:t> yuk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tushardi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 name="Объект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03104" y="1043980"/>
            <a:ext cx="2384933" cy="1650580"/>
          </a:xfrm>
          <a:prstGeom prst="rect">
            <a:avLst/>
          </a:prstGeom>
          <a:noFill/>
          <a:ln>
            <a:noFill/>
          </a:ln>
        </p:spPr>
      </p:pic>
      <p:sp>
        <p:nvSpPr>
          <p:cNvPr id="7" name="Прямоугольник 6"/>
          <p:cNvSpPr/>
          <p:nvPr/>
        </p:nvSpPr>
        <p:spPr>
          <a:xfrm>
            <a:off x="3203761" y="2594969"/>
            <a:ext cx="2591693" cy="282761"/>
          </a:xfrm>
          <a:prstGeom prst="rect">
            <a:avLst/>
          </a:prstGeom>
        </p:spPr>
        <p:txBody>
          <a:bodyPr wrap="square" lIns="51426" tIns="25713" rIns="51426" bIns="25713">
            <a:spAutoFit/>
          </a:bodyPr>
          <a:lstStyle/>
          <a:p>
            <a:pPr algn="ctr"/>
            <a:r>
              <a:rPr lang="en-US" sz="1500" b="1" baseline="-25000" dirty="0" err="1">
                <a:solidFill>
                  <a:srgbClr val="000000"/>
                </a:solidFill>
                <a:latin typeface="Arial" pitchFamily="34" charset="0"/>
                <a:ea typeface="Times New Roman" panose="02020603050405020304" pitchFamily="18" charset="0"/>
                <a:cs typeface="Arial" pitchFamily="34" charset="0"/>
              </a:rPr>
              <a:t>Buxoro</a:t>
            </a:r>
            <a:r>
              <a:rPr lang="en-US" sz="1500" b="1" dirty="0">
                <a:solidFill>
                  <a:srgbClr val="000000"/>
                </a:solidFill>
                <a:latin typeface="Arial" pitchFamily="34" charset="0"/>
                <a:ea typeface="Times New Roman" panose="02020603050405020304" pitchFamily="18" charset="0"/>
                <a:cs typeface="Arial" pitchFamily="34" charset="0"/>
              </a:rPr>
              <a:t> </a:t>
            </a:r>
            <a:r>
              <a:rPr lang="en-US" sz="1500" b="1" baseline="-25000" dirty="0" err="1">
                <a:solidFill>
                  <a:srgbClr val="000000"/>
                </a:solidFill>
                <a:latin typeface="Arial" pitchFamily="34" charset="0"/>
                <a:ea typeface="Times New Roman" panose="02020603050405020304" pitchFamily="18" charset="0"/>
                <a:cs typeface="Arial" pitchFamily="34" charset="0"/>
              </a:rPr>
              <a:t>amirining</a:t>
            </a:r>
            <a:r>
              <a:rPr lang="en-US" sz="1500" b="1" dirty="0">
                <a:solidFill>
                  <a:srgbClr val="000000"/>
                </a:solidFill>
                <a:latin typeface="Arial" pitchFamily="34" charset="0"/>
                <a:ea typeface="Times New Roman" panose="02020603050405020304" pitchFamily="18" charset="0"/>
                <a:cs typeface="Arial" pitchFamily="34" charset="0"/>
              </a:rPr>
              <a:t> </a:t>
            </a:r>
            <a:r>
              <a:rPr lang="en-US" sz="1500" b="1" baseline="-25000" dirty="0" err="1">
                <a:solidFill>
                  <a:srgbClr val="000000"/>
                </a:solidFill>
                <a:latin typeface="Arial" pitchFamily="34" charset="0"/>
                <a:ea typeface="Times New Roman" panose="02020603050405020304" pitchFamily="18" charset="0"/>
                <a:cs typeface="Arial" pitchFamily="34" charset="0"/>
              </a:rPr>
              <a:t>Peterburgga</a:t>
            </a:r>
            <a:r>
              <a:rPr lang="en-US" sz="1500" b="1" baseline="-25000" dirty="0">
                <a:solidFill>
                  <a:srgbClr val="000000"/>
                </a:solidFill>
                <a:latin typeface="Arial" pitchFamily="34" charset="0"/>
                <a:ea typeface="Times New Roman" panose="02020603050405020304" pitchFamily="18" charset="0"/>
                <a:cs typeface="Arial" pitchFamily="34" charset="0"/>
              </a:rPr>
              <a:t> </a:t>
            </a:r>
            <a:r>
              <a:rPr lang="en-US" sz="1500" b="1" baseline="-25000" dirty="0" err="1">
                <a:solidFill>
                  <a:srgbClr val="000000"/>
                </a:solidFill>
                <a:latin typeface="Arial" pitchFamily="34" charset="0"/>
                <a:ea typeface="Times New Roman" panose="02020603050405020304" pitchFamily="18" charset="0"/>
                <a:cs typeface="Arial" pitchFamily="34" charset="0"/>
              </a:rPr>
              <a:t>tashrifi</a:t>
            </a:r>
            <a:endParaRPr lang="ru-RU" sz="1500" dirty="0">
              <a:solidFill>
                <a:srgbClr val="000000"/>
              </a:solidFill>
              <a:latin typeface="Arial" pitchFamily="34" charset="0"/>
              <a:cs typeface="Arial" pitchFamily="34" charset="0"/>
            </a:endParaRPr>
          </a:p>
        </p:txBody>
      </p:sp>
      <p:sp>
        <p:nvSpPr>
          <p:cNvPr id="8" name="Заголовок 1"/>
          <p:cNvSpPr txBox="1">
            <a:spLocks/>
          </p:cNvSpPr>
          <p:nvPr/>
        </p:nvSpPr>
        <p:spPr>
          <a:xfrm>
            <a:off x="71413" y="1043980"/>
            <a:ext cx="3152359" cy="2012902"/>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a:solidFill>
                  <a:srgbClr val="000000"/>
                </a:solidFill>
                <a:latin typeface="Arial" pitchFamily="34" charset="0"/>
                <a:cs typeface="Arial" pitchFamily="34" charset="0"/>
              </a:rPr>
              <a:t>Buxoro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amirligida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soliqlarni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aholining</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90%</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yaqinini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etuvchi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dehqonlar</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to‘lardi</a:t>
            </a:r>
            <a:r>
              <a:rPr lang="en-US" sz="1600" dirty="0">
                <a:solidFill>
                  <a:srgbClr val="000000"/>
                </a:solidFill>
                <a:latin typeface="Arial" pitchFamily="34" charset="0"/>
                <a:cs typeface="Arial" pitchFamily="34" charset="0"/>
              </a:rPr>
              <a:t>. Bu </a:t>
            </a:r>
            <a:r>
              <a:rPr lang="en-US" sz="1600" dirty="0" err="1">
                <a:solidFill>
                  <a:srgbClr val="000000"/>
                </a:solidFill>
                <a:latin typeface="Arial" pitchFamily="34" charset="0"/>
                <a:cs typeface="Arial" pitchFamily="34" charset="0"/>
              </a:rPr>
              <a:t>soliqlarni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savdogarlar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sudxo‘rlar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yirik</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zamindor</a:t>
            </a:r>
            <a:r>
              <a:rPr lang="en-US" sz="1600" dirty="0" err="1">
                <a:solidFill>
                  <a:srgbClr val="000000"/>
                </a:solidFill>
                <a:latin typeface="Arial" pitchFamily="34" charset="0"/>
                <a:cs typeface="Arial" pitchFamily="34" charset="0"/>
              </a:rPr>
              <a:t>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tegishli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arzimagan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evaziga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mehnat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majbur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48426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07417" y="503920"/>
            <a:ext cx="5580620" cy="790592"/>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Buxoro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gilamlariga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chet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ellarda</a:t>
            </a:r>
            <a:r>
              <a:rPr lang="en-US" sz="1600" dirty="0">
                <a:solidFill>
                  <a:srgbClr val="000000"/>
                </a:solidFill>
                <a:latin typeface="Arial" pitchFamily="34" charset="0"/>
                <a:ea typeface="Times New Roman" panose="02020603050405020304" pitchFamily="18" charset="0"/>
                <a:cs typeface="Arial" pitchFamily="34" charset="0"/>
              </a:rPr>
              <a:t> ham </a:t>
            </a:r>
            <a:r>
              <a:rPr lang="en-US" sz="1600" dirty="0" err="1">
                <a:solidFill>
                  <a:srgbClr val="000000"/>
                </a:solidFill>
                <a:latin typeface="Arial" pitchFamily="34" charset="0"/>
                <a:ea typeface="Times New Roman" panose="02020603050405020304" pitchFamily="18" charset="0"/>
                <a:cs typeface="Arial" pitchFamily="34" charset="0"/>
              </a:rPr>
              <a:t>talab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katta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a:t>
            </a:r>
            <a:r>
              <a:rPr lang="ru-RU" sz="1600" dirty="0">
                <a:solidFill>
                  <a:srgbClr val="000000"/>
                </a:solidFill>
                <a:latin typeface="Arial" pitchFamily="34" charset="0"/>
                <a:ea typeface="Times New Roman" panose="02020603050405020304" pitchFamily="18" charset="0"/>
                <a:cs typeface="Arial" pitchFamily="34" charset="0"/>
              </a:rPr>
              <a:t>‘</a:t>
            </a:r>
            <a:r>
              <a:rPr lang="en-US" sz="1600" dirty="0">
                <a:solidFill>
                  <a:srgbClr val="000000"/>
                </a:solidFill>
                <a:latin typeface="Arial" pitchFamily="34" charset="0"/>
                <a:ea typeface="Times New Roman" panose="02020603050405020304" pitchFamily="18" charset="0"/>
                <a:cs typeface="Arial" pitchFamily="34" charset="0"/>
              </a:rPr>
              <a:t>lib</a:t>
            </a:r>
            <a:r>
              <a:rPr lang="ru-RU"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amirlik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savdogarlari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a:t>
            </a:r>
            <a:r>
              <a:rPr lang="ru-RU" sz="1600" dirty="0">
                <a:solidFill>
                  <a:srgbClr val="000000"/>
                </a:solidFill>
                <a:latin typeface="Arial" pitchFamily="34" charset="0"/>
                <a:ea typeface="Times New Roman" panose="02020603050405020304" pitchFamily="18" charset="0"/>
                <a:cs typeface="Arial" pitchFamily="34" charset="0"/>
              </a:rPr>
              <a:t>‘</a:t>
            </a:r>
            <a:r>
              <a:rPr lang="en-US" sz="1600" dirty="0">
                <a:solidFill>
                  <a:srgbClr val="000000"/>
                </a:solidFill>
                <a:latin typeface="Arial" pitchFamily="34" charset="0"/>
                <a:ea typeface="Times New Roman" panose="02020603050405020304" pitchFamily="18" charset="0"/>
                <a:cs typeface="Arial" pitchFamily="34" charset="0"/>
              </a:rPr>
              <a:t>p </a:t>
            </a:r>
            <a:r>
              <a:rPr lang="en-US" sz="1600" dirty="0" err="1">
                <a:solidFill>
                  <a:srgbClr val="000000"/>
                </a:solidFill>
                <a:latin typeface="Arial" pitchFamily="34" charset="0"/>
                <a:ea typeface="Times New Roman" panose="02020603050405020304" pitchFamily="18" charset="0"/>
                <a:cs typeface="Arial" pitchFamily="34" charset="0"/>
              </a:rPr>
              <a:t>miqdorda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xorijga</a:t>
            </a:r>
            <a:r>
              <a:rPr lang="ru-RU"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jumladan</a:t>
            </a:r>
            <a:r>
              <a:rPr lang="ru-RU"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Rossiyaga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olib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borib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sotar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edilar</a:t>
            </a:r>
            <a:r>
              <a:rPr lang="ru-RU"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pic>
        <p:nvPicPr>
          <p:cNvPr id="10242" name="Picture 2" descr="Кулаково. Знаменитый тюменский ковёр - Новости Тюменского муниципального  район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753" y="1332012"/>
            <a:ext cx="2480894" cy="11342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07417" y="1332012"/>
            <a:ext cx="2790310" cy="103681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600" dirty="0" err="1">
                <a:solidFill>
                  <a:srgbClr val="000000"/>
                </a:solidFill>
                <a:latin typeface="Arial" pitchFamily="34" charset="0"/>
                <a:ea typeface="Times New Roman" panose="02020603050405020304" pitchFamily="18" charset="0"/>
                <a:cs typeface="Arial" pitchFamily="34" charset="0"/>
              </a:rPr>
              <a:t>Bundan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tashqari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O‘rta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Sharq</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mamlakatlari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Turkiston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bozorlarida</a:t>
            </a:r>
            <a:r>
              <a:rPr lang="en-US" sz="1600" dirty="0">
                <a:solidFill>
                  <a:srgbClr val="000000"/>
                </a:solidFill>
                <a:latin typeface="Arial" pitchFamily="34" charset="0"/>
                <a:ea typeface="Times New Roman" panose="02020603050405020304" pitchFamily="18" charset="0"/>
                <a:cs typeface="Arial" pitchFamily="34" charset="0"/>
              </a:rPr>
              <a:t> ham </a:t>
            </a:r>
            <a:r>
              <a:rPr lang="en-US" sz="1600" dirty="0" err="1">
                <a:solidFill>
                  <a:srgbClr val="000000"/>
                </a:solidFill>
                <a:latin typeface="Arial" pitchFamily="34" charset="0"/>
                <a:ea typeface="Times New Roman" panose="02020603050405020304" pitchFamily="18" charset="0"/>
                <a:cs typeface="Arial" pitchFamily="34" charset="0"/>
              </a:rPr>
              <a:t>Buxoro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gilamlari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xaridorgir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8" name="Прямоугольник 7"/>
          <p:cNvSpPr/>
          <p:nvPr/>
        </p:nvSpPr>
        <p:spPr>
          <a:xfrm>
            <a:off x="107417" y="2448136"/>
            <a:ext cx="5516288" cy="744425"/>
          </a:xfrm>
          <a:prstGeom prst="rect">
            <a:avLst/>
          </a:prstGeom>
        </p:spPr>
        <p:txBody>
          <a:bodyPr wrap="square" lIns="51426" tIns="25713" rIns="51426" bIns="25713">
            <a:spAutoFit/>
          </a:bodyPr>
          <a:lstStyle/>
          <a:p>
            <a:pPr algn="ctr">
              <a:spcAft>
                <a:spcPts val="600"/>
              </a:spcAft>
            </a:pPr>
            <a:r>
              <a:rPr lang="en-US" sz="1500" dirty="0" err="1">
                <a:solidFill>
                  <a:srgbClr val="000000"/>
                </a:solidFill>
                <a:latin typeface="Arial" pitchFamily="34" charset="0"/>
                <a:ea typeface="Times New Roman" panose="02020603050405020304" pitchFamily="18" charset="0"/>
                <a:cs typeface="Arial" pitchFamily="34" charset="0"/>
              </a:rPr>
              <a:t>Ichki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tashqi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bozorlarda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Buxoro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ip-gazlama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matolari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ko‘nchilik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zardo‘zlik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kumush</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oltin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kandakorlik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buyumlari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bo‘yoq</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sovun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mahsulotlari</a:t>
            </a:r>
            <a:r>
              <a:rPr lang="en-US" sz="1500" dirty="0">
                <a:solidFill>
                  <a:srgbClr val="000000"/>
                </a:solidFill>
                <a:latin typeface="Arial" pitchFamily="34" charset="0"/>
                <a:ea typeface="Times New Roman" panose="02020603050405020304" pitchFamily="18" charset="0"/>
                <a:cs typeface="Arial" pitchFamily="34" charset="0"/>
              </a:rPr>
              <a:t> ham </a:t>
            </a:r>
            <a:r>
              <a:rPr lang="en-US" sz="1500" dirty="0" err="1">
                <a:solidFill>
                  <a:srgbClr val="000000"/>
                </a:solidFill>
                <a:latin typeface="Arial" pitchFamily="34" charset="0"/>
                <a:ea typeface="Times New Roman" panose="02020603050405020304" pitchFamily="18" charset="0"/>
                <a:cs typeface="Arial" pitchFamily="34" charset="0"/>
              </a:rPr>
              <a:t>mashhur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bo‘lgan</a:t>
            </a:r>
            <a:r>
              <a:rPr lang="en-US" sz="1500" dirty="0">
                <a:solidFill>
                  <a:srgbClr val="000000"/>
                </a:solidFill>
                <a:latin typeface="Arial" pitchFamily="34" charset="0"/>
                <a:ea typeface="Times New Roman" panose="02020603050405020304" pitchFamily="18" charset="0"/>
                <a:cs typeface="Arial" pitchFamily="34" charset="0"/>
              </a:rPr>
              <a:t>. </a:t>
            </a:r>
            <a:endParaRPr lang="ru-RU" sz="1500" dirty="0">
              <a:solidFill>
                <a:srgbClr val="000000"/>
              </a:solidFill>
              <a:latin typeface="Arial" pitchFamily="34" charset="0"/>
              <a:cs typeface="Arial" pitchFamily="34" charset="0"/>
            </a:endParaRPr>
          </a:p>
        </p:txBody>
      </p:sp>
      <p:sp>
        <p:nvSpPr>
          <p:cNvPr id="9" name="Прямоугольник 8"/>
          <p:cNvSpPr/>
          <p:nvPr/>
        </p:nvSpPr>
        <p:spPr>
          <a:xfrm>
            <a:off x="0" y="-48067"/>
            <a:ext cx="5759450" cy="537446"/>
          </a:xfrm>
          <a:prstGeom prst="rect">
            <a:avLst/>
          </a:prstGeom>
          <a:solidFill>
            <a:srgbClr val="0070C0"/>
          </a:solidFill>
        </p:spPr>
        <p:txBody>
          <a:bodyPr wrap="square" lIns="51426" tIns="25713" rIns="51426" bIns="25713" anchor="ctr">
            <a:spAutoFit/>
          </a:bodyPr>
          <a:lstStyle/>
          <a:p>
            <a:pPr algn="ctr">
              <a:lnSpc>
                <a:spcPct val="150000"/>
              </a:lnSpc>
            </a:pPr>
            <a:r>
              <a:rPr lang="en-US" sz="2400" b="1" dirty="0" err="1">
                <a:solidFill>
                  <a:schemeClr val="bg1"/>
                </a:solidFill>
                <a:latin typeface="Arial" pitchFamily="34" charset="0"/>
                <a:cs typeface="Arial" pitchFamily="34" charset="0"/>
              </a:rPr>
              <a:t>Hunarmandchilik</a:t>
            </a:r>
            <a:r>
              <a:rPr lang="en-US" sz="2400" b="1" dirty="0">
                <a:solidFill>
                  <a:schemeClr val="bg1"/>
                </a:solidFill>
                <a:latin typeface="Arial" pitchFamily="34" charset="0"/>
                <a:cs typeface="Arial" pitchFamily="34" charset="0"/>
              </a:rPr>
              <a:t> </a:t>
            </a:r>
            <a:endParaRPr lang="ru-RU" sz="2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954249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157773</TotalTime>
  <Words>1266</Words>
  <Application>Microsoft Office PowerPoint</Application>
  <PresentationFormat>Произвольный</PresentationFormat>
  <Paragraphs>77</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Calibri</vt:lpstr>
      <vt:lpstr>Open Sans</vt:lpstr>
      <vt:lpstr>Open Sans Light</vt:lpstr>
      <vt:lpstr>Times New Roman</vt:lpstr>
      <vt:lpstr>1_Office Theme</vt:lpstr>
      <vt:lpstr>Презентация PowerPoint</vt:lpstr>
      <vt:lpstr>Rossiya bilan 1868-yildagi shartnoma Buxoro amirligi taqdirini tubdan o‘zgartirib yubordi. </vt:lpstr>
      <vt:lpstr>Buxoro amirining siyosiy faoliyatini bevosita nazorat qilish uchun Rossiya imperatorining 1885-yildagi farmoni asosida “Rossiya imperatorining siyosiy agentligi” (1886-1917) tashkil etilgan bo‘lib, u 1868-yildagi shartnoma shartlari bajarilishini va amirning siyosiy faoliyatini nazorat qilib borgan.</vt:lpstr>
      <vt:lpstr>Poytaxt Buxorodan tashqari Chorjo‘y, Kitob, Shahrisabz, Denov kabi shaharlar amirlikning yirik savdo va hunarmandchilik markazlari hisoblangan. </vt:lpstr>
      <vt:lpstr>Qo‘shbegi har kuni shaxsan hukmdorga amirlikdagi  ahvol to‘g‘risida ma’lumot berib turardi. Barcha amaldorlar qo‘shbegi tomonidan, faqat oliy amaldorlargina amirning o‘zi tomonidan tayinlanar edi. </vt:lpstr>
      <vt:lpstr>Mahalliy ma’muriyat – aminlar, oqsoqollar hamda bekliklar vakillari va ruhoniylardan iborat bo‘lib, ular amir farmonlarini so‘zsiz ijro etishlari shart bo‘lgan. </vt:lpstr>
      <vt:lpstr>Презентация PowerPoint</vt:lpstr>
      <vt:lpstr>Shuningdek, u Qrim va Kavkazga borganida qimmatbaho sovg‘alarni va saroylarni xarid qilardi. Bu odat ulkan sarf-xarajatlarni talab qilardi va ushbu xarajatlar oddiy aholi yelkasiga og‘ir yuk bo‘lib tushardi.</vt:lpstr>
      <vt:lpstr>Презентация PowerPoint</vt:lpstr>
      <vt:lpstr>XIX asrning oxirida Buxoro amirligi Rossiya, Afg‘oniston, Hindiston, Eron va Kavkaz bilan savdo aloqalariga ega bo‘lgan. </vt:lpstr>
      <vt:lpstr>Презентация PowerPoint</vt:lpstr>
      <vt:lpstr>Презентация PowerPoint</vt:lpstr>
      <vt:lpstr>Yosh buxoroliklar Buxoroda yangi usul maktablarini tashkil qildilar. Bu maktablar uchun turli darsliklar va o‘quv qo‘llanmalari yozildi. “Buxoroi sharif” va “Turon” gazetalari nashr qilindi. </vt:lpstr>
      <vt:lpstr>Презентация PowerPoint</vt:lpstr>
      <vt:lpstr>Amirlik taxtiga o‘tirgan Sayid Olimxon Buxoroda davlat asoslari va diniy tizimni o‘zgartirish taraddudida bo‘lmadi. </vt:lpstr>
      <vt:lpstr>1917-yil Rossiyadagi fevral voqealari va u tufayli Buxoro siyosiy hayotidagi jonlanish, si­yosiy o‘zgarishlarning Buxoro amirligida ham takrorlanishidan saqlanish amirni ayrim islohotlarni amalga oshirishga undadi.</vt:lpstr>
      <vt:lpstr>1917-yil 8-aprelda jadidlar Karki va Buxoroda namoyishlar o‘tkazishdi. Buxoroda namoyishga to‘plangan  150 kishiga Fayzulla Xo‘jayev va Abdurauf Fitrat rahnamolik qilishgan. Shiorlarda “Yashasin Amir!” qatorida “Hurriyat, Adolat, Musavvat” kabi boshqa mazmundagi da’vatlar ham bor edi. </vt:lpstr>
      <vt:lpstr>200 piyoda va 300 otliq sarbozdan iborat amir qo‘shini namoyishga chiqqanlarni tarqatib, hibsga ola boshladi. Bundan tashqari Ark ostonasida islohotlarga qarshi chiqqan 7 mingdan ziyod ancha uyushgan mullalar guruhi egallab oldi. </vt:lpstr>
      <vt:lpstr>Презентация PowerPoint</vt:lpstr>
      <vt:lpstr>Fayzulla Xo‘jayev rahbarlik qilgan Yosh buxoroliklar va bolsheviklarning birgalikdagi harakatlari bilan Buxoroda davlat to‘ntarishi tayyorlandi. </vt:lpstr>
      <vt:lpstr>Yosh buxoroliklar amirni taxtdan ag‘darishning siyosiy va tashviqiy asoslarini hozirlashga kirishdi. </vt:lpstr>
      <vt:lpstr>Sovet davlati esa yaxshi qurollangan qo‘shin va mahalliy aholini dahshatga soluvchi harbiy aviatsiya bilan ta’minlangan yirik harbiy qismlarni Buxoroga tashladi. Amir va uning qo‘shinlari deyarli hech qanday qarshilik ko‘rsata olmadi. </vt:lpstr>
      <vt:lpstr>Презентация PowerPoint</vt:lpstr>
      <vt:lpstr>Buxoro amirligi xazinasi haqida</vt:lpstr>
      <vt:lpstr>Mustaqil bajarish uchun topshiriqlar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Teacher</cp:lastModifiedBy>
  <cp:revision>1608</cp:revision>
  <dcterms:created xsi:type="dcterms:W3CDTF">2014-10-08T23:03:32Z</dcterms:created>
  <dcterms:modified xsi:type="dcterms:W3CDTF">2021-02-09T12:14:59Z</dcterms:modified>
</cp:coreProperties>
</file>