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23"/>
  </p:notesMasterIdLst>
  <p:sldIdLst>
    <p:sldId id="1450" r:id="rId2"/>
    <p:sldId id="1556" r:id="rId3"/>
    <p:sldId id="1557" r:id="rId4"/>
    <p:sldId id="1559" r:id="rId5"/>
    <p:sldId id="1560" r:id="rId6"/>
    <p:sldId id="1561" r:id="rId7"/>
    <p:sldId id="1565" r:id="rId8"/>
    <p:sldId id="1566" r:id="rId9"/>
    <p:sldId id="1568" r:id="rId10"/>
    <p:sldId id="1571" r:id="rId11"/>
    <p:sldId id="1572" r:id="rId12"/>
    <p:sldId id="1574" r:id="rId13"/>
    <p:sldId id="1575" r:id="rId14"/>
    <p:sldId id="1577" r:id="rId15"/>
    <p:sldId id="1578" r:id="rId16"/>
    <p:sldId id="1579" r:id="rId17"/>
    <p:sldId id="1584" r:id="rId18"/>
    <p:sldId id="1580" r:id="rId19"/>
    <p:sldId id="1581" r:id="rId20"/>
    <p:sldId id="1582" r:id="rId21"/>
    <p:sldId id="1488" r:id="rId22"/>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450"/>
            <p14:sldId id="1556"/>
            <p14:sldId id="1557"/>
            <p14:sldId id="1559"/>
            <p14:sldId id="1560"/>
            <p14:sldId id="1561"/>
            <p14:sldId id="1565"/>
            <p14:sldId id="1566"/>
            <p14:sldId id="1568"/>
            <p14:sldId id="1571"/>
            <p14:sldId id="1572"/>
            <p14:sldId id="1574"/>
            <p14:sldId id="1575"/>
            <p14:sldId id="1577"/>
            <p14:sldId id="1578"/>
            <p14:sldId id="1579"/>
            <p14:sldId id="1584"/>
            <p14:sldId id="1580"/>
            <p14:sldId id="1581"/>
            <p14:sldId id="1582"/>
            <p14:sldId id="1488"/>
          </p14:sldIdLst>
        </p14:section>
      </p14:sectionLst>
    </p:ext>
    <p:ext uri="{EFAFB233-063F-42B5-8137-9DF3F51BA10A}">
      <p15:sldGuideLst xmlns:p15="http://schemas.microsoft.com/office/powerpoint/2012/main" xmlns="">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p15="http://schemas.microsoft.com/office/powerpoint/2012/main" xmlns=""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6C8AB"/>
    <a:srgbClr val="D2C99A"/>
    <a:srgbClr val="FFFFFF"/>
    <a:srgbClr val="DDDDDD"/>
    <a:srgbClr val="B2B2B2"/>
    <a:srgbClr val="808080"/>
    <a:srgbClr val="5F5F5F"/>
    <a:srgbClr val="C0C0C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9288" autoAdjust="0"/>
  </p:normalViewPr>
  <p:slideViewPr>
    <p:cSldViewPr snapToObjects="1">
      <p:cViewPr>
        <p:scale>
          <a:sx n="136" d="100"/>
          <a:sy n="136" d="100"/>
        </p:scale>
        <p:origin x="-858" y="-198"/>
      </p:cViewPr>
      <p:guideLst>
        <p:guide orient="horz" pos="742"/>
        <p:guide orient="horz" pos="517"/>
        <p:guide pos="1882"/>
        <p:guide pos="1568"/>
      </p:guideLst>
    </p:cSldViewPr>
  </p:slideViewPr>
  <p:outlineViewPr>
    <p:cViewPr>
      <p:scale>
        <a:sx n="33" d="100"/>
        <a:sy n="33" d="100"/>
      </p:scale>
      <p:origin x="0" y="0"/>
    </p:cViewPr>
  </p:outlin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p15="http://schemas.microsoft.com/office/powerpoint/2012/main" xmlns="">
        <p15:guide id="1" orient="horz" pos="1021" userDrawn="1">
          <p15:clr>
            <a:srgbClr val="FBAE40"/>
          </p15:clr>
        </p15:guide>
        <p15:guide id="2" pos="181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p15="http://schemas.microsoft.com/office/powerpoint/2012/main" xmlns="">
        <p15:guide id="1" orient="horz" pos="1021" userDrawn="1">
          <p15:clr>
            <a:srgbClr val="FBAE40"/>
          </p15:clr>
        </p15:guide>
        <p15:guide id="2" pos="181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070629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55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hyperlink" Target="https://twitter.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hyperlink" Target="https://www.linkedin.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hyperlink" Target="https://www.facebook.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1"/>
          </p:cNvPr>
          <p:cNvSpPr/>
          <p:nvPr/>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2"/>
          </p:cNvPr>
          <p:cNvSpPr/>
          <p:nvPr/>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3"/>
          </p:cNvPr>
          <p:cNvSpPr/>
          <p:nvPr/>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3862" r:id="rId58"/>
    <p:sldLayoutId id="2147483863" r:id="rId59"/>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xmlns="" id="{EE80F0AA-4DF1-4DBF-9AA2-5439157D8912}"/>
              </a:ext>
            </a:extLst>
          </p:cNvPr>
          <p:cNvSpPr/>
          <p:nvPr/>
        </p:nvSpPr>
        <p:spPr>
          <a:xfrm>
            <a:off x="1057" y="1534"/>
            <a:ext cx="5751631"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15" name="object 4">
            <a:extLst>
              <a:ext uri="{FF2B5EF4-FFF2-40B4-BE49-F238E27FC236}">
                <a16:creationId xmlns:a16="http://schemas.microsoft.com/office/drawing/2014/main" xmlns="" id="{96789AA7-9596-4F83-89FD-AEC28EE179F1}"/>
              </a:ext>
            </a:extLst>
          </p:cNvPr>
          <p:cNvSpPr txBox="1"/>
          <p:nvPr/>
        </p:nvSpPr>
        <p:spPr>
          <a:xfrm>
            <a:off x="611474" y="1275695"/>
            <a:ext cx="3312368" cy="1642736"/>
          </a:xfrm>
          <a:prstGeom prst="rect">
            <a:avLst/>
          </a:prstGeom>
        </p:spPr>
        <p:txBody>
          <a:bodyPr vert="horz" wrap="square" lIns="0" tIns="13949" rIns="0" bIns="0" rtlCol="0">
            <a:spAutoFit/>
          </a:bodyPr>
          <a:lstStyle/>
          <a:p>
            <a:pPr marL="18387">
              <a:spcBef>
                <a:spcPts val="110"/>
              </a:spcBef>
              <a:spcAft>
                <a:spcPts val="600"/>
              </a:spcAft>
            </a:pPr>
            <a:r>
              <a:rPr sz="2000" b="1" dirty="0" err="1" smtClean="0">
                <a:solidFill>
                  <a:srgbClr val="002060"/>
                </a:solidFill>
                <a:latin typeface="Arial" pitchFamily="34" charset="0"/>
                <a:cs typeface="Arial" pitchFamily="34" charset="0"/>
              </a:rPr>
              <a:t>Mavzu</a:t>
            </a:r>
            <a:r>
              <a:rPr sz="2000" b="1" dirty="0" smtClean="0">
                <a:solidFill>
                  <a:srgbClr val="002060"/>
                </a:solidFill>
                <a:latin typeface="Arial" pitchFamily="34" charset="0"/>
                <a:cs typeface="Arial" pitchFamily="34" charset="0"/>
              </a:rPr>
              <a:t>:</a:t>
            </a:r>
            <a:r>
              <a:rPr lang="en-US" sz="2000" b="1" dirty="0" smtClean="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Birinchi</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jahon</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urushining</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boshlanishi</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va</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uning</a:t>
            </a:r>
            <a:r>
              <a:rPr lang="en-US" sz="2000" b="1" dirty="0">
                <a:solidFill>
                  <a:srgbClr val="002060"/>
                </a:solidFill>
                <a:latin typeface="Arial" pitchFamily="34" charset="0"/>
                <a:cs typeface="Arial" pitchFamily="34" charset="0"/>
              </a:rPr>
              <a:t> </a:t>
            </a:r>
            <a:r>
              <a:rPr lang="en-US" sz="2000" b="1" dirty="0" err="1" smtClean="0">
                <a:solidFill>
                  <a:srgbClr val="002060"/>
                </a:solidFill>
                <a:latin typeface="Arial" pitchFamily="34" charset="0"/>
                <a:cs typeface="Arial" pitchFamily="34" charset="0"/>
              </a:rPr>
              <a:t>Turkistonga</a:t>
            </a:r>
            <a:r>
              <a:rPr lang="en-US" sz="2000" b="1" dirty="0" smtClean="0">
                <a:solidFill>
                  <a:srgbClr val="002060"/>
                </a:solidFill>
                <a:latin typeface="Arial" pitchFamily="34" charset="0"/>
                <a:cs typeface="Arial" pitchFamily="34" charset="0"/>
              </a:rPr>
              <a:t> </a:t>
            </a:r>
            <a:r>
              <a:rPr lang="en-US" sz="2000" b="1" dirty="0" err="1" smtClean="0">
                <a:solidFill>
                  <a:srgbClr val="002060"/>
                </a:solidFill>
                <a:latin typeface="Arial" pitchFamily="34" charset="0"/>
                <a:cs typeface="Arial" pitchFamily="34" charset="0"/>
              </a:rPr>
              <a:t>ta’siri</a:t>
            </a:r>
            <a:r>
              <a:rPr lang="en-US" sz="2000" b="1" dirty="0">
                <a:solidFill>
                  <a:srgbClr val="002060"/>
                </a:solidFill>
                <a:latin typeface="Arial" pitchFamily="34" charset="0"/>
                <a:cs typeface="Arial" pitchFamily="34" charset="0"/>
              </a:rPr>
              <a:t>.</a:t>
            </a:r>
          </a:p>
          <a:p>
            <a:pPr marL="18387">
              <a:spcBef>
                <a:spcPts val="110"/>
              </a:spcBef>
              <a:spcAft>
                <a:spcPts val="600"/>
              </a:spcAft>
            </a:pPr>
            <a:r>
              <a:rPr lang="en-US" sz="2000" b="1" dirty="0">
                <a:solidFill>
                  <a:srgbClr val="002060"/>
                </a:solidFill>
                <a:latin typeface="Arial" pitchFamily="34" charset="0"/>
                <a:cs typeface="Arial" pitchFamily="34" charset="0"/>
              </a:rPr>
              <a:t>1916-yilgi </a:t>
            </a:r>
            <a:r>
              <a:rPr lang="en-US" sz="2000" b="1" dirty="0" err="1">
                <a:solidFill>
                  <a:srgbClr val="002060"/>
                </a:solidFill>
                <a:latin typeface="Arial" pitchFamily="34" charset="0"/>
                <a:cs typeface="Arial" pitchFamily="34" charset="0"/>
              </a:rPr>
              <a:t>qo‘zg‘olonning</a:t>
            </a:r>
            <a:r>
              <a:rPr lang="ru-RU" sz="2000" dirty="0">
                <a:solidFill>
                  <a:srgbClr val="002060"/>
                </a:solidFill>
                <a:latin typeface="Arial" pitchFamily="34" charset="0"/>
                <a:cs typeface="Arial" pitchFamily="34" charset="0"/>
              </a:rPr>
              <a:t/>
            </a:r>
            <a:br>
              <a:rPr lang="ru-RU" sz="2000" dirty="0">
                <a:solidFill>
                  <a:srgbClr val="002060"/>
                </a:solidFill>
                <a:latin typeface="Arial" pitchFamily="34" charset="0"/>
                <a:cs typeface="Arial" pitchFamily="34" charset="0"/>
              </a:rPr>
            </a:br>
            <a:r>
              <a:rPr lang="en-US" sz="2000" b="1" dirty="0" err="1" smtClean="0">
                <a:solidFill>
                  <a:srgbClr val="002060"/>
                </a:solidFill>
                <a:latin typeface="Arial" pitchFamily="34" charset="0"/>
                <a:cs typeface="Arial" pitchFamily="34" charset="0"/>
              </a:rPr>
              <a:t>boshlanishi</a:t>
            </a:r>
            <a:r>
              <a:rPr lang="en-US" sz="2000" b="1" dirty="0" smtClean="0">
                <a:solidFill>
                  <a:srgbClr val="002060"/>
                </a:solidFill>
                <a:latin typeface="Arial" pitchFamily="34" charset="0"/>
                <a:cs typeface="Arial" pitchFamily="34" charset="0"/>
              </a:rPr>
              <a:t>.</a:t>
            </a:r>
            <a:endParaRPr sz="2000" dirty="0">
              <a:solidFill>
                <a:srgbClr val="002060"/>
              </a:solidFill>
              <a:latin typeface="Arial" pitchFamily="34" charset="0"/>
              <a:cs typeface="Arial" pitchFamily="34" charset="0"/>
            </a:endParaRPr>
          </a:p>
        </p:txBody>
      </p:sp>
      <p:sp>
        <p:nvSpPr>
          <p:cNvPr id="16" name="object 5">
            <a:extLst>
              <a:ext uri="{FF2B5EF4-FFF2-40B4-BE49-F238E27FC236}">
                <a16:creationId xmlns:a16="http://schemas.microsoft.com/office/drawing/2014/main" xmlns="" id="{A8BAE388-D6D2-40E9-8208-E39C1E0E7029}"/>
              </a:ext>
            </a:extLst>
          </p:cNvPr>
          <p:cNvSpPr/>
          <p:nvPr/>
        </p:nvSpPr>
        <p:spPr>
          <a:xfrm>
            <a:off x="157988" y="1253878"/>
            <a:ext cx="343665" cy="679721"/>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1132"/>
          </a:p>
        </p:txBody>
      </p:sp>
      <p:sp>
        <p:nvSpPr>
          <p:cNvPr id="17" name="object 6">
            <a:extLst>
              <a:ext uri="{FF2B5EF4-FFF2-40B4-BE49-F238E27FC236}">
                <a16:creationId xmlns:a16="http://schemas.microsoft.com/office/drawing/2014/main" xmlns="" id="{ACB4B4C4-B96E-4D3D-A3B1-019ECDA735A1}"/>
              </a:ext>
            </a:extLst>
          </p:cNvPr>
          <p:cNvSpPr/>
          <p:nvPr/>
        </p:nvSpPr>
        <p:spPr>
          <a:xfrm>
            <a:off x="157987" y="2166362"/>
            <a:ext cx="343665" cy="679721"/>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1132"/>
          </a:p>
        </p:txBody>
      </p:sp>
      <p:sp>
        <p:nvSpPr>
          <p:cNvPr id="20" name="object 9">
            <a:extLst>
              <a:ext uri="{FF2B5EF4-FFF2-40B4-BE49-F238E27FC236}">
                <a16:creationId xmlns:a16="http://schemas.microsoft.com/office/drawing/2014/main" xmlns="" id="{F294EAD7-CAB8-401C-B12D-6064AA1177E0}"/>
              </a:ext>
            </a:extLst>
          </p:cNvPr>
          <p:cNvSpPr/>
          <p:nvPr/>
        </p:nvSpPr>
        <p:spPr>
          <a:xfrm>
            <a:off x="4690993" y="219347"/>
            <a:ext cx="817024"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1" name="object 10">
            <a:extLst>
              <a:ext uri="{FF2B5EF4-FFF2-40B4-BE49-F238E27FC236}">
                <a16:creationId xmlns:a16="http://schemas.microsoft.com/office/drawing/2014/main" xmlns="" id="{27824596-7DE1-4136-95E4-49A51856B6D3}"/>
              </a:ext>
            </a:extLst>
          </p:cNvPr>
          <p:cNvSpPr/>
          <p:nvPr/>
        </p:nvSpPr>
        <p:spPr>
          <a:xfrm>
            <a:off x="4696151" y="227770"/>
            <a:ext cx="811866"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22" name="object 12">
            <a:extLst>
              <a:ext uri="{FF2B5EF4-FFF2-40B4-BE49-F238E27FC236}">
                <a16:creationId xmlns:a16="http://schemas.microsoft.com/office/drawing/2014/main" xmlns="" id="{CAFE6579-511C-4CCB-9A5C-300ACC2F553A}"/>
              </a:ext>
            </a:extLst>
          </p:cNvPr>
          <p:cNvSpPr txBox="1"/>
          <p:nvPr/>
        </p:nvSpPr>
        <p:spPr>
          <a:xfrm>
            <a:off x="4732155" y="359904"/>
            <a:ext cx="811866" cy="339172"/>
          </a:xfrm>
          <a:prstGeom prst="rect">
            <a:avLst/>
          </a:prstGeom>
        </p:spPr>
        <p:txBody>
          <a:bodyPr vert="horz" wrap="square" lIns="0" tIns="15852" rIns="0" bIns="0" rtlCol="0">
            <a:spAutoFit/>
          </a:bodyPr>
          <a:lstStyle/>
          <a:p>
            <a:pPr>
              <a:spcBef>
                <a:spcPts val="125"/>
              </a:spcBef>
            </a:pPr>
            <a:r>
              <a:rPr lang="en-US" sz="2100" b="1" spc="10" dirty="0" smtClean="0">
                <a:solidFill>
                  <a:srgbClr val="FEFEFE"/>
                </a:solidFill>
                <a:latin typeface="Arial"/>
                <a:cs typeface="Arial"/>
              </a:rPr>
              <a:t>9-sinf</a:t>
            </a:r>
            <a:endParaRPr sz="2100" dirty="0">
              <a:latin typeface="Arial"/>
              <a:cs typeface="Arial"/>
            </a:endParaRPr>
          </a:p>
        </p:txBody>
      </p:sp>
      <p:sp>
        <p:nvSpPr>
          <p:cNvPr id="25" name="object 2">
            <a:extLst>
              <a:ext uri="{FF2B5EF4-FFF2-40B4-BE49-F238E27FC236}">
                <a16:creationId xmlns:a16="http://schemas.microsoft.com/office/drawing/2014/main" xmlns="" id="{173C2D9C-C6BD-4DDA-B358-531897F817D9}"/>
              </a:ext>
            </a:extLst>
          </p:cNvPr>
          <p:cNvSpPr txBox="1">
            <a:spLocks/>
          </p:cNvSpPr>
          <p:nvPr/>
        </p:nvSpPr>
        <p:spPr>
          <a:xfrm>
            <a:off x="848884" y="215318"/>
            <a:ext cx="3627754" cy="537967"/>
          </a:xfrm>
          <a:prstGeom prst="rect">
            <a:avLst/>
          </a:prstGeom>
        </p:spPr>
        <p:txBody>
          <a:bodyPr vert="horz" wrap="square" lIns="0" tIns="14604" rIns="0" bIns="0" rtlCol="0">
            <a:spAutoFit/>
          </a:bodyPr>
          <a:lstStyle>
            <a:lvl1pPr>
              <a:defRPr sz="3400" b="1" i="0">
                <a:solidFill>
                  <a:schemeClr val="bg1"/>
                </a:solidFill>
                <a:latin typeface="Arial"/>
                <a:ea typeface="+mj-ea"/>
                <a:cs typeface="Arial"/>
              </a:defRPr>
            </a:lvl1pPr>
          </a:lstStyle>
          <a:p>
            <a:pPr marL="12700" marR="0" lvl="0" indent="0" defTabSz="914400" eaLnBrk="1" fontAlgn="auto" latinLnBrk="0" hangingPunct="1">
              <a:lnSpc>
                <a:spcPct val="100000"/>
              </a:lnSpc>
              <a:spcBef>
                <a:spcPts val="114"/>
              </a:spcBef>
              <a:spcAft>
                <a:spcPts val="0"/>
              </a:spcAft>
              <a:buClrTx/>
              <a:buSzTx/>
              <a:buFontTx/>
              <a:buNone/>
              <a:tabLst/>
              <a:defRPr/>
            </a:pP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O</a:t>
            </a:r>
            <a:r>
              <a:rPr kumimoji="0" lang="en-US" sz="3400" b="1" i="0" u="none" strike="noStrike" kern="0" cap="none" spc="5" normalizeH="0" noProof="0" dirty="0" err="1">
                <a:ln>
                  <a:noFill/>
                </a:ln>
                <a:solidFill>
                  <a:sysClr val="window" lastClr="FFFFFF"/>
                </a:solidFill>
                <a:effectLst/>
                <a:uLnTx/>
                <a:uFillTx/>
                <a:latin typeface="Arial"/>
                <a:ea typeface="+mj-ea"/>
                <a:cs typeface="Arial"/>
              </a:rPr>
              <a:t>‘</a:t>
            </a: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zbekiston</a:t>
            </a:r>
            <a:r>
              <a:rPr kumimoji="0" lang="en-US" sz="3400" b="1" i="0" u="none" strike="noStrike" kern="0" cap="none" spc="-30" normalizeH="0" baseline="0" noProof="0" dirty="0">
                <a:ln>
                  <a:noFill/>
                </a:ln>
                <a:solidFill>
                  <a:sysClr val="window" lastClr="FFFFFF"/>
                </a:solidFill>
                <a:effectLst/>
                <a:uLnTx/>
                <a:uFillTx/>
                <a:latin typeface="Arial"/>
                <a:ea typeface="+mj-ea"/>
                <a:cs typeface="Arial"/>
              </a:rPr>
              <a:t> </a:t>
            </a: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tarixi</a:t>
            </a:r>
            <a:endParaRPr kumimoji="0" lang="en-US" sz="3400" b="1" i="0" u="none" strike="noStrike" kern="0" cap="none" spc="5" normalizeH="0" baseline="0" noProof="0" dirty="0">
              <a:ln>
                <a:noFill/>
              </a:ln>
              <a:solidFill>
                <a:sysClr val="window" lastClr="FFFFFF"/>
              </a:solidFill>
              <a:effectLst/>
              <a:uLnTx/>
              <a:uFillTx/>
              <a:latin typeface="Arial"/>
              <a:ea typeface="+mj-ea"/>
              <a:cs typeface="Arial"/>
            </a:endParaRPr>
          </a:p>
        </p:txBody>
      </p:sp>
      <p:sp>
        <p:nvSpPr>
          <p:cNvPr id="26" name="object 11">
            <a:extLst>
              <a:ext uri="{FF2B5EF4-FFF2-40B4-BE49-F238E27FC236}">
                <a16:creationId xmlns:a16="http://schemas.microsoft.com/office/drawing/2014/main" xmlns="" id="{5B75B315-3F99-4F20-AE24-482E239D9233}"/>
              </a:ext>
            </a:extLst>
          </p:cNvPr>
          <p:cNvSpPr/>
          <p:nvPr/>
        </p:nvSpPr>
        <p:spPr>
          <a:xfrm>
            <a:off x="329821" y="310629"/>
            <a:ext cx="407034" cy="366395"/>
          </a:xfrm>
          <a:custGeom>
            <a:avLst/>
            <a:gdLst/>
            <a:ahLst/>
            <a:cxnLst/>
            <a:rect l="l" t="t" r="r" b="b"/>
            <a:pathLst>
              <a:path w="407034" h="366395">
                <a:moveTo>
                  <a:pt x="406874" y="352624"/>
                </a:moveTo>
                <a:lnTo>
                  <a:pt x="0" y="352624"/>
                </a:lnTo>
                <a:lnTo>
                  <a:pt x="0" y="366187"/>
                </a:lnTo>
                <a:lnTo>
                  <a:pt x="406874" y="366187"/>
                </a:lnTo>
                <a:lnTo>
                  <a:pt x="406874" y="352624"/>
                </a:lnTo>
                <a:close/>
              </a:path>
              <a:path w="407034" h="366395">
                <a:moveTo>
                  <a:pt x="54248" y="0"/>
                </a:moveTo>
                <a:lnTo>
                  <a:pt x="0" y="0"/>
                </a:lnTo>
                <a:lnTo>
                  <a:pt x="0" y="21700"/>
                </a:lnTo>
                <a:lnTo>
                  <a:pt x="6781" y="35261"/>
                </a:lnTo>
                <a:lnTo>
                  <a:pt x="6781" y="352624"/>
                </a:lnTo>
                <a:lnTo>
                  <a:pt x="20342" y="352624"/>
                </a:lnTo>
                <a:lnTo>
                  <a:pt x="20342" y="40686"/>
                </a:lnTo>
                <a:lnTo>
                  <a:pt x="47468" y="40686"/>
                </a:lnTo>
                <a:lnTo>
                  <a:pt x="47468" y="35261"/>
                </a:lnTo>
                <a:lnTo>
                  <a:pt x="51537" y="27122"/>
                </a:lnTo>
                <a:lnTo>
                  <a:pt x="17632" y="27122"/>
                </a:lnTo>
                <a:lnTo>
                  <a:pt x="13561" y="18986"/>
                </a:lnTo>
                <a:lnTo>
                  <a:pt x="13561" y="13561"/>
                </a:lnTo>
                <a:lnTo>
                  <a:pt x="54248" y="13561"/>
                </a:lnTo>
                <a:lnTo>
                  <a:pt x="54248" y="0"/>
                </a:lnTo>
                <a:close/>
              </a:path>
              <a:path w="407034" h="366395">
                <a:moveTo>
                  <a:pt x="47468" y="40686"/>
                </a:moveTo>
                <a:lnTo>
                  <a:pt x="33903" y="40686"/>
                </a:lnTo>
                <a:lnTo>
                  <a:pt x="33903" y="352624"/>
                </a:lnTo>
                <a:lnTo>
                  <a:pt x="47468" y="352624"/>
                </a:lnTo>
                <a:lnTo>
                  <a:pt x="47468" y="196656"/>
                </a:lnTo>
                <a:lnTo>
                  <a:pt x="115282" y="196656"/>
                </a:lnTo>
                <a:lnTo>
                  <a:pt x="115282" y="183092"/>
                </a:lnTo>
                <a:lnTo>
                  <a:pt x="47468" y="183092"/>
                </a:lnTo>
                <a:lnTo>
                  <a:pt x="47468" y="40686"/>
                </a:lnTo>
                <a:close/>
              </a:path>
              <a:path w="407034" h="366395">
                <a:moveTo>
                  <a:pt x="115282" y="196656"/>
                </a:moveTo>
                <a:lnTo>
                  <a:pt x="101718" y="196656"/>
                </a:lnTo>
                <a:lnTo>
                  <a:pt x="101718" y="352624"/>
                </a:lnTo>
                <a:lnTo>
                  <a:pt x="115282" y="352624"/>
                </a:lnTo>
                <a:lnTo>
                  <a:pt x="115282" y="196656"/>
                </a:lnTo>
                <a:close/>
              </a:path>
              <a:path w="407034" h="366395">
                <a:moveTo>
                  <a:pt x="203436" y="93578"/>
                </a:moveTo>
                <a:lnTo>
                  <a:pt x="157999" y="125453"/>
                </a:lnTo>
                <a:lnTo>
                  <a:pt x="130820" y="164782"/>
                </a:lnTo>
                <a:lnTo>
                  <a:pt x="128844" y="181062"/>
                </a:lnTo>
                <a:lnTo>
                  <a:pt x="128844" y="352624"/>
                </a:lnTo>
                <a:lnTo>
                  <a:pt x="142405" y="352624"/>
                </a:lnTo>
                <a:lnTo>
                  <a:pt x="142405" y="217001"/>
                </a:lnTo>
                <a:lnTo>
                  <a:pt x="278030" y="217001"/>
                </a:lnTo>
                <a:lnTo>
                  <a:pt x="278030" y="203436"/>
                </a:lnTo>
                <a:lnTo>
                  <a:pt x="142405" y="203436"/>
                </a:lnTo>
                <a:lnTo>
                  <a:pt x="142405" y="181062"/>
                </a:lnTo>
                <a:lnTo>
                  <a:pt x="155852" y="145109"/>
                </a:lnTo>
                <a:lnTo>
                  <a:pt x="203436" y="109857"/>
                </a:lnTo>
                <a:lnTo>
                  <a:pt x="226642" y="109857"/>
                </a:lnTo>
                <a:lnTo>
                  <a:pt x="203436" y="93578"/>
                </a:lnTo>
                <a:close/>
              </a:path>
              <a:path w="407034" h="366395">
                <a:moveTo>
                  <a:pt x="203436" y="236664"/>
                </a:moveTo>
                <a:lnTo>
                  <a:pt x="170622" y="262844"/>
                </a:lnTo>
                <a:lnTo>
                  <a:pt x="169531" y="270568"/>
                </a:lnTo>
                <a:lnTo>
                  <a:pt x="169531" y="352624"/>
                </a:lnTo>
                <a:lnTo>
                  <a:pt x="183092" y="352624"/>
                </a:lnTo>
                <a:lnTo>
                  <a:pt x="183092" y="265146"/>
                </a:lnTo>
                <a:lnTo>
                  <a:pt x="185806" y="260399"/>
                </a:lnTo>
                <a:lnTo>
                  <a:pt x="190554" y="258364"/>
                </a:lnTo>
                <a:lnTo>
                  <a:pt x="203436" y="252262"/>
                </a:lnTo>
                <a:lnTo>
                  <a:pt x="229994" y="252262"/>
                </a:lnTo>
                <a:lnTo>
                  <a:pt x="228474" y="250449"/>
                </a:lnTo>
                <a:lnTo>
                  <a:pt x="222421" y="246157"/>
                </a:lnTo>
                <a:lnTo>
                  <a:pt x="203436" y="236664"/>
                </a:lnTo>
                <a:close/>
              </a:path>
              <a:path w="407034" h="366395">
                <a:moveTo>
                  <a:pt x="229994" y="252262"/>
                </a:moveTo>
                <a:lnTo>
                  <a:pt x="203436" y="252262"/>
                </a:lnTo>
                <a:lnTo>
                  <a:pt x="216320" y="258364"/>
                </a:lnTo>
                <a:lnTo>
                  <a:pt x="221068" y="260399"/>
                </a:lnTo>
                <a:lnTo>
                  <a:pt x="223782" y="265146"/>
                </a:lnTo>
                <a:lnTo>
                  <a:pt x="223782" y="352624"/>
                </a:lnTo>
                <a:lnTo>
                  <a:pt x="237343" y="352624"/>
                </a:lnTo>
                <a:lnTo>
                  <a:pt x="237343" y="270568"/>
                </a:lnTo>
                <a:lnTo>
                  <a:pt x="236252" y="262844"/>
                </a:lnTo>
                <a:lnTo>
                  <a:pt x="233190" y="256075"/>
                </a:lnTo>
                <a:lnTo>
                  <a:pt x="229994" y="252262"/>
                </a:lnTo>
                <a:close/>
              </a:path>
              <a:path w="407034" h="366395">
                <a:moveTo>
                  <a:pt x="278030" y="217001"/>
                </a:moveTo>
                <a:lnTo>
                  <a:pt x="264469" y="217001"/>
                </a:lnTo>
                <a:lnTo>
                  <a:pt x="264469" y="352624"/>
                </a:lnTo>
                <a:lnTo>
                  <a:pt x="278030" y="352624"/>
                </a:lnTo>
                <a:lnTo>
                  <a:pt x="278030" y="217001"/>
                </a:lnTo>
                <a:close/>
              </a:path>
              <a:path w="407034" h="366395">
                <a:moveTo>
                  <a:pt x="305156" y="81373"/>
                </a:moveTo>
                <a:lnTo>
                  <a:pt x="291592" y="81373"/>
                </a:lnTo>
                <a:lnTo>
                  <a:pt x="291592" y="352624"/>
                </a:lnTo>
                <a:lnTo>
                  <a:pt x="305156" y="352624"/>
                </a:lnTo>
                <a:lnTo>
                  <a:pt x="305156" y="196656"/>
                </a:lnTo>
                <a:lnTo>
                  <a:pt x="372971" y="196656"/>
                </a:lnTo>
                <a:lnTo>
                  <a:pt x="372971" y="183092"/>
                </a:lnTo>
                <a:lnTo>
                  <a:pt x="305156" y="183092"/>
                </a:lnTo>
                <a:lnTo>
                  <a:pt x="305156" y="172923"/>
                </a:lnTo>
                <a:lnTo>
                  <a:pt x="318717" y="164105"/>
                </a:lnTo>
                <a:lnTo>
                  <a:pt x="342452" y="164105"/>
                </a:lnTo>
                <a:lnTo>
                  <a:pt x="337031" y="160037"/>
                </a:lnTo>
                <a:lnTo>
                  <a:pt x="331944" y="156646"/>
                </a:lnTo>
                <a:lnTo>
                  <a:pt x="305156" y="156646"/>
                </a:lnTo>
                <a:lnTo>
                  <a:pt x="305156" y="81373"/>
                </a:lnTo>
                <a:close/>
              </a:path>
              <a:path w="407034" h="366395">
                <a:moveTo>
                  <a:pt x="372971" y="196656"/>
                </a:moveTo>
                <a:lnTo>
                  <a:pt x="359406" y="196656"/>
                </a:lnTo>
                <a:lnTo>
                  <a:pt x="359406" y="352624"/>
                </a:lnTo>
                <a:lnTo>
                  <a:pt x="372971" y="352624"/>
                </a:lnTo>
                <a:lnTo>
                  <a:pt x="372971" y="196656"/>
                </a:lnTo>
                <a:close/>
              </a:path>
              <a:path w="407034" h="366395">
                <a:moveTo>
                  <a:pt x="400093" y="40686"/>
                </a:moveTo>
                <a:lnTo>
                  <a:pt x="386532" y="40686"/>
                </a:lnTo>
                <a:lnTo>
                  <a:pt x="386532" y="352624"/>
                </a:lnTo>
                <a:lnTo>
                  <a:pt x="400093" y="352624"/>
                </a:lnTo>
                <a:lnTo>
                  <a:pt x="400093" y="40686"/>
                </a:lnTo>
                <a:close/>
              </a:path>
              <a:path w="407034" h="366395">
                <a:moveTo>
                  <a:pt x="226642" y="109857"/>
                </a:moveTo>
                <a:lnTo>
                  <a:pt x="203436" y="109857"/>
                </a:lnTo>
                <a:lnTo>
                  <a:pt x="241411" y="136302"/>
                </a:lnTo>
                <a:lnTo>
                  <a:pt x="251022" y="145013"/>
                </a:lnTo>
                <a:lnTo>
                  <a:pt x="258281" y="155630"/>
                </a:lnTo>
                <a:lnTo>
                  <a:pt x="262869" y="167773"/>
                </a:lnTo>
                <a:lnTo>
                  <a:pt x="264469" y="181062"/>
                </a:lnTo>
                <a:lnTo>
                  <a:pt x="264469" y="203436"/>
                </a:lnTo>
                <a:lnTo>
                  <a:pt x="278030" y="203436"/>
                </a:lnTo>
                <a:lnTo>
                  <a:pt x="278030" y="181062"/>
                </a:lnTo>
                <a:lnTo>
                  <a:pt x="276049" y="164743"/>
                </a:lnTo>
                <a:lnTo>
                  <a:pt x="270317" y="149696"/>
                </a:lnTo>
                <a:lnTo>
                  <a:pt x="261153" y="136430"/>
                </a:lnTo>
                <a:lnTo>
                  <a:pt x="248874" y="125453"/>
                </a:lnTo>
                <a:lnTo>
                  <a:pt x="226642" y="109857"/>
                </a:lnTo>
                <a:close/>
              </a:path>
              <a:path w="407034" h="366395">
                <a:moveTo>
                  <a:pt x="88157" y="147830"/>
                </a:moveTo>
                <a:lnTo>
                  <a:pt x="69843" y="160037"/>
                </a:lnTo>
                <a:lnTo>
                  <a:pt x="64422" y="164105"/>
                </a:lnTo>
                <a:lnTo>
                  <a:pt x="61029" y="170207"/>
                </a:lnTo>
                <a:lnTo>
                  <a:pt x="61029" y="183092"/>
                </a:lnTo>
                <a:lnTo>
                  <a:pt x="74594" y="183092"/>
                </a:lnTo>
                <a:lnTo>
                  <a:pt x="74594" y="174952"/>
                </a:lnTo>
                <a:lnTo>
                  <a:pt x="75952" y="172923"/>
                </a:lnTo>
                <a:lnTo>
                  <a:pt x="77306" y="171561"/>
                </a:lnTo>
                <a:lnTo>
                  <a:pt x="88157" y="164782"/>
                </a:lnTo>
                <a:lnTo>
                  <a:pt x="115282" y="164782"/>
                </a:lnTo>
                <a:lnTo>
                  <a:pt x="115282" y="156646"/>
                </a:lnTo>
                <a:lnTo>
                  <a:pt x="101718" y="156646"/>
                </a:lnTo>
                <a:lnTo>
                  <a:pt x="88157" y="147830"/>
                </a:lnTo>
                <a:close/>
              </a:path>
              <a:path w="407034" h="366395">
                <a:moveTo>
                  <a:pt x="115282" y="164782"/>
                </a:moveTo>
                <a:lnTo>
                  <a:pt x="88157" y="164782"/>
                </a:lnTo>
                <a:lnTo>
                  <a:pt x="101718" y="173598"/>
                </a:lnTo>
                <a:lnTo>
                  <a:pt x="101718" y="183092"/>
                </a:lnTo>
                <a:lnTo>
                  <a:pt x="115282" y="183092"/>
                </a:lnTo>
                <a:lnTo>
                  <a:pt x="115282" y="164782"/>
                </a:lnTo>
                <a:close/>
              </a:path>
              <a:path w="407034" h="366395">
                <a:moveTo>
                  <a:pt x="342452" y="164105"/>
                </a:moveTo>
                <a:lnTo>
                  <a:pt x="318717" y="164105"/>
                </a:lnTo>
                <a:lnTo>
                  <a:pt x="329568" y="170888"/>
                </a:lnTo>
                <a:lnTo>
                  <a:pt x="331603" y="172242"/>
                </a:lnTo>
                <a:lnTo>
                  <a:pt x="332280" y="174279"/>
                </a:lnTo>
                <a:lnTo>
                  <a:pt x="332280" y="183092"/>
                </a:lnTo>
                <a:lnTo>
                  <a:pt x="345843" y="183092"/>
                </a:lnTo>
                <a:lnTo>
                  <a:pt x="345843" y="170207"/>
                </a:lnTo>
                <a:lnTo>
                  <a:pt x="342452" y="164105"/>
                </a:lnTo>
                <a:close/>
              </a:path>
              <a:path w="407034" h="366395">
                <a:moveTo>
                  <a:pt x="406874" y="0"/>
                </a:moveTo>
                <a:lnTo>
                  <a:pt x="352626" y="0"/>
                </a:lnTo>
                <a:lnTo>
                  <a:pt x="352626" y="21700"/>
                </a:lnTo>
                <a:lnTo>
                  <a:pt x="359406" y="35261"/>
                </a:lnTo>
                <a:lnTo>
                  <a:pt x="359406" y="183092"/>
                </a:lnTo>
                <a:lnTo>
                  <a:pt x="372971" y="183092"/>
                </a:lnTo>
                <a:lnTo>
                  <a:pt x="372971" y="40686"/>
                </a:lnTo>
                <a:lnTo>
                  <a:pt x="400093" y="40686"/>
                </a:lnTo>
                <a:lnTo>
                  <a:pt x="400093" y="35261"/>
                </a:lnTo>
                <a:lnTo>
                  <a:pt x="404163" y="27122"/>
                </a:lnTo>
                <a:lnTo>
                  <a:pt x="370255" y="27122"/>
                </a:lnTo>
                <a:lnTo>
                  <a:pt x="366187" y="18986"/>
                </a:lnTo>
                <a:lnTo>
                  <a:pt x="366187" y="13561"/>
                </a:lnTo>
                <a:lnTo>
                  <a:pt x="406874" y="13561"/>
                </a:lnTo>
                <a:lnTo>
                  <a:pt x="406874" y="0"/>
                </a:lnTo>
                <a:close/>
              </a:path>
              <a:path w="407034" h="366395">
                <a:moveTo>
                  <a:pt x="305156" y="40686"/>
                </a:moveTo>
                <a:lnTo>
                  <a:pt x="101718" y="40686"/>
                </a:lnTo>
                <a:lnTo>
                  <a:pt x="101718" y="156646"/>
                </a:lnTo>
                <a:lnTo>
                  <a:pt x="115282" y="156646"/>
                </a:lnTo>
                <a:lnTo>
                  <a:pt x="115282" y="81373"/>
                </a:lnTo>
                <a:lnTo>
                  <a:pt x="305156" y="81373"/>
                </a:lnTo>
                <a:lnTo>
                  <a:pt x="305156" y="67812"/>
                </a:lnTo>
                <a:lnTo>
                  <a:pt x="115282" y="67812"/>
                </a:lnTo>
                <a:lnTo>
                  <a:pt x="115282" y="54248"/>
                </a:lnTo>
                <a:lnTo>
                  <a:pt x="305156" y="54248"/>
                </a:lnTo>
                <a:lnTo>
                  <a:pt x="305156" y="40686"/>
                </a:lnTo>
                <a:close/>
              </a:path>
              <a:path w="407034" h="366395">
                <a:moveTo>
                  <a:pt x="318717" y="147830"/>
                </a:moveTo>
                <a:lnTo>
                  <a:pt x="305156" y="156646"/>
                </a:lnTo>
                <a:lnTo>
                  <a:pt x="331944" y="156646"/>
                </a:lnTo>
                <a:lnTo>
                  <a:pt x="318717" y="147830"/>
                </a:lnTo>
                <a:close/>
              </a:path>
              <a:path w="407034" h="366395">
                <a:moveTo>
                  <a:pt x="305156" y="54248"/>
                </a:moveTo>
                <a:lnTo>
                  <a:pt x="291592" y="54248"/>
                </a:lnTo>
                <a:lnTo>
                  <a:pt x="291592" y="67812"/>
                </a:lnTo>
                <a:lnTo>
                  <a:pt x="305156" y="67812"/>
                </a:lnTo>
                <a:lnTo>
                  <a:pt x="305156" y="54248"/>
                </a:lnTo>
                <a:close/>
              </a:path>
              <a:path w="407034" h="366395">
                <a:moveTo>
                  <a:pt x="54248" y="13561"/>
                </a:moveTo>
                <a:lnTo>
                  <a:pt x="40686" y="13561"/>
                </a:lnTo>
                <a:lnTo>
                  <a:pt x="40686" y="18986"/>
                </a:lnTo>
                <a:lnTo>
                  <a:pt x="36619" y="27122"/>
                </a:lnTo>
                <a:lnTo>
                  <a:pt x="51537" y="27122"/>
                </a:lnTo>
                <a:lnTo>
                  <a:pt x="54248" y="21700"/>
                </a:lnTo>
                <a:lnTo>
                  <a:pt x="54248" y="13561"/>
                </a:lnTo>
                <a:close/>
              </a:path>
              <a:path w="407034" h="366395">
                <a:moveTo>
                  <a:pt x="406874" y="13561"/>
                </a:moveTo>
                <a:lnTo>
                  <a:pt x="393313" y="13561"/>
                </a:lnTo>
                <a:lnTo>
                  <a:pt x="393313" y="18986"/>
                </a:lnTo>
                <a:lnTo>
                  <a:pt x="389242" y="27122"/>
                </a:lnTo>
                <a:lnTo>
                  <a:pt x="404163" y="27122"/>
                </a:lnTo>
                <a:lnTo>
                  <a:pt x="406874" y="21700"/>
                </a:lnTo>
                <a:lnTo>
                  <a:pt x="406874" y="13561"/>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7" name="object 12">
            <a:extLst>
              <a:ext uri="{FF2B5EF4-FFF2-40B4-BE49-F238E27FC236}">
                <a16:creationId xmlns:a16="http://schemas.microsoft.com/office/drawing/2014/main" xmlns="" id="{83775CBE-21CF-425D-ABFB-41180DA5A377}"/>
              </a:ext>
            </a:extLst>
          </p:cNvPr>
          <p:cNvSpPr/>
          <p:nvPr/>
        </p:nvSpPr>
        <p:spPr>
          <a:xfrm>
            <a:off x="655322"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8" name="object 13">
            <a:extLst>
              <a:ext uri="{FF2B5EF4-FFF2-40B4-BE49-F238E27FC236}">
                <a16:creationId xmlns:a16="http://schemas.microsoft.com/office/drawing/2014/main" xmlns="" id="{B178D85C-EB66-41A7-A3BD-6CA192A25BC2}"/>
              </a:ext>
            </a:extLst>
          </p:cNvPr>
          <p:cNvSpPr/>
          <p:nvPr/>
        </p:nvSpPr>
        <p:spPr>
          <a:xfrm>
            <a:off x="655322"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9" name="object 14">
            <a:extLst>
              <a:ext uri="{FF2B5EF4-FFF2-40B4-BE49-F238E27FC236}">
                <a16:creationId xmlns:a16="http://schemas.microsoft.com/office/drawing/2014/main" xmlns="" id="{B1AC9C4C-06A4-42C7-B853-E49E57991666}"/>
              </a:ext>
            </a:extLst>
          </p:cNvPr>
          <p:cNvSpPr/>
          <p:nvPr/>
        </p:nvSpPr>
        <p:spPr>
          <a:xfrm>
            <a:off x="397634"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30" name="object 15">
            <a:extLst>
              <a:ext uri="{FF2B5EF4-FFF2-40B4-BE49-F238E27FC236}">
                <a16:creationId xmlns:a16="http://schemas.microsoft.com/office/drawing/2014/main" xmlns="" id="{AA74AE73-2CC7-4164-A38A-9C32CF275CE9}"/>
              </a:ext>
            </a:extLst>
          </p:cNvPr>
          <p:cNvSpPr/>
          <p:nvPr/>
        </p:nvSpPr>
        <p:spPr>
          <a:xfrm>
            <a:off x="397634"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pic>
        <p:nvPicPr>
          <p:cNvPr id="1026" name="Picture 2" descr="C:\Users\xusni\Desktop\photo_2020-09-23_13-59-05.jpg"/>
          <p:cNvPicPr>
            <a:picLocks noChangeAspect="1" noChangeArrowheads="1"/>
          </p:cNvPicPr>
          <p:nvPr/>
        </p:nvPicPr>
        <p:blipFill rotWithShape="1">
          <a:blip r:embed="rId2">
            <a:extLst>
              <a:ext uri="{28A0092B-C50C-407E-A947-70E740481C1C}">
                <a14:useLocalDpi xmlns:a14="http://schemas.microsoft.com/office/drawing/2010/main" val="0"/>
              </a:ext>
            </a:extLst>
          </a:blip>
          <a:srcRect l="5670" t="12023" r="8668" b="4914"/>
          <a:stretch/>
        </p:blipFill>
        <p:spPr bwMode="auto">
          <a:xfrm>
            <a:off x="4103861" y="1275695"/>
            <a:ext cx="1404156" cy="169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9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Туркестанское восстание 1916 года: на каких уроках национальной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3277" y="1476028"/>
            <a:ext cx="4004168" cy="15918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78425"/>
            <a:ext cx="5759450" cy="559760"/>
          </a:xfrm>
          <a:prstGeom prst="rect">
            <a:avLst/>
          </a:prstGeom>
          <a:solidFill>
            <a:srgbClr val="0070C0"/>
          </a:solidFill>
        </p:spPr>
        <p:txBody>
          <a:bodyPr wrap="square" lIns="51426" tIns="25713" rIns="51426" bIns="25713" anchor="t">
            <a:spAutoFit/>
          </a:bodyPr>
          <a:lstStyle/>
          <a:p>
            <a:pPr algn="ctr">
              <a:lnSpc>
                <a:spcPct val="150000"/>
              </a:lnSpc>
            </a:pPr>
            <a:r>
              <a:rPr lang="en-US" sz="2200" b="1" dirty="0" err="1" smtClean="0">
                <a:solidFill>
                  <a:schemeClr val="bg1"/>
                </a:solidFill>
                <a:latin typeface="Arial" pitchFamily="34" charset="0"/>
                <a:cs typeface="Arial" pitchFamily="34" charset="0"/>
              </a:rPr>
              <a:t>Qo‘zg‘olonning</a:t>
            </a:r>
            <a:r>
              <a:rPr lang="en-US" sz="2200" b="1" dirty="0" smtClean="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boshlanish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sabablari</a:t>
            </a:r>
            <a:endParaRPr lang="ru-RU" sz="2200" b="1" dirty="0">
              <a:solidFill>
                <a:schemeClr val="bg1"/>
              </a:solidFill>
              <a:latin typeface="Arial" pitchFamily="34" charset="0"/>
              <a:cs typeface="Arial" pitchFamily="34" charset="0"/>
            </a:endParaRPr>
          </a:p>
        </p:txBody>
      </p:sp>
      <p:sp>
        <p:nvSpPr>
          <p:cNvPr id="3" name="Прямоугольник 2"/>
          <p:cNvSpPr/>
          <p:nvPr/>
        </p:nvSpPr>
        <p:spPr>
          <a:xfrm>
            <a:off x="71413" y="449913"/>
            <a:ext cx="5616624" cy="954107"/>
          </a:xfrm>
          <a:prstGeom prst="rect">
            <a:avLst/>
          </a:prstGeom>
        </p:spPr>
        <p:txBody>
          <a:bodyPr wrap="square">
            <a:spAutoFit/>
          </a:bodyPr>
          <a:lstStyle/>
          <a:p>
            <a:pPr algn="ctr"/>
            <a:r>
              <a:rPr lang="en-US" sz="1400" dirty="0">
                <a:solidFill>
                  <a:srgbClr val="000000"/>
                </a:solidFill>
                <a:latin typeface="Arial" pitchFamily="34" charset="0"/>
                <a:ea typeface="Times New Roman" panose="02020603050405020304" pitchFamily="18" charset="0"/>
                <a:cs typeface="Arial" pitchFamily="34" charset="0"/>
              </a:rPr>
              <a:t>Imperator </a:t>
            </a:r>
            <a:r>
              <a:rPr lang="en-US" sz="1400" b="1" dirty="0" err="1">
                <a:solidFill>
                  <a:srgbClr val="000000"/>
                </a:solidFill>
                <a:latin typeface="Arial" pitchFamily="34" charset="0"/>
                <a:ea typeface="Times New Roman" panose="02020603050405020304" pitchFamily="18" charset="0"/>
                <a:cs typeface="Arial" pitchFamily="34" charset="0"/>
              </a:rPr>
              <a:t>Nikolay</a:t>
            </a:r>
            <a:r>
              <a:rPr lang="en-US" sz="1400" b="1" dirty="0">
                <a:solidFill>
                  <a:srgbClr val="000000"/>
                </a:solidFill>
                <a:latin typeface="Arial" pitchFamily="34" charset="0"/>
                <a:ea typeface="Times New Roman" panose="02020603050405020304" pitchFamily="18" charset="0"/>
                <a:cs typeface="Arial" pitchFamily="34" charset="0"/>
              </a:rPr>
              <a:t> II </a:t>
            </a:r>
            <a:r>
              <a:rPr lang="en-US" sz="1400" dirty="0">
                <a:solidFill>
                  <a:srgbClr val="000000"/>
                </a:solidFill>
                <a:latin typeface="Arial" pitchFamily="34" charset="0"/>
                <a:ea typeface="Times New Roman" panose="02020603050405020304" pitchFamily="18" charset="0"/>
                <a:cs typeface="Arial" pitchFamily="34" charset="0"/>
              </a:rPr>
              <a:t>front </a:t>
            </a:r>
            <a:r>
              <a:rPr lang="en-US" sz="1400" dirty="0" err="1">
                <a:solidFill>
                  <a:srgbClr val="000000"/>
                </a:solidFill>
                <a:latin typeface="Arial" pitchFamily="34" charset="0"/>
                <a:ea typeface="Times New Roman" panose="02020603050405020304" pitchFamily="18" charset="0"/>
                <a:cs typeface="Arial" pitchFamily="34" charset="0"/>
              </a:rPr>
              <a:t>ortidagi</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xizmatlar</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uchun</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aholining</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mardikorlikka</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olinishi</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to‘g‘risidagi</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farmoniga</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muvofiq</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Turkiston</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o‘lkasining</a:t>
            </a:r>
            <a:r>
              <a:rPr lang="en-US" sz="1400" dirty="0">
                <a:solidFill>
                  <a:srgbClr val="000000"/>
                </a:solidFill>
                <a:latin typeface="Arial" pitchFamily="34" charset="0"/>
                <a:ea typeface="Times New Roman" panose="02020603050405020304" pitchFamily="18" charset="0"/>
                <a:cs typeface="Arial" pitchFamily="34" charset="0"/>
              </a:rPr>
              <a:t> </a:t>
            </a:r>
            <a:r>
              <a:rPr lang="en-US" sz="1400" u="sng" dirty="0" err="1">
                <a:solidFill>
                  <a:srgbClr val="000000"/>
                </a:solidFill>
                <a:latin typeface="Arial" pitchFamily="34" charset="0"/>
                <a:ea typeface="Times New Roman" panose="02020603050405020304" pitchFamily="18" charset="0"/>
                <a:cs typeface="Arial" pitchFamily="34" charset="0"/>
              </a:rPr>
              <a:t>Sirdaryo</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viloyatidan</a:t>
            </a:r>
            <a:r>
              <a:rPr lang="en-US" sz="1400" dirty="0">
                <a:solidFill>
                  <a:srgbClr val="000000"/>
                </a:solidFill>
                <a:latin typeface="Arial" pitchFamily="34" charset="0"/>
                <a:ea typeface="Times New Roman" panose="02020603050405020304" pitchFamily="18" charset="0"/>
                <a:cs typeface="Arial" pitchFamily="34" charset="0"/>
              </a:rPr>
              <a:t> </a:t>
            </a:r>
            <a:r>
              <a:rPr lang="en-US" sz="1400" b="1" dirty="0">
                <a:solidFill>
                  <a:srgbClr val="000000"/>
                </a:solidFill>
                <a:latin typeface="Arial" pitchFamily="34" charset="0"/>
                <a:ea typeface="Times New Roman" panose="02020603050405020304" pitchFamily="18" charset="0"/>
                <a:cs typeface="Arial" pitchFamily="34" charset="0"/>
              </a:rPr>
              <a:t>87 </a:t>
            </a:r>
            <a:r>
              <a:rPr lang="en-US" sz="1400" b="1" dirty="0" err="1">
                <a:solidFill>
                  <a:srgbClr val="000000"/>
                </a:solidFill>
                <a:latin typeface="Arial" pitchFamily="34" charset="0"/>
                <a:ea typeface="Times New Roman" panose="02020603050405020304" pitchFamily="18" charset="0"/>
                <a:cs typeface="Arial" pitchFamily="34" charset="0"/>
              </a:rPr>
              <a:t>ming</a:t>
            </a:r>
            <a:r>
              <a:rPr lang="en-US" sz="1400" dirty="0">
                <a:solidFill>
                  <a:srgbClr val="000000"/>
                </a:solidFill>
                <a:latin typeface="Arial" pitchFamily="34" charset="0"/>
                <a:ea typeface="Times New Roman" panose="02020603050405020304" pitchFamily="18" charset="0"/>
                <a:cs typeface="Arial" pitchFamily="34" charset="0"/>
              </a:rPr>
              <a:t>, </a:t>
            </a:r>
            <a:r>
              <a:rPr lang="en-US" sz="1400" u="sng" dirty="0" err="1">
                <a:solidFill>
                  <a:srgbClr val="000000"/>
                </a:solidFill>
                <a:latin typeface="Arial" pitchFamily="34" charset="0"/>
                <a:ea typeface="Times New Roman" panose="02020603050405020304" pitchFamily="18" charset="0"/>
                <a:cs typeface="Arial" pitchFamily="34" charset="0"/>
              </a:rPr>
              <a:t>Samarqanddan</a:t>
            </a:r>
            <a:r>
              <a:rPr lang="en-US" sz="1400" dirty="0">
                <a:solidFill>
                  <a:srgbClr val="000000"/>
                </a:solidFill>
                <a:latin typeface="Arial" pitchFamily="34" charset="0"/>
                <a:ea typeface="Times New Roman" panose="02020603050405020304" pitchFamily="18" charset="0"/>
                <a:cs typeface="Arial" pitchFamily="34" charset="0"/>
              </a:rPr>
              <a:t> </a:t>
            </a:r>
            <a:r>
              <a:rPr lang="en-US" sz="1400" b="1" dirty="0">
                <a:solidFill>
                  <a:srgbClr val="000000"/>
                </a:solidFill>
                <a:latin typeface="Arial" pitchFamily="34" charset="0"/>
                <a:ea typeface="Times New Roman" panose="02020603050405020304" pitchFamily="18" charset="0"/>
                <a:cs typeface="Arial" pitchFamily="34" charset="0"/>
              </a:rPr>
              <a:t>38 </a:t>
            </a:r>
            <a:r>
              <a:rPr lang="en-US" sz="1400" b="1" dirty="0" err="1">
                <a:solidFill>
                  <a:srgbClr val="000000"/>
                </a:solidFill>
                <a:latin typeface="Arial" pitchFamily="34" charset="0"/>
                <a:ea typeface="Times New Roman" panose="02020603050405020304" pitchFamily="18" charset="0"/>
                <a:cs typeface="Arial" pitchFamily="34" charset="0"/>
              </a:rPr>
              <a:t>ming</a:t>
            </a:r>
            <a:r>
              <a:rPr lang="en-US" sz="1400" dirty="0">
                <a:solidFill>
                  <a:srgbClr val="000000"/>
                </a:solidFill>
                <a:latin typeface="Arial" pitchFamily="34" charset="0"/>
                <a:ea typeface="Times New Roman" panose="02020603050405020304" pitchFamily="18" charset="0"/>
                <a:cs typeface="Arial" pitchFamily="34" charset="0"/>
              </a:rPr>
              <a:t>, </a:t>
            </a:r>
            <a:r>
              <a:rPr lang="en-US" sz="1400" u="sng" dirty="0" err="1">
                <a:solidFill>
                  <a:srgbClr val="000000"/>
                </a:solidFill>
                <a:latin typeface="Arial" pitchFamily="34" charset="0"/>
                <a:ea typeface="Times New Roman" panose="02020603050405020304" pitchFamily="18" charset="0"/>
                <a:cs typeface="Arial" pitchFamily="34" charset="0"/>
              </a:rPr>
              <a:t>Farg‘onadan</a:t>
            </a:r>
            <a:r>
              <a:rPr lang="en-US" sz="1400" dirty="0">
                <a:solidFill>
                  <a:srgbClr val="000000"/>
                </a:solidFill>
                <a:latin typeface="Arial" pitchFamily="34" charset="0"/>
                <a:ea typeface="Times New Roman" panose="02020603050405020304" pitchFamily="18" charset="0"/>
                <a:cs typeface="Arial" pitchFamily="34" charset="0"/>
              </a:rPr>
              <a:t> </a:t>
            </a:r>
            <a:r>
              <a:rPr lang="en-US" sz="1400" b="1" dirty="0">
                <a:solidFill>
                  <a:srgbClr val="000000"/>
                </a:solidFill>
                <a:latin typeface="Arial" pitchFamily="34" charset="0"/>
                <a:ea typeface="Times New Roman" panose="02020603050405020304" pitchFamily="18" charset="0"/>
                <a:cs typeface="Arial" pitchFamily="34" charset="0"/>
              </a:rPr>
              <a:t>50 </a:t>
            </a:r>
            <a:r>
              <a:rPr lang="en-US" sz="1400" b="1" dirty="0" err="1">
                <a:solidFill>
                  <a:srgbClr val="000000"/>
                </a:solidFill>
                <a:latin typeface="Arial" pitchFamily="34" charset="0"/>
                <a:ea typeface="Times New Roman" panose="02020603050405020304" pitchFamily="18" charset="0"/>
                <a:cs typeface="Arial" pitchFamily="34" charset="0"/>
              </a:rPr>
              <a:t>ming</a:t>
            </a:r>
            <a:r>
              <a:rPr lang="en-US" sz="1400" b="1"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kishini</a:t>
            </a:r>
            <a:r>
              <a:rPr lang="en-US" sz="1400" dirty="0">
                <a:solidFill>
                  <a:srgbClr val="000000"/>
                </a:solidFill>
                <a:latin typeface="Arial" pitchFamily="34" charset="0"/>
                <a:ea typeface="Times New Roman" panose="02020603050405020304" pitchFamily="18" charset="0"/>
                <a:cs typeface="Arial" pitchFamily="34" charset="0"/>
              </a:rPr>
              <a:t> </a:t>
            </a:r>
            <a:r>
              <a:rPr lang="en-US" sz="1400" b="1" dirty="0" err="1">
                <a:solidFill>
                  <a:srgbClr val="000000"/>
                </a:solidFill>
                <a:latin typeface="Arial" pitchFamily="34" charset="0"/>
                <a:ea typeface="Times New Roman" panose="02020603050405020304" pitchFamily="18" charset="0"/>
                <a:cs typeface="Arial" pitchFamily="34" charset="0"/>
              </a:rPr>
              <a:t>mardikorlikka</a:t>
            </a:r>
            <a:r>
              <a:rPr lang="en-US" sz="1400" b="1" dirty="0">
                <a:solidFill>
                  <a:srgbClr val="000000"/>
                </a:solidFill>
                <a:latin typeface="Arial" pitchFamily="34" charset="0"/>
                <a:ea typeface="Times New Roman" panose="02020603050405020304" pitchFamily="18" charset="0"/>
                <a:cs typeface="Arial" pitchFamily="34" charset="0"/>
              </a:rPr>
              <a:t> </a:t>
            </a:r>
            <a:r>
              <a:rPr lang="en-US" sz="1400" b="1" dirty="0" err="1">
                <a:solidFill>
                  <a:srgbClr val="000000"/>
                </a:solidFill>
                <a:latin typeface="Arial" pitchFamily="34" charset="0"/>
                <a:ea typeface="Times New Roman" panose="02020603050405020304" pitchFamily="18" charset="0"/>
                <a:cs typeface="Arial" pitchFamily="34" charset="0"/>
              </a:rPr>
              <a:t>yuborish</a:t>
            </a:r>
            <a:r>
              <a:rPr lang="en-US" sz="1400" b="1"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belgilandi</a:t>
            </a:r>
            <a:r>
              <a:rPr lang="en-US" sz="1400" dirty="0">
                <a:solidFill>
                  <a:srgbClr val="000000"/>
                </a:solidFill>
                <a:latin typeface="Arial" pitchFamily="34" charset="0"/>
                <a:ea typeface="Times New Roman" panose="02020603050405020304" pitchFamily="18" charset="0"/>
                <a:cs typeface="Arial" pitchFamily="34" charset="0"/>
              </a:rPr>
              <a:t>. </a:t>
            </a:r>
            <a:endParaRPr lang="ru-RU"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211246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Восстание в Туркестане в 1916 году - уроки и последствия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753" y="1224000"/>
            <a:ext cx="2592288" cy="176419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8343" y="-136"/>
            <a:ext cx="5544616" cy="1077218"/>
          </a:xfrm>
          <a:prstGeom prst="rect">
            <a:avLst/>
          </a:prstGeom>
        </p:spPr>
        <p:txBody>
          <a:bodyPr wrap="square">
            <a:spAutoFit/>
          </a:bodyPr>
          <a:lstStyle/>
          <a:p>
            <a:pPr algn="ctr"/>
            <a:r>
              <a:rPr lang="en-US" sz="1600" dirty="0" err="1">
                <a:solidFill>
                  <a:srgbClr val="000000"/>
                </a:solidFill>
                <a:latin typeface="Arial" pitchFamily="34" charset="0"/>
                <a:cs typeface="Arial" pitchFamily="34" charset="0"/>
              </a:rPr>
              <a:t>Belgilangan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miqdorlar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viloyatlar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bo‘yicha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o‘rtasida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taqsimlandi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Farg‘ona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viloyatida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belgilangan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mardikorlarni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to‘plash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viloyatdagi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xonadonlarning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beshtasidan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kishini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to‘g‘ri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kelgan</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
        <p:nvSpPr>
          <p:cNvPr id="4" name="Прямоугольник 3"/>
          <p:cNvSpPr/>
          <p:nvPr/>
        </p:nvSpPr>
        <p:spPr>
          <a:xfrm>
            <a:off x="35409" y="1187996"/>
            <a:ext cx="3023413"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600"/>
              </a:spcAft>
            </a:pPr>
            <a:r>
              <a:rPr lang="en-US" sz="1600" dirty="0" err="1">
                <a:solidFill>
                  <a:srgbClr val="000000"/>
                </a:solidFill>
                <a:latin typeface="Arial" pitchFamily="34" charset="0"/>
                <a:cs typeface="Arial" pitchFamily="34" charset="0"/>
              </a:rPr>
              <a:t>Xalq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bundan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qattiq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norozi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erkaklarining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oilasini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ketishi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ochlikka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mahkum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Ayniqsa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qishloq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aholisining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safarbar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qilinishi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qishloq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xo‘jaligini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inqirozga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569633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917 год стал важнейшим событием в истории народов Евразии: в Алма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7717" y="706245"/>
            <a:ext cx="2783764" cy="126072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425" y="683940"/>
            <a:ext cx="2520280" cy="1283034"/>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Hatto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oilada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nechta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erkak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bo‘lishiga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qaramasdan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badavlat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xonadon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vakillari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pora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ro‘yxatga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yozilmasdi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3" name="Прямоугольник 2"/>
          <p:cNvSpPr/>
          <p:nvPr/>
        </p:nvSpPr>
        <p:spPr>
          <a:xfrm>
            <a:off x="107417" y="0"/>
            <a:ext cx="5544616" cy="584775"/>
          </a:xfrm>
          <a:prstGeom prst="rect">
            <a:avLst/>
          </a:prstGeom>
        </p:spPr>
        <p:txBody>
          <a:bodyPr wrap="square">
            <a:spAutoFit/>
          </a:bodyPr>
          <a:lstStyle/>
          <a:p>
            <a:pPr algn="ctr"/>
            <a:r>
              <a:rPr lang="en-US" sz="1600" dirty="0" err="1">
                <a:solidFill>
                  <a:srgbClr val="000000"/>
                </a:solidFill>
                <a:latin typeface="Arial" pitchFamily="34" charset="0"/>
                <a:cs typeface="Arial" pitchFamily="34" charset="0"/>
              </a:rPr>
              <a:t>Mardikorlikka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boradiganlarning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ro‘yxatini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tuzishda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mahalliy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ma’muriyati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vakillari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adolatsizliklarga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qo‘ydilar</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5" name="TextBox 4"/>
          <p:cNvSpPr txBox="1"/>
          <p:nvPr/>
        </p:nvSpPr>
        <p:spPr>
          <a:xfrm>
            <a:off x="179425" y="2160104"/>
            <a:ext cx="541205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smtClean="0">
                <a:solidFill>
                  <a:srgbClr val="000000"/>
                </a:solidFill>
                <a:latin typeface="Arial" pitchFamily="34" charset="0"/>
                <a:cs typeface="Arial" pitchFamily="34" charset="0"/>
              </a:rPr>
              <a:t>Lekin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kambag‘al</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oilalarda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garchi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bitta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erkak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bo‘lsa</a:t>
            </a:r>
            <a:r>
              <a:rPr lang="en-US" sz="1600" dirty="0" smtClean="0">
                <a:solidFill>
                  <a:srgbClr val="000000"/>
                </a:solidFill>
                <a:latin typeface="Arial" pitchFamily="34" charset="0"/>
                <a:cs typeface="Arial" pitchFamily="34" charset="0"/>
              </a:rPr>
              <a:t> ham </a:t>
            </a:r>
            <a:r>
              <a:rPr lang="en-US" sz="1600" dirty="0" err="1" smtClean="0">
                <a:solidFill>
                  <a:srgbClr val="000000"/>
                </a:solidFill>
                <a:latin typeface="Arial" pitchFamily="34" charset="0"/>
                <a:cs typeface="Arial" pitchFamily="34" charset="0"/>
              </a:rPr>
              <a:t>ro‘yxatga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kiritilardi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Bunday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nohaqliklar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xalq</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ommasi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noroziligining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kuchayishiga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sabab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bo‘ldi</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331702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5438" y="1159165"/>
            <a:ext cx="1712476" cy="1283870"/>
          </a:xfrm>
          <a:prstGeom prst="rect">
            <a:avLst/>
          </a:prstGeom>
          <a:noFill/>
          <a:ln>
            <a:noFill/>
          </a:ln>
        </p:spPr>
      </p:pic>
      <p:sp>
        <p:nvSpPr>
          <p:cNvPr id="3" name="Прямоугольник 2"/>
          <p:cNvSpPr/>
          <p:nvPr/>
        </p:nvSpPr>
        <p:spPr>
          <a:xfrm>
            <a:off x="107417" y="1159165"/>
            <a:ext cx="3636404" cy="1898588"/>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spcAft>
                <a:spcPts val="600"/>
              </a:spcAft>
            </a:pPr>
            <a:r>
              <a:rPr lang="en-US" sz="1500" dirty="0" err="1">
                <a:solidFill>
                  <a:srgbClr val="000000"/>
                </a:solidFill>
                <a:latin typeface="Arial" pitchFamily="34" charset="0"/>
                <a:cs typeface="Arial" pitchFamily="34" charset="0"/>
              </a:rPr>
              <a:t>Norozilik</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harakatlarida</a:t>
            </a:r>
            <a:r>
              <a:rPr lang="en-US" sz="1500" dirty="0">
                <a:solidFill>
                  <a:srgbClr val="000000"/>
                </a:solidFill>
                <a:latin typeface="Arial" pitchFamily="34" charset="0"/>
                <a:cs typeface="Arial" pitchFamily="34" charset="0"/>
              </a:rPr>
              <a:t> </a:t>
            </a:r>
            <a:r>
              <a:rPr lang="en-US" sz="1500" dirty="0" err="1">
                <a:solidFill>
                  <a:srgbClr val="7030A0"/>
                </a:solidFill>
                <a:latin typeface="Arial" pitchFamily="34" charset="0"/>
                <a:cs typeface="Arial" pitchFamily="34" charset="0"/>
              </a:rPr>
              <a:t>dehqonlar</a:t>
            </a:r>
            <a:r>
              <a:rPr lang="en-US" sz="1500" dirty="0">
                <a:solidFill>
                  <a:srgbClr val="000000"/>
                </a:solidFill>
                <a:latin typeface="Arial" pitchFamily="34" charset="0"/>
                <a:cs typeface="Arial" pitchFamily="34" charset="0"/>
              </a:rPr>
              <a:t>, </a:t>
            </a:r>
            <a:r>
              <a:rPr lang="en-US" sz="1500" dirty="0" err="1">
                <a:solidFill>
                  <a:srgbClr val="7030A0"/>
                </a:solidFill>
                <a:latin typeface="Arial" pitchFamily="34" charset="0"/>
                <a:cs typeface="Arial" pitchFamily="34" charset="0"/>
              </a:rPr>
              <a:t>hunarmandlar</a:t>
            </a:r>
            <a:r>
              <a:rPr lang="en-US" sz="1500" dirty="0">
                <a:solidFill>
                  <a:srgbClr val="7030A0"/>
                </a:solidFill>
                <a:latin typeface="Arial" pitchFamily="34" charset="0"/>
                <a:cs typeface="Arial" pitchFamily="34" charset="0"/>
              </a:rPr>
              <a:t>, </a:t>
            </a:r>
            <a:r>
              <a:rPr lang="en-US" sz="1500" dirty="0" err="1">
                <a:solidFill>
                  <a:srgbClr val="7030A0"/>
                </a:solidFill>
                <a:latin typeface="Arial" pitchFamily="34" charset="0"/>
                <a:cs typeface="Arial" pitchFamily="34" charset="0"/>
              </a:rPr>
              <a:t>mayda</a:t>
            </a:r>
            <a:r>
              <a:rPr lang="en-US" sz="1500" dirty="0">
                <a:solidFill>
                  <a:srgbClr val="7030A0"/>
                </a:solidFill>
                <a:latin typeface="Arial" pitchFamily="34" charset="0"/>
                <a:cs typeface="Arial" pitchFamily="34" charset="0"/>
              </a:rPr>
              <a:t> </a:t>
            </a:r>
            <a:r>
              <a:rPr lang="en-US" sz="1500" dirty="0" err="1">
                <a:solidFill>
                  <a:srgbClr val="7030A0"/>
                </a:solidFill>
                <a:latin typeface="Arial" pitchFamily="34" charset="0"/>
                <a:cs typeface="Arial" pitchFamily="34" charset="0"/>
              </a:rPr>
              <a:t>savdogarlar</a:t>
            </a:r>
            <a:r>
              <a:rPr lang="en-US" sz="1500" dirty="0">
                <a:solidFill>
                  <a:srgbClr val="7030A0"/>
                </a:solidFill>
                <a:latin typeface="Arial" pitchFamily="34" charset="0"/>
                <a:cs typeface="Arial" pitchFamily="34" charset="0"/>
              </a:rPr>
              <a:t>, </a:t>
            </a:r>
            <a:r>
              <a:rPr lang="en-US" sz="1500" dirty="0" err="1">
                <a:solidFill>
                  <a:srgbClr val="7030A0"/>
                </a:solidFill>
                <a:latin typeface="Arial" pitchFamily="34" charset="0"/>
                <a:cs typeface="Arial" pitchFamily="34" charset="0"/>
              </a:rPr>
              <a:t>ishchilar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aholining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boshqa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ijtimoiy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qatlamlari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vakillari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ishtirok</a:t>
            </a:r>
            <a:r>
              <a:rPr lang="en-US" sz="1500" dirty="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etdi</a:t>
            </a:r>
            <a:r>
              <a:rPr lang="en-US" sz="1500" dirty="0" smtClean="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Mardikorlikka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qarshi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harakatlarning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keng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ommaviy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tus</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olishidan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mustamlaka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hukumati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o‘lka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viloyat</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ma’murlari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xavotirga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tushdi</a:t>
            </a:r>
            <a:r>
              <a:rPr lang="en-US" sz="1500" dirty="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sp>
        <p:nvSpPr>
          <p:cNvPr id="6" name="Прямоугольник 5"/>
          <p:cNvSpPr/>
          <p:nvPr/>
        </p:nvSpPr>
        <p:spPr>
          <a:xfrm>
            <a:off x="3845438" y="2475931"/>
            <a:ext cx="1734292" cy="421260"/>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200" b="1" dirty="0">
                <a:solidFill>
                  <a:srgbClr val="000000"/>
                </a:solidFill>
                <a:latin typeface="Arial" pitchFamily="34" charset="0"/>
                <a:cs typeface="Arial" pitchFamily="34" charset="0"/>
              </a:rPr>
              <a:t>1916 </a:t>
            </a:r>
            <a:r>
              <a:rPr lang="en-US" sz="1200" b="1" dirty="0" err="1">
                <a:solidFill>
                  <a:srgbClr val="000000"/>
                </a:solidFill>
                <a:latin typeface="Arial" pitchFamily="34" charset="0"/>
                <a:cs typeface="Arial" pitchFamily="34" charset="0"/>
              </a:rPr>
              <a:t>yil</a:t>
            </a:r>
            <a:r>
              <a:rPr lang="en-US" sz="1200" b="1" dirty="0">
                <a:solidFill>
                  <a:srgbClr val="000000"/>
                </a:solidFill>
                <a:latin typeface="Arial" pitchFamily="34" charset="0"/>
                <a:cs typeface="Arial" pitchFamily="34" charset="0"/>
              </a:rPr>
              <a:t> </a:t>
            </a:r>
            <a:r>
              <a:rPr lang="en-US" sz="1200" b="1" dirty="0" err="1">
                <a:solidFill>
                  <a:srgbClr val="000000"/>
                </a:solidFill>
                <a:latin typeface="Arial" pitchFamily="34" charset="0"/>
                <a:cs typeface="Arial" pitchFamily="34" charset="0"/>
              </a:rPr>
              <a:t>Toshkentdagi</a:t>
            </a:r>
            <a:r>
              <a:rPr lang="en-US" sz="1200" b="1" dirty="0">
                <a:solidFill>
                  <a:srgbClr val="000000"/>
                </a:solidFill>
                <a:latin typeface="Arial" pitchFamily="34" charset="0"/>
                <a:cs typeface="Arial" pitchFamily="34" charset="0"/>
              </a:rPr>
              <a:t> </a:t>
            </a:r>
            <a:r>
              <a:rPr lang="en-US" sz="1200" b="1" dirty="0" err="1" smtClean="0">
                <a:solidFill>
                  <a:srgbClr val="000000"/>
                </a:solidFill>
                <a:latin typeface="Arial" pitchFamily="34" charset="0"/>
                <a:cs typeface="Arial" pitchFamily="34" charset="0"/>
              </a:rPr>
              <a:t>qo‘zg‘olon</a:t>
            </a:r>
            <a:r>
              <a:rPr lang="en-US" sz="1200" b="1" dirty="0">
                <a:solidFill>
                  <a:srgbClr val="000000"/>
                </a:solidFill>
                <a:latin typeface="Arial" pitchFamily="34" charset="0"/>
                <a:cs typeface="Arial" pitchFamily="34" charset="0"/>
              </a:rPr>
              <a:t>.</a:t>
            </a:r>
            <a:endParaRPr lang="ru-RU" sz="1200" b="1" dirty="0">
              <a:solidFill>
                <a:srgbClr val="000000"/>
              </a:solidFill>
              <a:latin typeface="Arial" pitchFamily="34" charset="0"/>
              <a:cs typeface="Arial" pitchFamily="34" charset="0"/>
            </a:endParaRPr>
          </a:p>
        </p:txBody>
      </p:sp>
      <p:sp>
        <p:nvSpPr>
          <p:cNvPr id="5" name="Прямоугольник 4"/>
          <p:cNvSpPr/>
          <p:nvPr/>
        </p:nvSpPr>
        <p:spPr>
          <a:xfrm>
            <a:off x="71413" y="-136"/>
            <a:ext cx="5616624" cy="1015663"/>
          </a:xfrm>
          <a:prstGeom prst="rect">
            <a:avLst/>
          </a:prstGeom>
        </p:spPr>
        <p:txBody>
          <a:bodyPr wrap="square">
            <a:spAutoFit/>
          </a:bodyPr>
          <a:lstStyle/>
          <a:p>
            <a:pPr algn="ctr">
              <a:spcAft>
                <a:spcPts val="600"/>
              </a:spcAft>
            </a:pPr>
            <a:r>
              <a:rPr lang="en-US" sz="1500" dirty="0" err="1">
                <a:solidFill>
                  <a:srgbClr val="000000"/>
                </a:solidFill>
                <a:latin typeface="Arial" pitchFamily="34" charset="0"/>
                <a:cs typeface="Arial" pitchFamily="34" charset="0"/>
              </a:rPr>
              <a:t>Mahalliy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aholi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o‘rtasida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mardikorlikka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olishga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qarshi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keng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ommaviy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chiqishlar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boshlanib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ketdi</a:t>
            </a:r>
            <a:r>
              <a:rPr lang="en-US" sz="1500" dirty="0">
                <a:solidFill>
                  <a:srgbClr val="000000"/>
                </a:solidFill>
                <a:latin typeface="Arial" pitchFamily="34" charset="0"/>
                <a:cs typeface="Arial" pitchFamily="34" charset="0"/>
              </a:rPr>
              <a:t>. </a:t>
            </a:r>
            <a:r>
              <a:rPr lang="en-US" sz="1500" dirty="0" smtClean="0">
                <a:solidFill>
                  <a:srgbClr val="000000"/>
                </a:solidFill>
                <a:latin typeface="Arial" pitchFamily="34" charset="0"/>
                <a:cs typeface="Arial" pitchFamily="34" charset="0"/>
              </a:rPr>
              <a:t>1916-yilda </a:t>
            </a:r>
            <a:r>
              <a:rPr lang="en-US" sz="1500" dirty="0" err="1">
                <a:solidFill>
                  <a:srgbClr val="000000"/>
                </a:solidFill>
                <a:latin typeface="Arial" pitchFamily="34" charset="0"/>
                <a:cs typeface="Arial" pitchFamily="34" charset="0"/>
              </a:rPr>
              <a:t>mardikorlikka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olinadiganlar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ro‘yxatini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tuzadigan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mahalliy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boshqaruv</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vakillari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tomonidan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aholini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zo‘rlash</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tazyiq</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o‘tkazish</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kabi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holatlar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avj</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oldi</a:t>
            </a:r>
            <a:r>
              <a:rPr lang="en-US" sz="1500" dirty="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724528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25" y="1151992"/>
            <a:ext cx="3564396" cy="1940768"/>
          </a:xfrm>
        </p:spPr>
        <p:style>
          <a:lnRef idx="2">
            <a:schemeClr val="accent1"/>
          </a:lnRef>
          <a:fillRef idx="1">
            <a:schemeClr val="lt1"/>
          </a:fillRef>
          <a:effectRef idx="0">
            <a:schemeClr val="accent1"/>
          </a:effectRef>
          <a:fontRef idx="minor">
            <a:schemeClr val="dk1"/>
          </a:fontRef>
        </p:style>
        <p:txBody>
          <a:bodyPr>
            <a:noAutofit/>
          </a:bodyPr>
          <a:lstStyle/>
          <a:p>
            <a:pPr>
              <a:lnSpc>
                <a:spcPct val="100000"/>
              </a:lnSpc>
              <a:spcAft>
                <a:spcPts val="600"/>
              </a:spcAft>
            </a:pPr>
            <a:r>
              <a:rPr lang="en-US" sz="1600" dirty="0" err="1">
                <a:solidFill>
                  <a:srgbClr val="000000"/>
                </a:solidFill>
                <a:latin typeface="Arial" pitchFamily="34" charset="0"/>
                <a:cs typeface="Arial" pitchFamily="34" charset="0"/>
              </a:rPr>
              <a:t>Lekin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markaziy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hokimiyat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viloyat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gubernatori</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A.Gippiusning</a:t>
            </a:r>
            <a:r>
              <a:rPr lang="en-US" sz="1600" b="1"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xavotiri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g‘alayonlarning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oldini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to‘g‘risidagi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ma’lumotlarini</a:t>
            </a:r>
            <a:r>
              <a:rPr lang="en-US" sz="1600" dirty="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podsho</a:t>
            </a:r>
            <a:r>
              <a:rPr lang="en-US" sz="1600" b="1" dirty="0" smtClean="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farmonlarini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bajarmaslik</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kechiktirish</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qarshi</a:t>
            </a:r>
            <a:r>
              <a:rPr lang="en-US" sz="1600" b="1" dirty="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chiqish</a:t>
            </a:r>
            <a:r>
              <a:rPr lang="en-US" sz="1600" b="1" dirty="0" smtClean="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deb </a:t>
            </a:r>
            <a:r>
              <a:rPr lang="en-US" sz="1600" dirty="0" err="1">
                <a:solidFill>
                  <a:srgbClr val="000000"/>
                </a:solidFill>
                <a:latin typeface="Arial" pitchFamily="34" charset="0"/>
                <a:cs typeface="Arial" pitchFamily="34" charset="0"/>
              </a:rPr>
              <a:t>hisoblab</a:t>
            </a:r>
            <a:r>
              <a:rPr lang="en-US" sz="1600" dirty="0">
                <a:solidFill>
                  <a:srgbClr val="000000"/>
                </a:solidFill>
                <a:latin typeface="Arial" pitchFamily="34" charset="0"/>
                <a:cs typeface="Arial" pitchFamily="34" charset="0"/>
              </a:rPr>
              <a:t>, </a:t>
            </a:r>
            <a:r>
              <a:rPr lang="en-US" sz="1600" dirty="0" err="1">
                <a:solidFill>
                  <a:srgbClr val="7030A0"/>
                </a:solidFill>
                <a:latin typeface="Arial" pitchFamily="34" charset="0"/>
                <a:cs typeface="Arial" pitchFamily="34" charset="0"/>
              </a:rPr>
              <a:t>uni</a:t>
            </a:r>
            <a:r>
              <a:rPr lang="en-US" sz="1600" dirty="0">
                <a:solidFill>
                  <a:srgbClr val="7030A0"/>
                </a:solidFill>
                <a:latin typeface="Arial" pitchFamily="34" charset="0"/>
                <a:cs typeface="Arial" pitchFamily="34" charset="0"/>
              </a:rPr>
              <a:t> </a:t>
            </a:r>
            <a:r>
              <a:rPr lang="en-US" sz="1600" dirty="0" err="1">
                <a:solidFill>
                  <a:srgbClr val="7030A0"/>
                </a:solidFill>
                <a:latin typeface="Arial" pitchFamily="34" charset="0"/>
                <a:cs typeface="Arial" pitchFamily="34" charset="0"/>
              </a:rPr>
              <a:t>viloyat</a:t>
            </a:r>
            <a:r>
              <a:rPr lang="en-US" sz="1600" dirty="0">
                <a:solidFill>
                  <a:srgbClr val="7030A0"/>
                </a:solidFill>
                <a:latin typeface="Arial" pitchFamily="34" charset="0"/>
                <a:cs typeface="Arial" pitchFamily="34" charset="0"/>
              </a:rPr>
              <a:t> </a:t>
            </a:r>
            <a:r>
              <a:rPr lang="en-US" sz="1600" dirty="0" err="1">
                <a:solidFill>
                  <a:srgbClr val="7030A0"/>
                </a:solidFill>
                <a:latin typeface="Arial" pitchFamily="34" charset="0"/>
                <a:cs typeface="Arial" pitchFamily="34" charset="0"/>
              </a:rPr>
              <a:t>gubernatori</a:t>
            </a:r>
            <a:r>
              <a:rPr lang="en-US" sz="1600" dirty="0">
                <a:solidFill>
                  <a:srgbClr val="7030A0"/>
                </a:solidFill>
                <a:latin typeface="Arial" pitchFamily="34" charset="0"/>
                <a:cs typeface="Arial" pitchFamily="34" charset="0"/>
              </a:rPr>
              <a:t> </a:t>
            </a:r>
            <a:r>
              <a:rPr lang="en-US" sz="1600" dirty="0" err="1">
                <a:solidFill>
                  <a:srgbClr val="7030A0"/>
                </a:solidFill>
                <a:latin typeface="Arial" pitchFamily="34" charset="0"/>
                <a:cs typeface="Arial" pitchFamily="34" charset="0"/>
              </a:rPr>
              <a:t>lavozimidan</a:t>
            </a:r>
            <a:r>
              <a:rPr lang="en-US" sz="1600" dirty="0">
                <a:solidFill>
                  <a:srgbClr val="7030A0"/>
                </a:solidFill>
                <a:latin typeface="Arial" pitchFamily="34" charset="0"/>
                <a:cs typeface="Arial" pitchFamily="34" charset="0"/>
              </a:rPr>
              <a:t> </a:t>
            </a:r>
            <a:r>
              <a:rPr lang="en-US" sz="1600" dirty="0" err="1">
                <a:solidFill>
                  <a:srgbClr val="7030A0"/>
                </a:solidFill>
                <a:latin typeface="Arial" pitchFamily="34" charset="0"/>
                <a:cs typeface="Arial" pitchFamily="34" charset="0"/>
              </a:rPr>
              <a:t>ozod</a:t>
            </a:r>
            <a:r>
              <a:rPr lang="en-US" sz="1600" dirty="0">
                <a:solidFill>
                  <a:srgbClr val="7030A0"/>
                </a:solidFill>
                <a:latin typeface="Arial" pitchFamily="34" charset="0"/>
                <a:cs typeface="Arial" pitchFamily="34" charset="0"/>
              </a:rPr>
              <a:t> </a:t>
            </a:r>
            <a:r>
              <a:rPr lang="en-US" sz="1600" dirty="0" err="1">
                <a:solidFill>
                  <a:srgbClr val="7030A0"/>
                </a:solidFill>
                <a:latin typeface="Arial" pitchFamily="34" charset="0"/>
                <a:cs typeface="Arial" pitchFamily="34" charset="0"/>
              </a:rPr>
              <a:t>qiladi</a:t>
            </a:r>
            <a:r>
              <a:rPr lang="en-US" sz="1600" dirty="0">
                <a:solidFill>
                  <a:srgbClr val="7030A0"/>
                </a:solidFill>
                <a:latin typeface="Arial" pitchFamily="34" charset="0"/>
                <a:cs typeface="Arial" pitchFamily="34" charset="0"/>
              </a:rPr>
              <a:t>.</a:t>
            </a:r>
            <a:endParaRPr lang="ru-RU" sz="1600" dirty="0">
              <a:solidFill>
                <a:srgbClr val="7030A0"/>
              </a:solidFill>
              <a:latin typeface="Arial" pitchFamily="34" charset="0"/>
              <a:cs typeface="Arial" pitchFamily="34" charset="0"/>
            </a:endParaRPr>
          </a:p>
        </p:txBody>
      </p:sp>
      <p:pic>
        <p:nvPicPr>
          <p:cNvPr id="4098" name="Picture 2" descr="15 November 1917. Zinaida Gippi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7120" y="1151992"/>
            <a:ext cx="1609766" cy="171956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67120" y="2871555"/>
            <a:ext cx="1605753" cy="236594"/>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200" b="1" dirty="0">
                <a:solidFill>
                  <a:srgbClr val="000000"/>
                </a:solidFill>
                <a:latin typeface="Arial" pitchFamily="34" charset="0"/>
                <a:cs typeface="Arial" pitchFamily="34" charset="0"/>
              </a:rPr>
              <a:t>A. </a:t>
            </a:r>
            <a:r>
              <a:rPr lang="en-US" sz="1200" b="1" dirty="0" err="1">
                <a:solidFill>
                  <a:srgbClr val="000000"/>
                </a:solidFill>
                <a:latin typeface="Arial" pitchFamily="34" charset="0"/>
                <a:cs typeface="Arial" pitchFamily="34" charset="0"/>
              </a:rPr>
              <a:t>Gippius</a:t>
            </a:r>
            <a:endParaRPr lang="ru-RU" sz="1200" dirty="0">
              <a:solidFill>
                <a:srgbClr val="000000"/>
              </a:solidFill>
              <a:latin typeface="Arial" pitchFamily="34" charset="0"/>
              <a:cs typeface="Arial" pitchFamily="34" charset="0"/>
            </a:endParaRPr>
          </a:p>
        </p:txBody>
      </p:sp>
      <p:sp>
        <p:nvSpPr>
          <p:cNvPr id="3" name="TextBox 2"/>
          <p:cNvSpPr txBox="1"/>
          <p:nvPr/>
        </p:nvSpPr>
        <p:spPr>
          <a:xfrm>
            <a:off x="107417" y="-136"/>
            <a:ext cx="5544616" cy="1077218"/>
          </a:xfrm>
          <a:prstGeom prst="rect">
            <a:avLst/>
          </a:prstGeom>
          <a:noFill/>
        </p:spPr>
        <p:txBody>
          <a:bodyPr wrap="square" rtlCol="0">
            <a:spAutoFit/>
          </a:bodyPr>
          <a:lstStyle/>
          <a:p>
            <a:pPr algn="ctr"/>
            <a:r>
              <a:rPr lang="en-US" sz="1600" dirty="0" err="1" smtClean="0">
                <a:solidFill>
                  <a:srgbClr val="000000"/>
                </a:solidFill>
                <a:latin typeface="Arial" pitchFamily="34" charset="0"/>
                <a:cs typeface="Arial" pitchFamily="34" charset="0"/>
              </a:rPr>
              <a:t>Farg‘ona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viloyati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gubernatori</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A.Gippius</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viloyatda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norozilik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kayfiyatidagi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odamlarning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ko‘pligi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aholi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orasida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katta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g‘alayonlar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chiqishga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sabab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bo‘lishi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mumkinligi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haqida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o‘lka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podsho</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ma’muriyatiga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ma’lumot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beradi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289154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Восстание 1916 года в Туркестане. Часть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7444" y="1023614"/>
            <a:ext cx="2718020" cy="153907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425" y="1033433"/>
            <a:ext cx="2592288" cy="1775477"/>
          </a:xfrm>
          <a:prstGeom prst="rect">
            <a:avLst/>
          </a:prstGeom>
        </p:spPr>
        <p:style>
          <a:lnRef idx="2">
            <a:schemeClr val="accent2"/>
          </a:lnRef>
          <a:fillRef idx="1">
            <a:schemeClr val="lt1"/>
          </a:fillRef>
          <a:effectRef idx="0">
            <a:schemeClr val="accent2"/>
          </a:effectRef>
          <a:fontRef idx="minor">
            <a:schemeClr val="dk1"/>
          </a:fontRef>
        </p:style>
        <p:txBody>
          <a:bodyPr wrap="square" lIns="51426" tIns="25713" rIns="51426" bIns="25713">
            <a:spAutoFit/>
          </a:bodyPr>
          <a:lstStyle/>
          <a:p>
            <a:pPr algn="ctr"/>
            <a:r>
              <a:rPr lang="en-US" sz="1600" dirty="0">
                <a:solidFill>
                  <a:srgbClr val="000000"/>
                </a:solidFill>
                <a:latin typeface="Arial" pitchFamily="34" charset="0"/>
                <a:cs typeface="Arial" pitchFamily="34" charset="0"/>
              </a:rPr>
              <a:t>5-iyulda </a:t>
            </a:r>
            <a:r>
              <a:rPr lang="en-US" sz="1600" dirty="0" err="1">
                <a:solidFill>
                  <a:srgbClr val="000000"/>
                </a:solidFill>
                <a:latin typeface="Arial" pitchFamily="34" charset="0"/>
                <a:cs typeface="Arial" pitchFamily="34" charset="0"/>
              </a:rPr>
              <a:t>Samarqandning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Urgut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qishlog‘ida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keyinchalik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Siyob</a:t>
            </a:r>
            <a:r>
              <a:rPr lang="en-US" sz="1600" dirty="0">
                <a:solidFill>
                  <a:srgbClr val="000000"/>
                </a:solidFill>
                <a:latin typeface="Arial" pitchFamily="34" charset="0"/>
                <a:cs typeface="Arial" pitchFamily="34" charset="0"/>
              </a:rPr>
              <a:t>, Mahalla, </a:t>
            </a:r>
            <a:r>
              <a:rPr lang="en-US" sz="1600" dirty="0" err="1">
                <a:solidFill>
                  <a:srgbClr val="000000"/>
                </a:solidFill>
                <a:latin typeface="Arial" pitchFamily="34" charset="0"/>
                <a:cs typeface="Arial" pitchFamily="34" charset="0"/>
              </a:rPr>
              <a:t>Xo‘ja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Ahror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Angorda</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         7-iyulda </a:t>
            </a:r>
            <a:r>
              <a:rPr lang="en-US" sz="1600" dirty="0" err="1">
                <a:solidFill>
                  <a:srgbClr val="000000"/>
                </a:solidFill>
                <a:latin typeface="Arial" pitchFamily="34" charset="0"/>
                <a:cs typeface="Arial" pitchFamily="34" charset="0"/>
              </a:rPr>
              <a:t>Dahbedda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norozilik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chiqishlari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o‘tdi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
        <p:nvSpPr>
          <p:cNvPr id="3" name="Прямоугольник 2"/>
          <p:cNvSpPr/>
          <p:nvPr/>
        </p:nvSpPr>
        <p:spPr>
          <a:xfrm>
            <a:off x="179425" y="143880"/>
            <a:ext cx="5436039" cy="584775"/>
          </a:xfrm>
          <a:prstGeom prst="rect">
            <a:avLst/>
          </a:prstGeom>
        </p:spPr>
        <p:txBody>
          <a:bodyPr wrap="square">
            <a:spAutoFit/>
          </a:bodyPr>
          <a:lstStyle/>
          <a:p>
            <a:pPr algn="ctr"/>
            <a:r>
              <a:rPr lang="en-US" sz="1600" dirty="0">
                <a:solidFill>
                  <a:srgbClr val="000000"/>
                </a:solidFill>
                <a:latin typeface="Arial" pitchFamily="34" charset="0"/>
                <a:cs typeface="Arial" pitchFamily="34" charset="0"/>
              </a:rPr>
              <a:t>1916-yil 4-iyulda </a:t>
            </a:r>
            <a:r>
              <a:rPr lang="en-US" sz="1600" b="1" dirty="0" err="1">
                <a:solidFill>
                  <a:srgbClr val="000000"/>
                </a:solidFill>
                <a:latin typeface="Arial" pitchFamily="34" charset="0"/>
                <a:cs typeface="Arial" pitchFamily="34" charset="0"/>
              </a:rPr>
              <a:t>Xo‘jand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shahrida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norozilik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bildirib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ko‘p</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sonli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yig‘ildi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mardikorlikdan</a:t>
            </a:r>
            <a:r>
              <a:rPr lang="en-US" sz="1600" dirty="0">
                <a:solidFill>
                  <a:srgbClr val="000000"/>
                </a:solidFill>
                <a:latin typeface="Arial" pitchFamily="34" charset="0"/>
                <a:cs typeface="Arial" pitchFamily="34" charset="0"/>
              </a:rPr>
              <a:t> bosh </a:t>
            </a:r>
            <a:r>
              <a:rPr lang="en-US" sz="1600" dirty="0" err="1">
                <a:solidFill>
                  <a:srgbClr val="000000"/>
                </a:solidFill>
                <a:latin typeface="Arial" pitchFamily="34" charset="0"/>
                <a:cs typeface="Arial" pitchFamily="34" charset="0"/>
              </a:rPr>
              <a:t>tortdilar</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79038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3421" y="431912"/>
            <a:ext cx="5472608" cy="1036813"/>
          </a:xfrm>
          <a:prstGeom prst="rect">
            <a:avLst/>
          </a:prstGeom>
        </p:spPr>
        <p:txBody>
          <a:bodyPr wrap="square" lIns="51426" tIns="25713" rIns="51426" bIns="25713">
            <a:spAutoFit/>
          </a:bodyPr>
          <a:lstStyle/>
          <a:p>
            <a:pPr algn="ctr"/>
            <a:r>
              <a:rPr lang="en-US" sz="1600" dirty="0" err="1">
                <a:solidFill>
                  <a:srgbClr val="000000"/>
                </a:solidFill>
                <a:latin typeface="Arial" pitchFamily="34" charset="0"/>
                <a:ea typeface="Times New Roman" panose="02020603050405020304" pitchFamily="18" charset="0"/>
                <a:cs typeface="Arial" pitchFamily="34" charset="0"/>
              </a:rPr>
              <a:t>Mardikorlikka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qarshi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qaratilgan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norozilik</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harakatlari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bir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necha</a:t>
            </a:r>
            <a:r>
              <a:rPr lang="en-US" sz="1600" dirty="0">
                <a:solidFill>
                  <a:srgbClr val="000000"/>
                </a:solidFill>
                <a:latin typeface="Arial" pitchFamily="34" charset="0"/>
                <a:ea typeface="Times New Roman" panose="02020603050405020304" pitchFamily="18" charset="0"/>
                <a:cs typeface="Arial" pitchFamily="34" charset="0"/>
              </a:rPr>
              <a:t> kun </a:t>
            </a:r>
            <a:r>
              <a:rPr lang="en-US" sz="1600" dirty="0" err="1">
                <a:solidFill>
                  <a:srgbClr val="000000"/>
                </a:solidFill>
                <a:latin typeface="Arial" pitchFamily="34" charset="0"/>
                <a:ea typeface="Times New Roman" panose="02020603050405020304" pitchFamily="18" charset="0"/>
                <a:cs typeface="Arial" pitchFamily="34" charset="0"/>
              </a:rPr>
              <a:t>ichida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butun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o‘lkaga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yoyildi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Qo‘zg‘olonchilar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mustamlakachi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hukumat</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tomonidan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kuch</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bilan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tarqatilib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qarshilik</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qilganlar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qattiq</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jazolandi</a:t>
            </a:r>
            <a:r>
              <a:rPr lang="en-US" sz="1600" dirty="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959909" y="1471548"/>
            <a:ext cx="3839633" cy="16246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66502"/>
            <a:ext cx="5759450" cy="513593"/>
          </a:xfrm>
          <a:prstGeom prst="rect">
            <a:avLst/>
          </a:prstGeom>
          <a:solidFill>
            <a:srgbClr val="0070C0"/>
          </a:solidFill>
        </p:spPr>
        <p:txBody>
          <a:bodyPr wrap="square" lIns="51426" tIns="25713" rIns="51426" bIns="25713" anchor="ctr">
            <a:spAutoFit/>
          </a:bodyPr>
          <a:lstStyle/>
          <a:p>
            <a:pPr algn="ctr">
              <a:lnSpc>
                <a:spcPct val="150000"/>
              </a:lnSpc>
            </a:pPr>
            <a:r>
              <a:rPr lang="en-US" sz="2000" b="1" dirty="0" err="1" smtClean="0">
                <a:solidFill>
                  <a:schemeClr val="bg1"/>
                </a:solidFill>
                <a:latin typeface="Arial" pitchFamily="34" charset="0"/>
                <a:cs typeface="Arial" pitchFamily="34" charset="0"/>
              </a:rPr>
              <a:t>Qo‘zg‘olonning</a:t>
            </a:r>
            <a:r>
              <a:rPr lang="en-US" sz="2000" b="1" dirty="0" smtClean="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Turkiston</a:t>
            </a:r>
            <a:r>
              <a:rPr lang="en-US" sz="2000" b="1" dirty="0">
                <a:solidFill>
                  <a:schemeClr val="bg1"/>
                </a:solidFill>
                <a:latin typeface="Arial" pitchFamily="34" charset="0"/>
                <a:cs typeface="Arial" pitchFamily="34" charset="0"/>
              </a:rPr>
              <a:t> </a:t>
            </a:r>
            <a:r>
              <a:rPr lang="en-US" sz="2000" b="1" dirty="0" err="1" smtClean="0">
                <a:solidFill>
                  <a:schemeClr val="bg1"/>
                </a:solidFill>
                <a:latin typeface="Arial" pitchFamily="34" charset="0"/>
                <a:cs typeface="Arial" pitchFamily="34" charset="0"/>
              </a:rPr>
              <a:t>bo‘ylab</a:t>
            </a:r>
            <a:r>
              <a:rPr lang="en-US" sz="2000" b="1" dirty="0" smtClean="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tarqalishi</a:t>
            </a:r>
            <a:endParaRPr lang="ru-RU"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67211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Колхозницы колхоза им. Кирова вскапывают поле под картофель в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773" y="647937"/>
            <a:ext cx="2167259" cy="12123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3421" y="647936"/>
            <a:ext cx="2988332" cy="1212312"/>
          </a:xfrm>
          <a:prstGeom prst="rect">
            <a:avLst/>
          </a:prstGeom>
        </p:spPr>
        <p:style>
          <a:lnRef idx="2">
            <a:schemeClr val="accent2"/>
          </a:lnRef>
          <a:fillRef idx="1">
            <a:schemeClr val="lt1"/>
          </a:fillRef>
          <a:effectRef idx="0">
            <a:schemeClr val="accent2"/>
          </a:effectRef>
          <a:fontRef idx="minor">
            <a:schemeClr val="dk1"/>
          </a:fontRef>
        </p:style>
        <p:txBody>
          <a:bodyPr wrap="square" lIns="57589" tIns="28794" rIns="57589" bIns="28794">
            <a:spAutoFit/>
          </a:bodyPr>
          <a:lstStyle/>
          <a:p>
            <a:pPr algn="ctr"/>
            <a:r>
              <a:rPr lang="en-US" sz="1500" dirty="0" err="1" smtClean="0">
                <a:solidFill>
                  <a:srgbClr val="000000"/>
                </a:solidFill>
                <a:latin typeface="Arial" pitchFamily="34" charset="0"/>
                <a:cs typeface="Arial" pitchFamily="34" charset="0"/>
              </a:rPr>
              <a:t>Qo‘zg‘olon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faollaridan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Rizvonbibi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Ahmadjonova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politsiyaga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qarata</a:t>
            </a:r>
            <a:r>
              <a:rPr lang="en-US" sz="1500" dirty="0" smtClean="0">
                <a:solidFill>
                  <a:srgbClr val="000000"/>
                </a:solidFill>
                <a:latin typeface="Arial" pitchFamily="34" charset="0"/>
                <a:cs typeface="Arial" pitchFamily="34" charset="0"/>
              </a:rPr>
              <a:t>: </a:t>
            </a:r>
            <a:r>
              <a:rPr lang="en-US" sz="1500" b="1" dirty="0" smtClean="0">
                <a:solidFill>
                  <a:srgbClr val="7030A0"/>
                </a:solidFill>
                <a:latin typeface="Arial" pitchFamily="34" charset="0"/>
                <a:cs typeface="Arial" pitchFamily="34" charset="0"/>
              </a:rPr>
              <a:t>“</a:t>
            </a:r>
            <a:r>
              <a:rPr lang="en-US" sz="1500" b="1" dirty="0" err="1" smtClean="0">
                <a:solidFill>
                  <a:srgbClr val="7030A0"/>
                </a:solidFill>
                <a:latin typeface="Arial" pitchFamily="34" charset="0"/>
                <a:cs typeface="Arial" pitchFamily="34" charset="0"/>
              </a:rPr>
              <a:t>Bizni</a:t>
            </a:r>
            <a:r>
              <a:rPr lang="en-US" sz="1500" b="1" dirty="0" smtClean="0">
                <a:solidFill>
                  <a:srgbClr val="7030A0"/>
                </a:solidFill>
                <a:latin typeface="Arial" pitchFamily="34" charset="0"/>
                <a:cs typeface="Arial" pitchFamily="34" charset="0"/>
              </a:rPr>
              <a:t> </a:t>
            </a:r>
            <a:r>
              <a:rPr lang="en-US" sz="1500" b="1" dirty="0" err="1" smtClean="0">
                <a:solidFill>
                  <a:srgbClr val="7030A0"/>
                </a:solidFill>
                <a:latin typeface="Arial" pitchFamily="34" charset="0"/>
                <a:cs typeface="Arial" pitchFamily="34" charset="0"/>
              </a:rPr>
              <a:t>o‘ldirsanglar</a:t>
            </a:r>
            <a:r>
              <a:rPr lang="en-US" sz="1500" b="1" dirty="0" smtClean="0">
                <a:solidFill>
                  <a:srgbClr val="7030A0"/>
                </a:solidFill>
                <a:latin typeface="Arial" pitchFamily="34" charset="0"/>
                <a:cs typeface="Arial" pitchFamily="34" charset="0"/>
              </a:rPr>
              <a:t> ham </a:t>
            </a:r>
            <a:r>
              <a:rPr lang="en-US" sz="1500" b="1" dirty="0" err="1" smtClean="0">
                <a:solidFill>
                  <a:srgbClr val="7030A0"/>
                </a:solidFill>
                <a:latin typeface="Arial" pitchFamily="34" charset="0"/>
                <a:cs typeface="Arial" pitchFamily="34" charset="0"/>
              </a:rPr>
              <a:t>o‘g‘illarimizni</a:t>
            </a:r>
            <a:r>
              <a:rPr lang="en-US" sz="1500" b="1" dirty="0" smtClean="0">
                <a:solidFill>
                  <a:srgbClr val="7030A0"/>
                </a:solidFill>
                <a:latin typeface="Arial" pitchFamily="34" charset="0"/>
                <a:cs typeface="Arial" pitchFamily="34" charset="0"/>
              </a:rPr>
              <a:t> </a:t>
            </a:r>
            <a:r>
              <a:rPr lang="en-US" sz="1500" b="1" dirty="0" err="1" smtClean="0">
                <a:solidFill>
                  <a:srgbClr val="7030A0"/>
                </a:solidFill>
                <a:latin typeface="Arial" pitchFamily="34" charset="0"/>
                <a:cs typeface="Arial" pitchFamily="34" charset="0"/>
              </a:rPr>
              <a:t>sizlarga</a:t>
            </a:r>
            <a:r>
              <a:rPr lang="en-US" sz="1500" b="1" dirty="0" smtClean="0">
                <a:solidFill>
                  <a:srgbClr val="7030A0"/>
                </a:solidFill>
                <a:latin typeface="Arial" pitchFamily="34" charset="0"/>
                <a:cs typeface="Arial" pitchFamily="34" charset="0"/>
              </a:rPr>
              <a:t> </a:t>
            </a:r>
            <a:r>
              <a:rPr lang="en-US" sz="1500" b="1" dirty="0" err="1" smtClean="0">
                <a:solidFill>
                  <a:srgbClr val="7030A0"/>
                </a:solidFill>
                <a:latin typeface="Arial" pitchFamily="34" charset="0"/>
                <a:cs typeface="Arial" pitchFamily="34" charset="0"/>
              </a:rPr>
              <a:t>bermaymiz</a:t>
            </a:r>
            <a:r>
              <a:rPr lang="en-US" sz="1500" b="1" dirty="0" smtClean="0">
                <a:solidFill>
                  <a:srgbClr val="7030A0"/>
                </a:solidFill>
                <a:latin typeface="Arial" pitchFamily="34" charset="0"/>
                <a:cs typeface="Arial" pitchFamily="34" charset="0"/>
              </a:rPr>
              <a:t>” </a:t>
            </a:r>
            <a:r>
              <a:rPr lang="en-US" sz="1500" dirty="0" smtClean="0">
                <a:solidFill>
                  <a:srgbClr val="000000"/>
                </a:solidFill>
                <a:latin typeface="Arial" pitchFamily="34" charset="0"/>
                <a:cs typeface="Arial" pitchFamily="34" charset="0"/>
              </a:rPr>
              <a:t>– deb </a:t>
            </a:r>
            <a:r>
              <a:rPr lang="en-US" sz="1500" dirty="0" err="1" smtClean="0">
                <a:solidFill>
                  <a:srgbClr val="000000"/>
                </a:solidFill>
                <a:latin typeface="Arial" pitchFamily="34" charset="0"/>
                <a:cs typeface="Arial" pitchFamily="34" charset="0"/>
              </a:rPr>
              <a:t>xitob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qilgan</a:t>
            </a:r>
            <a:r>
              <a:rPr lang="en-US" sz="1500" dirty="0" smtClean="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
        <p:nvSpPr>
          <p:cNvPr id="5" name="Заголовок 4"/>
          <p:cNvSpPr>
            <a:spLocks noGrp="1"/>
          </p:cNvSpPr>
          <p:nvPr>
            <p:ph type="title"/>
          </p:nvPr>
        </p:nvSpPr>
        <p:spPr>
          <a:xfrm>
            <a:off x="107417" y="42779"/>
            <a:ext cx="5544615" cy="569153"/>
          </a:xfrm>
        </p:spPr>
        <p:txBody>
          <a:bodyPr>
            <a:normAutofit/>
          </a:bodyPr>
          <a:lstStyle/>
          <a:p>
            <a:pPr>
              <a:lnSpc>
                <a:spcPct val="100000"/>
              </a:lnSpc>
              <a:spcAft>
                <a:spcPts val="600"/>
              </a:spcAft>
            </a:pPr>
            <a:r>
              <a:rPr lang="en-US" sz="1600" dirty="0" err="1" smtClean="0">
                <a:solidFill>
                  <a:srgbClr val="000000"/>
                </a:solidFill>
                <a:latin typeface="Arial" pitchFamily="34" charset="0"/>
                <a:cs typeface="Arial" pitchFamily="34" charset="0"/>
              </a:rPr>
              <a:t>Toshkentda</a:t>
            </a:r>
            <a:r>
              <a:rPr lang="en-US" sz="1600" dirty="0" smtClean="0">
                <a:solidFill>
                  <a:srgbClr val="000000"/>
                </a:solidFill>
                <a:latin typeface="Arial" pitchFamily="34" charset="0"/>
                <a:cs typeface="Arial" pitchFamily="34" charset="0"/>
              </a:rPr>
              <a:t> 11-iyulda </a:t>
            </a:r>
            <a:r>
              <a:rPr lang="en-US" sz="1600" dirty="0" err="1" smtClean="0">
                <a:solidFill>
                  <a:srgbClr val="000000"/>
                </a:solidFill>
                <a:latin typeface="Arial" pitchFamily="34" charset="0"/>
                <a:cs typeface="Arial" pitchFamily="34" charset="0"/>
              </a:rPr>
              <a:t>ko‘p</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sonli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aholi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Beshyog‘ochdagi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politsiya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mahkamasiga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to‘plandilar</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6" name="TextBox 5"/>
          <p:cNvSpPr txBox="1"/>
          <p:nvPr/>
        </p:nvSpPr>
        <p:spPr>
          <a:xfrm>
            <a:off x="143421" y="1936529"/>
            <a:ext cx="5508611" cy="12464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dirty="0" err="1" smtClean="0">
                <a:solidFill>
                  <a:srgbClr val="000000"/>
                </a:solidFill>
                <a:latin typeface="Arial" pitchFamily="34" charset="0"/>
                <a:cs typeface="Arial" pitchFamily="34" charset="0"/>
              </a:rPr>
              <a:t>Politsiyachilar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esa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o‘q</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uzib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uni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og‘ir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yarador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qilgan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Norozilik</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bildirganlarga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qarshi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miltiqlardan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o‘q</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otilgandan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so‘ng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xaloyiq</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mahkamaga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bostirib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kirdi</a:t>
            </a:r>
            <a:r>
              <a:rPr lang="en-US" sz="1500" dirty="0" smtClean="0">
                <a:solidFill>
                  <a:srgbClr val="000000"/>
                </a:solidFill>
                <a:latin typeface="Arial" pitchFamily="34" charset="0"/>
                <a:cs typeface="Arial" pitchFamily="34" charset="0"/>
              </a:rPr>
              <a:t>. Bu </a:t>
            </a:r>
            <a:r>
              <a:rPr lang="en-US" sz="1500" dirty="0" err="1" smtClean="0">
                <a:solidFill>
                  <a:srgbClr val="000000"/>
                </a:solidFill>
                <a:latin typeface="Arial" pitchFamily="34" charset="0"/>
                <a:cs typeface="Arial" pitchFamily="34" charset="0"/>
              </a:rPr>
              <a:t>vaqtda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yordamga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yetib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kelgan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harbiy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kuchlar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namoyishchilarni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o‘qqa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tuta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boshladi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Natijada</a:t>
            </a:r>
            <a:r>
              <a:rPr lang="en-US" sz="1500" dirty="0" smtClean="0">
                <a:solidFill>
                  <a:srgbClr val="000000"/>
                </a:solidFill>
                <a:latin typeface="Arial" pitchFamily="34" charset="0"/>
                <a:cs typeface="Arial" pitchFamily="34" charset="0"/>
              </a:rPr>
              <a:t> 11 </a:t>
            </a:r>
            <a:r>
              <a:rPr lang="en-US" sz="1500" dirty="0" err="1" smtClean="0">
                <a:solidFill>
                  <a:srgbClr val="000000"/>
                </a:solidFill>
                <a:latin typeface="Arial" pitchFamily="34" charset="0"/>
                <a:cs typeface="Arial" pitchFamily="34" charset="0"/>
              </a:rPr>
              <a:t>kishi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otib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o‘ldirildi</a:t>
            </a:r>
            <a:r>
              <a:rPr lang="en-US" sz="1500" dirty="0" smtClean="0">
                <a:solidFill>
                  <a:srgbClr val="000000"/>
                </a:solidFill>
                <a:latin typeface="Arial" pitchFamily="34" charset="0"/>
                <a:cs typeface="Arial" pitchFamily="34" charset="0"/>
              </a:rPr>
              <a:t>, 15 </a:t>
            </a:r>
            <a:r>
              <a:rPr lang="en-US" sz="1500" dirty="0" err="1" smtClean="0">
                <a:solidFill>
                  <a:srgbClr val="000000"/>
                </a:solidFill>
                <a:latin typeface="Arial" pitchFamily="34" charset="0"/>
                <a:cs typeface="Arial" pitchFamily="34" charset="0"/>
              </a:rPr>
              <a:t>kishi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yarador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bo‘ldi</a:t>
            </a:r>
            <a:r>
              <a:rPr lang="en-US" sz="1500" dirty="0" smtClean="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11157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993" y="791952"/>
            <a:ext cx="3125772" cy="1510798"/>
          </a:xfrm>
        </p:spPr>
        <p:style>
          <a:lnRef idx="2">
            <a:schemeClr val="accent1"/>
          </a:lnRef>
          <a:fillRef idx="1">
            <a:schemeClr val="lt1"/>
          </a:fillRef>
          <a:effectRef idx="0">
            <a:schemeClr val="accent1"/>
          </a:effectRef>
          <a:fontRef idx="minor">
            <a:schemeClr val="dk1"/>
          </a:fontRef>
        </p:style>
        <p:txBody>
          <a:bodyPr>
            <a:noAutofit/>
          </a:bodyPr>
          <a:lstStyle/>
          <a:p>
            <a:pPr>
              <a:lnSpc>
                <a:spcPct val="100000"/>
              </a:lnSpc>
              <a:spcAft>
                <a:spcPts val="600"/>
              </a:spcAft>
            </a:pPr>
            <a:r>
              <a:rPr lang="en-US" sz="1600" dirty="0" smtClean="0">
                <a:solidFill>
                  <a:srgbClr val="000000"/>
                </a:solidFill>
                <a:latin typeface="Arial" pitchFamily="34" charset="0"/>
                <a:cs typeface="Arial" pitchFamily="34" charset="0"/>
              </a:rPr>
              <a:t>9-iyul </a:t>
            </a:r>
            <a:r>
              <a:rPr lang="en-US" sz="1600" dirty="0" err="1" smtClean="0">
                <a:solidFill>
                  <a:srgbClr val="000000"/>
                </a:solidFill>
                <a:latin typeface="Arial" pitchFamily="34" charset="0"/>
                <a:cs typeface="Arial" pitchFamily="34" charset="0"/>
              </a:rPr>
              <a:t>kuni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Andijonda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podsho</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farmoni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o‘qib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eshittirilgandan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so‘ng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tayoq</a:t>
            </a:r>
            <a:r>
              <a:rPr lang="en-US" sz="1600" dirty="0" smtClean="0">
                <a:solidFill>
                  <a:srgbClr val="000000"/>
                </a:solidFill>
                <a:latin typeface="Arial" pitchFamily="34" charset="0"/>
                <a:cs typeface="Arial" pitchFamily="34" charset="0"/>
              </a:rPr>
              <a:t>, tosh, </a:t>
            </a:r>
            <a:r>
              <a:rPr lang="en-US" sz="1600" dirty="0" err="1" smtClean="0">
                <a:solidFill>
                  <a:srgbClr val="000000"/>
                </a:solidFill>
                <a:latin typeface="Arial" pitchFamily="34" charset="0"/>
                <a:cs typeface="Arial" pitchFamily="34" charset="0"/>
              </a:rPr>
              <a:t>ketmon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boshqa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narsalar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bilan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qurollangan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aholi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mardikorlikdan</a:t>
            </a:r>
            <a:r>
              <a:rPr lang="en-US" sz="1600" dirty="0" smtClean="0">
                <a:solidFill>
                  <a:srgbClr val="000000"/>
                </a:solidFill>
                <a:latin typeface="Arial" pitchFamily="34" charset="0"/>
                <a:cs typeface="Arial" pitchFamily="34" charset="0"/>
              </a:rPr>
              <a:t> bosh </a:t>
            </a:r>
            <a:r>
              <a:rPr lang="en-US" sz="1600" dirty="0" err="1" smtClean="0">
                <a:solidFill>
                  <a:srgbClr val="000000"/>
                </a:solidFill>
                <a:latin typeface="Arial" pitchFamily="34" charset="0"/>
                <a:cs typeface="Arial" pitchFamily="34" charset="0"/>
              </a:rPr>
              <a:t>tortib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namoyishga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chiqdilar</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7172" name="Picture 4" descr="АКАДЕМИЯ НАУК СССР"/>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12308" y="863960"/>
            <a:ext cx="2375729" cy="137612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1413" y="-136"/>
            <a:ext cx="5652628" cy="830997"/>
          </a:xfrm>
          <a:prstGeom prst="rect">
            <a:avLst/>
          </a:prstGeom>
        </p:spPr>
        <p:txBody>
          <a:bodyPr wrap="square">
            <a:spAutoFit/>
          </a:bodyPr>
          <a:lstStyle/>
          <a:p>
            <a:pPr algn="ctr"/>
            <a:r>
              <a:rPr lang="en-US" sz="1600" dirty="0" err="1">
                <a:solidFill>
                  <a:srgbClr val="000000"/>
                </a:solidFill>
                <a:latin typeface="Arial" pitchFamily="34" charset="0"/>
                <a:cs typeface="Arial" pitchFamily="34" charset="0"/>
              </a:rPr>
              <a:t>Qo‘zg‘olon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iyul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oyining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o‘rtalarida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Farg‘ona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viloyatining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Qo‘qon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Rishton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Marg‘ilon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Andijon</a:t>
            </a:r>
            <a:r>
              <a:rPr lang="en-US" sz="1600" dirty="0">
                <a:solidFill>
                  <a:srgbClr val="000000"/>
                </a:solidFill>
                <a:latin typeface="Arial" pitchFamily="34" charset="0"/>
                <a:cs typeface="Arial" pitchFamily="34" charset="0"/>
              </a:rPr>
              <a:t>, Namangan </a:t>
            </a:r>
            <a:r>
              <a:rPr lang="en-US" sz="1600" dirty="0" err="1">
                <a:solidFill>
                  <a:srgbClr val="000000"/>
                </a:solidFill>
                <a:latin typeface="Arial" pitchFamily="34" charset="0"/>
                <a:cs typeface="Arial" pitchFamily="34" charset="0"/>
              </a:rPr>
              <a:t>uyezdlarida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keskin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tus</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
        <p:nvSpPr>
          <p:cNvPr id="4" name="TextBox 3"/>
          <p:cNvSpPr txBox="1"/>
          <p:nvPr/>
        </p:nvSpPr>
        <p:spPr>
          <a:xfrm>
            <a:off x="75675" y="2376128"/>
            <a:ext cx="561236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smtClean="0">
                <a:solidFill>
                  <a:srgbClr val="000000"/>
                </a:solidFill>
                <a:latin typeface="Arial" pitchFamily="34" charset="0"/>
                <a:cs typeface="Arial" pitchFamily="34" charset="0"/>
              </a:rPr>
              <a:t>Ularga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politsiya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harbiy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kuchlar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qarshi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qo‘yildi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Qo‘zg‘olonchilarni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tarqatish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paytida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ulardan</a:t>
            </a:r>
            <a:r>
              <a:rPr lang="en-US" sz="1600" dirty="0" smtClean="0">
                <a:solidFill>
                  <a:srgbClr val="000000"/>
                </a:solidFill>
                <a:latin typeface="Arial" pitchFamily="34" charset="0"/>
                <a:cs typeface="Arial" pitchFamily="34" charset="0"/>
              </a:rPr>
              <a:t> 3 </a:t>
            </a:r>
            <a:r>
              <a:rPr lang="en-US" sz="1600" dirty="0" err="1" smtClean="0">
                <a:solidFill>
                  <a:srgbClr val="000000"/>
                </a:solidFill>
                <a:latin typeface="Arial" pitchFamily="34" charset="0"/>
                <a:cs typeface="Arial" pitchFamily="34" charset="0"/>
              </a:rPr>
              <a:t>kishi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otib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o‘ldirildi</a:t>
            </a:r>
            <a:r>
              <a:rPr lang="en-US" sz="1600" dirty="0" smtClean="0">
                <a:solidFill>
                  <a:srgbClr val="000000"/>
                </a:solidFill>
                <a:latin typeface="Arial" pitchFamily="34" charset="0"/>
                <a:cs typeface="Arial" pitchFamily="34" charset="0"/>
              </a:rPr>
              <a:t>, 12 </a:t>
            </a:r>
            <a:r>
              <a:rPr lang="en-US" sz="1600" dirty="0" err="1" smtClean="0">
                <a:solidFill>
                  <a:srgbClr val="000000"/>
                </a:solidFill>
                <a:latin typeface="Arial" pitchFamily="34" charset="0"/>
                <a:cs typeface="Arial" pitchFamily="34" charset="0"/>
              </a:rPr>
              <a:t>kishi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yarador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17764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8" y="71872"/>
            <a:ext cx="5580620" cy="864096"/>
          </a:xfrm>
        </p:spPr>
        <p:style>
          <a:lnRef idx="2">
            <a:schemeClr val="accent1"/>
          </a:lnRef>
          <a:fillRef idx="1">
            <a:schemeClr val="lt1"/>
          </a:fillRef>
          <a:effectRef idx="0">
            <a:schemeClr val="accent1"/>
          </a:effectRef>
          <a:fontRef idx="minor">
            <a:schemeClr val="dk1"/>
          </a:fontRef>
        </p:style>
        <p:txBody>
          <a:bodyPr>
            <a:noAutofit/>
          </a:bodyPr>
          <a:lstStyle/>
          <a:p>
            <a:pPr>
              <a:lnSpc>
                <a:spcPct val="100000"/>
              </a:lnSpc>
              <a:spcAft>
                <a:spcPts val="600"/>
              </a:spcAft>
            </a:pPr>
            <a:r>
              <a:rPr lang="en-US" sz="1600" dirty="0">
                <a:solidFill>
                  <a:srgbClr val="000000"/>
                </a:solidFill>
                <a:latin typeface="Arial" pitchFamily="34" charset="0"/>
                <a:cs typeface="Arial" pitchFamily="34" charset="0"/>
              </a:rPr>
              <a:t>10-iyulda </a:t>
            </a:r>
            <a:r>
              <a:rPr lang="en-US" sz="1600" b="1" dirty="0" err="1">
                <a:solidFill>
                  <a:srgbClr val="000000"/>
                </a:solidFill>
                <a:latin typeface="Arial" pitchFamily="34" charset="0"/>
                <a:cs typeface="Arial" pitchFamily="34" charset="0"/>
              </a:rPr>
              <a:t>Eski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Marg‘ilonda</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taxminan</a:t>
            </a:r>
            <a:r>
              <a:rPr lang="en-US" sz="1600" dirty="0">
                <a:solidFill>
                  <a:srgbClr val="000000"/>
                </a:solidFill>
                <a:latin typeface="Arial" pitchFamily="34" charset="0"/>
                <a:cs typeface="Arial" pitchFamily="34" charset="0"/>
              </a:rPr>
              <a:t> 25 </a:t>
            </a:r>
            <a:r>
              <a:rPr lang="en-US" sz="1600" dirty="0" err="1">
                <a:solidFill>
                  <a:srgbClr val="000000"/>
                </a:solidFill>
                <a:latin typeface="Arial" pitchFamily="34" charset="0"/>
                <a:cs typeface="Arial" pitchFamily="34" charset="0"/>
              </a:rPr>
              <a:t>ming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norozilik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bildirib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bozor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atrofiga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yig‘ildi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Qo‘zg‘olonchilar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mardikorlikni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bekor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qilishni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mahalliy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ma’muriyat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idoralariga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kirdilar</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8194" name="Picture 2" descr="Восстание алайских кыргызов в 1845году » Информационный портал о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673" y="1124693"/>
            <a:ext cx="3250604" cy="18158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418" y="1124693"/>
            <a:ext cx="2160239"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smtClean="0">
                <a:solidFill>
                  <a:srgbClr val="000000"/>
                </a:solidFill>
                <a:latin typeface="Arial" pitchFamily="34" charset="0"/>
                <a:cs typeface="Arial" pitchFamily="34" charset="0"/>
              </a:rPr>
              <a:t>Mustamlakachilarning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xizmatida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bo‘lgan</a:t>
            </a:r>
            <a:r>
              <a:rPr lang="en-US" sz="1600" dirty="0" smtClean="0">
                <a:solidFill>
                  <a:srgbClr val="000000"/>
                </a:solidFill>
                <a:latin typeface="Arial" pitchFamily="34" charset="0"/>
                <a:cs typeface="Arial" pitchFamily="34" charset="0"/>
              </a:rPr>
              <a:t>      2 </a:t>
            </a:r>
            <a:r>
              <a:rPr lang="en-US" sz="1600" dirty="0" err="1" smtClean="0">
                <a:solidFill>
                  <a:srgbClr val="000000"/>
                </a:solidFill>
                <a:latin typeface="Arial" pitchFamily="34" charset="0"/>
                <a:cs typeface="Arial" pitchFamily="34" charset="0"/>
              </a:rPr>
              <a:t>mirshab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o‘ldirildi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necha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kishi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jarohatlandi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Qo‘zg‘alonchilardan</a:t>
            </a:r>
            <a:r>
              <a:rPr lang="en-US" sz="1600" dirty="0" smtClean="0">
                <a:solidFill>
                  <a:srgbClr val="000000"/>
                </a:solidFill>
                <a:latin typeface="Arial" pitchFamily="34" charset="0"/>
                <a:cs typeface="Arial" pitchFamily="34" charset="0"/>
              </a:rPr>
              <a:t> 63 </a:t>
            </a:r>
            <a:r>
              <a:rPr lang="en-US" sz="1600" dirty="0" err="1" smtClean="0">
                <a:solidFill>
                  <a:srgbClr val="000000"/>
                </a:solidFill>
                <a:latin typeface="Arial" pitchFamily="34" charset="0"/>
                <a:cs typeface="Arial" pitchFamily="34" charset="0"/>
              </a:rPr>
              <a:t>kishi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otib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o‘ldirildi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330630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3116" y="539924"/>
            <a:ext cx="3312368" cy="2027920"/>
          </a:xfrm>
          <a:prstGeom prst="rect">
            <a:avLst/>
          </a:prstGeom>
        </p:spPr>
        <p:style>
          <a:lnRef idx="2">
            <a:schemeClr val="accent1"/>
          </a:lnRef>
          <a:fillRef idx="1">
            <a:schemeClr val="lt1"/>
          </a:fillRef>
          <a:effectRef idx="0">
            <a:schemeClr val="accent1"/>
          </a:effectRef>
          <a:fontRef idx="minor">
            <a:schemeClr val="dk1"/>
          </a:fontRef>
        </p:style>
        <p:txBody>
          <a:bodyPr wrap="square" lIns="57589" tIns="28794" rIns="57589" bIns="28794">
            <a:spAutoFit/>
          </a:bodyPr>
          <a:lstStyle/>
          <a:p>
            <a:pPr algn="ctr">
              <a:spcAft>
                <a:spcPts val="600"/>
              </a:spcAft>
            </a:pPr>
            <a:r>
              <a:rPr lang="en-US" sz="1600" dirty="0">
                <a:solidFill>
                  <a:srgbClr val="000000"/>
                </a:solidFill>
                <a:latin typeface="Arial" pitchFamily="34" charset="0"/>
                <a:ea typeface="Times New Roman" panose="02020603050405020304" pitchFamily="18" charset="0"/>
                <a:cs typeface="Arial" pitchFamily="34" charset="0"/>
              </a:rPr>
              <a:t>XX </a:t>
            </a:r>
            <a:r>
              <a:rPr lang="en-US" sz="1600" dirty="0" err="1">
                <a:solidFill>
                  <a:srgbClr val="000000"/>
                </a:solidFill>
                <a:latin typeface="Arial" pitchFamily="34" charset="0"/>
                <a:ea typeface="Times New Roman" panose="02020603050405020304" pitchFamily="18" charset="0"/>
                <a:cs typeface="Arial" pitchFamily="34" charset="0"/>
              </a:rPr>
              <a:t>asrning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boshlarida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jahondagi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yirik</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davlatlarning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mustamlakalarga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bo‘lish</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masalasida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o‘zaro</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munosabatlari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keskin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ko‘rinish</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oldi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Birinchi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jahon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urushida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Rossiya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7030A0"/>
                </a:solidFill>
                <a:latin typeface="Arial" pitchFamily="34" charset="0"/>
                <a:ea typeface="Times New Roman" panose="02020603050405020304" pitchFamily="18" charset="0"/>
                <a:cs typeface="Arial" pitchFamily="34" charset="0"/>
              </a:rPr>
              <a:t>Angliya</a:t>
            </a:r>
            <a:r>
              <a:rPr lang="en-US" sz="1600" b="1" dirty="0">
                <a:solidFill>
                  <a:srgbClr val="7030A0"/>
                </a:solidFill>
                <a:latin typeface="Arial" pitchFamily="34" charset="0"/>
                <a:ea typeface="Times New Roman" panose="02020603050405020304" pitchFamily="18" charset="0"/>
                <a:cs typeface="Arial" pitchFamily="34" charset="0"/>
              </a:rPr>
              <a:t> </a:t>
            </a:r>
            <a:r>
              <a:rPr lang="en-US" sz="1600" b="1" dirty="0" err="1">
                <a:solidFill>
                  <a:srgbClr val="7030A0"/>
                </a:solidFill>
                <a:latin typeface="Arial" pitchFamily="34" charset="0"/>
                <a:ea typeface="Times New Roman" panose="02020603050405020304" pitchFamily="18" charset="0"/>
                <a:cs typeface="Arial" pitchFamily="34" charset="0"/>
              </a:rPr>
              <a:t>va</a:t>
            </a:r>
            <a:r>
              <a:rPr lang="en-US" sz="1600" b="1" dirty="0">
                <a:solidFill>
                  <a:srgbClr val="7030A0"/>
                </a:solidFill>
                <a:latin typeface="Arial" pitchFamily="34" charset="0"/>
                <a:ea typeface="Times New Roman" panose="02020603050405020304" pitchFamily="18" charset="0"/>
                <a:cs typeface="Arial" pitchFamily="34" charset="0"/>
              </a:rPr>
              <a:t> </a:t>
            </a:r>
            <a:r>
              <a:rPr lang="en-US" sz="1600" b="1" dirty="0" err="1">
                <a:solidFill>
                  <a:srgbClr val="7030A0"/>
                </a:solidFill>
                <a:latin typeface="Arial" pitchFamily="34" charset="0"/>
                <a:ea typeface="Times New Roman" panose="02020603050405020304" pitchFamily="18" charset="0"/>
                <a:cs typeface="Arial" pitchFamily="34" charset="0"/>
              </a:rPr>
              <a:t>Fransiya</a:t>
            </a:r>
            <a:r>
              <a:rPr lang="en-US" sz="1600" b="1" dirty="0">
                <a:solidFill>
                  <a:srgbClr val="7030A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davlatlaridan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iborat</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ittifoq</a:t>
            </a:r>
            <a:r>
              <a:rPr lang="en-US" sz="1600" dirty="0">
                <a:solidFill>
                  <a:srgbClr val="000000"/>
                </a:solidFill>
                <a:latin typeface="Arial" pitchFamily="34" charset="0"/>
                <a:ea typeface="Times New Roman" panose="02020603050405020304" pitchFamily="18" charset="0"/>
                <a:cs typeface="Arial" pitchFamily="34" charset="0"/>
              </a:rPr>
              <a:t> - </a:t>
            </a:r>
            <a:r>
              <a:rPr lang="en-US" sz="1600" b="1" dirty="0" err="1">
                <a:solidFill>
                  <a:srgbClr val="000000"/>
                </a:solidFill>
                <a:latin typeface="Arial" pitchFamily="34" charset="0"/>
                <a:ea typeface="Times New Roman" panose="02020603050405020304" pitchFamily="18" charset="0"/>
                <a:cs typeface="Arial" pitchFamily="34" charset="0"/>
              </a:rPr>
              <a:t>Antanta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tomonida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turib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urushda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qatnashdi</a:t>
            </a:r>
            <a:r>
              <a:rPr lang="en-US" sz="1600" dirty="0">
                <a:solidFill>
                  <a:srgbClr val="000000"/>
                </a:solidFill>
                <a:latin typeface="Arial" pitchFamily="34" charset="0"/>
                <a:ea typeface="Times New Roman" panose="02020603050405020304" pitchFamily="18" charset="0"/>
                <a:cs typeface="Arial" pitchFamily="34" charset="0"/>
              </a:rPr>
              <a:t>.</a:t>
            </a:r>
            <a:endParaRPr lang="ru-RU" sz="1600" dirty="0">
              <a:solidFill>
                <a:srgbClr val="000000"/>
              </a:solidFill>
              <a:latin typeface="Arial" pitchFamily="34" charset="0"/>
              <a:cs typeface="Arial" pitchFamily="34" charset="0"/>
            </a:endParaRPr>
          </a:p>
        </p:txBody>
      </p:sp>
      <p:pic>
        <p:nvPicPr>
          <p:cNvPr id="1026" name="Picture 2" descr="Первая мировая и Туркестан, - Ю.Флыгин | ЦентрАзия"/>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441"/>
          <a:stretch/>
        </p:blipFill>
        <p:spPr bwMode="auto">
          <a:xfrm>
            <a:off x="3491793" y="539924"/>
            <a:ext cx="2182960" cy="202792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38000"/>
            <a:ext cx="5759450" cy="456591"/>
          </a:xfrm>
          <a:prstGeom prst="rect">
            <a:avLst/>
          </a:prstGeom>
          <a:solidFill>
            <a:srgbClr val="0070C0"/>
          </a:solidFill>
        </p:spPr>
        <p:txBody>
          <a:bodyPr wrap="square" lIns="51426" tIns="25713" rIns="51426" bIns="25713" anchor="ctr">
            <a:spAutoFit/>
          </a:bodyPr>
          <a:lstStyle/>
          <a:p>
            <a:pPr algn="ctr">
              <a:lnSpc>
                <a:spcPct val="150000"/>
              </a:lnSpc>
            </a:pPr>
            <a:r>
              <a:rPr lang="en-US" sz="2000" b="1" dirty="0" err="1">
                <a:solidFill>
                  <a:schemeClr val="bg1"/>
                </a:solidFill>
                <a:latin typeface="Arial" pitchFamily="34" charset="0"/>
                <a:cs typeface="Arial" pitchFamily="34" charset="0"/>
              </a:rPr>
              <a:t>Birinchi</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jahon</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urushining</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Turkistonga</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ta’siri</a:t>
            </a:r>
            <a:endParaRPr lang="ru-RU" sz="2000" b="1" dirty="0">
              <a:solidFill>
                <a:schemeClr val="bg1"/>
              </a:solidFill>
              <a:latin typeface="Arial" pitchFamily="34" charset="0"/>
              <a:cs typeface="Arial" pitchFamily="34" charset="0"/>
            </a:endParaRPr>
          </a:p>
        </p:txBody>
      </p:sp>
      <p:sp>
        <p:nvSpPr>
          <p:cNvPr id="3" name="Прямоугольник 2"/>
          <p:cNvSpPr/>
          <p:nvPr/>
        </p:nvSpPr>
        <p:spPr>
          <a:xfrm>
            <a:off x="113116" y="2619445"/>
            <a:ext cx="5561637" cy="584775"/>
          </a:xfrm>
          <a:prstGeom prst="rect">
            <a:avLst/>
          </a:prstGeom>
        </p:spPr>
        <p:txBody>
          <a:bodyPr wrap="square">
            <a:spAutoFit/>
          </a:bodyPr>
          <a:lstStyle/>
          <a:p>
            <a:pPr algn="ctr">
              <a:spcAft>
                <a:spcPts val="600"/>
              </a:spcAft>
            </a:pP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imperiyasining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Birinchi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jahon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urushida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ishtirok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iqtisodiy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jihatdan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yomon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ahvolga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qo‘ydi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80508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113" y="1332157"/>
            <a:ext cx="4113893" cy="1728047"/>
          </a:xfrm>
        </p:spPr>
      </p:pic>
      <p:sp>
        <p:nvSpPr>
          <p:cNvPr id="3" name="Прямоугольник 2"/>
          <p:cNvSpPr/>
          <p:nvPr/>
        </p:nvSpPr>
        <p:spPr>
          <a:xfrm>
            <a:off x="130414" y="-136"/>
            <a:ext cx="5508612" cy="1323439"/>
          </a:xfrm>
          <a:prstGeom prst="rect">
            <a:avLst/>
          </a:prstGeom>
        </p:spPr>
        <p:txBody>
          <a:bodyPr wrap="square">
            <a:spAutoFit/>
          </a:bodyPr>
          <a:lstStyle/>
          <a:p>
            <a:pPr algn="ctr"/>
            <a:r>
              <a:rPr lang="en-US" sz="1600" b="1" dirty="0" err="1">
                <a:solidFill>
                  <a:srgbClr val="000000"/>
                </a:solidFill>
                <a:latin typeface="Arial" pitchFamily="34" charset="0"/>
                <a:cs typeface="Arial" pitchFamily="34" charset="0"/>
              </a:rPr>
              <a:t>Shahrixonda</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qo‘zg‘olonchilardan</a:t>
            </a:r>
            <a:r>
              <a:rPr lang="en-US" sz="1600" dirty="0">
                <a:solidFill>
                  <a:srgbClr val="000000"/>
                </a:solidFill>
                <a:latin typeface="Arial" pitchFamily="34" charset="0"/>
                <a:cs typeface="Arial" pitchFamily="34" charset="0"/>
              </a:rPr>
              <a:t> 16 ta </a:t>
            </a:r>
            <a:r>
              <a:rPr lang="en-US" sz="1600" dirty="0" err="1">
                <a:solidFill>
                  <a:srgbClr val="000000"/>
                </a:solidFill>
                <a:latin typeface="Arial" pitchFamily="34" charset="0"/>
                <a:cs typeface="Arial" pitchFamily="34" charset="0"/>
              </a:rPr>
              <a:t>kishi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o‘ldirildi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ko‘pchilik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yarador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bo‘ldi</a:t>
            </a:r>
            <a:r>
              <a:rPr lang="en-US" sz="1600" dirty="0">
                <a:solidFill>
                  <a:srgbClr val="000000"/>
                </a:solidFill>
                <a:latin typeface="Arial" pitchFamily="34" charset="0"/>
                <a:cs typeface="Arial" pitchFamily="34" charset="0"/>
              </a:rPr>
              <a:t>. 11-iyulda </a:t>
            </a:r>
            <a:r>
              <a:rPr lang="en-US" sz="1600" dirty="0" err="1">
                <a:solidFill>
                  <a:srgbClr val="000000"/>
                </a:solidFill>
                <a:latin typeface="Arial" pitchFamily="34" charset="0"/>
                <a:cs typeface="Arial" pitchFamily="34" charset="0"/>
              </a:rPr>
              <a:t>Namanganda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ko‘tarilgan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qo‘zg‘olon</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jiddiy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tus</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oldi</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Labbaytog‘a</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dahasi</a:t>
            </a:r>
            <a:r>
              <a:rPr lang="en-US" sz="1600" dirty="0" err="1">
                <a:solidFill>
                  <a:srgbClr val="000000"/>
                </a:solidFill>
                <a:latin typeface="Arial" pitchFamily="34" charset="0"/>
                <a:cs typeface="Arial" pitchFamily="34" charset="0"/>
              </a:rPr>
              <a:t>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yig‘ilgan</a:t>
            </a:r>
            <a:r>
              <a:rPr lang="en-US" sz="1600" dirty="0">
                <a:solidFill>
                  <a:srgbClr val="000000"/>
                </a:solidFill>
                <a:latin typeface="Arial" pitchFamily="34" charset="0"/>
                <a:cs typeface="Arial" pitchFamily="34" charset="0"/>
              </a:rPr>
              <a:t> 1500 </a:t>
            </a:r>
            <a:r>
              <a:rPr lang="en-US" sz="1600" dirty="0" err="1">
                <a:solidFill>
                  <a:srgbClr val="000000"/>
                </a:solidFill>
                <a:latin typeface="Arial" pitchFamily="34" charset="0"/>
                <a:cs typeface="Arial" pitchFamily="34" charset="0"/>
              </a:rPr>
              <a:t>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ortiq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kishilarga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kuchli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qurollangan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tashlandi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qo‘zg‘olonchilar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tarqatib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yuborildi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213910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759450" cy="518529"/>
          </a:xfrm>
          <a:solidFill>
            <a:srgbClr val="0070C0"/>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2200" b="1" dirty="0" err="1">
                <a:solidFill>
                  <a:schemeClr val="bg1"/>
                </a:solidFill>
                <a:latin typeface="Arial" pitchFamily="34" charset="0"/>
                <a:cs typeface="Arial" pitchFamily="34" charset="0"/>
              </a:rPr>
              <a:t>Mustaqil</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bajarish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uchun</a:t>
            </a:r>
            <a:r>
              <a:rPr lang="en-US" sz="2200" b="1" dirty="0">
                <a:solidFill>
                  <a:schemeClr val="bg1"/>
                </a:solidFill>
                <a:latin typeface="Arial" pitchFamily="34" charset="0"/>
                <a:cs typeface="Arial" pitchFamily="34" charset="0"/>
              </a:rPr>
              <a:t> </a:t>
            </a:r>
            <a:r>
              <a:rPr lang="en-US" sz="2200" b="1" dirty="0" err="1" smtClean="0">
                <a:solidFill>
                  <a:schemeClr val="bg1"/>
                </a:solidFill>
                <a:latin typeface="Arial" pitchFamily="34" charset="0"/>
                <a:cs typeface="Arial" pitchFamily="34" charset="0"/>
              </a:rPr>
              <a:t>topshiriqlar</a:t>
            </a:r>
            <a:endParaRPr lang="ru-RU" sz="2200" b="1" dirty="0">
              <a:solidFill>
                <a:schemeClr val="bg1"/>
              </a:solidFill>
              <a:latin typeface="Arial" pitchFamily="34" charset="0"/>
              <a:cs typeface="Arial" pitchFamily="34" charset="0"/>
            </a:endParaRPr>
          </a:p>
        </p:txBody>
      </p:sp>
      <p:sp>
        <p:nvSpPr>
          <p:cNvPr id="3" name="Объект 2"/>
          <p:cNvSpPr>
            <a:spLocks noGrp="1"/>
          </p:cNvSpPr>
          <p:nvPr>
            <p:ph idx="1"/>
          </p:nvPr>
        </p:nvSpPr>
        <p:spPr>
          <a:xfrm>
            <a:off x="143421" y="576075"/>
            <a:ext cx="5472609" cy="2484129"/>
          </a:xfrm>
        </p:spPr>
        <p:txBody>
          <a:bodyPr>
            <a:noAutofit/>
          </a:bodyPr>
          <a:lstStyle/>
          <a:p>
            <a:pPr marL="0" indent="0">
              <a:buNone/>
            </a:pPr>
            <a:r>
              <a:rPr lang="en-US" sz="1600" dirty="0">
                <a:solidFill>
                  <a:srgbClr val="000000"/>
                </a:solidFill>
                <a:latin typeface="Arial" pitchFamily="34" charset="0"/>
                <a:cs typeface="Arial" pitchFamily="34" charset="0"/>
              </a:rPr>
              <a:t>1. </a:t>
            </a:r>
            <a:r>
              <a:rPr lang="en-US" sz="1600" dirty="0" err="1">
                <a:solidFill>
                  <a:srgbClr val="000000"/>
                </a:solidFill>
                <a:latin typeface="Arial" pitchFamily="34" charset="0"/>
                <a:cs typeface="Arial" pitchFamily="34" charset="0"/>
              </a:rPr>
              <a:t>Birinchi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jahon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urushi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qanday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ahamiyatga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a:p>
            <a:pPr marL="0" indent="0">
              <a:buNone/>
            </a:pPr>
            <a:r>
              <a:rPr lang="en-US" sz="1600" dirty="0">
                <a:solidFill>
                  <a:srgbClr val="000000"/>
                </a:solidFill>
                <a:latin typeface="Arial" pitchFamily="34" charset="0"/>
                <a:cs typeface="Arial" pitchFamily="34" charset="0"/>
              </a:rPr>
              <a:t>2. </a:t>
            </a:r>
            <a:r>
              <a:rPr lang="en-US" sz="1600" dirty="0" err="1">
                <a:solidFill>
                  <a:srgbClr val="000000"/>
                </a:solidFill>
                <a:latin typeface="Arial" pitchFamily="34" charset="0"/>
                <a:cs typeface="Arial" pitchFamily="34" charset="0"/>
              </a:rPr>
              <a:t>Birinchi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jahon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urushi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aholisining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ijtimoiy-iqtisodiy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hayotida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qanday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qoldirdi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a:p>
            <a:pPr marL="0" indent="0">
              <a:buNone/>
            </a:pPr>
            <a:r>
              <a:rPr lang="en-US" sz="1600" dirty="0" smtClean="0">
                <a:solidFill>
                  <a:srgbClr val="000000"/>
                </a:solidFill>
                <a:latin typeface="Arial" pitchFamily="34" charset="0"/>
                <a:cs typeface="Arial" pitchFamily="34" charset="0"/>
              </a:rPr>
              <a:t>3. </a:t>
            </a:r>
            <a:r>
              <a:rPr lang="en-US" sz="1600" dirty="0" err="1" smtClean="0">
                <a:solidFill>
                  <a:srgbClr val="000000"/>
                </a:solidFill>
                <a:latin typeface="Arial" pitchFamily="34" charset="0"/>
                <a:cs typeface="Arial" pitchFamily="34" charset="0"/>
              </a:rPr>
              <a:t>Nikolay</a:t>
            </a:r>
            <a:r>
              <a:rPr lang="en-US" sz="1600" dirty="0" smtClean="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II </a:t>
            </a:r>
            <a:r>
              <a:rPr lang="en-US" sz="1600" dirty="0" err="1">
                <a:solidFill>
                  <a:srgbClr val="000000"/>
                </a:solidFill>
                <a:latin typeface="Arial" pitchFamily="34" charset="0"/>
                <a:cs typeface="Arial" pitchFamily="34" charset="0"/>
              </a:rPr>
              <a:t>tomonidan</a:t>
            </a:r>
            <a:r>
              <a:rPr lang="en-US" sz="1600" dirty="0">
                <a:solidFill>
                  <a:srgbClr val="000000"/>
                </a:solidFill>
                <a:latin typeface="Arial" pitchFamily="34" charset="0"/>
                <a:cs typeface="Arial" pitchFamily="34" charset="0"/>
              </a:rPr>
              <a:t> 1916-yil 25-iyunda </a:t>
            </a:r>
            <a:r>
              <a:rPr lang="en-US" sz="1600" dirty="0" err="1">
                <a:solidFill>
                  <a:srgbClr val="000000"/>
                </a:solidFill>
                <a:latin typeface="Arial" pitchFamily="34" charset="0"/>
                <a:cs typeface="Arial" pitchFamily="34" charset="0"/>
              </a:rPr>
              <a:t>chiqarilgan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farmonning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mazmunini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aytib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bering</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a:p>
            <a:pPr marL="0" indent="0">
              <a:buNone/>
            </a:pPr>
            <a:r>
              <a:rPr lang="en-US" sz="1600" dirty="0" smtClean="0">
                <a:solidFill>
                  <a:srgbClr val="000000"/>
                </a:solidFill>
                <a:latin typeface="Arial" pitchFamily="34" charset="0"/>
                <a:cs typeface="Arial" pitchFamily="34" charset="0"/>
              </a:rPr>
              <a:t>4. </a:t>
            </a:r>
            <a:r>
              <a:rPr lang="en-US" sz="1600" dirty="0" err="1" smtClean="0">
                <a:solidFill>
                  <a:srgbClr val="000000"/>
                </a:solidFill>
                <a:latin typeface="Arial" pitchFamily="34" charset="0"/>
                <a:cs typeface="Arial" pitchFamily="34" charset="0"/>
              </a:rPr>
              <a:t>Qo‘zg‘olonchilar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asosan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qaysi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jarayonga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chiqdilar</a:t>
            </a:r>
            <a:r>
              <a:rPr lang="en-US" sz="1600" dirty="0" smtClean="0">
                <a:solidFill>
                  <a:srgbClr val="000000"/>
                </a:solidFill>
                <a:latin typeface="Arial" pitchFamily="34" charset="0"/>
                <a:cs typeface="Arial" pitchFamily="34" charset="0"/>
              </a:rPr>
              <a:t>?</a:t>
            </a:r>
          </a:p>
          <a:p>
            <a:pPr marL="0" indent="0">
              <a:buNone/>
            </a:pPr>
            <a:r>
              <a:rPr lang="en-US" sz="1600" dirty="0" smtClean="0">
                <a:solidFill>
                  <a:srgbClr val="000000"/>
                </a:solidFill>
                <a:latin typeface="Arial" pitchFamily="34" charset="0"/>
                <a:cs typeface="Arial" pitchFamily="34" charset="0"/>
              </a:rPr>
              <a:t>5. </a:t>
            </a:r>
            <a:r>
              <a:rPr lang="en-US" sz="1600" dirty="0" err="1" smtClean="0">
                <a:solidFill>
                  <a:srgbClr val="000000"/>
                </a:solidFill>
                <a:latin typeface="Arial" pitchFamily="34" charset="0"/>
                <a:cs typeface="Arial" pitchFamily="34" charset="0"/>
              </a:rPr>
              <a:t>Qo‘zg‘olon</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ishtirokchilari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asosan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qaysi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tabaqa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vakillari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smtClean="0">
                <a:solidFill>
                  <a:srgbClr val="000000"/>
                </a:solidFill>
                <a:latin typeface="Arial" pitchFamily="34" charset="0"/>
                <a:cs typeface="Arial" pitchFamily="34" charset="0"/>
              </a:rPr>
              <a:t>?</a:t>
            </a:r>
          </a:p>
          <a:p>
            <a:pPr marL="289270" indent="-289270">
              <a:buFont typeface="+mj-lt"/>
              <a:buAutoNum type="arabicPeriod"/>
            </a:pP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386586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791953"/>
            <a:ext cx="3060340" cy="1756804"/>
          </a:xfrm>
        </p:spPr>
        <p:style>
          <a:lnRef idx="2">
            <a:schemeClr val="accent1"/>
          </a:lnRef>
          <a:fillRef idx="1">
            <a:schemeClr val="lt1"/>
          </a:fillRef>
          <a:effectRef idx="0">
            <a:schemeClr val="accent1"/>
          </a:effectRef>
          <a:fontRef idx="minor">
            <a:schemeClr val="dk1"/>
          </a:fontRef>
        </p:style>
        <p:txBody>
          <a:bodyPr>
            <a:noAutofit/>
          </a:bodyPr>
          <a:lstStyle/>
          <a:p>
            <a:pPr>
              <a:lnSpc>
                <a:spcPct val="100000"/>
              </a:lnSpc>
              <a:spcAft>
                <a:spcPts val="600"/>
              </a:spcAft>
            </a:pPr>
            <a:r>
              <a:rPr lang="en-US" sz="1600" dirty="0" err="1">
                <a:solidFill>
                  <a:srgbClr val="000000"/>
                </a:solidFill>
                <a:latin typeface="Arial" pitchFamily="34" charset="0"/>
                <a:cs typeface="Arial" pitchFamily="34" charset="0"/>
              </a:rPr>
              <a:t>Natijada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podsho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hukumati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mustamlakalaridan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jumladan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o‘lkasidan</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yanada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ko‘proq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foyda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ularning</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tabiiy</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boyliklarini</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ko‘proq</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o‘zlashtirishga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jon-jahdi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kirishdi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2050" name="Picture 2" descr="Как развалилась Российская империя | Русская семерк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flipH="1">
            <a:off x="3239764" y="791952"/>
            <a:ext cx="2456747" cy="175680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416" y="2628156"/>
            <a:ext cx="5578753" cy="550593"/>
          </a:xfrm>
          <a:prstGeom prst="rect">
            <a:avLst/>
          </a:prstGeom>
        </p:spPr>
        <p:style>
          <a:lnRef idx="2">
            <a:schemeClr val="accent1"/>
          </a:lnRef>
          <a:fillRef idx="1">
            <a:schemeClr val="lt1"/>
          </a:fillRef>
          <a:effectRef idx="0">
            <a:schemeClr val="accent1"/>
          </a:effectRef>
          <a:fontRef idx="minor">
            <a:schemeClr val="dk1"/>
          </a:fontRef>
        </p:style>
        <p:txBody>
          <a:bodyPr wrap="square" lIns="57589" tIns="28794" rIns="57589" bIns="28794">
            <a:spAutoFit/>
          </a:bodyPr>
          <a:lstStyle/>
          <a:p>
            <a:pPr algn="ctr"/>
            <a:r>
              <a:rPr lang="en-US" sz="1600" dirty="0" err="1">
                <a:solidFill>
                  <a:srgbClr val="000000"/>
                </a:solidFill>
                <a:latin typeface="Arial" pitchFamily="34" charset="0"/>
                <a:cs typeface="Arial" pitchFamily="34" charset="0"/>
              </a:rPr>
              <a:t>Mahalliy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esa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arzon</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mehnat</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kuchi</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sifatida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foydalanishga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harakat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
        <p:nvSpPr>
          <p:cNvPr id="3" name="Прямоугольник 2"/>
          <p:cNvSpPr/>
          <p:nvPr/>
        </p:nvSpPr>
        <p:spPr>
          <a:xfrm>
            <a:off x="71413" y="-36140"/>
            <a:ext cx="5614757" cy="830997"/>
          </a:xfrm>
          <a:prstGeom prst="rect">
            <a:avLst/>
          </a:prstGeom>
        </p:spPr>
        <p:txBody>
          <a:bodyPr wrap="square">
            <a:spAutoFit/>
          </a:bodyPr>
          <a:lstStyle/>
          <a:p>
            <a:pPr algn="ctr"/>
            <a:r>
              <a:rPr lang="en-US" sz="1600" dirty="0" err="1">
                <a:solidFill>
                  <a:srgbClr val="000000"/>
                </a:solidFill>
                <a:latin typeface="Arial" pitchFamily="34" charset="0"/>
                <a:cs typeface="Arial" pitchFamily="34" charset="0"/>
              </a:rPr>
              <a:t>Busiz</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G‘arbiy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Yevropa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davlatlaridan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taraqqiyoti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ancha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orqada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ketgan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urush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tufayli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yanada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nochor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ahvolga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tushib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405193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Особые бригады: какие русские войска воевали во Франции в Первую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1730" y="1263391"/>
            <a:ext cx="2708455" cy="16320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5663" y="1302895"/>
            <a:ext cx="2620046" cy="1289257"/>
          </a:xfrm>
          <a:prstGeom prst="rect">
            <a:avLst/>
          </a:prstGeom>
        </p:spPr>
        <p:style>
          <a:lnRef idx="2">
            <a:schemeClr val="accent2"/>
          </a:lnRef>
          <a:fillRef idx="1">
            <a:schemeClr val="lt1"/>
          </a:fillRef>
          <a:effectRef idx="0">
            <a:schemeClr val="accent2"/>
          </a:effectRef>
          <a:fontRef idx="minor">
            <a:schemeClr val="dk1"/>
          </a:fontRef>
        </p:style>
        <p:txBody>
          <a:bodyPr wrap="square" lIns="57589" tIns="28794" rIns="57589" bIns="28794">
            <a:spAutoFit/>
          </a:bodyPr>
          <a:lstStyle/>
          <a:p>
            <a:pPr algn="ctr"/>
            <a:r>
              <a:rPr lang="en-US" sz="1600" dirty="0" err="1">
                <a:solidFill>
                  <a:srgbClr val="000000"/>
                </a:solidFill>
                <a:latin typeface="Arial" pitchFamily="34" charset="0"/>
                <a:cs typeface="Arial" pitchFamily="34" charset="0"/>
              </a:rPr>
              <a:t>Unga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ko‘ra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o‘lkasidan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urushga</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
            </a:r>
            <a:br>
              <a:rPr lang="en-US" sz="1600" dirty="0" smtClean="0">
                <a:solidFill>
                  <a:srgbClr val="000000"/>
                </a:solidFill>
                <a:latin typeface="Arial" pitchFamily="34" charset="0"/>
                <a:cs typeface="Arial" pitchFamily="34" charset="0"/>
              </a:rPr>
            </a:br>
            <a:r>
              <a:rPr lang="en-US" sz="1600" dirty="0" smtClean="0">
                <a:solidFill>
                  <a:srgbClr val="000000"/>
                </a:solidFill>
                <a:latin typeface="Arial" pitchFamily="34" charset="0"/>
                <a:cs typeface="Arial" pitchFamily="34" charset="0"/>
              </a:rPr>
              <a:t>19 </a:t>
            </a:r>
            <a:r>
              <a:rPr lang="en-US" sz="1600" dirty="0" err="1">
                <a:solidFill>
                  <a:srgbClr val="000000"/>
                </a:solidFill>
                <a:latin typeface="Arial" pitchFamily="34" charset="0"/>
                <a:cs typeface="Arial" pitchFamily="34" charset="0"/>
              </a:rPr>
              <a:t>yoshdan</a:t>
            </a:r>
            <a:r>
              <a:rPr lang="en-US" sz="1600" dirty="0">
                <a:solidFill>
                  <a:srgbClr val="000000"/>
                </a:solidFill>
                <a:latin typeface="Arial" pitchFamily="34" charset="0"/>
                <a:cs typeface="Arial" pitchFamily="34" charset="0"/>
              </a:rPr>
              <a:t> 43 </a:t>
            </a:r>
            <a:r>
              <a:rPr lang="en-US" sz="1600" dirty="0" err="1">
                <a:solidFill>
                  <a:srgbClr val="000000"/>
                </a:solidFill>
                <a:latin typeface="Arial" pitchFamily="34" charset="0"/>
                <a:cs typeface="Arial" pitchFamily="34" charset="0"/>
              </a:rPr>
              <a:t>yoshgacha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yevropalik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qismi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vakillari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chaqirildi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3" name="Прямоугольник 2"/>
          <p:cNvSpPr/>
          <p:nvPr/>
        </p:nvSpPr>
        <p:spPr>
          <a:xfrm>
            <a:off x="107417" y="107876"/>
            <a:ext cx="5580620" cy="830997"/>
          </a:xfrm>
          <a:prstGeom prst="rect">
            <a:avLst/>
          </a:prstGeom>
        </p:spPr>
        <p:txBody>
          <a:bodyPr wrap="square">
            <a:spAutoFit/>
          </a:bodyPr>
          <a:lstStyle/>
          <a:p>
            <a:pPr algn="ctr">
              <a:spcAft>
                <a:spcPts val="600"/>
              </a:spcAft>
            </a:pPr>
            <a:r>
              <a:rPr lang="en-US" sz="1600" dirty="0">
                <a:solidFill>
                  <a:srgbClr val="000000"/>
                </a:solidFill>
                <a:latin typeface="Arial" pitchFamily="34" charset="0"/>
                <a:cs typeface="Arial" pitchFamily="34" charset="0"/>
              </a:rPr>
              <a:t>Bu </a:t>
            </a:r>
            <a:r>
              <a:rPr lang="en-US" sz="1600" dirty="0" err="1">
                <a:solidFill>
                  <a:srgbClr val="000000"/>
                </a:solidFill>
                <a:latin typeface="Arial" pitchFamily="34" charset="0"/>
                <a:cs typeface="Arial" pitchFamily="34" charset="0"/>
              </a:rPr>
              <a:t>urush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tufayli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Rossiyada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ommaviy</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safarbarlik</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e’lon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qilindi</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Safarbarlik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mustamlakalariga</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jumladan</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Turkistonga</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tegishli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000122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8" y="71872"/>
            <a:ext cx="5580620" cy="1476163"/>
          </a:xfrm>
        </p:spPr>
        <p:style>
          <a:lnRef idx="2">
            <a:schemeClr val="accent1"/>
          </a:lnRef>
          <a:fillRef idx="1">
            <a:schemeClr val="lt1"/>
          </a:fillRef>
          <a:effectRef idx="0">
            <a:schemeClr val="accent1"/>
          </a:effectRef>
          <a:fontRef idx="minor">
            <a:schemeClr val="dk1"/>
          </a:fontRef>
        </p:style>
        <p:txBody>
          <a:bodyPr>
            <a:noAutofit/>
          </a:bodyPr>
          <a:lstStyle/>
          <a:p>
            <a:pPr>
              <a:lnSpc>
                <a:spcPct val="100000"/>
              </a:lnSpc>
              <a:spcAft>
                <a:spcPts val="600"/>
              </a:spcAft>
            </a:pPr>
            <a:r>
              <a:rPr lang="en-US" sz="1600" dirty="0" err="1" smtClean="0">
                <a:solidFill>
                  <a:srgbClr val="000000"/>
                </a:solidFill>
                <a:latin typeface="Arial" pitchFamily="34" charset="0"/>
                <a:cs typeface="Arial" pitchFamily="34" charset="0"/>
              </a:rPr>
              <a:t>Aynan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hosillarni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yig‘ib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vaqtiga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to‘g‘ri</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kelgan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bu</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chaqiruv</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Turkiston</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o‘lkasidagi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gubernalaridan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ko‘chirib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keltirilganlarning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oilalari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qiyinchilik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tug‘dirdi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a:t>
            </a:r>
            <a:r>
              <a:rPr lang="en-US" sz="1600" dirty="0" err="1" smtClean="0">
                <a:solidFill>
                  <a:srgbClr val="000000"/>
                </a:solidFill>
                <a:latin typeface="Arial" pitchFamily="34" charset="0"/>
                <a:cs typeface="Arial" pitchFamily="34" charset="0"/>
              </a:rPr>
              <a:t>sosiy</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erkaklarning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urushga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olinishi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oilaning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asosiy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boquvchisidan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ajralishiga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yomon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ahvolga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tushishiga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sabab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5122" name="Picture 2" descr="Басмачи: куда исчезли бандиты Средней Азии после Гражданской войны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073"/>
          <a:stretch/>
        </p:blipFill>
        <p:spPr bwMode="auto">
          <a:xfrm>
            <a:off x="1203020" y="1592625"/>
            <a:ext cx="3224877" cy="161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99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71945"/>
            <a:ext cx="5580620" cy="864023"/>
          </a:xfrm>
        </p:spPr>
        <p:style>
          <a:lnRef idx="2">
            <a:schemeClr val="accent1"/>
          </a:lnRef>
          <a:fillRef idx="1">
            <a:schemeClr val="lt1"/>
          </a:fillRef>
          <a:effectRef idx="0">
            <a:schemeClr val="accent1"/>
          </a:effectRef>
          <a:fontRef idx="minor">
            <a:schemeClr val="dk1"/>
          </a:fontRef>
        </p:style>
        <p:txBody>
          <a:bodyPr>
            <a:noAutofit/>
          </a:bodyPr>
          <a:lstStyle/>
          <a:p>
            <a:pPr>
              <a:lnSpc>
                <a:spcPct val="100000"/>
              </a:lnSpc>
              <a:spcAft>
                <a:spcPts val="600"/>
              </a:spcAft>
            </a:pPr>
            <a:r>
              <a:rPr lang="en-US" sz="1600" u="sng" dirty="0">
                <a:solidFill>
                  <a:srgbClr val="000000"/>
                </a:solidFill>
                <a:latin typeface="Arial" pitchFamily="34" charset="0"/>
                <a:cs typeface="Arial" pitchFamily="34" charset="0"/>
              </a:rPr>
              <a:t>1914-yilda </a:t>
            </a:r>
            <a:r>
              <a:rPr lang="en-US" sz="1600" u="sng" dirty="0" err="1">
                <a:solidFill>
                  <a:srgbClr val="000000"/>
                </a:solidFill>
                <a:latin typeface="Arial" pitchFamily="34" charset="0"/>
                <a:cs typeface="Arial" pitchFamily="34" charset="0"/>
              </a:rPr>
              <a:t>Turkistonda</a:t>
            </a:r>
            <a:r>
              <a:rPr lang="en-US" sz="1600" u="sng" dirty="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favqulodda</a:t>
            </a:r>
            <a:r>
              <a:rPr lang="en-US" sz="1600" b="1" dirty="0" smtClean="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muhofaza</a:t>
            </a:r>
            <a:r>
              <a:rPr lang="en-US" sz="1600" b="1" dirty="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holati</a:t>
            </a:r>
            <a:r>
              <a:rPr lang="en-US" sz="1600" b="1" dirty="0" smtClean="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deb </a:t>
            </a:r>
            <a:r>
              <a:rPr lang="en-US" sz="1600" dirty="0" err="1">
                <a:solidFill>
                  <a:srgbClr val="000000"/>
                </a:solidFill>
                <a:latin typeface="Arial" pitchFamily="34" charset="0"/>
                <a:cs typeface="Arial" pitchFamily="34" charset="0"/>
              </a:rPr>
              <a:t>e’lon</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qilinishi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natijasida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mustamlaka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hukumatning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mahalliy</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aholi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ustidan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nazorat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jazo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choralari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kuchaydi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9218" name="Picture 2" descr="Революция в Туркестане. Телеграмма — Письма о Ташкент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3741" y="1079984"/>
            <a:ext cx="2664296" cy="190481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417" y="1079984"/>
            <a:ext cx="2819857" cy="1904810"/>
          </a:xfrm>
          <a:prstGeom prst="rect">
            <a:avLst/>
          </a:prstGeom>
        </p:spPr>
        <p:style>
          <a:lnRef idx="2">
            <a:schemeClr val="accent1"/>
          </a:lnRef>
          <a:fillRef idx="1">
            <a:schemeClr val="lt1"/>
          </a:fillRef>
          <a:effectRef idx="0">
            <a:schemeClr val="accent1"/>
          </a:effectRef>
          <a:fontRef idx="minor">
            <a:schemeClr val="dk1"/>
          </a:fontRef>
        </p:style>
        <p:txBody>
          <a:bodyPr wrap="square" lIns="57589" tIns="28794" rIns="57589" bIns="28794">
            <a:spAutoFit/>
          </a:bodyPr>
          <a:lstStyle/>
          <a:p>
            <a:pPr algn="ctr"/>
            <a:r>
              <a:rPr lang="en-US" sz="1500" dirty="0" err="1">
                <a:solidFill>
                  <a:srgbClr val="000000"/>
                </a:solidFill>
                <a:latin typeface="Arial" pitchFamily="34" charset="0"/>
                <a:cs typeface="Arial" pitchFamily="34" charset="0"/>
              </a:rPr>
              <a:t>Turkiston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aholisi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urushga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safarbarlik</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e’lon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qilinishiga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qarshi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chiqib</a:t>
            </a:r>
            <a:r>
              <a:rPr lang="en-US" sz="1500" dirty="0">
                <a:solidFill>
                  <a:srgbClr val="000000"/>
                </a:solidFill>
                <a:latin typeface="Arial" pitchFamily="34" charset="0"/>
                <a:cs typeface="Arial" pitchFamily="34" charset="0"/>
              </a:rPr>
              <a:t>, </a:t>
            </a:r>
            <a:r>
              <a:rPr lang="en-US" sz="1500" b="1" dirty="0" smtClean="0">
                <a:solidFill>
                  <a:srgbClr val="000000"/>
                </a:solidFill>
                <a:latin typeface="Arial" pitchFamily="34" charset="0"/>
                <a:cs typeface="Arial" pitchFamily="34" charset="0"/>
              </a:rPr>
              <a:t>“</a:t>
            </a:r>
            <a:r>
              <a:rPr lang="en-US" sz="1500" b="1" dirty="0" err="1" smtClean="0">
                <a:solidFill>
                  <a:srgbClr val="000000"/>
                </a:solidFill>
                <a:latin typeface="Arial" pitchFamily="34" charset="0"/>
                <a:cs typeface="Arial" pitchFamily="34" charset="0"/>
              </a:rPr>
              <a:t>favqulodda</a:t>
            </a:r>
            <a:r>
              <a:rPr lang="en-US" sz="1500" b="1"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holat</a:t>
            </a:r>
            <a:r>
              <a:rPr lang="en-US" sz="1500" b="1" dirty="0" smtClean="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tartiblariga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rioya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etmay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qo‘ydilar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Bunday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tartiblarni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buzganlar</a:t>
            </a:r>
            <a:r>
              <a:rPr lang="en-US" sz="1500" dirty="0" smtClean="0">
                <a:solidFill>
                  <a:srgbClr val="000000"/>
                </a:solidFill>
                <a:latin typeface="Arial" pitchFamily="34" charset="0"/>
                <a:cs typeface="Arial" pitchFamily="34" charset="0"/>
              </a:rPr>
              <a:t> </a:t>
            </a:r>
            <a:r>
              <a:rPr lang="en-US" sz="1500" u="sng" dirty="0" smtClean="0">
                <a:solidFill>
                  <a:srgbClr val="000000"/>
                </a:solidFill>
                <a:latin typeface="Arial" pitchFamily="34" charset="0"/>
                <a:cs typeface="Arial" pitchFamily="34" charset="0"/>
              </a:rPr>
              <a:t>50 </a:t>
            </a:r>
            <a:r>
              <a:rPr lang="en-US" sz="1500" u="sng" dirty="0" err="1" smtClean="0">
                <a:solidFill>
                  <a:srgbClr val="000000"/>
                </a:solidFill>
                <a:latin typeface="Arial" pitchFamily="34" charset="0"/>
                <a:cs typeface="Arial" pitchFamily="34" charset="0"/>
              </a:rPr>
              <a:t>so‘mgacha</a:t>
            </a:r>
            <a:r>
              <a:rPr lang="en-US" sz="1500" u="sng"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jarima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to‘laydigan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yoki</a:t>
            </a:r>
            <a:r>
              <a:rPr lang="en-US" sz="1500" dirty="0" smtClean="0">
                <a:solidFill>
                  <a:srgbClr val="000000"/>
                </a:solidFill>
                <a:latin typeface="Arial" pitchFamily="34" charset="0"/>
                <a:cs typeface="Arial" pitchFamily="34" charset="0"/>
              </a:rPr>
              <a:t> </a:t>
            </a:r>
            <a:r>
              <a:rPr lang="en-US" sz="1500" u="sng" dirty="0" smtClean="0">
                <a:solidFill>
                  <a:srgbClr val="000000"/>
                </a:solidFill>
                <a:latin typeface="Arial" pitchFamily="34" charset="0"/>
                <a:cs typeface="Arial" pitchFamily="34" charset="0"/>
              </a:rPr>
              <a:t>3 </a:t>
            </a:r>
            <a:r>
              <a:rPr lang="en-US" sz="1500" u="sng" dirty="0" err="1" smtClean="0">
                <a:solidFill>
                  <a:srgbClr val="000000"/>
                </a:solidFill>
                <a:latin typeface="Arial" pitchFamily="34" charset="0"/>
                <a:cs typeface="Arial" pitchFamily="34" charset="0"/>
              </a:rPr>
              <a:t>oygacha</a:t>
            </a:r>
            <a:r>
              <a:rPr lang="en-US" sz="1500" u="sng"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qamoq</a:t>
            </a:r>
            <a:r>
              <a:rPr lang="en-US" sz="1500" dirty="0" err="1" smtClean="0">
                <a:solidFill>
                  <a:srgbClr val="000000"/>
                </a:solidFill>
                <a:latin typeface="Arial" pitchFamily="34" charset="0"/>
                <a:cs typeface="Arial" pitchFamily="34" charset="0"/>
              </a:rPr>
              <a:t>qa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olinadigan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bo‘ldi</a:t>
            </a:r>
            <a:r>
              <a:rPr lang="en-US" sz="1500" dirty="0" smtClean="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05676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417" y="810453"/>
            <a:ext cx="2880320" cy="1781699"/>
          </a:xfrm>
          <a:prstGeom prst="rect">
            <a:avLst/>
          </a:prstGeom>
        </p:spPr>
        <p:style>
          <a:lnRef idx="2">
            <a:schemeClr val="accent1"/>
          </a:lnRef>
          <a:fillRef idx="1">
            <a:schemeClr val="lt1"/>
          </a:fillRef>
          <a:effectRef idx="0">
            <a:schemeClr val="accent1"/>
          </a:effectRef>
          <a:fontRef idx="minor">
            <a:schemeClr val="dk1"/>
          </a:fontRef>
        </p:style>
        <p:txBody>
          <a:bodyPr wrap="square" lIns="57589" tIns="28794" rIns="57589" bIns="28794">
            <a:spAutoFit/>
          </a:bodyPr>
          <a:lstStyle/>
          <a:p>
            <a:pPr algn="ctr">
              <a:spcAft>
                <a:spcPts val="600"/>
              </a:spcAft>
            </a:pPr>
            <a:r>
              <a:rPr lang="en-US" sz="1600" dirty="0" err="1">
                <a:solidFill>
                  <a:srgbClr val="000000"/>
                </a:solidFill>
                <a:latin typeface="Arial" pitchFamily="34" charset="0"/>
                <a:ea typeface="Times New Roman" panose="02020603050405020304" pitchFamily="18" charset="0"/>
                <a:cs typeface="Arial" pitchFamily="34" charset="0"/>
              </a:rPr>
              <a:t>Urush</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ketayotgan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joylardagi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vayronagarchiliklarni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tugatish</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mudofaa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inshootlarini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qurish</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urush­ga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oziq-ovqat</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va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qurol-yarog‘larni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tayyorlash</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va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ularni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joylarga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yetkazish</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ishlari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katta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muammoga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aylandi</a:t>
            </a:r>
            <a:r>
              <a:rPr lang="en-US" sz="1600" dirty="0">
                <a:solidFill>
                  <a:srgbClr val="000000"/>
                </a:solidFill>
                <a:latin typeface="Arial" pitchFamily="34" charset="0"/>
                <a:ea typeface="Times New Roman" panose="02020603050405020304" pitchFamily="18" charset="0"/>
                <a:cs typeface="Arial" pitchFamily="34" charset="0"/>
              </a:rPr>
              <a:t>.</a:t>
            </a:r>
            <a:endParaRPr lang="ru-RU" sz="1600" dirty="0">
              <a:solidFill>
                <a:srgbClr val="000000"/>
              </a:solidFill>
              <a:latin typeface="Arial" pitchFamily="34" charset="0"/>
              <a:cs typeface="Arial" pitchFamily="34" charset="0"/>
            </a:endParaRPr>
          </a:p>
        </p:txBody>
      </p:sp>
      <p:pic>
        <p:nvPicPr>
          <p:cNvPr id="13314" name="Picture 2" descr="Что нужно знать о Первой мировой войне, которая закончилась сто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3514" y="809054"/>
            <a:ext cx="2568519" cy="178309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37999"/>
            <a:ext cx="5759450" cy="456591"/>
          </a:xfrm>
          <a:prstGeom prst="rect">
            <a:avLst/>
          </a:prstGeom>
          <a:solidFill>
            <a:srgbClr val="0070C0"/>
          </a:solidFill>
        </p:spPr>
        <p:txBody>
          <a:bodyPr wrap="square" lIns="51426" tIns="25713" rIns="51426" bIns="25713" anchor="ctr">
            <a:spAutoFit/>
          </a:bodyPr>
          <a:lstStyle/>
          <a:p>
            <a:pPr algn="ctr">
              <a:lnSpc>
                <a:spcPct val="150000"/>
              </a:lnSpc>
            </a:pPr>
            <a:r>
              <a:rPr lang="en-US" sz="2000" b="1" dirty="0" err="1">
                <a:solidFill>
                  <a:schemeClr val="bg1"/>
                </a:solidFill>
                <a:latin typeface="Arial" pitchFamily="34" charset="0"/>
                <a:cs typeface="Arial" pitchFamily="34" charset="0"/>
              </a:rPr>
              <a:t>Mardikorlikka</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safarbarlikning</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e’lon</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qilinishi</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67384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Шўро ҳукуматининг Иброҳимбек билан махфий келишуви - BBC News O'zbek"/>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337"/>
          <a:stretch/>
        </p:blipFill>
        <p:spPr bwMode="auto">
          <a:xfrm>
            <a:off x="3239765" y="1184055"/>
            <a:ext cx="2448271" cy="173213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417" y="-136"/>
            <a:ext cx="5580620" cy="1077218"/>
          </a:xfrm>
          <a:prstGeom prst="rect">
            <a:avLst/>
          </a:prstGeom>
        </p:spPr>
        <p:txBody>
          <a:bodyPr wrap="square">
            <a:spAutoFit/>
          </a:bodyPr>
          <a:lstStyle/>
          <a:p>
            <a:pPr algn="ctr"/>
            <a:r>
              <a:rPr lang="en-US" sz="1600" dirty="0">
                <a:solidFill>
                  <a:srgbClr val="000000"/>
                </a:solidFill>
                <a:latin typeface="Arial" pitchFamily="34" charset="0"/>
                <a:cs typeface="Arial" pitchFamily="34" charset="0"/>
              </a:rPr>
              <a:t>Bu </a:t>
            </a:r>
            <a:r>
              <a:rPr lang="en-US" sz="1600" dirty="0" err="1">
                <a:solidFill>
                  <a:srgbClr val="000000"/>
                </a:solidFill>
                <a:latin typeface="Arial" pitchFamily="34" charset="0"/>
                <a:cs typeface="Arial" pitchFamily="34" charset="0"/>
              </a:rPr>
              <a:t>ishlarni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boshqarish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tashkil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umuman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izdan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chiqib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ketdi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Muammoni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qo‘shimcha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front </a:t>
            </a:r>
            <a:r>
              <a:rPr lang="en-US" sz="1600" dirty="0" err="1">
                <a:solidFill>
                  <a:srgbClr val="000000"/>
                </a:solidFill>
                <a:latin typeface="Arial" pitchFamily="34" charset="0"/>
                <a:cs typeface="Arial" pitchFamily="34" charset="0"/>
              </a:rPr>
              <a:t>ortida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ishlash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ko‘plab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odamlar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zarur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4" name="Прямоугольник 3"/>
          <p:cNvSpPr/>
          <p:nvPr/>
        </p:nvSpPr>
        <p:spPr>
          <a:xfrm>
            <a:off x="107417" y="1136310"/>
            <a:ext cx="3024336"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600" dirty="0" err="1">
                <a:solidFill>
                  <a:srgbClr val="000000"/>
                </a:solidFill>
                <a:latin typeface="Arial" pitchFamily="34" charset="0"/>
                <a:cs typeface="Arial" pitchFamily="34" charset="0"/>
              </a:rPr>
              <a:t>Shu</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vaziyatdan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chiqib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hukumat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tomonidan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imperiya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mustamlakalaridagi</a:t>
            </a:r>
            <a:r>
              <a:rPr lang="en-US" sz="1600" dirty="0">
                <a:solidFill>
                  <a:srgbClr val="000000"/>
                </a:solidFill>
                <a:latin typeface="Arial" pitchFamily="34" charset="0"/>
                <a:cs typeface="Arial" pitchFamily="34" charset="0"/>
              </a:rPr>
              <a:t> tub </a:t>
            </a:r>
            <a:r>
              <a:rPr lang="en-US" sz="1600" dirty="0" err="1">
                <a:solidFill>
                  <a:srgbClr val="000000"/>
                </a:solidFill>
                <a:latin typeface="Arial" pitchFamily="34" charset="0"/>
                <a:cs typeface="Arial" pitchFamily="34" charset="0"/>
              </a:rPr>
              <a:t>aholi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vakillari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urushga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safarbar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qilinmagan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kishilardan</a:t>
            </a:r>
            <a:r>
              <a:rPr lang="en-US" sz="1600" dirty="0">
                <a:solidFill>
                  <a:srgbClr val="000000"/>
                </a:solidFill>
                <a:latin typeface="Arial" pitchFamily="34" charset="0"/>
                <a:cs typeface="Arial" pitchFamily="34" charset="0"/>
              </a:rPr>
              <a:t> front </a:t>
            </a:r>
            <a:r>
              <a:rPr lang="en-US" sz="1600" dirty="0" err="1" smtClean="0">
                <a:solidFill>
                  <a:srgbClr val="000000"/>
                </a:solidFill>
                <a:latin typeface="Arial" pitchFamily="34" charset="0"/>
                <a:cs typeface="Arial" pitchFamily="34" charset="0"/>
              </a:rPr>
              <a:t>orqasidagi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ishlarda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foydalanishga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qaror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qilindi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736301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276107"/>
            <a:ext cx="3672408" cy="2532069"/>
          </a:xfrm>
        </p:spPr>
        <p:style>
          <a:lnRef idx="2">
            <a:schemeClr val="accent1"/>
          </a:lnRef>
          <a:fillRef idx="1">
            <a:schemeClr val="lt1"/>
          </a:fillRef>
          <a:effectRef idx="0">
            <a:schemeClr val="accent1"/>
          </a:effectRef>
          <a:fontRef idx="minor">
            <a:schemeClr val="dk1"/>
          </a:fontRef>
        </p:style>
        <p:txBody>
          <a:bodyPr>
            <a:noAutofit/>
          </a:bodyPr>
          <a:lstStyle/>
          <a:p>
            <a:pPr>
              <a:lnSpc>
                <a:spcPct val="100000"/>
              </a:lnSpc>
              <a:spcAft>
                <a:spcPts val="600"/>
              </a:spcAft>
            </a:pPr>
            <a:r>
              <a:rPr lang="en-US" sz="1800" dirty="0">
                <a:solidFill>
                  <a:srgbClr val="000000"/>
                </a:solidFill>
                <a:latin typeface="Arial" pitchFamily="34" charset="0"/>
                <a:cs typeface="Arial" pitchFamily="34" charset="0"/>
              </a:rPr>
              <a:t>1916-yil 25-iyunda </a:t>
            </a:r>
            <a:r>
              <a:rPr lang="en-US" sz="1800" dirty="0" err="1">
                <a:solidFill>
                  <a:srgbClr val="000000"/>
                </a:solidFill>
                <a:latin typeface="Arial" pitchFamily="34" charset="0"/>
                <a:cs typeface="Arial" pitchFamily="34" charset="0"/>
              </a:rPr>
              <a:t>Rossiya</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imperatori</a:t>
            </a:r>
            <a:r>
              <a:rPr lang="en-US" sz="1800" dirty="0">
                <a:solidFill>
                  <a:srgbClr val="000000"/>
                </a:solidFill>
                <a:latin typeface="Arial" pitchFamily="34" charset="0"/>
                <a:cs typeface="Arial" pitchFamily="34" charset="0"/>
              </a:rPr>
              <a:t> Nikolay II (1894–1917) </a:t>
            </a:r>
            <a:r>
              <a:rPr lang="en-US" sz="1800" dirty="0" err="1">
                <a:solidFill>
                  <a:srgbClr val="000000"/>
                </a:solidFill>
                <a:latin typeface="Arial" pitchFamily="34" charset="0"/>
                <a:cs typeface="Arial" pitchFamily="34" charset="0"/>
              </a:rPr>
              <a:t>Oliy</a:t>
            </a:r>
            <a:r>
              <a:rPr lang="en-US" sz="1800" dirty="0">
                <a:solidFill>
                  <a:srgbClr val="000000"/>
                </a:solidFill>
                <a:latin typeface="Arial" pitchFamily="34" charset="0"/>
                <a:cs typeface="Arial" pitchFamily="34" charset="0"/>
              </a:rPr>
              <a:t> Bosh </a:t>
            </a:r>
            <a:r>
              <a:rPr lang="en-US" sz="1800" dirty="0" err="1">
                <a:solidFill>
                  <a:srgbClr val="000000"/>
                </a:solidFill>
                <a:latin typeface="Arial" pitchFamily="34" charset="0"/>
                <a:cs typeface="Arial" pitchFamily="34" charset="0"/>
              </a:rPr>
              <a:t>qo‘mondon</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va</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harbiy</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vazir</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taklifi</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bilan</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chiqargan</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farmoni</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bo‘yicha</a:t>
            </a:r>
            <a:r>
              <a:rPr lang="en-US" sz="1800" dirty="0">
                <a:solidFill>
                  <a:srgbClr val="000000"/>
                </a:solidFill>
                <a:latin typeface="Arial" pitchFamily="34" charset="0"/>
                <a:cs typeface="Arial" pitchFamily="34" charset="0"/>
              </a:rPr>
              <a:t> </a:t>
            </a:r>
            <a:r>
              <a:rPr lang="en-US" sz="1800" b="1" dirty="0" smtClean="0">
                <a:solidFill>
                  <a:srgbClr val="000000"/>
                </a:solidFill>
                <a:latin typeface="Arial" pitchFamily="34" charset="0"/>
                <a:cs typeface="Arial" pitchFamily="34" charset="0"/>
              </a:rPr>
              <a:t>“front </a:t>
            </a:r>
            <a:r>
              <a:rPr lang="en-US" sz="1800" b="1" dirty="0" err="1">
                <a:solidFill>
                  <a:srgbClr val="000000"/>
                </a:solidFill>
                <a:latin typeface="Arial" pitchFamily="34" charset="0"/>
                <a:cs typeface="Arial" pitchFamily="34" charset="0"/>
              </a:rPr>
              <a:t>ortidagi</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xizmatlar</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uchun</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Turkiston</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Sibir</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va</a:t>
            </a:r>
            <a:r>
              <a:rPr lang="en-US" sz="1800" b="1" dirty="0">
                <a:solidFill>
                  <a:srgbClr val="000000"/>
                </a:solidFill>
                <a:latin typeface="Arial" pitchFamily="34" charset="0"/>
                <a:cs typeface="Arial" pitchFamily="34" charset="0"/>
              </a:rPr>
              <a:t> Kavkaz </a:t>
            </a:r>
            <a:r>
              <a:rPr lang="en-US" sz="1800" b="1" dirty="0" err="1">
                <a:solidFill>
                  <a:srgbClr val="000000"/>
                </a:solidFill>
                <a:latin typeface="Arial" pitchFamily="34" charset="0"/>
                <a:cs typeface="Arial" pitchFamily="34" charset="0"/>
              </a:rPr>
              <a:t>dan</a:t>
            </a:r>
            <a:r>
              <a:rPr lang="en-US" sz="1800" b="1" dirty="0">
                <a:solidFill>
                  <a:srgbClr val="000000"/>
                </a:solidFill>
                <a:latin typeface="Arial" pitchFamily="34" charset="0"/>
                <a:cs typeface="Arial" pitchFamily="34" charset="0"/>
              </a:rPr>
              <a:t> 19 </a:t>
            </a:r>
            <a:r>
              <a:rPr lang="en-US" sz="1800" b="1" dirty="0" err="1">
                <a:solidFill>
                  <a:srgbClr val="000000"/>
                </a:solidFill>
                <a:latin typeface="Arial" pitchFamily="34" charset="0"/>
                <a:cs typeface="Arial" pitchFamily="34" charset="0"/>
              </a:rPr>
              <a:t>yoshdan</a:t>
            </a:r>
            <a:r>
              <a:rPr lang="en-US" sz="1800" b="1" dirty="0">
                <a:solidFill>
                  <a:srgbClr val="000000"/>
                </a:solidFill>
                <a:latin typeface="Arial" pitchFamily="34" charset="0"/>
                <a:cs typeface="Arial" pitchFamily="34" charset="0"/>
              </a:rPr>
              <a:t> 43 </a:t>
            </a:r>
            <a:r>
              <a:rPr lang="en-US" sz="1800" b="1" dirty="0" err="1">
                <a:solidFill>
                  <a:srgbClr val="000000"/>
                </a:solidFill>
                <a:latin typeface="Arial" pitchFamily="34" charset="0"/>
                <a:cs typeface="Arial" pitchFamily="34" charset="0"/>
              </a:rPr>
              <a:t>yoshgacha</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bo‘lgan</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erkaklar</a:t>
            </a:r>
            <a:r>
              <a:rPr lang="en-US" sz="1800" b="1" dirty="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safarbarligi</a:t>
            </a:r>
            <a:r>
              <a:rPr lang="en-US" sz="1800" b="1" dirty="0" smtClean="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boshlandi</a:t>
            </a:r>
            <a:r>
              <a:rPr lang="en-US" sz="1800" dirty="0">
                <a:solidFill>
                  <a:srgbClr val="000000"/>
                </a:solidFill>
                <a:latin typeface="Arial" pitchFamily="34" charset="0"/>
                <a:cs typeface="Arial" pitchFamily="34" charset="0"/>
              </a:rPr>
              <a:t>.</a:t>
            </a:r>
            <a:endParaRPr lang="ru-RU" sz="1800" dirty="0">
              <a:solidFill>
                <a:srgbClr val="000000"/>
              </a:solidFill>
              <a:latin typeface="Arial" pitchFamily="34" charset="0"/>
              <a:cs typeface="Arial" pitchFamily="34" charset="0"/>
            </a:endParaRPr>
          </a:p>
        </p:txBody>
      </p:sp>
      <p:pic>
        <p:nvPicPr>
          <p:cNvPr id="7170" name="Picture 2" descr="Ketrindan keyin kim shoh bo'lgan. Rossiya imperatorlari. Peter I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7837" y="300075"/>
            <a:ext cx="1737585" cy="218406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899728" y="2484140"/>
            <a:ext cx="1716301" cy="273594"/>
          </a:xfrm>
          <a:prstGeom prst="rect">
            <a:avLst/>
          </a:prstGeom>
        </p:spPr>
        <p:style>
          <a:lnRef idx="2">
            <a:schemeClr val="dk1"/>
          </a:lnRef>
          <a:fillRef idx="1">
            <a:schemeClr val="lt1"/>
          </a:fillRef>
          <a:effectRef idx="0">
            <a:schemeClr val="dk1"/>
          </a:effectRef>
          <a:fontRef idx="minor">
            <a:schemeClr val="dk1"/>
          </a:fontRef>
        </p:style>
        <p:txBody>
          <a:bodyPr wrap="square" lIns="57589" tIns="28794" rIns="57589" bIns="28794">
            <a:spAutoFit/>
          </a:bodyPr>
          <a:lstStyle/>
          <a:p>
            <a:pPr algn="ctr"/>
            <a:r>
              <a:rPr lang="en-US" sz="1400" b="1" dirty="0">
                <a:solidFill>
                  <a:srgbClr val="000000"/>
                </a:solidFill>
                <a:latin typeface="Arial" pitchFamily="34" charset="0"/>
                <a:cs typeface="Arial" pitchFamily="34" charset="0"/>
              </a:rPr>
              <a:t>Nikolay II </a:t>
            </a:r>
            <a:endParaRPr lang="ru-RU" sz="1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911026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158585</TotalTime>
  <Words>993</Words>
  <Application>Microsoft Office PowerPoint</Application>
  <PresentationFormat>Произвольный</PresentationFormat>
  <Paragraphs>53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1_Office Theme</vt:lpstr>
      <vt:lpstr>Презентация PowerPoint</vt:lpstr>
      <vt:lpstr>Презентация PowerPoint</vt:lpstr>
      <vt:lpstr>Natijada podsho hukumati o‘z mustamlakalaridan, jumladan, Turkiston o‘lkasidan ham yanada ko‘proq foyda olish uchun ularning tabiiy boyliklarini ko‘proq o‘zlashtirishga jon-jahdi bilan kirishdi.</vt:lpstr>
      <vt:lpstr>Презентация PowerPoint</vt:lpstr>
      <vt:lpstr>Aynan hosillarni yig‘ib olish vaqtiga to‘g‘ri kelgan bu chaqiruv Turkiston o‘lkasidagi Rossiya gubernalaridan ko‘chirib keltirilganlarning oilalari uchun qiyinchilik tug‘dirdi. Asosiy ishchi kuchi bo‘lgan erkaklarning urushga olinishi oilaning asosiy boquvchisidan ajralishiga va ularning yomon ahvolga tushishiga sabab bo‘ldi.</vt:lpstr>
      <vt:lpstr>1914-yilda Turkistonda “favqulodda muhofaza holati” deb e’lon qilinishi natijasida mustamlaka hukumatning mahalliy   aholi ustidan nazorat va jazo choralari kuchaydi. </vt:lpstr>
      <vt:lpstr>Презентация PowerPoint</vt:lpstr>
      <vt:lpstr>Презентация PowerPoint</vt:lpstr>
      <vt:lpstr>1916-yil 25-iyunda Rossiya imperatori Nikolay II (1894–1917) Oliy Bosh qo‘mondon va harbiy vazir taklifi bilan chiqargan farmoni bo‘yicha “front ortidagi xizmatlar uchun Turkiston, Sibir va Kavkaz dan 19 yoshdan 43 yoshgacha bo‘lgan erkaklar safarbarligi” boshlandi.</vt:lpstr>
      <vt:lpstr>Презентация PowerPoint</vt:lpstr>
      <vt:lpstr>Презентация PowerPoint</vt:lpstr>
      <vt:lpstr>Презентация PowerPoint</vt:lpstr>
      <vt:lpstr>Презентация PowerPoint</vt:lpstr>
      <vt:lpstr>Lekin markaziy hokimiyat viloyat gubernatori  A.Gippiusning xavotiri va g‘alayonlarning oldini olish to‘g‘risidagi ma’lumotlarini “podsho farmonlarini bajarmaslik, kechiktirish, qarshi chiqish” deb hisoblab, uni viloyat gubernatori lavozimidan ozod qiladi.</vt:lpstr>
      <vt:lpstr>Презентация PowerPoint</vt:lpstr>
      <vt:lpstr>Презентация PowerPoint</vt:lpstr>
      <vt:lpstr>Toshkentda 11-iyulda ko‘p sonli aholi Beshyog‘ochdagi politsiya mahkamasiga to‘plandilar. </vt:lpstr>
      <vt:lpstr>9-iyul kuni Andijonda podsho farmoni o‘qib eshittirilgandan so‘ng tayoq, tosh, ketmon va boshqa narsalar bilan qurollangan aholi mardikorlikdan bosh tortib namoyishga chiqdilar.</vt:lpstr>
      <vt:lpstr>10-iyulda Eski Marg‘ilonda taxminan 25 ming kishi norozilik bildirib, bozor atrofiga yig‘ildi. Qo‘zg‘olonchilar mardikorlikni bekor qilishni talab qilib mahalliy ma’muriyat idoralariga kirdilar. </vt:lpstr>
      <vt:lpstr>Презентация PowerPoint</vt:lpstr>
      <vt:lpstr>Mustaqil bajarish uchun topshiriqlar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xusni</cp:lastModifiedBy>
  <cp:revision>1620</cp:revision>
  <dcterms:created xsi:type="dcterms:W3CDTF">2014-10-08T23:03:32Z</dcterms:created>
  <dcterms:modified xsi:type="dcterms:W3CDTF">2021-02-04T04:00:53Z</dcterms:modified>
</cp:coreProperties>
</file>