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25"/>
  </p:notesMasterIdLst>
  <p:sldIdLst>
    <p:sldId id="1450" r:id="rId2"/>
    <p:sldId id="1624" r:id="rId3"/>
    <p:sldId id="1625" r:id="rId4"/>
    <p:sldId id="1626" r:id="rId5"/>
    <p:sldId id="1627" r:id="rId6"/>
    <p:sldId id="1629" r:id="rId7"/>
    <p:sldId id="1631" r:id="rId8"/>
    <p:sldId id="1633" r:id="rId9"/>
    <p:sldId id="1634" r:id="rId10"/>
    <p:sldId id="1635" r:id="rId11"/>
    <p:sldId id="1636" r:id="rId12"/>
    <p:sldId id="1637" r:id="rId13"/>
    <p:sldId id="1639" r:id="rId14"/>
    <p:sldId id="1640" r:id="rId15"/>
    <p:sldId id="1642" r:id="rId16"/>
    <p:sldId id="1643" r:id="rId17"/>
    <p:sldId id="1645" r:id="rId18"/>
    <p:sldId id="1646" r:id="rId19"/>
    <p:sldId id="1648" r:id="rId20"/>
    <p:sldId id="1649" r:id="rId21"/>
    <p:sldId id="1650" r:id="rId22"/>
    <p:sldId id="1651" r:id="rId23"/>
    <p:sldId id="1488" r:id="rId24"/>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50"/>
            <p14:sldId id="1624"/>
            <p14:sldId id="1625"/>
            <p14:sldId id="1626"/>
            <p14:sldId id="1627"/>
            <p14:sldId id="1629"/>
            <p14:sldId id="1631"/>
            <p14:sldId id="1633"/>
            <p14:sldId id="1634"/>
            <p14:sldId id="1635"/>
            <p14:sldId id="1636"/>
            <p14:sldId id="1637"/>
            <p14:sldId id="1639"/>
            <p14:sldId id="1640"/>
            <p14:sldId id="1642"/>
            <p14:sldId id="1643"/>
            <p14:sldId id="1645"/>
            <p14:sldId id="1646"/>
            <p14:sldId id="1648"/>
            <p14:sldId id="1649"/>
            <p14:sldId id="1650"/>
            <p14:sldId id="1651"/>
            <p14:sldId id="1488"/>
          </p14:sldIdLst>
        </p14:section>
      </p14:sectionLst>
    </p:ext>
    <p:ext uri="{EFAFB233-063F-42B5-8137-9DF3F51BA10A}">
      <p15:sldGuideLst xmlns=""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6C8AB"/>
    <a:srgbClr val="D2C99A"/>
    <a:srgbClr val="DDDDDD"/>
    <a:srgbClr val="B2B2B2"/>
    <a:srgbClr val="808080"/>
    <a:srgbClr val="5F5F5F"/>
    <a:srgbClr val="C0C0C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9288" autoAdjust="0"/>
  </p:normalViewPr>
  <p:slideViewPr>
    <p:cSldViewPr snapToObjects="1">
      <p:cViewPr>
        <p:scale>
          <a:sx n="124" d="100"/>
          <a:sy n="124" d="100"/>
        </p:scale>
        <p:origin x="-1092" y="-324"/>
      </p:cViewPr>
      <p:guideLst>
        <p:guide orient="horz" pos="742"/>
        <p:guide orient="horz" pos="517"/>
        <p:guide pos="1882"/>
        <p:guide pos="1568"/>
      </p:guideLst>
    </p:cSldViewPr>
  </p:slideViewPr>
  <p:outlineViewPr>
    <p:cViewPr>
      <p:scale>
        <a:sx n="33" d="100"/>
        <a:sy n="33" d="100"/>
      </p:scale>
      <p:origin x="18" y="2442"/>
    </p:cViewPr>
  </p:outlin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2/3/2021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lvl1pPr>
              <a:defRPr/>
            </a:lvl1pPr>
          </a:lstStyle>
          <a:p>
            <a:pPr>
              <a:defRPr/>
            </a:pPr>
            <a:fld id="{33DB8094-2E1B-4F5F-9A8F-809167A7AA39}" type="datetime1">
              <a:rPr lang="ru-RU"/>
              <a:pPr>
                <a:defRPr/>
              </a:pPr>
              <a:t>03.02.2021</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lvl1pPr>
              <a:defRPr/>
            </a:lvl1pPr>
          </a:lstStyle>
          <a:p>
            <a:pPr>
              <a:defRPr/>
            </a:pPr>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lvl1pPr>
              <a:defRPr/>
            </a:lvl1pPr>
          </a:lstStyle>
          <a:p>
            <a:fld id="{BC1D8AAB-EED0-4A49-9214-AD329B1305BF}" type="slidenum">
              <a:rPr lang="ru-RU" altLang="ru-RU"/>
              <a:pPr/>
              <a:t>‹#›</a:t>
            </a:fld>
            <a:endParaRPr lang="ru-RU" altLang="ru-RU"/>
          </a:p>
        </p:txBody>
      </p:sp>
    </p:spTree>
    <p:extLst>
      <p:ext uri="{BB962C8B-B14F-4D97-AF65-F5344CB8AC3E}">
        <p14:creationId xmlns:p14="http://schemas.microsoft.com/office/powerpoint/2010/main" val="2169741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0706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55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hyperlink" Target="https://www.linkedin.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hyperlink" Target="https://www.facebook.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hyperlink" Target="https://twitter.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2"/>
          </p:cNvPr>
          <p:cNvSpPr/>
          <p:nvPr/>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3"/>
          </p:cNvPr>
          <p:cNvSpPr/>
          <p:nvPr/>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4"/>
          </p:cNvPr>
          <p:cNvSpPr/>
          <p:nvPr/>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3844" r:id="rId58"/>
    <p:sldLayoutId id="2147483862" r:id="rId59"/>
    <p:sldLayoutId id="2147483863" r:id="rId60"/>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5" name="object 4">
            <a:extLst>
              <a:ext uri="{FF2B5EF4-FFF2-40B4-BE49-F238E27FC236}">
                <a16:creationId xmlns="" xmlns:a16="http://schemas.microsoft.com/office/drawing/2014/main" id="{96789AA7-9596-4F83-89FD-AEC28EE179F1}"/>
              </a:ext>
            </a:extLst>
          </p:cNvPr>
          <p:cNvSpPr txBox="1"/>
          <p:nvPr/>
        </p:nvSpPr>
        <p:spPr>
          <a:xfrm>
            <a:off x="533339" y="1275695"/>
            <a:ext cx="3570522" cy="1322136"/>
          </a:xfrm>
          <a:prstGeom prst="rect">
            <a:avLst/>
          </a:prstGeom>
        </p:spPr>
        <p:txBody>
          <a:bodyPr vert="horz" wrap="square" lIns="0" tIns="13949" rIns="0" bIns="0" rtlCol="0">
            <a:spAutoFit/>
          </a:bodyPr>
          <a:lstStyle/>
          <a:p>
            <a:pPr marL="18387" algn="ctr">
              <a:spcAft>
                <a:spcPts val="600"/>
              </a:spcAft>
            </a:pPr>
            <a:r>
              <a:rPr sz="2000" b="1" dirty="0" err="1" smtClean="0">
                <a:solidFill>
                  <a:srgbClr val="002060"/>
                </a:solidFill>
                <a:latin typeface="Arial" pitchFamily="34" charset="0"/>
                <a:cs typeface="Arial" pitchFamily="34" charset="0"/>
              </a:rPr>
              <a:t>Mavzu</a:t>
            </a:r>
            <a:r>
              <a:rPr sz="2000" b="1" dirty="0" smtClean="0">
                <a:solidFill>
                  <a:srgbClr val="002060"/>
                </a:solidFill>
                <a:latin typeface="Arial" pitchFamily="34" charset="0"/>
                <a:cs typeface="Arial" pitchFamily="34" charset="0"/>
              </a:rPr>
              <a:t>:</a:t>
            </a:r>
            <a:r>
              <a:rPr lang="en-US" sz="2000" b="1" dirty="0" smtClean="0">
                <a:solidFill>
                  <a:srgbClr val="002060"/>
                </a:solidFill>
                <a:latin typeface="Arial" pitchFamily="34" charset="0"/>
                <a:cs typeface="Arial" pitchFamily="34" charset="0"/>
              </a:rPr>
              <a:t> </a:t>
            </a:r>
            <a:endParaRPr lang="en-US" sz="2000" b="1" dirty="0" smtClean="0">
              <a:solidFill>
                <a:srgbClr val="002060"/>
              </a:solidFill>
              <a:latin typeface="Arial" pitchFamily="34" charset="0"/>
              <a:cs typeface="Arial" pitchFamily="34" charset="0"/>
            </a:endParaRPr>
          </a:p>
          <a:p>
            <a:pPr marL="18387" algn="ctr">
              <a:spcAft>
                <a:spcPts val="600"/>
              </a:spcAft>
            </a:pPr>
            <a:r>
              <a:rPr lang="en-US" sz="2000" b="1" dirty="0" err="1" smtClean="0">
                <a:solidFill>
                  <a:srgbClr val="002060"/>
                </a:solidFill>
                <a:latin typeface="Arial" pitchFamily="34" charset="0"/>
                <a:cs typeface="Arial" pitchFamily="34" charset="0"/>
              </a:rPr>
              <a:t>Jadidchilik</a:t>
            </a:r>
            <a:r>
              <a:rPr lang="en-US" sz="2000" b="1" dirty="0" smtClean="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harakati</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namoyandalari</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va</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ularning</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faoliyati</a:t>
            </a:r>
            <a:endParaRPr sz="2000" b="1" dirty="0">
              <a:solidFill>
                <a:srgbClr val="002060"/>
              </a:solidFill>
              <a:latin typeface="Arial" pitchFamily="34" charset="0"/>
              <a:cs typeface="Arial" pitchFamily="34" charset="0"/>
            </a:endParaRPr>
          </a:p>
        </p:txBody>
      </p:sp>
      <p:sp>
        <p:nvSpPr>
          <p:cNvPr id="16" name="object 5">
            <a:extLst>
              <a:ext uri="{FF2B5EF4-FFF2-40B4-BE49-F238E27FC236}">
                <a16:creationId xmlns="" xmlns:a16="http://schemas.microsoft.com/office/drawing/2014/main" id="{A8BAE388-D6D2-40E9-8208-E39C1E0E7029}"/>
              </a:ext>
            </a:extLst>
          </p:cNvPr>
          <p:cNvSpPr/>
          <p:nvPr/>
        </p:nvSpPr>
        <p:spPr>
          <a:xfrm>
            <a:off x="157988" y="1253878"/>
            <a:ext cx="343665" cy="679721"/>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7" name="object 6">
            <a:extLst>
              <a:ext uri="{FF2B5EF4-FFF2-40B4-BE49-F238E27FC236}">
                <a16:creationId xmlns="" xmlns:a16="http://schemas.microsoft.com/office/drawing/2014/main" id="{ACB4B4C4-B96E-4D3D-A3B1-019ECDA735A1}"/>
              </a:ext>
            </a:extLst>
          </p:cNvPr>
          <p:cNvSpPr/>
          <p:nvPr/>
        </p:nvSpPr>
        <p:spPr>
          <a:xfrm>
            <a:off x="157987" y="2166362"/>
            <a:ext cx="343665" cy="67972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
        <p:nvSpPr>
          <p:cNvPr id="20" name="object 9">
            <a:extLst>
              <a:ext uri="{FF2B5EF4-FFF2-40B4-BE49-F238E27FC236}">
                <a16:creationId xmlns="" xmlns:a16="http://schemas.microsoft.com/office/drawing/2014/main" id="{F294EAD7-CAB8-401C-B12D-6064AA1177E0}"/>
              </a:ext>
            </a:extLst>
          </p:cNvPr>
          <p:cNvSpPr/>
          <p:nvPr/>
        </p:nvSpPr>
        <p:spPr>
          <a:xfrm>
            <a:off x="4690993" y="219347"/>
            <a:ext cx="817024"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 xmlns:a16="http://schemas.microsoft.com/office/drawing/2014/main" id="{27824596-7DE1-4136-95E4-49A51856B6D3}"/>
              </a:ext>
            </a:extLst>
          </p:cNvPr>
          <p:cNvSpPr/>
          <p:nvPr/>
        </p:nvSpPr>
        <p:spPr>
          <a:xfrm>
            <a:off x="4696151" y="227770"/>
            <a:ext cx="811866"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2" name="object 12">
            <a:extLst>
              <a:ext uri="{FF2B5EF4-FFF2-40B4-BE49-F238E27FC236}">
                <a16:creationId xmlns="" xmlns:a16="http://schemas.microsoft.com/office/drawing/2014/main" id="{CAFE6579-511C-4CCB-9A5C-300ACC2F553A}"/>
              </a:ext>
            </a:extLst>
          </p:cNvPr>
          <p:cNvSpPr txBox="1"/>
          <p:nvPr/>
        </p:nvSpPr>
        <p:spPr>
          <a:xfrm>
            <a:off x="4732155" y="359904"/>
            <a:ext cx="811866" cy="339172"/>
          </a:xfrm>
          <a:prstGeom prst="rect">
            <a:avLst/>
          </a:prstGeom>
        </p:spPr>
        <p:txBody>
          <a:bodyPr vert="horz" wrap="square" lIns="0" tIns="15852" rIns="0" bIns="0" rtlCol="0">
            <a:spAutoFit/>
          </a:bodyPr>
          <a:lstStyle/>
          <a:p>
            <a:pPr>
              <a:spcBef>
                <a:spcPts val="125"/>
              </a:spcBef>
            </a:pPr>
            <a:r>
              <a:rPr lang="en-US" sz="2100" b="1" spc="10" dirty="0" smtClean="0">
                <a:solidFill>
                  <a:srgbClr val="FEFEFE"/>
                </a:solidFill>
                <a:latin typeface="Arial"/>
                <a:cs typeface="Arial"/>
              </a:rPr>
              <a:t>9-sinf</a:t>
            </a:r>
            <a:endParaRPr sz="2100" dirty="0">
              <a:latin typeface="Arial"/>
              <a:cs typeface="Arial"/>
            </a:endParaRPr>
          </a:p>
        </p:txBody>
      </p:sp>
      <p:sp>
        <p:nvSpPr>
          <p:cNvPr id="25" name="object 2">
            <a:extLst>
              <a:ext uri="{FF2B5EF4-FFF2-40B4-BE49-F238E27FC236}">
                <a16:creationId xmlns="" xmlns:a16="http://schemas.microsoft.com/office/drawing/2014/main" id="{173C2D9C-C6BD-4DDA-B358-531897F817D9}"/>
              </a:ext>
            </a:extLst>
          </p:cNvPr>
          <p:cNvSpPr txBox="1">
            <a:spLocks/>
          </p:cNvSpPr>
          <p:nvPr/>
        </p:nvSpPr>
        <p:spPr>
          <a:xfrm>
            <a:off x="827497" y="215318"/>
            <a:ext cx="3627754" cy="537967"/>
          </a:xfrm>
          <a:prstGeom prst="rect">
            <a:avLst/>
          </a:prstGeom>
        </p:spPr>
        <p:txBody>
          <a:bodyPr vert="horz" wrap="square" lIns="0" tIns="14604" rIns="0" bIns="0" rtlCol="0">
            <a:spAutoFit/>
          </a:bodyPr>
          <a:lstStyle>
            <a:lvl1pPr>
              <a:defRPr sz="3400" b="1" i="0">
                <a:solidFill>
                  <a:schemeClr val="bg1"/>
                </a:solidFill>
                <a:latin typeface="Arial"/>
                <a:ea typeface="+mj-ea"/>
                <a:cs typeface="Arial"/>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O</a:t>
            </a:r>
            <a:r>
              <a:rPr kumimoji="0" lang="en-US" sz="3400" b="1" i="0" u="none" strike="noStrike" kern="0" cap="none" spc="5" normalizeH="0" noProof="0" dirty="0" err="1">
                <a:ln>
                  <a:noFill/>
                </a:ln>
                <a:solidFill>
                  <a:sysClr val="window" lastClr="FFFFFF"/>
                </a:solidFill>
                <a:effectLst/>
                <a:uLnTx/>
                <a:uFillTx/>
                <a:latin typeface="Arial"/>
                <a:ea typeface="+mj-ea"/>
                <a:cs typeface="Arial"/>
              </a:rPr>
              <a:t>‘</a:t>
            </a: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zbekiston</a:t>
            </a:r>
            <a:r>
              <a:rPr kumimoji="0" lang="en-US" sz="3400" b="1" i="0" u="none" strike="noStrike" kern="0" cap="none" spc="-30" normalizeH="0" baseline="0" noProof="0" dirty="0">
                <a:ln>
                  <a:noFill/>
                </a:ln>
                <a:solidFill>
                  <a:sysClr val="window" lastClr="FFFFFF"/>
                </a:solidFill>
                <a:effectLst/>
                <a:uLnTx/>
                <a:uFillTx/>
                <a:latin typeface="Arial"/>
                <a:ea typeface="+mj-ea"/>
                <a:cs typeface="Arial"/>
              </a:rPr>
              <a:t> </a:t>
            </a: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tarixi</a:t>
            </a:r>
            <a:endParaRPr kumimoji="0" lang="en-US" sz="3400" b="1" i="0" u="none" strike="noStrike" kern="0" cap="none" spc="5" normalizeH="0" baseline="0" noProof="0" dirty="0">
              <a:ln>
                <a:noFill/>
              </a:ln>
              <a:solidFill>
                <a:sysClr val="window" lastClr="FFFFFF"/>
              </a:solidFill>
              <a:effectLst/>
              <a:uLnTx/>
              <a:uFillTx/>
              <a:latin typeface="Arial"/>
              <a:ea typeface="+mj-ea"/>
              <a:cs typeface="Arial"/>
            </a:endParaRPr>
          </a:p>
        </p:txBody>
      </p:sp>
      <p:sp>
        <p:nvSpPr>
          <p:cNvPr id="26" name="object 11">
            <a:extLst>
              <a:ext uri="{FF2B5EF4-FFF2-40B4-BE49-F238E27FC236}">
                <a16:creationId xmlns="" xmlns:a16="http://schemas.microsoft.com/office/drawing/2014/main" id="{5B75B315-3F99-4F20-AE24-482E239D9233}"/>
              </a:ext>
            </a:extLst>
          </p:cNvPr>
          <p:cNvSpPr/>
          <p:nvPr/>
        </p:nvSpPr>
        <p:spPr>
          <a:xfrm>
            <a:off x="329821" y="310629"/>
            <a:ext cx="407034" cy="366395"/>
          </a:xfrm>
          <a:custGeom>
            <a:avLst/>
            <a:gdLst/>
            <a:ahLst/>
            <a:cxnLst/>
            <a:rect l="l" t="t" r="r" b="b"/>
            <a:pathLst>
              <a:path w="407034" h="366395">
                <a:moveTo>
                  <a:pt x="406874" y="352624"/>
                </a:moveTo>
                <a:lnTo>
                  <a:pt x="0" y="352624"/>
                </a:lnTo>
                <a:lnTo>
                  <a:pt x="0" y="366187"/>
                </a:lnTo>
                <a:lnTo>
                  <a:pt x="406874" y="366187"/>
                </a:lnTo>
                <a:lnTo>
                  <a:pt x="406874" y="352624"/>
                </a:lnTo>
                <a:close/>
              </a:path>
              <a:path w="407034" h="366395">
                <a:moveTo>
                  <a:pt x="54248" y="0"/>
                </a:moveTo>
                <a:lnTo>
                  <a:pt x="0" y="0"/>
                </a:lnTo>
                <a:lnTo>
                  <a:pt x="0" y="21700"/>
                </a:lnTo>
                <a:lnTo>
                  <a:pt x="6781" y="35261"/>
                </a:lnTo>
                <a:lnTo>
                  <a:pt x="6781" y="352624"/>
                </a:lnTo>
                <a:lnTo>
                  <a:pt x="20342" y="352624"/>
                </a:lnTo>
                <a:lnTo>
                  <a:pt x="20342" y="40686"/>
                </a:lnTo>
                <a:lnTo>
                  <a:pt x="47468" y="40686"/>
                </a:lnTo>
                <a:lnTo>
                  <a:pt x="47468" y="35261"/>
                </a:lnTo>
                <a:lnTo>
                  <a:pt x="51537" y="27122"/>
                </a:lnTo>
                <a:lnTo>
                  <a:pt x="17632" y="27122"/>
                </a:lnTo>
                <a:lnTo>
                  <a:pt x="13561" y="18986"/>
                </a:lnTo>
                <a:lnTo>
                  <a:pt x="13561" y="13561"/>
                </a:lnTo>
                <a:lnTo>
                  <a:pt x="54248" y="13561"/>
                </a:lnTo>
                <a:lnTo>
                  <a:pt x="54248" y="0"/>
                </a:lnTo>
                <a:close/>
              </a:path>
              <a:path w="407034" h="366395">
                <a:moveTo>
                  <a:pt x="47468" y="40686"/>
                </a:moveTo>
                <a:lnTo>
                  <a:pt x="33903" y="40686"/>
                </a:lnTo>
                <a:lnTo>
                  <a:pt x="33903" y="352624"/>
                </a:lnTo>
                <a:lnTo>
                  <a:pt x="47468" y="352624"/>
                </a:lnTo>
                <a:lnTo>
                  <a:pt x="47468" y="196656"/>
                </a:lnTo>
                <a:lnTo>
                  <a:pt x="115282" y="196656"/>
                </a:lnTo>
                <a:lnTo>
                  <a:pt x="115282" y="183092"/>
                </a:lnTo>
                <a:lnTo>
                  <a:pt x="47468" y="183092"/>
                </a:lnTo>
                <a:lnTo>
                  <a:pt x="47468" y="40686"/>
                </a:lnTo>
                <a:close/>
              </a:path>
              <a:path w="407034" h="366395">
                <a:moveTo>
                  <a:pt x="115282" y="196656"/>
                </a:moveTo>
                <a:lnTo>
                  <a:pt x="101718" y="196656"/>
                </a:lnTo>
                <a:lnTo>
                  <a:pt x="101718" y="352624"/>
                </a:lnTo>
                <a:lnTo>
                  <a:pt x="115282" y="352624"/>
                </a:lnTo>
                <a:lnTo>
                  <a:pt x="115282" y="196656"/>
                </a:lnTo>
                <a:close/>
              </a:path>
              <a:path w="407034" h="366395">
                <a:moveTo>
                  <a:pt x="203436" y="93578"/>
                </a:moveTo>
                <a:lnTo>
                  <a:pt x="157999" y="125453"/>
                </a:lnTo>
                <a:lnTo>
                  <a:pt x="130820" y="164782"/>
                </a:lnTo>
                <a:lnTo>
                  <a:pt x="128844" y="181062"/>
                </a:lnTo>
                <a:lnTo>
                  <a:pt x="128844" y="352624"/>
                </a:lnTo>
                <a:lnTo>
                  <a:pt x="142405" y="352624"/>
                </a:lnTo>
                <a:lnTo>
                  <a:pt x="142405" y="217001"/>
                </a:lnTo>
                <a:lnTo>
                  <a:pt x="278030" y="217001"/>
                </a:lnTo>
                <a:lnTo>
                  <a:pt x="278030" y="203436"/>
                </a:lnTo>
                <a:lnTo>
                  <a:pt x="142405" y="203436"/>
                </a:lnTo>
                <a:lnTo>
                  <a:pt x="142405" y="181062"/>
                </a:lnTo>
                <a:lnTo>
                  <a:pt x="155852" y="145109"/>
                </a:lnTo>
                <a:lnTo>
                  <a:pt x="203436" y="109857"/>
                </a:lnTo>
                <a:lnTo>
                  <a:pt x="226642" y="109857"/>
                </a:lnTo>
                <a:lnTo>
                  <a:pt x="203436" y="93578"/>
                </a:lnTo>
                <a:close/>
              </a:path>
              <a:path w="407034" h="366395">
                <a:moveTo>
                  <a:pt x="203436" y="236664"/>
                </a:moveTo>
                <a:lnTo>
                  <a:pt x="170622" y="262844"/>
                </a:lnTo>
                <a:lnTo>
                  <a:pt x="169531" y="270568"/>
                </a:lnTo>
                <a:lnTo>
                  <a:pt x="169531" y="352624"/>
                </a:lnTo>
                <a:lnTo>
                  <a:pt x="183092" y="352624"/>
                </a:lnTo>
                <a:lnTo>
                  <a:pt x="183092" y="265146"/>
                </a:lnTo>
                <a:lnTo>
                  <a:pt x="185806" y="260399"/>
                </a:lnTo>
                <a:lnTo>
                  <a:pt x="190554" y="258364"/>
                </a:lnTo>
                <a:lnTo>
                  <a:pt x="203436" y="252262"/>
                </a:lnTo>
                <a:lnTo>
                  <a:pt x="229994" y="252262"/>
                </a:lnTo>
                <a:lnTo>
                  <a:pt x="228474" y="250449"/>
                </a:lnTo>
                <a:lnTo>
                  <a:pt x="222421" y="246157"/>
                </a:lnTo>
                <a:lnTo>
                  <a:pt x="203436" y="236664"/>
                </a:lnTo>
                <a:close/>
              </a:path>
              <a:path w="407034" h="366395">
                <a:moveTo>
                  <a:pt x="229994" y="252262"/>
                </a:moveTo>
                <a:lnTo>
                  <a:pt x="203436" y="252262"/>
                </a:lnTo>
                <a:lnTo>
                  <a:pt x="216320" y="258364"/>
                </a:lnTo>
                <a:lnTo>
                  <a:pt x="221068" y="260399"/>
                </a:lnTo>
                <a:lnTo>
                  <a:pt x="223782" y="265146"/>
                </a:lnTo>
                <a:lnTo>
                  <a:pt x="223782" y="352624"/>
                </a:lnTo>
                <a:lnTo>
                  <a:pt x="237343" y="352624"/>
                </a:lnTo>
                <a:lnTo>
                  <a:pt x="237343" y="270568"/>
                </a:lnTo>
                <a:lnTo>
                  <a:pt x="236252" y="262844"/>
                </a:lnTo>
                <a:lnTo>
                  <a:pt x="233190" y="256075"/>
                </a:lnTo>
                <a:lnTo>
                  <a:pt x="229994" y="252262"/>
                </a:lnTo>
                <a:close/>
              </a:path>
              <a:path w="407034" h="366395">
                <a:moveTo>
                  <a:pt x="278030" y="217001"/>
                </a:moveTo>
                <a:lnTo>
                  <a:pt x="264469" y="217001"/>
                </a:lnTo>
                <a:lnTo>
                  <a:pt x="264469" y="352624"/>
                </a:lnTo>
                <a:lnTo>
                  <a:pt x="278030" y="352624"/>
                </a:lnTo>
                <a:lnTo>
                  <a:pt x="278030" y="217001"/>
                </a:lnTo>
                <a:close/>
              </a:path>
              <a:path w="407034" h="366395">
                <a:moveTo>
                  <a:pt x="305156" y="81373"/>
                </a:moveTo>
                <a:lnTo>
                  <a:pt x="291592" y="81373"/>
                </a:lnTo>
                <a:lnTo>
                  <a:pt x="291592" y="352624"/>
                </a:lnTo>
                <a:lnTo>
                  <a:pt x="305156" y="352624"/>
                </a:lnTo>
                <a:lnTo>
                  <a:pt x="305156" y="196656"/>
                </a:lnTo>
                <a:lnTo>
                  <a:pt x="372971" y="196656"/>
                </a:lnTo>
                <a:lnTo>
                  <a:pt x="372971" y="183092"/>
                </a:lnTo>
                <a:lnTo>
                  <a:pt x="305156" y="183092"/>
                </a:lnTo>
                <a:lnTo>
                  <a:pt x="305156" y="172923"/>
                </a:lnTo>
                <a:lnTo>
                  <a:pt x="318717" y="164105"/>
                </a:lnTo>
                <a:lnTo>
                  <a:pt x="342452" y="164105"/>
                </a:lnTo>
                <a:lnTo>
                  <a:pt x="337031" y="160037"/>
                </a:lnTo>
                <a:lnTo>
                  <a:pt x="331944" y="156646"/>
                </a:lnTo>
                <a:lnTo>
                  <a:pt x="305156" y="156646"/>
                </a:lnTo>
                <a:lnTo>
                  <a:pt x="305156" y="81373"/>
                </a:lnTo>
                <a:close/>
              </a:path>
              <a:path w="407034" h="366395">
                <a:moveTo>
                  <a:pt x="372971" y="196656"/>
                </a:moveTo>
                <a:lnTo>
                  <a:pt x="359406" y="196656"/>
                </a:lnTo>
                <a:lnTo>
                  <a:pt x="359406" y="352624"/>
                </a:lnTo>
                <a:lnTo>
                  <a:pt x="372971" y="352624"/>
                </a:lnTo>
                <a:lnTo>
                  <a:pt x="372971" y="196656"/>
                </a:lnTo>
                <a:close/>
              </a:path>
              <a:path w="407034" h="366395">
                <a:moveTo>
                  <a:pt x="400093" y="40686"/>
                </a:moveTo>
                <a:lnTo>
                  <a:pt x="386532" y="40686"/>
                </a:lnTo>
                <a:lnTo>
                  <a:pt x="386532" y="352624"/>
                </a:lnTo>
                <a:lnTo>
                  <a:pt x="400093" y="352624"/>
                </a:lnTo>
                <a:lnTo>
                  <a:pt x="400093" y="40686"/>
                </a:lnTo>
                <a:close/>
              </a:path>
              <a:path w="407034" h="366395">
                <a:moveTo>
                  <a:pt x="226642" y="109857"/>
                </a:moveTo>
                <a:lnTo>
                  <a:pt x="203436" y="109857"/>
                </a:lnTo>
                <a:lnTo>
                  <a:pt x="241411" y="136302"/>
                </a:lnTo>
                <a:lnTo>
                  <a:pt x="251022" y="145013"/>
                </a:lnTo>
                <a:lnTo>
                  <a:pt x="258281" y="155630"/>
                </a:lnTo>
                <a:lnTo>
                  <a:pt x="262869" y="167773"/>
                </a:lnTo>
                <a:lnTo>
                  <a:pt x="264469" y="181062"/>
                </a:lnTo>
                <a:lnTo>
                  <a:pt x="264469" y="203436"/>
                </a:lnTo>
                <a:lnTo>
                  <a:pt x="278030" y="203436"/>
                </a:lnTo>
                <a:lnTo>
                  <a:pt x="278030" y="181062"/>
                </a:lnTo>
                <a:lnTo>
                  <a:pt x="276049" y="164743"/>
                </a:lnTo>
                <a:lnTo>
                  <a:pt x="270317" y="149696"/>
                </a:lnTo>
                <a:lnTo>
                  <a:pt x="261153" y="136430"/>
                </a:lnTo>
                <a:lnTo>
                  <a:pt x="248874" y="125453"/>
                </a:lnTo>
                <a:lnTo>
                  <a:pt x="226642" y="109857"/>
                </a:lnTo>
                <a:close/>
              </a:path>
              <a:path w="407034" h="366395">
                <a:moveTo>
                  <a:pt x="88157" y="147830"/>
                </a:moveTo>
                <a:lnTo>
                  <a:pt x="69843" y="160037"/>
                </a:lnTo>
                <a:lnTo>
                  <a:pt x="64422" y="164105"/>
                </a:lnTo>
                <a:lnTo>
                  <a:pt x="61029" y="170207"/>
                </a:lnTo>
                <a:lnTo>
                  <a:pt x="61029" y="183092"/>
                </a:lnTo>
                <a:lnTo>
                  <a:pt x="74594" y="183092"/>
                </a:lnTo>
                <a:lnTo>
                  <a:pt x="74594" y="174952"/>
                </a:lnTo>
                <a:lnTo>
                  <a:pt x="75952" y="172923"/>
                </a:lnTo>
                <a:lnTo>
                  <a:pt x="77306" y="171561"/>
                </a:lnTo>
                <a:lnTo>
                  <a:pt x="88157" y="164782"/>
                </a:lnTo>
                <a:lnTo>
                  <a:pt x="115282" y="164782"/>
                </a:lnTo>
                <a:lnTo>
                  <a:pt x="115282" y="156646"/>
                </a:lnTo>
                <a:lnTo>
                  <a:pt x="101718" y="156646"/>
                </a:lnTo>
                <a:lnTo>
                  <a:pt x="88157" y="147830"/>
                </a:lnTo>
                <a:close/>
              </a:path>
              <a:path w="407034" h="366395">
                <a:moveTo>
                  <a:pt x="115282" y="164782"/>
                </a:moveTo>
                <a:lnTo>
                  <a:pt x="88157" y="164782"/>
                </a:lnTo>
                <a:lnTo>
                  <a:pt x="101718" y="173598"/>
                </a:lnTo>
                <a:lnTo>
                  <a:pt x="101718" y="183092"/>
                </a:lnTo>
                <a:lnTo>
                  <a:pt x="115282" y="183092"/>
                </a:lnTo>
                <a:lnTo>
                  <a:pt x="115282" y="164782"/>
                </a:lnTo>
                <a:close/>
              </a:path>
              <a:path w="407034" h="366395">
                <a:moveTo>
                  <a:pt x="342452" y="164105"/>
                </a:moveTo>
                <a:lnTo>
                  <a:pt x="318717" y="164105"/>
                </a:lnTo>
                <a:lnTo>
                  <a:pt x="329568" y="170888"/>
                </a:lnTo>
                <a:lnTo>
                  <a:pt x="331603" y="172242"/>
                </a:lnTo>
                <a:lnTo>
                  <a:pt x="332280" y="174279"/>
                </a:lnTo>
                <a:lnTo>
                  <a:pt x="332280" y="183092"/>
                </a:lnTo>
                <a:lnTo>
                  <a:pt x="345843" y="183092"/>
                </a:lnTo>
                <a:lnTo>
                  <a:pt x="345843" y="170207"/>
                </a:lnTo>
                <a:lnTo>
                  <a:pt x="342452" y="164105"/>
                </a:lnTo>
                <a:close/>
              </a:path>
              <a:path w="407034" h="366395">
                <a:moveTo>
                  <a:pt x="406874" y="0"/>
                </a:moveTo>
                <a:lnTo>
                  <a:pt x="352626" y="0"/>
                </a:lnTo>
                <a:lnTo>
                  <a:pt x="352626" y="21700"/>
                </a:lnTo>
                <a:lnTo>
                  <a:pt x="359406" y="35261"/>
                </a:lnTo>
                <a:lnTo>
                  <a:pt x="359406" y="183092"/>
                </a:lnTo>
                <a:lnTo>
                  <a:pt x="372971" y="183092"/>
                </a:lnTo>
                <a:lnTo>
                  <a:pt x="372971" y="40686"/>
                </a:lnTo>
                <a:lnTo>
                  <a:pt x="400093" y="40686"/>
                </a:lnTo>
                <a:lnTo>
                  <a:pt x="400093" y="35261"/>
                </a:lnTo>
                <a:lnTo>
                  <a:pt x="404163" y="27122"/>
                </a:lnTo>
                <a:lnTo>
                  <a:pt x="370255" y="27122"/>
                </a:lnTo>
                <a:lnTo>
                  <a:pt x="366187" y="18986"/>
                </a:lnTo>
                <a:lnTo>
                  <a:pt x="366187" y="13561"/>
                </a:lnTo>
                <a:lnTo>
                  <a:pt x="406874" y="13561"/>
                </a:lnTo>
                <a:lnTo>
                  <a:pt x="406874" y="0"/>
                </a:lnTo>
                <a:close/>
              </a:path>
              <a:path w="407034" h="366395">
                <a:moveTo>
                  <a:pt x="305156" y="40686"/>
                </a:moveTo>
                <a:lnTo>
                  <a:pt x="101718" y="40686"/>
                </a:lnTo>
                <a:lnTo>
                  <a:pt x="101718" y="156646"/>
                </a:lnTo>
                <a:lnTo>
                  <a:pt x="115282" y="156646"/>
                </a:lnTo>
                <a:lnTo>
                  <a:pt x="115282" y="81373"/>
                </a:lnTo>
                <a:lnTo>
                  <a:pt x="305156" y="81373"/>
                </a:lnTo>
                <a:lnTo>
                  <a:pt x="305156" y="67812"/>
                </a:lnTo>
                <a:lnTo>
                  <a:pt x="115282" y="67812"/>
                </a:lnTo>
                <a:lnTo>
                  <a:pt x="115282" y="54248"/>
                </a:lnTo>
                <a:lnTo>
                  <a:pt x="305156" y="54248"/>
                </a:lnTo>
                <a:lnTo>
                  <a:pt x="305156" y="40686"/>
                </a:lnTo>
                <a:close/>
              </a:path>
              <a:path w="407034" h="366395">
                <a:moveTo>
                  <a:pt x="318717" y="147830"/>
                </a:moveTo>
                <a:lnTo>
                  <a:pt x="305156" y="156646"/>
                </a:lnTo>
                <a:lnTo>
                  <a:pt x="331944" y="156646"/>
                </a:lnTo>
                <a:lnTo>
                  <a:pt x="318717" y="147830"/>
                </a:lnTo>
                <a:close/>
              </a:path>
              <a:path w="407034" h="366395">
                <a:moveTo>
                  <a:pt x="305156" y="54248"/>
                </a:moveTo>
                <a:lnTo>
                  <a:pt x="291592" y="54248"/>
                </a:lnTo>
                <a:lnTo>
                  <a:pt x="291592" y="67812"/>
                </a:lnTo>
                <a:lnTo>
                  <a:pt x="305156" y="67812"/>
                </a:lnTo>
                <a:lnTo>
                  <a:pt x="305156" y="54248"/>
                </a:lnTo>
                <a:close/>
              </a:path>
              <a:path w="407034" h="366395">
                <a:moveTo>
                  <a:pt x="54248" y="13561"/>
                </a:moveTo>
                <a:lnTo>
                  <a:pt x="40686" y="13561"/>
                </a:lnTo>
                <a:lnTo>
                  <a:pt x="40686" y="18986"/>
                </a:lnTo>
                <a:lnTo>
                  <a:pt x="36619" y="27122"/>
                </a:lnTo>
                <a:lnTo>
                  <a:pt x="51537" y="27122"/>
                </a:lnTo>
                <a:lnTo>
                  <a:pt x="54248" y="21700"/>
                </a:lnTo>
                <a:lnTo>
                  <a:pt x="54248" y="13561"/>
                </a:lnTo>
                <a:close/>
              </a:path>
              <a:path w="407034" h="366395">
                <a:moveTo>
                  <a:pt x="406874" y="13561"/>
                </a:moveTo>
                <a:lnTo>
                  <a:pt x="393313" y="13561"/>
                </a:lnTo>
                <a:lnTo>
                  <a:pt x="393313" y="18986"/>
                </a:lnTo>
                <a:lnTo>
                  <a:pt x="389242" y="27122"/>
                </a:lnTo>
                <a:lnTo>
                  <a:pt x="404163" y="27122"/>
                </a:lnTo>
                <a:lnTo>
                  <a:pt x="406874" y="21700"/>
                </a:lnTo>
                <a:lnTo>
                  <a:pt x="406874" y="13561"/>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7" name="object 12">
            <a:extLst>
              <a:ext uri="{FF2B5EF4-FFF2-40B4-BE49-F238E27FC236}">
                <a16:creationId xmlns="" xmlns:a16="http://schemas.microsoft.com/office/drawing/2014/main" id="{83775CBE-21CF-425D-ABFB-41180DA5A377}"/>
              </a:ext>
            </a:extLst>
          </p:cNvPr>
          <p:cNvSpPr/>
          <p:nvPr/>
        </p:nvSpPr>
        <p:spPr>
          <a:xfrm>
            <a:off x="655322"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8" name="object 13">
            <a:extLst>
              <a:ext uri="{FF2B5EF4-FFF2-40B4-BE49-F238E27FC236}">
                <a16:creationId xmlns="" xmlns:a16="http://schemas.microsoft.com/office/drawing/2014/main" id="{B178D85C-EB66-41A7-A3BD-6CA192A25BC2}"/>
              </a:ext>
            </a:extLst>
          </p:cNvPr>
          <p:cNvSpPr/>
          <p:nvPr/>
        </p:nvSpPr>
        <p:spPr>
          <a:xfrm>
            <a:off x="655322"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9" name="object 14">
            <a:extLst>
              <a:ext uri="{FF2B5EF4-FFF2-40B4-BE49-F238E27FC236}">
                <a16:creationId xmlns="" xmlns:a16="http://schemas.microsoft.com/office/drawing/2014/main" id="{B1AC9C4C-06A4-42C7-B853-E49E57991666}"/>
              </a:ext>
            </a:extLst>
          </p:cNvPr>
          <p:cNvSpPr/>
          <p:nvPr/>
        </p:nvSpPr>
        <p:spPr>
          <a:xfrm>
            <a:off x="397634"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30" name="object 15">
            <a:extLst>
              <a:ext uri="{FF2B5EF4-FFF2-40B4-BE49-F238E27FC236}">
                <a16:creationId xmlns="" xmlns:a16="http://schemas.microsoft.com/office/drawing/2014/main" id="{AA74AE73-2CC7-4164-A38A-9C32CF275CE9}"/>
              </a:ext>
            </a:extLst>
          </p:cNvPr>
          <p:cNvSpPr/>
          <p:nvPr/>
        </p:nvSpPr>
        <p:spPr>
          <a:xfrm>
            <a:off x="397634"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pic>
        <p:nvPicPr>
          <p:cNvPr id="1026" name="Picture 2" descr="C:\Users\xusni\Desktop\photo_2020-09-23_13-59-05.jpg"/>
          <p:cNvPicPr>
            <a:picLocks noChangeAspect="1" noChangeArrowheads="1"/>
          </p:cNvPicPr>
          <p:nvPr/>
        </p:nvPicPr>
        <p:blipFill rotWithShape="1">
          <a:blip r:embed="rId2">
            <a:extLst>
              <a:ext uri="{28A0092B-C50C-407E-A947-70E740481C1C}">
                <a14:useLocalDpi xmlns:a14="http://schemas.microsoft.com/office/drawing/2010/main" val="0"/>
              </a:ext>
            </a:extLst>
          </a:blip>
          <a:srcRect l="5670" t="12023" r="8668" b="4914"/>
          <a:stretch/>
        </p:blipFill>
        <p:spPr bwMode="auto">
          <a:xfrm>
            <a:off x="4139865" y="1275695"/>
            <a:ext cx="1404156" cy="169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136"/>
            <a:ext cx="5508612" cy="1008111"/>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Jadidlar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azaldan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mavjud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Alisher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Navoiy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Mirzo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Bedil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Boborahim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Mashrabdan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merosdan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foydalangan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holda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demokratik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taraqqiyparvar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g‘oyalarni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davom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ettirdilar</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11266" name="Picture 2" descr="Бобораҳим Машраб (1640-1711) | www.ziyouz.u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4299" y="1079985"/>
            <a:ext cx="1772769" cy="18362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43821" y="2916188"/>
            <a:ext cx="1753247" cy="221205"/>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100" b="1" dirty="0" err="1">
                <a:solidFill>
                  <a:srgbClr val="000000"/>
                </a:solidFill>
                <a:latin typeface="Arial" pitchFamily="34" charset="0"/>
                <a:cs typeface="Arial" pitchFamily="34" charset="0"/>
              </a:rPr>
              <a:t>Boborahim</a:t>
            </a:r>
            <a:r>
              <a:rPr lang="en-US" sz="1100" b="1" dirty="0">
                <a:solidFill>
                  <a:srgbClr val="000000"/>
                </a:solidFill>
                <a:latin typeface="Arial" pitchFamily="34" charset="0"/>
                <a:cs typeface="Arial" pitchFamily="34" charset="0"/>
              </a:rPr>
              <a:t> </a:t>
            </a:r>
            <a:r>
              <a:rPr lang="en-US" sz="1100" b="1" dirty="0" err="1">
                <a:solidFill>
                  <a:srgbClr val="000000"/>
                </a:solidFill>
                <a:latin typeface="Arial" pitchFamily="34" charset="0"/>
                <a:cs typeface="Arial" pitchFamily="34" charset="0"/>
              </a:rPr>
              <a:t>Mashrab</a:t>
            </a:r>
            <a:endParaRPr lang="ru-RU" sz="1100" dirty="0">
              <a:solidFill>
                <a:srgbClr val="000000"/>
              </a:solidFill>
              <a:latin typeface="Arial" pitchFamily="34" charset="0"/>
              <a:cs typeface="Arial" pitchFamily="34" charset="0"/>
            </a:endParaRPr>
          </a:p>
        </p:txBody>
      </p:sp>
      <p:sp>
        <p:nvSpPr>
          <p:cNvPr id="7" name="TextBox 6"/>
          <p:cNvSpPr txBox="1"/>
          <p:nvPr/>
        </p:nvSpPr>
        <p:spPr>
          <a:xfrm>
            <a:off x="179425" y="1115988"/>
            <a:ext cx="338437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Turkiston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ilg‘or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ziyolilari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erishgan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yutiqlari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orasida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salmoqlisi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hukumron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mafkuradan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mustaqil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xalq</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ta‘limi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tizimining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yaratilishi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hamda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milliy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matbuotga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asos</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solinishi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69718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8" y="-136"/>
            <a:ext cx="5580620" cy="1080120"/>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taraqqiyparvar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sarmoyadorlari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yoshlarni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chet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ellarga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yuborib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zarur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kasblarni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egallab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xalqqa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foydali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xizmat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qiladigan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yoshlarni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qayg‘urgan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jadidlarni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qo‘llab-quvvatladilar</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12292" name="Picture 4" descr="Бийск идёт в школу: 20-е годы XX века"/>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561" y="1151992"/>
            <a:ext cx="2996945" cy="179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312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47374"/>
            <a:ext cx="5544616" cy="1608674"/>
          </a:xfrm>
        </p:spPr>
        <p:txBody>
          <a:bodyPr>
            <a:noAutofit/>
          </a:bodyPr>
          <a:lstStyle/>
          <a:p>
            <a:pPr>
              <a:lnSpc>
                <a:spcPct val="100000"/>
              </a:lnSpc>
              <a:spcAft>
                <a:spcPts val="600"/>
              </a:spcAft>
            </a:pPr>
            <a:r>
              <a:rPr lang="en-US" sz="1600" dirty="0" err="1">
                <a:solidFill>
                  <a:srgbClr val="000000"/>
                </a:solidFill>
                <a:latin typeface="Arial" pitchFamily="34" charset="0"/>
                <a:cs typeface="Arial" pitchFamily="34" charset="0"/>
              </a:rPr>
              <a:t>Andijonlik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Mirkomil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Mirmo‘minboyev</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hisobidan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ana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shu</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katta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miqdorda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mablag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ajratgan</a:t>
            </a:r>
            <a:r>
              <a:rPr lang="en-US" sz="1600" dirty="0">
                <a:solidFill>
                  <a:srgbClr val="000000"/>
                </a:solidFill>
                <a:latin typeface="Arial" pitchFamily="34" charset="0"/>
                <a:cs typeface="Arial" pitchFamily="34" charset="0"/>
              </a:rPr>
              <a:t>. 1910-yilda </a:t>
            </a:r>
            <a:r>
              <a:rPr lang="en-US" sz="1600" dirty="0" err="1">
                <a:solidFill>
                  <a:srgbClr val="000000"/>
                </a:solidFill>
                <a:latin typeface="Arial" pitchFamily="34" charset="0"/>
                <a:cs typeface="Arial" pitchFamily="34" charset="0"/>
              </a:rPr>
              <a:t>Buxoroda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mudarris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Hoji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Rafiy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Mirza</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Abduvohid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Hamidxo‘ja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Mehriy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Usmonxo‘ja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Muhammaddin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maxdum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kabilar</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Tarbiyai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atfol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Bolalar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tarbiyasi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jamiyatini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qilib</a:t>
            </a:r>
            <a:r>
              <a:rPr lang="en-US" sz="1600" dirty="0">
                <a:solidFill>
                  <a:srgbClr val="000000"/>
                </a:solidFill>
                <a:latin typeface="Arial" pitchFamily="34" charset="0"/>
                <a:cs typeface="Arial" pitchFamily="34" charset="0"/>
              </a:rPr>
              <a:t>, 1911-yilda 15 </a:t>
            </a:r>
            <a:r>
              <a:rPr lang="en-US" sz="1600" dirty="0" err="1">
                <a:solidFill>
                  <a:srgbClr val="000000"/>
                </a:solidFill>
                <a:latin typeface="Arial" pitchFamily="34" charset="0"/>
                <a:cs typeface="Arial" pitchFamily="34" charset="0"/>
              </a:rPr>
              <a:t>nafar</a:t>
            </a:r>
            <a:r>
              <a:rPr lang="en-US" sz="1600" dirty="0">
                <a:solidFill>
                  <a:srgbClr val="000000"/>
                </a:solidFill>
                <a:latin typeface="Arial" pitchFamily="34" charset="0"/>
                <a:cs typeface="Arial" pitchFamily="34" charset="0"/>
              </a:rPr>
              <a:t>, 1912-yilda </a:t>
            </a:r>
            <a:r>
              <a:rPr lang="en-US" sz="1600" dirty="0" err="1">
                <a:solidFill>
                  <a:srgbClr val="000000"/>
                </a:solidFill>
                <a:latin typeface="Arial" pitchFamily="34" charset="0"/>
                <a:cs typeface="Arial" pitchFamily="34" charset="0"/>
              </a:rPr>
              <a:t>esa</a:t>
            </a:r>
            <a:r>
              <a:rPr lang="en-US" sz="1600" dirty="0">
                <a:solidFill>
                  <a:srgbClr val="000000"/>
                </a:solidFill>
                <a:latin typeface="Arial" pitchFamily="34" charset="0"/>
                <a:cs typeface="Arial" pitchFamily="34" charset="0"/>
              </a:rPr>
              <a:t> 30 </a:t>
            </a:r>
            <a:r>
              <a:rPr lang="en-US" sz="1600" dirty="0" err="1">
                <a:solidFill>
                  <a:srgbClr val="000000"/>
                </a:solidFill>
                <a:latin typeface="Arial" pitchFamily="34" charset="0"/>
                <a:cs typeface="Arial" pitchFamily="34" charset="0"/>
              </a:rPr>
              <a:t>nafar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talabani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Turkiyaga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o‘qishga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yuborganlar</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7" name="Объект 6"/>
          <p:cNvPicPr>
            <a:picLocks noGrp="1"/>
          </p:cNvPicPr>
          <p:nvPr>
            <p:ph idx="1"/>
          </p:nvPr>
        </p:nvPicPr>
        <p:blipFill rotWithShape="1">
          <a:blip r:embed="rId2">
            <a:extLst>
              <a:ext uri="{28A0092B-C50C-407E-A947-70E740481C1C}">
                <a14:useLocalDpi xmlns:a14="http://schemas.microsoft.com/office/drawing/2010/main" val="0"/>
              </a:ext>
            </a:extLst>
          </a:blip>
          <a:srcRect r="37178"/>
          <a:stretch/>
        </p:blipFill>
        <p:spPr bwMode="auto">
          <a:xfrm>
            <a:off x="465605" y="1692052"/>
            <a:ext cx="2171973" cy="1229534"/>
          </a:xfrm>
          <a:prstGeom prst="rect">
            <a:avLst/>
          </a:prstGeom>
          <a:noFill/>
        </p:spPr>
      </p:pic>
      <p:sp>
        <p:nvSpPr>
          <p:cNvPr id="8" name="Прямоугольник 7"/>
          <p:cNvSpPr/>
          <p:nvPr/>
        </p:nvSpPr>
        <p:spPr>
          <a:xfrm>
            <a:off x="465604" y="2916188"/>
            <a:ext cx="2171973" cy="205816"/>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000" b="1" dirty="0" smtClean="0">
                <a:solidFill>
                  <a:srgbClr val="000000"/>
                </a:solidFill>
                <a:latin typeface="Arial" pitchFamily="34" charset="0"/>
                <a:ea typeface="Times New Roman" panose="02020603050405020304" pitchFamily="18" charset="0"/>
                <a:cs typeface="Arial" pitchFamily="34" charset="0"/>
              </a:rPr>
              <a:t>“</a:t>
            </a:r>
            <a:r>
              <a:rPr lang="en-US" sz="1000" b="1" dirty="0" err="1" smtClean="0">
                <a:solidFill>
                  <a:srgbClr val="000000"/>
                </a:solidFill>
                <a:latin typeface="Arial" pitchFamily="34" charset="0"/>
                <a:ea typeface="Times New Roman" panose="02020603050405020304" pitchFamily="18" charset="0"/>
                <a:cs typeface="Arial" pitchFamily="34" charset="0"/>
              </a:rPr>
              <a:t>Tarbiyai</a:t>
            </a:r>
            <a:r>
              <a:rPr lang="en-US" sz="1000" b="1" dirty="0" smtClean="0">
                <a:solidFill>
                  <a:srgbClr val="000000"/>
                </a:solidFill>
                <a:latin typeface="Arial" pitchFamily="34" charset="0"/>
                <a:ea typeface="Times New Roman" panose="02020603050405020304" pitchFamily="18" charset="0"/>
                <a:cs typeface="Arial" pitchFamily="34" charset="0"/>
              </a:rPr>
              <a:t> </a:t>
            </a:r>
            <a:r>
              <a:rPr lang="en-US" sz="1000" b="1" dirty="0" err="1" smtClean="0">
                <a:solidFill>
                  <a:srgbClr val="000000"/>
                </a:solidFill>
                <a:latin typeface="Arial" pitchFamily="34" charset="0"/>
                <a:ea typeface="Times New Roman" panose="02020603050405020304" pitchFamily="18" charset="0"/>
                <a:cs typeface="Arial" pitchFamily="34" charset="0"/>
              </a:rPr>
              <a:t>atfol</a:t>
            </a:r>
            <a:r>
              <a:rPr lang="en-US" sz="1000" b="1" dirty="0" smtClean="0">
                <a:solidFill>
                  <a:srgbClr val="000000"/>
                </a:solidFill>
                <a:latin typeface="Arial" pitchFamily="34" charset="0"/>
                <a:ea typeface="Times New Roman" panose="02020603050405020304" pitchFamily="18" charset="0"/>
                <a:cs typeface="Arial" pitchFamily="34" charset="0"/>
              </a:rPr>
              <a:t>” </a:t>
            </a:r>
            <a:r>
              <a:rPr lang="en-US" sz="1000" b="1" dirty="0" err="1">
                <a:solidFill>
                  <a:srgbClr val="000000"/>
                </a:solidFill>
                <a:latin typeface="Arial" pitchFamily="34" charset="0"/>
                <a:ea typeface="Times New Roman" panose="02020603050405020304" pitchFamily="18" charset="0"/>
                <a:cs typeface="Arial" pitchFamily="34" charset="0"/>
              </a:rPr>
              <a:t>jamiyati</a:t>
            </a:r>
            <a:r>
              <a:rPr lang="en-US" sz="1000" b="1" dirty="0">
                <a:solidFill>
                  <a:srgbClr val="000000"/>
                </a:solidFill>
                <a:latin typeface="Arial" pitchFamily="34" charset="0"/>
                <a:ea typeface="Times New Roman" panose="02020603050405020304" pitchFamily="18" charset="0"/>
                <a:cs typeface="Arial" pitchFamily="34" charset="0"/>
              </a:rPr>
              <a:t> </a:t>
            </a:r>
            <a:r>
              <a:rPr lang="en-US" sz="1000" b="1" dirty="0" err="1">
                <a:solidFill>
                  <a:srgbClr val="000000"/>
                </a:solidFill>
                <a:latin typeface="Arial" pitchFamily="34" charset="0"/>
                <a:ea typeface="Times New Roman" panose="02020603050405020304" pitchFamily="18" charset="0"/>
                <a:cs typeface="Arial" pitchFamily="34" charset="0"/>
              </a:rPr>
              <a:t>a’zolari</a:t>
            </a:r>
            <a:endParaRPr lang="ru-RU" dirty="0">
              <a:solidFill>
                <a:srgbClr val="000000"/>
              </a:solidFill>
              <a:latin typeface="Arial" pitchFamily="34" charset="0"/>
              <a:cs typeface="Arial" pitchFamily="34" charset="0"/>
            </a:endParaRPr>
          </a:p>
        </p:txBody>
      </p:sp>
      <p:pic>
        <p:nvPicPr>
          <p:cNvPr id="10" name="Объект 6"/>
          <p:cNvPicPr>
            <a:picLocks/>
          </p:cNvPicPr>
          <p:nvPr/>
        </p:nvPicPr>
        <p:blipFill rotWithShape="1">
          <a:blip r:embed="rId2">
            <a:extLst>
              <a:ext uri="{28A0092B-C50C-407E-A947-70E740481C1C}">
                <a14:useLocalDpi xmlns:a14="http://schemas.microsoft.com/office/drawing/2010/main" val="0"/>
              </a:ext>
            </a:extLst>
          </a:blip>
          <a:srcRect l="66277" b="8090"/>
          <a:stretch/>
        </p:blipFill>
        <p:spPr bwMode="auto">
          <a:xfrm>
            <a:off x="3658046" y="1538588"/>
            <a:ext cx="1273907" cy="1269588"/>
          </a:xfrm>
          <a:prstGeom prst="rect">
            <a:avLst/>
          </a:prstGeom>
          <a:noFill/>
        </p:spPr>
      </p:pic>
      <p:sp>
        <p:nvSpPr>
          <p:cNvPr id="3" name="Прямоугольник 2"/>
          <p:cNvSpPr/>
          <p:nvPr/>
        </p:nvSpPr>
        <p:spPr>
          <a:xfrm>
            <a:off x="2844316" y="2839207"/>
            <a:ext cx="2879725" cy="379591"/>
          </a:xfrm>
          <a:prstGeom prst="rect">
            <a:avLst/>
          </a:prstGeom>
        </p:spPr>
        <p:txBody>
          <a:bodyPr>
            <a:spAutoFit/>
          </a:bodyPr>
          <a:lstStyle/>
          <a:p>
            <a:pPr indent="41069" algn="ctr">
              <a:lnSpc>
                <a:spcPts val="782"/>
              </a:lnSpc>
            </a:pPr>
            <a:r>
              <a:rPr lang="en-US" sz="1200" b="1" dirty="0" err="1">
                <a:solidFill>
                  <a:srgbClr val="000000"/>
                </a:solidFill>
                <a:latin typeface="Arial" pitchFamily="34" charset="0"/>
                <a:ea typeface="Times New Roman" panose="02020603050405020304" pitchFamily="18" charset="0"/>
                <a:cs typeface="Arial" pitchFamily="34" charset="0"/>
              </a:rPr>
              <a:t>Mirkomil</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Mirmo‘minboyev</a:t>
            </a:r>
            <a:r>
              <a:rPr lang="en-US" sz="1200" b="1" dirty="0">
                <a:solidFill>
                  <a:srgbClr val="000000"/>
                </a:solidFill>
                <a:latin typeface="Arial" pitchFamily="34" charset="0"/>
                <a:ea typeface="Times New Roman" panose="02020603050405020304" pitchFamily="18" charset="0"/>
                <a:cs typeface="Arial" pitchFamily="34" charset="0"/>
              </a:rPr>
              <a:t> </a:t>
            </a:r>
          </a:p>
          <a:p>
            <a:pPr marL="36000" indent="41069" algn="ctr"/>
            <a:r>
              <a:rPr lang="en-US" sz="1200" b="1" dirty="0">
                <a:solidFill>
                  <a:srgbClr val="000000"/>
                </a:solidFill>
                <a:latin typeface="Arial" pitchFamily="34" charset="0"/>
                <a:ea typeface="Times New Roman" panose="02020603050405020304" pitchFamily="18" charset="0"/>
                <a:cs typeface="Arial" pitchFamily="34" charset="0"/>
              </a:rPr>
              <a:t>(</a:t>
            </a:r>
            <a:r>
              <a:rPr lang="en-US" sz="1200" b="1" dirty="0" err="1">
                <a:solidFill>
                  <a:srgbClr val="000000"/>
                </a:solidFill>
                <a:latin typeface="Arial" pitchFamily="34" charset="0"/>
                <a:ea typeface="Times New Roman" panose="02020603050405020304" pitchFamily="18" charset="0"/>
                <a:cs typeface="Arial" pitchFamily="34" charset="0"/>
              </a:rPr>
              <a:t>o‘ngda</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tijoratchi</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do‘sti</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bilan</a:t>
            </a:r>
            <a:endParaRPr lang="ru-RU" sz="1200" dirty="0">
              <a:solidFill>
                <a:srgbClr val="000000"/>
              </a:solidFill>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299513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417" y="395908"/>
            <a:ext cx="5580620" cy="1036813"/>
          </a:xfrm>
          <a:prstGeom prst="rect">
            <a:avLst/>
          </a:prstGeom>
        </p:spPr>
        <p:txBody>
          <a:bodyPr wrap="square" lIns="51426" tIns="25713" rIns="51426" bIns="25713">
            <a:spAutoFit/>
          </a:bodyPr>
          <a:lstStyle/>
          <a:p>
            <a:pPr algn="ctr"/>
            <a:r>
              <a:rPr lang="en-US" sz="1600" dirty="0" err="1">
                <a:solidFill>
                  <a:srgbClr val="000000"/>
                </a:solidFill>
                <a:latin typeface="Arial" pitchFamily="34" charset="0"/>
                <a:ea typeface="Times New Roman" panose="02020603050405020304" pitchFamily="18" charset="0"/>
                <a:cs typeface="Arial" pitchFamily="34" charset="0"/>
              </a:rPr>
              <a:t>Jadidlar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mafkurasiga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ko‘ra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islom</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dini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shaxsning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ma’naviy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kamoloti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jamiyat</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rivojida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muhim</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o‘rin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tutgan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ushbu</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vazifani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hal</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etmay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turib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boshqa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muammolarni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bartaraf</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qilishning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iloji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yo‘qligini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anglab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yetganlar</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pic>
        <p:nvPicPr>
          <p:cNvPr id="1026" name="Picture 2" descr="Джадидизм у татар в XIX – начале ХХ вв. Часть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9212" y="1463125"/>
            <a:ext cx="3341026" cy="1669087"/>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0" y="-136"/>
            <a:ext cx="5759450" cy="396044"/>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Autofit/>
          </a:bodyPr>
          <a:lstStyle>
            <a:lvl1pPr algn="ctr" defTabSz="575936" rtl="0" eaLnBrk="1" latinLnBrk="0" hangingPunct="1">
              <a:lnSpc>
                <a:spcPct val="86000"/>
              </a:lnSpc>
              <a:spcBef>
                <a:spcPct val="0"/>
              </a:spcBef>
              <a:buNone/>
              <a:defRPr sz="1323" kern="800" spc="-25">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ru-RU" sz="2400" b="1" dirty="0" err="1">
                <a:solidFill>
                  <a:schemeClr val="bg1"/>
                </a:solidFill>
                <a:latin typeface="Arial" pitchFamily="34" charset="0"/>
                <a:cs typeface="Arial" pitchFamily="34" charset="0"/>
              </a:rPr>
              <a:t>Jadidlar</a:t>
            </a:r>
            <a:r>
              <a:rPr lang="en-US" altLang="ru-RU" sz="2400" b="1" dirty="0">
                <a:solidFill>
                  <a:schemeClr val="bg1"/>
                </a:solidFill>
                <a:latin typeface="Arial" pitchFamily="34" charset="0"/>
                <a:cs typeface="Arial" pitchFamily="34" charset="0"/>
              </a:rPr>
              <a:t> </a:t>
            </a:r>
            <a:r>
              <a:rPr lang="en-US" altLang="ru-RU" sz="2400" b="1" dirty="0" err="1">
                <a:solidFill>
                  <a:schemeClr val="bg1"/>
                </a:solidFill>
                <a:latin typeface="Arial" pitchFamily="34" charset="0"/>
                <a:cs typeface="Arial" pitchFamily="34" charset="0"/>
              </a:rPr>
              <a:t>va</a:t>
            </a:r>
            <a:r>
              <a:rPr lang="en-US" altLang="ru-RU" sz="2400" b="1" dirty="0">
                <a:solidFill>
                  <a:schemeClr val="bg1"/>
                </a:solidFill>
                <a:latin typeface="Arial" pitchFamily="34" charset="0"/>
                <a:cs typeface="Arial" pitchFamily="34" charset="0"/>
              </a:rPr>
              <a:t> </a:t>
            </a:r>
            <a:r>
              <a:rPr lang="en-US" altLang="ru-RU" sz="2400" b="1" dirty="0" err="1">
                <a:solidFill>
                  <a:schemeClr val="bg1"/>
                </a:solidFill>
                <a:latin typeface="Arial" pitchFamily="34" charset="0"/>
                <a:cs typeface="Arial" pitchFamily="34" charset="0"/>
              </a:rPr>
              <a:t>islom</a:t>
            </a:r>
            <a:r>
              <a:rPr lang="en-US" altLang="ru-RU" sz="2400" b="1" dirty="0">
                <a:solidFill>
                  <a:schemeClr val="bg1"/>
                </a:solidFill>
                <a:latin typeface="Arial" pitchFamily="34" charset="0"/>
                <a:cs typeface="Arial" pitchFamily="34" charset="0"/>
              </a:rPr>
              <a:t> </a:t>
            </a:r>
            <a:r>
              <a:rPr lang="en-US" altLang="ru-RU" sz="2400" b="1" dirty="0" err="1">
                <a:solidFill>
                  <a:schemeClr val="bg1"/>
                </a:solidFill>
                <a:latin typeface="Arial" pitchFamily="34" charset="0"/>
                <a:cs typeface="Arial" pitchFamily="34" charset="0"/>
              </a:rPr>
              <a:t>dini</a:t>
            </a:r>
            <a:endParaRPr lang="en-US" altLang="ru-RU" sz="24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37658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71413" y="0"/>
            <a:ext cx="5580620" cy="827956"/>
          </a:xfrm>
        </p:spPr>
        <p:txBody>
          <a:bodyPr>
            <a:noAutofit/>
          </a:bodyPr>
          <a:lstStyle/>
          <a:p>
            <a:pPr>
              <a:lnSpc>
                <a:spcPct val="100000"/>
              </a:lnSpc>
              <a:spcAft>
                <a:spcPts val="600"/>
              </a:spcAft>
            </a:pPr>
            <a:r>
              <a:rPr lang="en-US" sz="1600" dirty="0">
                <a:solidFill>
                  <a:srgbClr val="000000"/>
                </a:solidFill>
                <a:latin typeface="Arial" pitchFamily="34" charset="0"/>
                <a:cs typeface="Arial" pitchFamily="34" charset="0"/>
              </a:rPr>
              <a:t>1909-yilda </a:t>
            </a:r>
            <a:r>
              <a:rPr lang="en-US" sz="1600" dirty="0" err="1">
                <a:solidFill>
                  <a:srgbClr val="000000"/>
                </a:solidFill>
                <a:latin typeface="Arial" pitchFamily="34" charset="0"/>
                <a:cs typeface="Arial" pitchFamily="34" charset="0"/>
              </a:rPr>
              <a:t>Mahmudxo‘ja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Behbudiy</a:t>
            </a:r>
            <a:r>
              <a:rPr lang="en-US" sz="1600" dirty="0">
                <a:solidFill>
                  <a:srgbClr val="000000"/>
                </a:solidFill>
                <a:latin typeface="Arial" pitchFamily="34" charset="0"/>
                <a:cs typeface="Arial" pitchFamily="34" charset="0"/>
              </a:rPr>
              <a:t>, 1910-yilda Abdulla </a:t>
            </a:r>
            <a:r>
              <a:rPr lang="en-US" sz="1600" dirty="0" err="1">
                <a:solidFill>
                  <a:srgbClr val="000000"/>
                </a:solidFill>
                <a:latin typeface="Arial" pitchFamily="34" charset="0"/>
                <a:cs typeface="Arial" pitchFamily="34" charset="0"/>
              </a:rPr>
              <a:t>Avloniy</a:t>
            </a:r>
            <a:r>
              <a:rPr lang="en-US" sz="1600" dirty="0">
                <a:solidFill>
                  <a:srgbClr val="000000"/>
                </a:solidFill>
                <a:latin typeface="Arial" pitchFamily="34" charset="0"/>
                <a:cs typeface="Arial" pitchFamily="34" charset="0"/>
              </a:rPr>
              <a:t>, 1915-yilda </a:t>
            </a:r>
            <a:r>
              <a:rPr lang="en-US" sz="1600" dirty="0" err="1">
                <a:solidFill>
                  <a:srgbClr val="000000"/>
                </a:solidFill>
                <a:latin typeface="Arial" pitchFamily="34" charset="0"/>
                <a:cs typeface="Arial" pitchFamily="34" charset="0"/>
              </a:rPr>
              <a:t>Abdurauf</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Abdurahim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o‘g‘li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Fitrat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tomonidan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islom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tarixiga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oid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asarlar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yaratildi</a:t>
            </a:r>
            <a:r>
              <a:rPr lang="en-US" sz="1600" dirty="0">
                <a:solidFill>
                  <a:srgbClr val="000000"/>
                </a:solidFill>
                <a:latin typeface="Arial" pitchFamily="34" charset="0"/>
                <a:cs typeface="Arial" pitchFamily="34" charset="0"/>
              </a:rPr>
              <a:t>. </a:t>
            </a:r>
            <a:endParaRPr lang="ru-RU" altLang="ru-RU" sz="1600" dirty="0">
              <a:solidFill>
                <a:srgbClr val="000000"/>
              </a:solidFill>
              <a:latin typeface="Arial" pitchFamily="34" charset="0"/>
              <a:cs typeface="Arial" pitchFamily="34" charset="0"/>
            </a:endParaRPr>
          </a:p>
        </p:txBody>
      </p:sp>
      <p:pic>
        <p:nvPicPr>
          <p:cNvPr id="2052" name="Picture 4" descr="Маҳмудхўжа Беҳбудий (1875-1919) | www.ziyouz.u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7837" y="935968"/>
            <a:ext cx="1669662" cy="183620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87837" y="2772172"/>
            <a:ext cx="1669662" cy="221205"/>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100" b="1" dirty="0" err="1">
                <a:solidFill>
                  <a:schemeClr val="tx1"/>
                </a:solidFill>
                <a:latin typeface="Andalus" panose="02020603050405020304" pitchFamily="18" charset="-78"/>
                <a:cs typeface="Andalus" panose="02020603050405020304" pitchFamily="18" charset="-78"/>
              </a:rPr>
              <a:t>Mahmudxo‘ja</a:t>
            </a:r>
            <a:r>
              <a:rPr lang="en-US" sz="1100" b="1" dirty="0">
                <a:solidFill>
                  <a:schemeClr val="tx1"/>
                </a:solidFill>
                <a:latin typeface="Andalus" panose="02020603050405020304" pitchFamily="18" charset="-78"/>
                <a:cs typeface="Andalus" panose="02020603050405020304" pitchFamily="18" charset="-78"/>
              </a:rPr>
              <a:t> </a:t>
            </a:r>
            <a:r>
              <a:rPr lang="en-US" sz="1100" b="1" dirty="0" err="1">
                <a:solidFill>
                  <a:schemeClr val="tx1"/>
                </a:solidFill>
                <a:latin typeface="Andalus" panose="02020603050405020304" pitchFamily="18" charset="-78"/>
                <a:cs typeface="Andalus" panose="02020603050405020304" pitchFamily="18" charset="-78"/>
              </a:rPr>
              <a:t>Behbudiy</a:t>
            </a:r>
            <a:endParaRPr lang="ru-RU" sz="1100" dirty="0">
              <a:solidFill>
                <a:schemeClr val="tx1"/>
              </a:solidFill>
            </a:endParaRPr>
          </a:p>
        </p:txBody>
      </p:sp>
      <p:sp>
        <p:nvSpPr>
          <p:cNvPr id="7" name="Заголовок 1"/>
          <p:cNvSpPr txBox="1">
            <a:spLocks/>
          </p:cNvSpPr>
          <p:nvPr/>
        </p:nvSpPr>
        <p:spPr>
          <a:xfrm>
            <a:off x="227712" y="935968"/>
            <a:ext cx="3552113" cy="2057409"/>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fontScale="975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err="1" smtClean="0">
                <a:solidFill>
                  <a:srgbClr val="000000"/>
                </a:solidFill>
                <a:latin typeface="Arial" pitchFamily="34" charset="0"/>
                <a:cs typeface="Arial" pitchFamily="34" charset="0"/>
              </a:rPr>
              <a:t>Turkiston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taraqqiyparvarlari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tomonidan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birinchi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navbatda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amalga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oshirilgan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chora</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tadbirlar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qatorida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islom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dini</a:t>
            </a:r>
            <a:r>
              <a:rPr lang="en-US" sz="1600" dirty="0" smtClean="0">
                <a:solidFill>
                  <a:srgbClr val="000000"/>
                </a:solidFill>
                <a:latin typeface="Arial" pitchFamily="34" charset="0"/>
                <a:cs typeface="Arial" pitchFamily="34" charset="0"/>
              </a:rPr>
              <a:t> me</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yorlarini</a:t>
            </a:r>
            <a:r>
              <a:rPr lang="ru-RU"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Qur</a:t>
            </a:r>
            <a:r>
              <a:rPr lang="ru-RU" sz="1600" dirty="0" smtClean="0">
                <a:solidFill>
                  <a:srgbClr val="000000"/>
                </a:solidFill>
                <a:latin typeface="Arial" pitchFamily="34" charset="0"/>
                <a:cs typeface="Arial" pitchFamily="34" charset="0"/>
              </a:rPr>
              <a:t>’</a:t>
            </a:r>
            <a:r>
              <a:rPr lang="en-US" sz="1600" dirty="0" smtClean="0">
                <a:solidFill>
                  <a:srgbClr val="000000"/>
                </a:solidFill>
                <a:latin typeface="Arial" pitchFamily="34" charset="0"/>
                <a:cs typeface="Arial" pitchFamily="34" charset="0"/>
              </a:rPr>
              <a:t>on </a:t>
            </a:r>
            <a:r>
              <a:rPr lang="en-US" sz="1600" dirty="0" err="1" smtClean="0">
                <a:solidFill>
                  <a:srgbClr val="000000"/>
                </a:solidFill>
                <a:latin typeface="Arial" pitchFamily="34" charset="0"/>
                <a:cs typeface="Arial" pitchFamily="34" charset="0"/>
              </a:rPr>
              <a:t>oyatlari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hadislarni</a:t>
            </a:r>
            <a:r>
              <a:rPr lang="ru-RU"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shariat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hukmlarini</a:t>
            </a:r>
            <a:r>
              <a:rPr lang="en-US" sz="1600" dirty="0" smtClean="0">
                <a:solidFill>
                  <a:srgbClr val="000000"/>
                </a:solidFill>
                <a:latin typeface="Arial" pitchFamily="34" charset="0"/>
                <a:cs typeface="Arial" pitchFamily="34" charset="0"/>
              </a:rPr>
              <a:t> to</a:t>
            </a:r>
            <a:r>
              <a:rPr lang="ru-RU" sz="1600" dirty="0" smtClean="0">
                <a:solidFill>
                  <a:srgbClr val="000000"/>
                </a:solidFill>
                <a:latin typeface="Arial" pitchFamily="34" charset="0"/>
                <a:cs typeface="Arial" pitchFamily="34" charset="0"/>
              </a:rPr>
              <a:t>‘</a:t>
            </a:r>
            <a:r>
              <a:rPr lang="en-US" sz="1600" dirty="0" smtClean="0">
                <a:solidFill>
                  <a:srgbClr val="000000"/>
                </a:solidFill>
                <a:latin typeface="Arial" pitchFamily="34" charset="0"/>
                <a:cs typeface="Arial" pitchFamily="34" charset="0"/>
              </a:rPr>
              <a:t>g</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talqin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etish</a:t>
            </a:r>
            <a:r>
              <a:rPr lang="ru-RU" sz="1600" dirty="0" smtClean="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ta</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lim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tizimini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isloh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qilish</a:t>
            </a:r>
            <a:r>
              <a:rPr lang="ru-RU" sz="1600" dirty="0" smtClean="0">
                <a:solidFill>
                  <a:srgbClr val="000000"/>
                </a:solidFill>
                <a:latin typeface="Arial" pitchFamily="34" charset="0"/>
                <a:cs typeface="Arial" pitchFamily="34" charset="0"/>
              </a:rPr>
              <a:t>,</a:t>
            </a:r>
            <a:r>
              <a:rPr lang="en-US" sz="1600" dirty="0" smtClean="0">
                <a:solidFill>
                  <a:srgbClr val="000000"/>
                </a:solidFill>
                <a:latin typeface="Arial" pitchFamily="34" charset="0"/>
                <a:cs typeface="Arial" pitchFamily="34" charset="0"/>
              </a:rPr>
              <a:t>  </a:t>
            </a:r>
            <a:r>
              <a:rPr lang="ru-RU"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zamon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talablariga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moslashtirish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kabilar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ru-RU"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78529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136"/>
            <a:ext cx="5580619" cy="648072"/>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Milliy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taraqqiyparvarlar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musulmon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ruhoniylarining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fanga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nisbatan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salbiy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munosabatda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vakillarini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qoraladilar</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376" y="647936"/>
            <a:ext cx="3249544" cy="1570009"/>
          </a:xfrm>
        </p:spPr>
      </p:pic>
      <p:sp>
        <p:nvSpPr>
          <p:cNvPr id="6" name="Прямоугольник 5"/>
          <p:cNvSpPr/>
          <p:nvPr/>
        </p:nvSpPr>
        <p:spPr>
          <a:xfrm>
            <a:off x="179425" y="2340124"/>
            <a:ext cx="5411707" cy="790592"/>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spcAft>
                <a:spcPts val="600"/>
              </a:spcAft>
            </a:pPr>
            <a:r>
              <a:rPr lang="en-US" sz="1600" dirty="0" err="1">
                <a:solidFill>
                  <a:srgbClr val="000000"/>
                </a:solidFill>
                <a:latin typeface="Arial" pitchFamily="34" charset="0"/>
                <a:cs typeface="Arial" pitchFamily="34" charset="0"/>
              </a:rPr>
              <a:t>Taraqqiyparvarlar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islom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musulmon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erkak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ayollarning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bilimga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bo‘lishini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zimmasiga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burch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qo‘yganligini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targ‘ib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qildilar</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29799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136"/>
            <a:ext cx="5508612" cy="792088"/>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Jadidlar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ilm-fanni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taraqqiyotning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farovonlikning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yo‘naltiruvchi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hamda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jaholatga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kurashning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vositasi</a:t>
            </a:r>
            <a:r>
              <a:rPr lang="en-US" sz="1600" dirty="0">
                <a:solidFill>
                  <a:srgbClr val="000000"/>
                </a:solidFill>
                <a:latin typeface="Arial" pitchFamily="34" charset="0"/>
                <a:cs typeface="Arial" pitchFamily="34" charset="0"/>
              </a:rPr>
              <a:t> deb </a:t>
            </a:r>
            <a:r>
              <a:rPr lang="en-US" sz="1600" dirty="0" err="1">
                <a:solidFill>
                  <a:srgbClr val="000000"/>
                </a:solidFill>
                <a:latin typeface="Arial" pitchFamily="34" charset="0"/>
                <a:cs typeface="Arial" pitchFamily="34" charset="0"/>
              </a:rPr>
              <a:t>hisobladilar</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9725" y="791953"/>
            <a:ext cx="2717088" cy="1548172"/>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215430" y="791952"/>
            <a:ext cx="2592287" cy="1548172"/>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err="1" smtClean="0">
                <a:solidFill>
                  <a:srgbClr val="000000"/>
                </a:solidFill>
                <a:latin typeface="Arial" pitchFamily="34" charset="0"/>
                <a:cs typeface="Arial" pitchFamily="34" charset="0"/>
              </a:rPr>
              <a:t>Jadidlarning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islomga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oid</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g‘oyalari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islomning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asosiy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ta’limotini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o‘zgartirishga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intilganlar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degan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xulosaga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kelmasligi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kerak</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8" name="Прямоугольник 7"/>
          <p:cNvSpPr/>
          <p:nvPr/>
        </p:nvSpPr>
        <p:spPr>
          <a:xfrm>
            <a:off x="230295" y="2427520"/>
            <a:ext cx="5313725" cy="544371"/>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Sababi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faoliyatlarida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Qur’onni</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umuman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butun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islom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ta’limotini</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to‘g‘ri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izohlab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berganlar</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581355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25" y="1"/>
            <a:ext cx="5421602" cy="674330"/>
          </a:xfrm>
        </p:spPr>
        <p:txBody>
          <a:bodyPr/>
          <a:lstStyle/>
          <a:p>
            <a:pPr>
              <a:lnSpc>
                <a:spcPct val="100000"/>
              </a:lnSpc>
              <a:spcAft>
                <a:spcPts val="600"/>
              </a:spcAft>
            </a:pPr>
            <a:r>
              <a:rPr lang="en-US" sz="1600" dirty="0" err="1">
                <a:solidFill>
                  <a:srgbClr val="000000"/>
                </a:solidFill>
                <a:latin typeface="Arial" pitchFamily="34" charset="0"/>
                <a:cs typeface="Arial" pitchFamily="34" charset="0"/>
              </a:rPr>
              <a:t>Jadidlar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ijtimoiy-iqtisodiy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rivojlantirish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borasida</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o‘ziga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qarashlarga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6" name="Прямоугольник 5"/>
          <p:cNvSpPr/>
          <p:nvPr/>
        </p:nvSpPr>
        <p:spPr>
          <a:xfrm>
            <a:off x="107175" y="2377624"/>
            <a:ext cx="5580619" cy="790592"/>
          </a:xfrm>
          <a:prstGeom prst="rect">
            <a:avLst/>
          </a:prstGeom>
        </p:spPr>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Taraqqiyparvarlar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faoliyatlari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davomida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xalqlarining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ijtimoiy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hayoti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turmush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tarzi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kasb-kori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shart-sharoitlaridan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xabardor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bo‘lganlar</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6146" name="Picture 2" descr="Джадидизм у татар в XIX – начале ХХ вв. Часть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5770" y="611932"/>
            <a:ext cx="3163428" cy="170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999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09" y="0"/>
            <a:ext cx="5688037" cy="898310"/>
          </a:xfrm>
        </p:spPr>
        <p:txBody>
          <a:bodyPr>
            <a:noAutofit/>
          </a:bodyPr>
          <a:lstStyle/>
          <a:p>
            <a:pPr>
              <a:lnSpc>
                <a:spcPct val="100000"/>
              </a:lnSpc>
              <a:spcAft>
                <a:spcPts val="600"/>
              </a:spcAft>
            </a:pPr>
            <a:r>
              <a:rPr lang="en-US" sz="1600" dirty="0" err="1">
                <a:solidFill>
                  <a:srgbClr val="000000"/>
                </a:solidFill>
                <a:latin typeface="Arial" pitchFamily="34" charset="0"/>
                <a:cs typeface="Arial" pitchFamily="34" charset="0"/>
              </a:rPr>
              <a:t>Jadidlar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ko‘plab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yoshlarni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rivojlangan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xorijiy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davlatlarga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jumladan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Germaniyaga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o‘qishga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yuborish</a:t>
            </a:r>
            <a:r>
              <a:rPr lang="en-US" sz="1600" dirty="0">
                <a:solidFill>
                  <a:srgbClr val="000000"/>
                </a:solidFill>
                <a:latin typeface="Arial" pitchFamily="34" charset="0"/>
                <a:cs typeface="Arial" pitchFamily="34" charset="0"/>
              </a:rPr>
              <a:t>, u </a:t>
            </a:r>
            <a:r>
              <a:rPr lang="en-US" sz="1600" dirty="0" err="1">
                <a:solidFill>
                  <a:srgbClr val="000000"/>
                </a:solidFill>
                <a:latin typeface="Arial" pitchFamily="34" charset="0"/>
                <a:cs typeface="Arial" pitchFamily="34" charset="0"/>
              </a:rPr>
              <a:t>yerda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tahsil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kelib</a:t>
            </a:r>
            <a:r>
              <a:rPr lang="en-US" sz="1600" dirty="0">
                <a:solidFill>
                  <a:srgbClr val="000000"/>
                </a:solidFill>
                <a:latin typeface="Arial" pitchFamily="34" charset="0"/>
                <a:cs typeface="Arial" pitchFamily="34" charset="0"/>
              </a:rPr>
              <a:t>, yurt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millat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xizmat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g‘oyalarini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ilgari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surdi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6" name="Объект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08" y="898310"/>
            <a:ext cx="2000095" cy="1470589"/>
          </a:xfrm>
          <a:prstGeom prst="rect">
            <a:avLst/>
          </a:prstGeom>
          <a:noFill/>
          <a:ln>
            <a:noFill/>
          </a:ln>
        </p:spPr>
      </p:pic>
      <p:sp>
        <p:nvSpPr>
          <p:cNvPr id="7" name="Прямоугольник 6"/>
          <p:cNvSpPr/>
          <p:nvPr/>
        </p:nvSpPr>
        <p:spPr>
          <a:xfrm>
            <a:off x="3635809" y="2376128"/>
            <a:ext cx="2000095" cy="750068"/>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b="1" dirty="0" err="1" smtClean="0">
                <a:solidFill>
                  <a:srgbClr val="000000"/>
                </a:solidFill>
                <a:effectLst/>
                <a:ea typeface="Times New Roman" panose="02020603050405020304" pitchFamily="18" charset="0"/>
              </a:rPr>
              <a:t>Yangi</a:t>
            </a:r>
            <a:r>
              <a:rPr lang="en-US" b="1" dirty="0" smtClean="0">
                <a:solidFill>
                  <a:srgbClr val="000000"/>
                </a:solidFill>
                <a:effectLst/>
                <a:ea typeface="Times New Roman" panose="02020603050405020304" pitchFamily="18" charset="0"/>
              </a:rPr>
              <a:t> </a:t>
            </a:r>
            <a:r>
              <a:rPr lang="en-US" b="1" dirty="0" err="1" smtClean="0">
                <a:solidFill>
                  <a:srgbClr val="000000"/>
                </a:solidFill>
                <a:effectLst/>
                <a:ea typeface="Times New Roman" panose="02020603050405020304" pitchFamily="18" charset="0"/>
              </a:rPr>
              <a:t>usul</a:t>
            </a:r>
            <a:r>
              <a:rPr lang="en-US" b="1" dirty="0" smtClean="0">
                <a:solidFill>
                  <a:srgbClr val="000000"/>
                </a:solidFill>
                <a:effectLst/>
                <a:ea typeface="Times New Roman" panose="02020603050405020304" pitchFamily="18" charset="0"/>
              </a:rPr>
              <a:t> </a:t>
            </a:r>
            <a:r>
              <a:rPr lang="en-US" b="1" dirty="0" err="1" smtClean="0">
                <a:solidFill>
                  <a:srgbClr val="000000"/>
                </a:solidFill>
                <a:effectLst/>
                <a:ea typeface="Times New Roman" panose="02020603050405020304" pitchFamily="18" charset="0"/>
              </a:rPr>
              <a:t>maktabi</a:t>
            </a:r>
            <a:r>
              <a:rPr lang="en-US" b="1" dirty="0" smtClean="0">
                <a:solidFill>
                  <a:srgbClr val="000000"/>
                </a:solidFill>
                <a:effectLst/>
                <a:ea typeface="Times New Roman" panose="02020603050405020304" pitchFamily="18" charset="0"/>
              </a:rPr>
              <a:t> o</a:t>
            </a:r>
            <a:r>
              <a:rPr lang="ru-RU" b="1" dirty="0" smtClean="0">
                <a:solidFill>
                  <a:srgbClr val="000000"/>
                </a:solidFill>
                <a:effectLst/>
                <a:ea typeface="Times New Roman" panose="02020603050405020304" pitchFamily="18" charset="0"/>
              </a:rPr>
              <a:t>‘</a:t>
            </a:r>
            <a:r>
              <a:rPr lang="en-US" b="1" dirty="0" err="1" smtClean="0">
                <a:solidFill>
                  <a:srgbClr val="000000"/>
                </a:solidFill>
                <a:effectLst/>
                <a:ea typeface="Times New Roman" panose="02020603050405020304" pitchFamily="18" charset="0"/>
              </a:rPr>
              <a:t>quvchilari</a:t>
            </a:r>
            <a:r>
              <a:rPr lang="ru-RU" dirty="0" smtClean="0">
                <a:solidFill>
                  <a:srgbClr val="000000"/>
                </a:solidFill>
                <a:effectLst/>
                <a:ea typeface="Times New Roman" panose="02020603050405020304" pitchFamily="18" charset="0"/>
              </a:rPr>
              <a:t/>
            </a:r>
            <a:br>
              <a:rPr lang="ru-RU" dirty="0" smtClean="0">
                <a:solidFill>
                  <a:srgbClr val="000000"/>
                </a:solidFill>
                <a:effectLst/>
                <a:ea typeface="Times New Roman" panose="02020603050405020304" pitchFamily="18" charset="0"/>
              </a:rPr>
            </a:br>
            <a:r>
              <a:rPr lang="ru-RU" b="1" dirty="0" smtClean="0">
                <a:solidFill>
                  <a:srgbClr val="000000"/>
                </a:solidFill>
                <a:effectLst/>
                <a:ea typeface="Times New Roman" panose="02020603050405020304" pitchFamily="18" charset="0"/>
              </a:rPr>
              <a:t>(</a:t>
            </a:r>
            <a:r>
              <a:rPr lang="en-US" b="1" dirty="0" err="1" smtClean="0">
                <a:solidFill>
                  <a:srgbClr val="000000"/>
                </a:solidFill>
                <a:effectLst/>
                <a:ea typeface="Times New Roman" panose="02020603050405020304" pitchFamily="18" charset="0"/>
              </a:rPr>
              <a:t>markazda</a:t>
            </a:r>
            <a:r>
              <a:rPr lang="en-US" b="1" dirty="0" smtClean="0">
                <a:solidFill>
                  <a:srgbClr val="000000"/>
                </a:solidFill>
                <a:effectLst/>
                <a:ea typeface="Times New Roman" panose="02020603050405020304" pitchFamily="18" charset="0"/>
              </a:rPr>
              <a:t> </a:t>
            </a:r>
            <a:r>
              <a:rPr lang="en-US" b="1" dirty="0" err="1" smtClean="0">
                <a:solidFill>
                  <a:srgbClr val="000000"/>
                </a:solidFill>
                <a:effectLst/>
                <a:ea typeface="Times New Roman" panose="02020603050405020304" pitchFamily="18" charset="0"/>
              </a:rPr>
              <a:t>Abduqodir</a:t>
            </a:r>
            <a:r>
              <a:rPr lang="en-US" b="1" dirty="0" smtClean="0">
                <a:solidFill>
                  <a:srgbClr val="000000"/>
                </a:solidFill>
                <a:effectLst/>
                <a:ea typeface="Times New Roman" panose="02020603050405020304" pitchFamily="18" charset="0"/>
              </a:rPr>
              <a:t> </a:t>
            </a:r>
            <a:r>
              <a:rPr lang="en-US" b="1" dirty="0" err="1" smtClean="0">
                <a:solidFill>
                  <a:srgbClr val="000000"/>
                </a:solidFill>
                <a:effectLst/>
                <a:ea typeface="Times New Roman" panose="02020603050405020304" pitchFamily="18" charset="0"/>
              </a:rPr>
              <a:t>Shakuriy</a:t>
            </a:r>
            <a:r>
              <a:rPr lang="ru-RU" b="1" dirty="0" smtClean="0">
                <a:solidFill>
                  <a:srgbClr val="000000"/>
                </a:solidFill>
                <a:effectLst/>
                <a:ea typeface="Times New Roman" panose="02020603050405020304" pitchFamily="18" charset="0"/>
              </a:rPr>
              <a:t>)</a:t>
            </a:r>
            <a:endParaRPr lang="ru-RU" dirty="0">
              <a:solidFill>
                <a:srgbClr val="000000"/>
              </a:solidFill>
            </a:endParaRPr>
          </a:p>
        </p:txBody>
      </p:sp>
      <p:sp>
        <p:nvSpPr>
          <p:cNvPr id="8" name="Заголовок 1"/>
          <p:cNvSpPr txBox="1">
            <a:spLocks/>
          </p:cNvSpPr>
          <p:nvPr/>
        </p:nvSpPr>
        <p:spPr>
          <a:xfrm>
            <a:off x="203777" y="898310"/>
            <a:ext cx="3288015" cy="2161894"/>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fontScale="975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err="1" smtClean="0">
                <a:solidFill>
                  <a:srgbClr val="000000"/>
                </a:solidFill>
                <a:latin typeface="Arial" pitchFamily="34" charset="0"/>
                <a:cs typeface="Arial" pitchFamily="34" charset="0"/>
              </a:rPr>
              <a:t>Turkiston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taraqqiyparvarlaridan</a:t>
            </a:r>
            <a:r>
              <a:rPr lang="ru-RU" sz="1600" dirty="0" smtClean="0">
                <a:solidFill>
                  <a:srgbClr val="000000"/>
                </a:solidFill>
                <a:latin typeface="Arial" pitchFamily="34" charset="0"/>
                <a:cs typeface="Arial" pitchFamily="34" charset="0"/>
              </a:rPr>
              <a:t/>
            </a:r>
            <a:br>
              <a:rPr lang="ru-RU" sz="1600" dirty="0" smtClean="0">
                <a:solidFill>
                  <a:srgbClr val="000000"/>
                </a:solidFill>
                <a:latin typeface="Arial" pitchFamily="34" charset="0"/>
                <a:cs typeface="Arial" pitchFamily="34" charset="0"/>
              </a:rPr>
            </a:br>
            <a:r>
              <a:rPr lang="en-US" sz="1600" dirty="0" err="1" smtClean="0">
                <a:solidFill>
                  <a:srgbClr val="000000"/>
                </a:solidFill>
                <a:latin typeface="Arial" pitchFamily="34" charset="0"/>
                <a:cs typeface="Arial" pitchFamily="34" charset="0"/>
              </a:rPr>
              <a:t>biri</a:t>
            </a:r>
            <a:r>
              <a:rPr lang="ru-RU"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Toshkentning</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Qor</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yog</a:t>
            </a:r>
            <a:r>
              <a:rPr lang="ru-RU" sz="1600" b="1" dirty="0" smtClean="0">
                <a:solidFill>
                  <a:srgbClr val="000000"/>
                </a:solidFill>
                <a:latin typeface="Arial" pitchFamily="34" charset="0"/>
                <a:cs typeface="Arial" pitchFamily="34" charset="0"/>
              </a:rPr>
              <a:t>‘</a:t>
            </a:r>
            <a:r>
              <a:rPr lang="en-US" sz="1600" b="1" dirty="0" smtClean="0">
                <a:solidFill>
                  <a:srgbClr val="000000"/>
                </a:solidFill>
                <a:latin typeface="Arial" pitchFamily="34" charset="0"/>
                <a:cs typeface="Arial" pitchFamily="34" charset="0"/>
              </a:rPr>
              <a:t>di”</a:t>
            </a:r>
            <a:r>
              <a:rPr lang="ru-RU"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mahallasidan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Asadullaxo</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ja</a:t>
            </a:r>
            <a:r>
              <a:rPr lang="en-US" sz="1600" dirty="0" smtClean="0">
                <a:solidFill>
                  <a:srgbClr val="000000"/>
                </a:solidFill>
                <a:latin typeface="Arial" pitchFamily="34" charset="0"/>
                <a:cs typeface="Arial" pitchFamily="34" charset="0"/>
              </a:rPr>
              <a:t> o</a:t>
            </a:r>
            <a:r>
              <a:rPr lang="ru-RU" sz="1600" dirty="0" smtClean="0">
                <a:solidFill>
                  <a:srgbClr val="000000"/>
                </a:solidFill>
                <a:latin typeface="Arial" pitchFamily="34" charset="0"/>
                <a:cs typeface="Arial" pitchFamily="34" charset="0"/>
              </a:rPr>
              <a:t>‘</a:t>
            </a:r>
            <a:r>
              <a:rPr lang="en-US" sz="1600" dirty="0" smtClean="0">
                <a:solidFill>
                  <a:srgbClr val="000000"/>
                </a:solidFill>
                <a:latin typeface="Arial" pitchFamily="34" charset="0"/>
                <a:cs typeface="Arial" pitchFamily="34" charset="0"/>
              </a:rPr>
              <a:t>g</a:t>
            </a:r>
            <a:r>
              <a:rPr lang="ru-RU" sz="1600" dirty="0" smtClean="0">
                <a:solidFill>
                  <a:srgbClr val="000000"/>
                </a:solidFill>
                <a:latin typeface="Arial" pitchFamily="34" charset="0"/>
                <a:cs typeface="Arial" pitchFamily="34" charset="0"/>
              </a:rPr>
              <a:t>‘</a:t>
            </a:r>
            <a:r>
              <a:rPr lang="en-US" sz="1600" dirty="0" smtClean="0">
                <a:solidFill>
                  <a:srgbClr val="000000"/>
                </a:solidFill>
                <a:latin typeface="Arial" pitchFamily="34" charset="0"/>
                <a:cs typeface="Arial" pitchFamily="34" charset="0"/>
              </a:rPr>
              <a:t>li </a:t>
            </a:r>
            <a:r>
              <a:rPr lang="en-US" sz="1600" dirty="0" err="1" smtClean="0">
                <a:solidFill>
                  <a:srgbClr val="000000"/>
                </a:solidFill>
                <a:latin typeface="Arial" pitchFamily="34" charset="0"/>
                <a:cs typeface="Arial" pitchFamily="34" charset="0"/>
              </a:rPr>
              <a:t>Ubaydullaxo</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ja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Rossiyada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huquqshunoslik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sohasi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yicha</a:t>
            </a:r>
            <a:r>
              <a:rPr lang="en-US" sz="1600" dirty="0" smtClean="0">
                <a:solidFill>
                  <a:srgbClr val="000000"/>
                </a:solidFill>
                <a:latin typeface="Arial" pitchFamily="34" charset="0"/>
                <a:cs typeface="Arial" pitchFamily="34" charset="0"/>
              </a:rPr>
              <a:t> ta</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lim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olib</a:t>
            </a:r>
            <a:r>
              <a:rPr lang="ru-RU"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birinchi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oliy</a:t>
            </a:r>
            <a:r>
              <a:rPr lang="en-US" sz="1600" dirty="0" smtClean="0">
                <a:solidFill>
                  <a:srgbClr val="000000"/>
                </a:solidFill>
                <a:latin typeface="Arial" pitchFamily="34" charset="0"/>
                <a:cs typeface="Arial" pitchFamily="34" charset="0"/>
              </a:rPr>
              <a:t> ma</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lumotli</a:t>
            </a:r>
            <a:r>
              <a:rPr lang="en-US" sz="1600" dirty="0" smtClean="0">
                <a:solidFill>
                  <a:srgbClr val="000000"/>
                </a:solidFill>
                <a:latin typeface="Arial" pitchFamily="34" charset="0"/>
                <a:cs typeface="Arial" pitchFamily="34" charset="0"/>
              </a:rPr>
              <a:t> o</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zbek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advokati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a:t>
            </a:r>
            <a:r>
              <a:rPr lang="ru-RU"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ldi</a:t>
            </a:r>
            <a:r>
              <a:rPr lang="ru-RU"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425277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8" y="455414"/>
            <a:ext cx="5580620" cy="768586"/>
          </a:xfrm>
        </p:spPr>
        <p:txBody>
          <a:bodyPr>
            <a:noAutofit/>
          </a:bodyPr>
          <a:lstStyle/>
          <a:p>
            <a:pPr>
              <a:lnSpc>
                <a:spcPct val="100000"/>
              </a:lnSpc>
              <a:spcAft>
                <a:spcPts val="600"/>
              </a:spcAft>
            </a:pP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taraqqiyparvarlari</a:t>
            </a:r>
            <a:r>
              <a:rPr lang="en-US" sz="1600" dirty="0">
                <a:solidFill>
                  <a:srgbClr val="000000"/>
                </a:solidFill>
                <a:latin typeface="Arial" pitchFamily="34" charset="0"/>
                <a:cs typeface="Arial" pitchFamily="34" charset="0"/>
              </a:rPr>
              <a:t> XX </a:t>
            </a:r>
            <a:r>
              <a:rPr lang="en-US" sz="1600" dirty="0" err="1">
                <a:solidFill>
                  <a:srgbClr val="000000"/>
                </a:solidFill>
                <a:latin typeface="Arial" pitchFamily="34" charset="0"/>
                <a:cs typeface="Arial" pitchFamily="34" charset="0"/>
              </a:rPr>
              <a:t>asrning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boshlaridagi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dunyoda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jarayonlarni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diqqat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kuzatib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bordilar</a:t>
            </a:r>
            <a:r>
              <a:rPr lang="en-US" sz="1600" dirty="0">
                <a:solidFill>
                  <a:srgbClr val="000000"/>
                </a:solidFill>
                <a:latin typeface="Arial" pitchFamily="34" charset="0"/>
                <a:cs typeface="Arial" pitchFamily="34" charset="0"/>
              </a:rPr>
              <a:t>. Bu </a:t>
            </a:r>
            <a:r>
              <a:rPr lang="en-US" sz="1600" dirty="0" err="1">
                <a:solidFill>
                  <a:srgbClr val="000000"/>
                </a:solidFill>
                <a:latin typeface="Arial" pitchFamily="34" charset="0"/>
                <a:cs typeface="Arial" pitchFamily="34" charset="0"/>
              </a:rPr>
              <a:t>davrda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xorijdagi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partiyalarning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dasturlarini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tahlil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qildilar</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8194" name="Picture 2" descr="Жадидлар | Shosh.uz | Nafaqat Toshkent haqi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3741" y="1459468"/>
            <a:ext cx="2628292" cy="1569660"/>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0" y="-136"/>
            <a:ext cx="5759450" cy="396044"/>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Autofit/>
          </a:bodyPr>
          <a:lstStyle>
            <a:lvl1pPr algn="ctr" defTabSz="575936" rtl="0" eaLnBrk="1" latinLnBrk="0" hangingPunct="1">
              <a:lnSpc>
                <a:spcPct val="86000"/>
              </a:lnSpc>
              <a:spcBef>
                <a:spcPct val="0"/>
              </a:spcBef>
              <a:buNone/>
              <a:defRPr sz="1323" kern="800" spc="-25">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ru-RU" sz="2200" b="1" dirty="0" err="1" smtClean="0">
                <a:solidFill>
                  <a:schemeClr val="bg1"/>
                </a:solidFill>
                <a:latin typeface="Arial" pitchFamily="34" charset="0"/>
                <a:cs typeface="Arial" pitchFamily="34" charset="0"/>
              </a:rPr>
              <a:t>Jadidchilikning</a:t>
            </a:r>
            <a:r>
              <a:rPr lang="en-US" altLang="ru-RU" sz="2200" b="1" dirty="0" smtClean="0">
                <a:solidFill>
                  <a:schemeClr val="bg1"/>
                </a:solidFill>
                <a:latin typeface="Arial" pitchFamily="34" charset="0"/>
                <a:cs typeface="Arial" pitchFamily="34" charset="0"/>
              </a:rPr>
              <a:t> </a:t>
            </a:r>
            <a:r>
              <a:rPr lang="en-US" altLang="ru-RU" sz="2200" b="1" dirty="0" err="1" smtClean="0">
                <a:solidFill>
                  <a:schemeClr val="bg1"/>
                </a:solidFill>
                <a:latin typeface="Arial" pitchFamily="34" charset="0"/>
                <a:cs typeface="Arial" pitchFamily="34" charset="0"/>
              </a:rPr>
              <a:t>siyosiy</a:t>
            </a:r>
            <a:r>
              <a:rPr lang="en-US" altLang="ru-RU" sz="2200" b="1" dirty="0" smtClean="0">
                <a:solidFill>
                  <a:schemeClr val="bg1"/>
                </a:solidFill>
                <a:latin typeface="Arial" pitchFamily="34" charset="0"/>
                <a:cs typeface="Arial" pitchFamily="34" charset="0"/>
              </a:rPr>
              <a:t> </a:t>
            </a:r>
            <a:r>
              <a:rPr lang="en-US" altLang="ru-RU" sz="2200" b="1" dirty="0" err="1" smtClean="0">
                <a:solidFill>
                  <a:schemeClr val="bg1"/>
                </a:solidFill>
                <a:latin typeface="Arial" pitchFamily="34" charset="0"/>
                <a:cs typeface="Arial" pitchFamily="34" charset="0"/>
              </a:rPr>
              <a:t>harakatga</a:t>
            </a:r>
            <a:r>
              <a:rPr lang="en-US" altLang="ru-RU" sz="2200" b="1" dirty="0" smtClean="0">
                <a:solidFill>
                  <a:schemeClr val="bg1"/>
                </a:solidFill>
                <a:latin typeface="Arial" pitchFamily="34" charset="0"/>
                <a:cs typeface="Arial" pitchFamily="34" charset="0"/>
              </a:rPr>
              <a:t> </a:t>
            </a:r>
            <a:r>
              <a:rPr lang="en-US" altLang="ru-RU" sz="2200" b="1" dirty="0" err="1" smtClean="0">
                <a:solidFill>
                  <a:schemeClr val="bg1"/>
                </a:solidFill>
                <a:latin typeface="Arial" pitchFamily="34" charset="0"/>
                <a:cs typeface="Arial" pitchFamily="34" charset="0"/>
              </a:rPr>
              <a:t>aylanishi</a:t>
            </a:r>
            <a:endParaRPr lang="en-US" altLang="ru-RU" sz="2200" b="1" dirty="0" smtClean="0">
              <a:solidFill>
                <a:schemeClr val="bg1"/>
              </a:solidFill>
              <a:latin typeface="Arial" pitchFamily="34" charset="0"/>
              <a:cs typeface="Arial" pitchFamily="34" charset="0"/>
            </a:endParaRPr>
          </a:p>
        </p:txBody>
      </p:sp>
      <p:sp>
        <p:nvSpPr>
          <p:cNvPr id="3" name="TextBox 2"/>
          <p:cNvSpPr txBox="1"/>
          <p:nvPr/>
        </p:nvSpPr>
        <p:spPr>
          <a:xfrm>
            <a:off x="107417" y="1459468"/>
            <a:ext cx="284431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Shu</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vaziyatda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taraqqiyparvarlar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o‘zbek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xalqining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tinchliksevarligi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bosiqligidan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kelib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chiqib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barcha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muammolarni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tinch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yo‘l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etishga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intildilar</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97480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1439" y="1388264"/>
            <a:ext cx="2546598" cy="1527924"/>
          </a:xfrm>
        </p:spPr>
      </p:pic>
      <p:sp>
        <p:nvSpPr>
          <p:cNvPr id="2" name="Прямоугольник 1"/>
          <p:cNvSpPr/>
          <p:nvPr/>
        </p:nvSpPr>
        <p:spPr>
          <a:xfrm>
            <a:off x="71413" y="541420"/>
            <a:ext cx="5616624" cy="790592"/>
          </a:xfrm>
          <a:prstGeom prst="rect">
            <a:avLst/>
          </a:prstGeom>
        </p:spPr>
        <p:txBody>
          <a:bodyPr wrap="square" lIns="51426" tIns="25713" rIns="51426" bIns="25713">
            <a:spAutoFit/>
          </a:bodyPr>
          <a:lstStyle/>
          <a:p>
            <a:pPr algn="ctr"/>
            <a:r>
              <a:rPr lang="en-US" sz="1600" dirty="0">
                <a:solidFill>
                  <a:srgbClr val="000000"/>
                </a:solidFill>
                <a:latin typeface="Arial" pitchFamily="34" charset="0"/>
                <a:ea typeface="Times New Roman" panose="02020603050405020304" pitchFamily="18" charset="0"/>
                <a:cs typeface="Arial" pitchFamily="34" charset="0"/>
              </a:rPr>
              <a:t>XX </a:t>
            </a:r>
            <a:r>
              <a:rPr lang="en-US" sz="1600" dirty="0" err="1">
                <a:solidFill>
                  <a:srgbClr val="000000"/>
                </a:solidFill>
                <a:latin typeface="Arial" pitchFamily="34" charset="0"/>
                <a:ea typeface="Times New Roman" panose="02020603050405020304" pitchFamily="18" charset="0"/>
                <a:cs typeface="Arial" pitchFamily="34" charset="0"/>
              </a:rPr>
              <a:t>asr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boshlariga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kelib</a:t>
            </a:r>
            <a:r>
              <a:rPr lang="en-US" sz="1600" dirty="0">
                <a:solidFill>
                  <a:srgbClr val="000000"/>
                </a:solidFill>
                <a:latin typeface="Arial" pitchFamily="34" charset="0"/>
                <a:ea typeface="Times New Roman" panose="02020603050405020304" pitchFamily="18" charset="0"/>
                <a:cs typeface="Arial" pitchFamily="34" charset="0"/>
              </a:rPr>
              <a:t> Toshkent, Samarqand, </a:t>
            </a:r>
            <a:r>
              <a:rPr lang="en-US" sz="1600" dirty="0" err="1">
                <a:solidFill>
                  <a:srgbClr val="000000"/>
                </a:solidFill>
                <a:latin typeface="Arial" pitchFamily="34" charset="0"/>
                <a:ea typeface="Times New Roman" panose="02020603050405020304" pitchFamily="18" charset="0"/>
                <a:cs typeface="Arial" pitchFamily="34" charset="0"/>
              </a:rPr>
              <a:t>Buxoro</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Farg‘ona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vodiysi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shaharlarida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o‘nlab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jadid</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usulidagi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maktablar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ochildi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sp>
        <p:nvSpPr>
          <p:cNvPr id="3" name="Прямоугольник 2"/>
          <p:cNvSpPr/>
          <p:nvPr/>
        </p:nvSpPr>
        <p:spPr>
          <a:xfrm>
            <a:off x="71413" y="1386932"/>
            <a:ext cx="2988332" cy="1529256"/>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spcAft>
                <a:spcPts val="600"/>
              </a:spcAft>
            </a:pPr>
            <a:r>
              <a:rPr lang="en-US" sz="1600" dirty="0" err="1">
                <a:solidFill>
                  <a:srgbClr val="000000"/>
                </a:solidFill>
                <a:latin typeface="Arial" pitchFamily="34" charset="0"/>
                <a:ea typeface="Times New Roman" panose="02020603050405020304" pitchFamily="18" charset="0"/>
                <a:cs typeface="Arial" pitchFamily="34" charset="0"/>
              </a:rPr>
              <a:t>Jadidlar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maktablarda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yoshlarni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bilimli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ma’rifatli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qilib</a:t>
            </a:r>
            <a:r>
              <a:rPr lang="en-US" sz="1600" dirty="0">
                <a:solidFill>
                  <a:srgbClr val="000000"/>
                </a:solidFill>
                <a:latin typeface="Arial" pitchFamily="34" charset="0"/>
                <a:ea typeface="Times New Roman" panose="02020603050405020304" pitchFamily="18" charset="0"/>
                <a:cs typeface="Arial" pitchFamily="34" charset="0"/>
              </a:rPr>
              <a:t> tar-</a:t>
            </a:r>
            <a:r>
              <a:rPr lang="en-US" sz="1600" dirty="0" err="1">
                <a:solidFill>
                  <a:srgbClr val="000000"/>
                </a:solidFill>
                <a:latin typeface="Arial" pitchFamily="34" charset="0"/>
                <a:ea typeface="Times New Roman" panose="02020603050405020304" pitchFamily="18" charset="0"/>
                <a:cs typeface="Arial" pitchFamily="34" charset="0"/>
              </a:rPr>
              <a:t>biyalab</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ular</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orqali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Turkistonda</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mustaqil</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davlat</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barpo</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etish</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uchun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milliy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davlatchilik</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g‘oyalarini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ilgari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surganlar</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sp>
        <p:nvSpPr>
          <p:cNvPr id="9" name="Заголовок 1"/>
          <p:cNvSpPr txBox="1">
            <a:spLocks/>
          </p:cNvSpPr>
          <p:nvPr/>
        </p:nvSpPr>
        <p:spPr>
          <a:xfrm>
            <a:off x="0" y="-136"/>
            <a:ext cx="5759450" cy="504056"/>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Autofit/>
          </a:bodyPr>
          <a:lstStyle>
            <a:lvl1pPr algn="ctr" defTabSz="575936" rtl="0" eaLnBrk="1" latinLnBrk="0" hangingPunct="1">
              <a:lnSpc>
                <a:spcPct val="86000"/>
              </a:lnSpc>
              <a:spcBef>
                <a:spcPct val="0"/>
              </a:spcBef>
              <a:buNone/>
              <a:defRPr sz="1323" kern="800" spc="-25">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ru-RU" sz="1800" b="1" dirty="0" err="1">
                <a:solidFill>
                  <a:schemeClr val="bg1"/>
                </a:solidFill>
                <a:latin typeface="Arial" pitchFamily="34" charset="0"/>
                <a:cs typeface="Arial" pitchFamily="34" charset="0"/>
              </a:rPr>
              <a:t>Turkiston</a:t>
            </a:r>
            <a:r>
              <a:rPr lang="en-US" altLang="ru-RU" sz="1800" b="1" dirty="0">
                <a:solidFill>
                  <a:schemeClr val="bg1"/>
                </a:solidFill>
                <a:latin typeface="Arial" pitchFamily="34" charset="0"/>
                <a:cs typeface="Arial" pitchFamily="34" charset="0"/>
              </a:rPr>
              <a:t> </a:t>
            </a:r>
            <a:r>
              <a:rPr lang="en-US" altLang="ru-RU" sz="1800" b="1" dirty="0" err="1">
                <a:solidFill>
                  <a:schemeClr val="bg1"/>
                </a:solidFill>
                <a:latin typeface="Arial" pitchFamily="34" charset="0"/>
                <a:cs typeface="Arial" pitchFamily="34" charset="0"/>
              </a:rPr>
              <a:t>jadidchilik</a:t>
            </a:r>
            <a:r>
              <a:rPr lang="en-US" altLang="ru-RU" sz="1800" b="1" dirty="0">
                <a:solidFill>
                  <a:schemeClr val="bg1"/>
                </a:solidFill>
                <a:latin typeface="Arial" pitchFamily="34" charset="0"/>
                <a:cs typeface="Arial" pitchFamily="34" charset="0"/>
              </a:rPr>
              <a:t> </a:t>
            </a:r>
            <a:r>
              <a:rPr lang="en-US" altLang="ru-RU" sz="1800" b="1" dirty="0" err="1">
                <a:solidFill>
                  <a:schemeClr val="bg1"/>
                </a:solidFill>
                <a:latin typeface="Arial" pitchFamily="34" charset="0"/>
                <a:cs typeface="Arial" pitchFamily="34" charset="0"/>
              </a:rPr>
              <a:t>harakatining</a:t>
            </a:r>
            <a:r>
              <a:rPr lang="en-US" altLang="ru-RU" sz="1800" b="1" dirty="0">
                <a:solidFill>
                  <a:schemeClr val="bg1"/>
                </a:solidFill>
                <a:latin typeface="Arial" pitchFamily="34" charset="0"/>
                <a:cs typeface="Arial" pitchFamily="34" charset="0"/>
              </a:rPr>
              <a:t> </a:t>
            </a:r>
            <a:r>
              <a:rPr lang="en-US" altLang="ru-RU" sz="1800" b="1" dirty="0" err="1">
                <a:solidFill>
                  <a:schemeClr val="bg1"/>
                </a:solidFill>
                <a:latin typeface="Arial" pitchFamily="34" charset="0"/>
                <a:cs typeface="Arial" pitchFamily="34" charset="0"/>
              </a:rPr>
              <a:t>yirik</a:t>
            </a:r>
            <a:r>
              <a:rPr lang="en-US" altLang="ru-RU" sz="1800" b="1" dirty="0">
                <a:solidFill>
                  <a:schemeClr val="bg1"/>
                </a:solidFill>
                <a:latin typeface="Arial" pitchFamily="34" charset="0"/>
                <a:cs typeface="Arial" pitchFamily="34" charset="0"/>
              </a:rPr>
              <a:t> </a:t>
            </a:r>
            <a:r>
              <a:rPr lang="en-US" altLang="ru-RU" sz="1800" b="1" dirty="0" err="1">
                <a:solidFill>
                  <a:schemeClr val="bg1"/>
                </a:solidFill>
                <a:latin typeface="Arial" pitchFamily="34" charset="0"/>
                <a:cs typeface="Arial" pitchFamily="34" charset="0"/>
              </a:rPr>
              <a:t>namoyondalari</a:t>
            </a:r>
            <a:endParaRPr lang="ru-RU" sz="1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2902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71871"/>
            <a:ext cx="5508611" cy="1224137"/>
          </a:xfrm>
        </p:spPr>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1917-yildagi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fevral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voqealari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arafasida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jadidchiligi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kuchli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harakatga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aylandi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jahon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urushidan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keyin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jadidlar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parlamentar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monarxiya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kurashgan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bo‘lsalar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fevral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voqealaridan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keyin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ancha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qamrovli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qator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talablarni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ilgari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surdilar</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9218" name="Picture 2" descr="Долой царя!»: лозунги Февральской революции - Газета.Ru | Фото"/>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015" y="1374890"/>
            <a:ext cx="4405954" cy="17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728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136"/>
            <a:ext cx="5580620" cy="1044116"/>
          </a:xfrm>
        </p:spPr>
        <p:txBody>
          <a:bodyPr>
            <a:normAutofit/>
          </a:bodyPr>
          <a:lstStyle/>
          <a:p>
            <a:pPr>
              <a:lnSpc>
                <a:spcPct val="100000"/>
              </a:lnSpc>
              <a:spcAft>
                <a:spcPts val="600"/>
              </a:spcAft>
            </a:pPr>
            <a:r>
              <a:rPr lang="en-US" sz="1600" b="1" dirty="0">
                <a:solidFill>
                  <a:srgbClr val="000000"/>
                </a:solidFill>
                <a:latin typeface="Arial" pitchFamily="34" charset="0"/>
                <a:cs typeface="Arial" pitchFamily="34" charset="0"/>
              </a:rPr>
              <a:t>1917-yil mart </a:t>
            </a:r>
            <a:r>
              <a:rPr lang="en-US" sz="1600" dirty="0" err="1">
                <a:solidFill>
                  <a:srgbClr val="000000"/>
                </a:solidFill>
                <a:latin typeface="Arial" pitchFamily="34" charset="0"/>
                <a:cs typeface="Arial" pitchFamily="34" charset="0"/>
              </a:rPr>
              <a:t>oyi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jadidlar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tomonidan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Toshkentda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barcha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erkparvar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tashkilotlarning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umumiy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dasturiga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yagona</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tashkilot</a:t>
            </a:r>
            <a:r>
              <a:rPr lang="en-US" sz="1600" b="1" dirty="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Musulmon</a:t>
            </a:r>
            <a:r>
              <a:rPr lang="en-US" sz="1600" b="1" dirty="0" smtClean="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markaziy</a:t>
            </a:r>
            <a:r>
              <a:rPr lang="en-US" sz="1600" b="1" dirty="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sho‘rosi</a:t>
            </a:r>
            <a:r>
              <a:rPr lang="en-US" sz="1600" b="1"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tuzildi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Uning</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ta’sis</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syezdi</a:t>
            </a:r>
            <a:r>
              <a:rPr lang="en-US" sz="1600" dirty="0" err="1">
                <a:solidFill>
                  <a:srgbClr val="000000"/>
                </a:solidFill>
                <a:latin typeface="Arial" pitchFamily="34" charset="0"/>
                <a:cs typeface="Arial" pitchFamily="34" charset="0"/>
              </a:rPr>
              <a:t>da</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350 </a:t>
            </a:r>
            <a:r>
              <a:rPr lang="en-US" sz="1600" b="1" dirty="0" err="1">
                <a:solidFill>
                  <a:srgbClr val="000000"/>
                </a:solidFill>
                <a:latin typeface="Arial" pitchFamily="34" charset="0"/>
                <a:cs typeface="Arial" pitchFamily="34" charset="0"/>
              </a:rPr>
              <a:t>delegat</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qatnashgan</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791090" y="1043980"/>
            <a:ext cx="2860943" cy="1605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417" y="1079984"/>
            <a:ext cx="25922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Ular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orasida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ozarboyjonlar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tatarlar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turkmanlar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boshqirdlar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kabi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boshqa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musulmon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xalqlarining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vakillari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bo‘lgan</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6" name="TextBox 5"/>
          <p:cNvSpPr txBox="1"/>
          <p:nvPr/>
        </p:nvSpPr>
        <p:spPr>
          <a:xfrm>
            <a:off x="107417" y="2664160"/>
            <a:ext cx="5544616" cy="553998"/>
          </a:xfrm>
          <a:prstGeom prst="rect">
            <a:avLst/>
          </a:prstGeom>
          <a:noFill/>
        </p:spPr>
        <p:txBody>
          <a:bodyPr wrap="square" rtlCol="0">
            <a:spAutoFit/>
          </a:bodyPr>
          <a:lstStyle/>
          <a:p>
            <a:pPr algn="ctr"/>
            <a:r>
              <a:rPr lang="en-US" sz="1500" dirty="0" err="1" smtClean="0">
                <a:solidFill>
                  <a:srgbClr val="000000"/>
                </a:solidFill>
                <a:latin typeface="Arial" pitchFamily="34" charset="0"/>
                <a:cs typeface="Arial" pitchFamily="34" charset="0"/>
              </a:rPr>
              <a:t>Syezdda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barcha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delegatlar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bo‘lajak</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davlat</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Turkiston</a:t>
            </a:r>
            <a:r>
              <a:rPr lang="en-US" sz="1500" dirty="0" smtClean="0">
                <a:solidFill>
                  <a:srgbClr val="000000"/>
                </a:solidFill>
                <a:latin typeface="Arial" pitchFamily="34" charset="0"/>
                <a:cs typeface="Arial" pitchFamily="34" charset="0"/>
              </a:rPr>
              <a:t> deb </a:t>
            </a:r>
            <a:r>
              <a:rPr lang="en-US" sz="1500" dirty="0" err="1" smtClean="0">
                <a:solidFill>
                  <a:srgbClr val="000000"/>
                </a:solidFill>
                <a:latin typeface="Arial" pitchFamily="34" charset="0"/>
                <a:cs typeface="Arial" pitchFamily="34" charset="0"/>
              </a:rPr>
              <a:t>atalishini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ma’qulladilar</a:t>
            </a:r>
            <a:r>
              <a:rPr lang="en-US" sz="1500" dirty="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071923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958" y="-136"/>
            <a:ext cx="5617079" cy="829430"/>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Turkistonda</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1917-yildagi </a:t>
            </a:r>
            <a:r>
              <a:rPr lang="en-US" sz="1600" b="1" dirty="0" err="1">
                <a:solidFill>
                  <a:srgbClr val="000000"/>
                </a:solidFill>
                <a:latin typeface="Arial" pitchFamily="34" charset="0"/>
                <a:cs typeface="Arial" pitchFamily="34" charset="0"/>
              </a:rPr>
              <a:t>oktabr</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voqealari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bolsheviklarning</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hokimiyatni</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egallashi</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jadidlarning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maqsadlarini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oxirigacha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oshirishlariga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imkon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bermadi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142637" y="899964"/>
            <a:ext cx="2556284" cy="139104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84144" y="816385"/>
            <a:ext cx="2975601" cy="1667755"/>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500" dirty="0" err="1">
                <a:solidFill>
                  <a:srgbClr val="000000"/>
                </a:solidFill>
                <a:latin typeface="Arial" pitchFamily="34" charset="0"/>
                <a:cs typeface="Arial" pitchFamily="34" charset="0"/>
              </a:rPr>
              <a:t>Shunga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qaramay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markazi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Qo‘qonda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bo‘lgan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Turkiston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muxtoriyati</a:t>
            </a:r>
            <a:r>
              <a:rPr lang="en-US" sz="1500" dirty="0">
                <a:solidFill>
                  <a:srgbClr val="000000"/>
                </a:solidFill>
                <a:latin typeface="Arial" pitchFamily="34" charset="0"/>
                <a:cs typeface="Arial" pitchFamily="34" charset="0"/>
              </a:rPr>
              <a:t> deb </a:t>
            </a:r>
            <a:r>
              <a:rPr lang="en-US" sz="1500" dirty="0" err="1">
                <a:solidFill>
                  <a:srgbClr val="000000"/>
                </a:solidFill>
                <a:latin typeface="Arial" pitchFamily="34" charset="0"/>
                <a:cs typeface="Arial" pitchFamily="34" charset="0"/>
              </a:rPr>
              <a:t>atalgan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mustaqil</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muxtor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respublika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e’lon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qildilar</a:t>
            </a:r>
            <a:r>
              <a:rPr lang="en-US" sz="1500" dirty="0" smtClean="0">
                <a:solidFill>
                  <a:srgbClr val="000000"/>
                </a:solidFill>
                <a:latin typeface="Arial" pitchFamily="34" charset="0"/>
                <a:cs typeface="Arial" pitchFamily="34" charset="0"/>
              </a:rPr>
              <a:t>.</a:t>
            </a:r>
            <a:r>
              <a:rPr lang="en-US" sz="1500" dirty="0">
                <a:solidFill>
                  <a:srgbClr val="000000"/>
                </a:solidFill>
                <a:latin typeface="Arial" pitchFamily="34" charset="0"/>
                <a:cs typeface="Arial" pitchFamily="34" charset="0"/>
              </a:rPr>
              <a:t> </a:t>
            </a:r>
            <a:r>
              <a:rPr lang="en-US" sz="1500" dirty="0" smtClean="0">
                <a:solidFill>
                  <a:srgbClr val="000000"/>
                </a:solidFill>
                <a:latin typeface="Arial" pitchFamily="34" charset="0"/>
                <a:cs typeface="Arial" pitchFamily="34" charset="0"/>
              </a:rPr>
              <a:t>72 </a:t>
            </a:r>
            <a:r>
              <a:rPr lang="en-US" sz="1500" dirty="0">
                <a:solidFill>
                  <a:srgbClr val="000000"/>
                </a:solidFill>
                <a:latin typeface="Arial" pitchFamily="34" charset="0"/>
                <a:cs typeface="Arial" pitchFamily="34" charset="0"/>
              </a:rPr>
              <a:t>kun </a:t>
            </a:r>
            <a:r>
              <a:rPr lang="en-US" sz="1500" dirty="0" err="1">
                <a:solidFill>
                  <a:srgbClr val="000000"/>
                </a:solidFill>
                <a:latin typeface="Arial" pitchFamily="34" charset="0"/>
                <a:cs typeface="Arial" pitchFamily="34" charset="0"/>
              </a:rPr>
              <a:t>yashagan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bu</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muxtor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respublika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sovet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hokimiyati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tomonidan</a:t>
            </a:r>
            <a:r>
              <a:rPr lang="en-US" sz="1500" dirty="0">
                <a:solidFill>
                  <a:srgbClr val="000000"/>
                </a:solidFill>
                <a:latin typeface="Arial" pitchFamily="34" charset="0"/>
                <a:cs typeface="Arial" pitchFamily="34" charset="0"/>
              </a:rPr>
              <a:t> tor-</a:t>
            </a:r>
            <a:r>
              <a:rPr lang="en-US" sz="1500" dirty="0" err="1">
                <a:solidFill>
                  <a:srgbClr val="000000"/>
                </a:solidFill>
                <a:latin typeface="Arial" pitchFamily="34" charset="0"/>
                <a:cs typeface="Arial" pitchFamily="34" charset="0"/>
              </a:rPr>
              <a:t>mor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etildi</a:t>
            </a:r>
            <a:r>
              <a:rPr lang="en-US" sz="1500" dirty="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
        <p:nvSpPr>
          <p:cNvPr id="9" name="Прямоугольник 8"/>
          <p:cNvSpPr/>
          <p:nvPr/>
        </p:nvSpPr>
        <p:spPr>
          <a:xfrm>
            <a:off x="99902" y="2556148"/>
            <a:ext cx="5603893" cy="544371"/>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Natijada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jadidlar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ta’qibga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uchradi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oxir-oqibat</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1937–1938-yillarda </a:t>
            </a:r>
            <a:r>
              <a:rPr lang="en-US" sz="1600" dirty="0" err="1">
                <a:solidFill>
                  <a:srgbClr val="000000"/>
                </a:solidFill>
                <a:latin typeface="Arial" pitchFamily="34" charset="0"/>
                <a:cs typeface="Arial" pitchFamily="34" charset="0"/>
              </a:rPr>
              <a:t>qatag‘on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qurboni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bo‘ldilar</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266380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59450" cy="518529"/>
          </a:xfrm>
          <a:solidFill>
            <a:srgbClr val="0070C0"/>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2200" b="1" dirty="0" err="1">
                <a:solidFill>
                  <a:schemeClr val="bg1"/>
                </a:solidFill>
                <a:latin typeface="Arial" pitchFamily="34" charset="0"/>
                <a:cs typeface="Arial" pitchFamily="34" charset="0"/>
              </a:rPr>
              <a:t>Mustaqil</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bajarish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uchun</a:t>
            </a:r>
            <a:r>
              <a:rPr lang="en-US" sz="2200" b="1" dirty="0">
                <a:solidFill>
                  <a:schemeClr val="bg1"/>
                </a:solidFill>
                <a:latin typeface="Arial" pitchFamily="34" charset="0"/>
                <a:cs typeface="Arial" pitchFamily="34" charset="0"/>
              </a:rPr>
              <a:t> </a:t>
            </a:r>
            <a:r>
              <a:rPr lang="en-US" sz="2200" b="1" dirty="0" err="1" smtClean="0">
                <a:solidFill>
                  <a:schemeClr val="bg1"/>
                </a:solidFill>
                <a:latin typeface="Arial" pitchFamily="34" charset="0"/>
                <a:cs typeface="Arial" pitchFamily="34" charset="0"/>
              </a:rPr>
              <a:t>topshiriqlar</a:t>
            </a:r>
            <a:endParaRPr lang="ru-RU" sz="2200" b="1" dirty="0">
              <a:solidFill>
                <a:schemeClr val="bg1"/>
              </a:solidFill>
              <a:latin typeface="Arial" pitchFamily="34" charset="0"/>
              <a:cs typeface="Arial" pitchFamily="34" charset="0"/>
            </a:endParaRPr>
          </a:p>
        </p:txBody>
      </p:sp>
      <p:sp>
        <p:nvSpPr>
          <p:cNvPr id="3" name="Объект 2"/>
          <p:cNvSpPr>
            <a:spLocks noGrp="1"/>
          </p:cNvSpPr>
          <p:nvPr>
            <p:ph idx="1"/>
          </p:nvPr>
        </p:nvSpPr>
        <p:spPr>
          <a:xfrm>
            <a:off x="179425" y="646167"/>
            <a:ext cx="5472609" cy="2484129"/>
          </a:xfrm>
        </p:spPr>
        <p:txBody>
          <a:bodyPr>
            <a:noAutofit/>
          </a:bodyPr>
          <a:lstStyle/>
          <a:p>
            <a:pPr marL="0" indent="0" algn="ctr">
              <a:lnSpc>
                <a:spcPct val="110000"/>
              </a:lnSpc>
              <a:spcBef>
                <a:spcPts val="0"/>
              </a:spcBef>
              <a:spcAft>
                <a:spcPts val="600"/>
              </a:spcAft>
              <a:buClrTx/>
              <a:buNone/>
            </a:pPr>
            <a:endParaRPr lang="en-US" sz="1800" dirty="0">
              <a:solidFill>
                <a:srgbClr val="000000"/>
              </a:solidFill>
              <a:latin typeface="Arial" pitchFamily="34" charset="0"/>
              <a:cs typeface="Arial" pitchFamily="34" charset="0"/>
            </a:endParaRPr>
          </a:p>
          <a:p>
            <a:pPr marL="0" indent="0" algn="ctr">
              <a:lnSpc>
                <a:spcPct val="110000"/>
              </a:lnSpc>
              <a:spcBef>
                <a:spcPts val="0"/>
              </a:spcBef>
              <a:spcAft>
                <a:spcPts val="600"/>
              </a:spcAft>
              <a:buClrTx/>
              <a:buNone/>
            </a:pPr>
            <a:r>
              <a:rPr lang="en-US" sz="1800" dirty="0" err="1" smtClean="0">
                <a:solidFill>
                  <a:srgbClr val="000000"/>
                </a:solidFill>
                <a:latin typeface="Arial" pitchFamily="34" charset="0"/>
                <a:cs typeface="Arial" pitchFamily="34" charset="0"/>
              </a:rPr>
              <a:t>Darsligingizda</a:t>
            </a:r>
            <a:r>
              <a:rPr lang="en-US" sz="1800" dirty="0" smtClean="0">
                <a:solidFill>
                  <a:srgbClr val="000000"/>
                </a:solidFill>
                <a:latin typeface="Arial" pitchFamily="34" charset="0"/>
                <a:cs typeface="Arial" pitchFamily="34" charset="0"/>
              </a:rPr>
              <a:t> </a:t>
            </a:r>
            <a:r>
              <a:rPr lang="en-US" sz="1800" dirty="0" err="1" smtClean="0">
                <a:solidFill>
                  <a:srgbClr val="000000"/>
                </a:solidFill>
                <a:latin typeface="Arial" pitchFamily="34" charset="0"/>
                <a:cs typeface="Arial" pitchFamily="34" charset="0"/>
              </a:rPr>
              <a:t>mavzu</a:t>
            </a:r>
            <a:r>
              <a:rPr lang="en-US" sz="1800" dirty="0" smtClean="0">
                <a:solidFill>
                  <a:srgbClr val="000000"/>
                </a:solidFill>
                <a:latin typeface="Arial" pitchFamily="34" charset="0"/>
                <a:cs typeface="Arial" pitchFamily="34" charset="0"/>
              </a:rPr>
              <a:t> </a:t>
            </a:r>
            <a:r>
              <a:rPr lang="en-US" sz="1800" dirty="0" err="1" smtClean="0">
                <a:solidFill>
                  <a:srgbClr val="000000"/>
                </a:solidFill>
                <a:latin typeface="Arial" pitchFamily="34" charset="0"/>
                <a:cs typeface="Arial" pitchFamily="34" charset="0"/>
              </a:rPr>
              <a:t>oxirida</a:t>
            </a:r>
            <a:r>
              <a:rPr lang="en-US" sz="1800" dirty="0" smtClean="0">
                <a:solidFill>
                  <a:srgbClr val="000000"/>
                </a:solidFill>
                <a:latin typeface="Arial" pitchFamily="34" charset="0"/>
                <a:cs typeface="Arial" pitchFamily="34" charset="0"/>
              </a:rPr>
              <a:t> </a:t>
            </a:r>
            <a:r>
              <a:rPr lang="en-US" sz="1800" dirty="0" err="1" smtClean="0">
                <a:solidFill>
                  <a:srgbClr val="000000"/>
                </a:solidFill>
                <a:latin typeface="Arial" pitchFamily="34" charset="0"/>
                <a:cs typeface="Arial" pitchFamily="34" charset="0"/>
              </a:rPr>
              <a:t>berilgan</a:t>
            </a:r>
            <a:r>
              <a:rPr lang="en-US" sz="1800"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savol</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va</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topshiriqlarga</a:t>
            </a:r>
            <a:r>
              <a:rPr lang="en-US" sz="1800" b="1" dirty="0" smtClean="0">
                <a:solidFill>
                  <a:srgbClr val="000000"/>
                </a:solidFill>
                <a:latin typeface="Arial" pitchFamily="34" charset="0"/>
                <a:cs typeface="Arial" pitchFamily="34" charset="0"/>
              </a:rPr>
              <a:t> </a:t>
            </a:r>
            <a:r>
              <a:rPr lang="en-US" sz="1800" dirty="0" err="1" smtClean="0">
                <a:solidFill>
                  <a:srgbClr val="000000"/>
                </a:solidFill>
                <a:latin typeface="Arial" pitchFamily="34" charset="0"/>
                <a:cs typeface="Arial" pitchFamily="34" charset="0"/>
              </a:rPr>
              <a:t>javob</a:t>
            </a:r>
            <a:r>
              <a:rPr lang="en-US" sz="1800" dirty="0" smtClean="0">
                <a:solidFill>
                  <a:srgbClr val="000000"/>
                </a:solidFill>
                <a:latin typeface="Arial" pitchFamily="34" charset="0"/>
                <a:cs typeface="Arial" pitchFamily="34" charset="0"/>
              </a:rPr>
              <a:t> </a:t>
            </a:r>
            <a:r>
              <a:rPr lang="en-US" sz="1800" dirty="0" err="1" smtClean="0">
                <a:solidFill>
                  <a:srgbClr val="000000"/>
                </a:solidFill>
                <a:latin typeface="Arial" pitchFamily="34" charset="0"/>
                <a:cs typeface="Arial" pitchFamily="34" charset="0"/>
              </a:rPr>
              <a:t>yozing</a:t>
            </a:r>
            <a:r>
              <a:rPr lang="en-US" sz="1800" dirty="0" smtClean="0">
                <a:solidFill>
                  <a:srgbClr val="000000"/>
                </a:solidFill>
                <a:latin typeface="Arial" pitchFamily="34" charset="0"/>
                <a:cs typeface="Arial" pitchFamily="34" charset="0"/>
              </a:rPr>
              <a:t> </a:t>
            </a:r>
            <a:r>
              <a:rPr lang="en-US" sz="1800" dirty="0" err="1" smtClean="0">
                <a:solidFill>
                  <a:srgbClr val="000000"/>
                </a:solidFill>
                <a:latin typeface="Arial" pitchFamily="34" charset="0"/>
                <a:cs typeface="Arial" pitchFamily="34" charset="0"/>
              </a:rPr>
              <a:t>hamda</a:t>
            </a:r>
            <a:r>
              <a:rPr lang="en-US" sz="1800"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mavzuni</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diqqat</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bilan</a:t>
            </a:r>
            <a:r>
              <a:rPr lang="en-US" sz="1800" b="1" dirty="0" smtClean="0">
                <a:solidFill>
                  <a:srgbClr val="000000"/>
                </a:solidFill>
                <a:latin typeface="Arial" pitchFamily="34" charset="0"/>
                <a:cs typeface="Arial" pitchFamily="34" charset="0"/>
              </a:rPr>
              <a:t> </a:t>
            </a:r>
            <a:r>
              <a:rPr lang="en-US" sz="1800" b="1" dirty="0" err="1" smtClean="0">
                <a:solidFill>
                  <a:srgbClr val="000000"/>
                </a:solidFill>
                <a:latin typeface="Arial" pitchFamily="34" charset="0"/>
                <a:cs typeface="Arial" pitchFamily="34" charset="0"/>
              </a:rPr>
              <a:t>o‘qing</a:t>
            </a:r>
            <a:r>
              <a:rPr lang="en-US" sz="1800" dirty="0" smtClean="0">
                <a:solidFill>
                  <a:srgbClr val="000000"/>
                </a:solidFill>
                <a:latin typeface="Arial" pitchFamily="34" charset="0"/>
                <a:cs typeface="Arial" pitchFamily="34" charset="0"/>
              </a:rPr>
              <a:t>?</a:t>
            </a:r>
            <a:endParaRPr lang="ru-RU"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86586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257" y="64326"/>
            <a:ext cx="5541776" cy="907646"/>
          </a:xfrm>
        </p:spPr>
        <p:txBody>
          <a:bodyPr>
            <a:noAutofit/>
          </a:bodyPr>
          <a:lstStyle/>
          <a:p>
            <a:pPr>
              <a:lnSpc>
                <a:spcPct val="100000"/>
              </a:lnSpc>
              <a:spcAft>
                <a:spcPts val="600"/>
              </a:spcAft>
            </a:pPr>
            <a:r>
              <a:rPr lang="en-US" sz="1600" dirty="0">
                <a:solidFill>
                  <a:srgbClr val="000000"/>
                </a:solidFill>
                <a:latin typeface="Arial" pitchFamily="34" charset="0"/>
                <a:cs typeface="Arial" pitchFamily="34" charset="0"/>
              </a:rPr>
              <a:t>XX </a:t>
            </a:r>
            <a:r>
              <a:rPr lang="en-US" sz="1600" dirty="0" err="1">
                <a:solidFill>
                  <a:srgbClr val="000000"/>
                </a:solidFill>
                <a:latin typeface="Arial" pitchFamily="34" charset="0"/>
                <a:cs typeface="Arial" pitchFamily="34" charset="0"/>
              </a:rPr>
              <a:t>asr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jadid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ziyolilarining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butun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avlodi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ma’naviy-ma’rifiy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taraqqiyotiga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madaniyatning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rivojlanishiga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katta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hissa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qo‘shgan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namoyandalari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vujudga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1026" name="Picture 2" descr="Программные Цели и Задачи Джадидов. Представители Джадидского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585" y="1113397"/>
            <a:ext cx="2446699" cy="141678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619498" y="2419582"/>
            <a:ext cx="2431061" cy="221205"/>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100" b="1" dirty="0" err="1">
                <a:solidFill>
                  <a:srgbClr val="000000"/>
                </a:solidFill>
                <a:latin typeface="Arial" pitchFamily="34" charset="0"/>
                <a:cs typeface="Arial" pitchFamily="34" charset="0"/>
              </a:rPr>
              <a:t>Turkis­ton</a:t>
            </a:r>
            <a:r>
              <a:rPr lang="en-US" sz="1100" b="1" dirty="0">
                <a:solidFill>
                  <a:srgbClr val="000000"/>
                </a:solidFill>
                <a:latin typeface="Arial" pitchFamily="34" charset="0"/>
                <a:cs typeface="Arial" pitchFamily="34" charset="0"/>
              </a:rPr>
              <a:t> </a:t>
            </a:r>
            <a:r>
              <a:rPr lang="en-US" sz="1100" b="1" dirty="0" err="1">
                <a:solidFill>
                  <a:srgbClr val="000000"/>
                </a:solidFill>
                <a:latin typeface="Arial" pitchFamily="34" charset="0"/>
                <a:cs typeface="Arial" pitchFamily="34" charset="0"/>
              </a:rPr>
              <a:t>jadidlari</a:t>
            </a:r>
            <a:r>
              <a:rPr lang="en-US" sz="1100" b="1" dirty="0">
                <a:solidFill>
                  <a:srgbClr val="000000"/>
                </a:solidFill>
                <a:latin typeface="Arial" pitchFamily="34" charset="0"/>
                <a:cs typeface="Arial" pitchFamily="34" charset="0"/>
              </a:rPr>
              <a:t> </a:t>
            </a:r>
            <a:endParaRPr lang="ru-RU" sz="11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79908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5429" y="1690189"/>
            <a:ext cx="2880320" cy="1283034"/>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vatanparvar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ma’rifatparvar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jadidchilik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harakatining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asoschilari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rahnamolari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hisoblanadi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2052" name="Picture 4" descr="Приложения в Google Play – Barcha sinf va litsey adabiyot kitobi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817" y="1764060"/>
            <a:ext cx="1496716" cy="112267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71413" y="-136"/>
            <a:ext cx="5580620" cy="1600438"/>
          </a:xfrm>
          <a:prstGeom prst="rect">
            <a:avLst/>
          </a:prstGeom>
        </p:spPr>
        <p:txBody>
          <a:bodyPr wrap="square">
            <a:spAutoFit/>
          </a:bodyPr>
          <a:lstStyle/>
          <a:p>
            <a:pPr algn="ctr">
              <a:spcAft>
                <a:spcPts val="600"/>
              </a:spcAft>
            </a:pPr>
            <a:r>
              <a:rPr lang="en-US" sz="1400" b="1" dirty="0" err="1">
                <a:solidFill>
                  <a:srgbClr val="000000"/>
                </a:solidFill>
                <a:latin typeface="Arial" pitchFamily="34" charset="0"/>
                <a:cs typeface="Arial" pitchFamily="34" charset="0"/>
              </a:rPr>
              <a:t>Samarqandda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Mahmudxo‘ja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Behbudiy</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Abduqodir</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Shakuriy</a:t>
            </a:r>
            <a:r>
              <a:rPr lang="en-US" sz="1400" dirty="0">
                <a:solidFill>
                  <a:srgbClr val="000000"/>
                </a:solidFill>
                <a:latin typeface="Arial" pitchFamily="34" charset="0"/>
                <a:cs typeface="Arial" pitchFamily="34" charset="0"/>
              </a:rPr>
              <a:t>, Said Ahmad </a:t>
            </a:r>
            <a:r>
              <a:rPr lang="en-US" sz="1400" dirty="0" err="1">
                <a:solidFill>
                  <a:srgbClr val="000000"/>
                </a:solidFill>
                <a:latin typeface="Arial" pitchFamily="34" charset="0"/>
                <a:cs typeface="Arial" pitchFamily="34" charset="0"/>
              </a:rPr>
              <a:t>Siddiqiy-Ajziy</a:t>
            </a:r>
            <a:r>
              <a:rPr lang="en-US" sz="1400"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Toshkentda</a:t>
            </a:r>
            <a:r>
              <a:rPr lang="en-US" sz="1400" b="1"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Munavvarqori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Abdurashidxonov</a:t>
            </a:r>
            <a:r>
              <a:rPr lang="en-US" sz="1400" dirty="0">
                <a:solidFill>
                  <a:srgbClr val="000000"/>
                </a:solidFill>
                <a:latin typeface="Arial" pitchFamily="34" charset="0"/>
                <a:cs typeface="Arial" pitchFamily="34" charset="0"/>
              </a:rPr>
              <a:t>, Abdulla </a:t>
            </a:r>
            <a:r>
              <a:rPr lang="en-US" sz="1400" dirty="0" err="1">
                <a:solidFill>
                  <a:srgbClr val="000000"/>
                </a:solidFill>
                <a:latin typeface="Arial" pitchFamily="34" charset="0"/>
                <a:cs typeface="Arial" pitchFamily="34" charset="0"/>
              </a:rPr>
              <a:t>Avloniy</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Ubaydullaxo‘ja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Asadullaxo‘jayev</a:t>
            </a:r>
            <a:r>
              <a:rPr lang="en-US" sz="1400"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Buxoroda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Abdurauf</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Fitrat</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Sadriddin</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Ayniy</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Fayzulla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Xo‘jayev</a:t>
            </a:r>
            <a:r>
              <a:rPr lang="en-US" sz="1400"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Farg‘ona</a:t>
            </a:r>
            <a:r>
              <a:rPr lang="en-US" sz="1400" b="1"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vodiysida</a:t>
            </a:r>
            <a:r>
              <a:rPr lang="en-US" sz="1400" b="1"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Hamza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Hakimzoda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Niyoziy</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Obidjon</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Mahmudov</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Abdulhamid</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Cho‘lpon</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Is’hoqxon</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Ibrat</a:t>
            </a:r>
            <a:r>
              <a:rPr lang="en-US" sz="1400"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Xivada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Bobooxun</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Salimov</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Polvonniyoz</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hoji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Yusupov</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va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boshqalar</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edi</a:t>
            </a:r>
            <a:r>
              <a:rPr lang="en-US" sz="1400" dirty="0">
                <a:solidFill>
                  <a:srgbClr val="000000"/>
                </a:solidFill>
                <a:latin typeface="Arial" pitchFamily="34" charset="0"/>
                <a:cs typeface="Arial" pitchFamily="34" charset="0"/>
              </a:rPr>
              <a:t>. </a:t>
            </a:r>
            <a:endParaRPr lang="ru-RU"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898405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0"/>
            <a:ext cx="5580619" cy="971835"/>
          </a:xfrm>
        </p:spPr>
        <p:txBody>
          <a:bodyPr>
            <a:normAutofit/>
          </a:bodyPr>
          <a:lstStyle/>
          <a:p>
            <a:pPr>
              <a:lnSpc>
                <a:spcPct val="100000"/>
              </a:lnSpc>
              <a:spcAft>
                <a:spcPts val="600"/>
              </a:spcAft>
            </a:pPr>
            <a:r>
              <a:rPr lang="en-US" sz="1500" dirty="0" err="1">
                <a:solidFill>
                  <a:srgbClr val="000000"/>
                </a:solidFill>
                <a:latin typeface="Arial" pitchFamily="34" charset="0"/>
                <a:cs typeface="Arial" pitchFamily="34" charset="0"/>
              </a:rPr>
              <a:t>Turkiston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jadidlarini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birlashtirishda</a:t>
            </a:r>
            <a:r>
              <a:rPr lang="en-US" sz="1500" dirty="0">
                <a:solidFill>
                  <a:srgbClr val="000000"/>
                </a:solidFill>
                <a:latin typeface="Arial" pitchFamily="34" charset="0"/>
                <a:cs typeface="Arial" pitchFamily="34" charset="0"/>
              </a:rPr>
              <a:t> </a:t>
            </a:r>
            <a:r>
              <a:rPr lang="en-US" sz="1500" dirty="0" smtClean="0">
                <a:solidFill>
                  <a:srgbClr val="000000"/>
                </a:solidFill>
                <a:latin typeface="Arial" pitchFamily="34" charset="0"/>
                <a:cs typeface="Arial" pitchFamily="34" charset="0"/>
              </a:rPr>
              <a:t> </a:t>
            </a:r>
            <a:r>
              <a:rPr lang="en-US" sz="1500" b="1" dirty="0" smtClean="0">
                <a:solidFill>
                  <a:srgbClr val="000000"/>
                </a:solidFill>
                <a:latin typeface="Arial" pitchFamily="34" charset="0"/>
                <a:cs typeface="Arial" pitchFamily="34" charset="0"/>
              </a:rPr>
              <a:t>“</a:t>
            </a:r>
            <a:r>
              <a:rPr lang="en-US" sz="1500" b="1" dirty="0" err="1" smtClean="0">
                <a:solidFill>
                  <a:srgbClr val="000000"/>
                </a:solidFill>
                <a:latin typeface="Arial" pitchFamily="34" charset="0"/>
                <a:cs typeface="Arial" pitchFamily="34" charset="0"/>
              </a:rPr>
              <a:t>O‘rta</a:t>
            </a:r>
            <a:r>
              <a:rPr lang="en-US" sz="1500" b="1" dirty="0" smtClean="0">
                <a:solidFill>
                  <a:srgbClr val="000000"/>
                </a:solidFill>
                <a:latin typeface="Arial" pitchFamily="34" charset="0"/>
                <a:cs typeface="Arial" pitchFamily="34" charset="0"/>
              </a:rPr>
              <a:t> </a:t>
            </a:r>
            <a:r>
              <a:rPr lang="en-US" sz="1500" b="1" dirty="0" err="1">
                <a:solidFill>
                  <a:srgbClr val="000000"/>
                </a:solidFill>
                <a:latin typeface="Arial" pitchFamily="34" charset="0"/>
                <a:cs typeface="Arial" pitchFamily="34" charset="0"/>
              </a:rPr>
              <a:t>Osiyo</a:t>
            </a:r>
            <a:r>
              <a:rPr lang="en-US" sz="1500" b="1" dirty="0">
                <a:solidFill>
                  <a:srgbClr val="000000"/>
                </a:solidFill>
                <a:latin typeface="Arial" pitchFamily="34" charset="0"/>
                <a:cs typeface="Arial" pitchFamily="34" charset="0"/>
              </a:rPr>
              <a:t> </a:t>
            </a:r>
            <a:r>
              <a:rPr lang="en-US" sz="1500" b="1" dirty="0" err="1">
                <a:solidFill>
                  <a:srgbClr val="000000"/>
                </a:solidFill>
                <a:latin typeface="Arial" pitchFamily="34" charset="0"/>
                <a:cs typeface="Arial" pitchFamily="34" charset="0"/>
              </a:rPr>
              <a:t>jadidlarining</a:t>
            </a:r>
            <a:r>
              <a:rPr lang="en-US" sz="1500" b="1" dirty="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otasi</a:t>
            </a:r>
            <a:r>
              <a:rPr lang="en-US" sz="1500" b="1" dirty="0" smtClean="0">
                <a:solidFill>
                  <a:srgbClr val="000000"/>
                </a:solidFill>
                <a:latin typeface="Arial" pitchFamily="34" charset="0"/>
                <a:cs typeface="Arial" pitchFamily="34" charset="0"/>
              </a:rPr>
              <a:t>” </a:t>
            </a:r>
            <a:r>
              <a:rPr lang="en-US" sz="1500" dirty="0">
                <a:solidFill>
                  <a:srgbClr val="000000"/>
                </a:solidFill>
                <a:latin typeface="Arial" pitchFamily="34" charset="0"/>
                <a:ea typeface="Times New Roman" panose="02020603050405020304" pitchFamily="18" charset="0"/>
                <a:cs typeface="Arial" pitchFamily="34" charset="0"/>
              </a:rPr>
              <a:t>deb tan </a:t>
            </a:r>
            <a:r>
              <a:rPr lang="en-US" sz="1500" dirty="0" err="1">
                <a:solidFill>
                  <a:srgbClr val="000000"/>
                </a:solidFill>
                <a:latin typeface="Arial" pitchFamily="34" charset="0"/>
                <a:ea typeface="Times New Roman" panose="02020603050405020304" pitchFamily="18" charset="0"/>
                <a:cs typeface="Arial" pitchFamily="34" charset="0"/>
              </a:rPr>
              <a:t>olingan</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Mahmudxo‘ja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Behbudiy</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smtClean="0">
                <a:solidFill>
                  <a:srgbClr val="000000"/>
                </a:solidFill>
                <a:latin typeface="Arial" pitchFamily="34" charset="0"/>
                <a:ea typeface="Times New Roman" panose="02020603050405020304" pitchFamily="18" charset="0"/>
                <a:cs typeface="Arial" pitchFamily="34" charset="0"/>
              </a:rPr>
              <a:t>1875-1919)</a:t>
            </a:r>
            <a:r>
              <a:rPr lang="en-US" sz="1500" dirty="0" err="1" smtClean="0">
                <a:solidFill>
                  <a:srgbClr val="000000"/>
                </a:solidFill>
                <a:latin typeface="Arial" pitchFamily="34" charset="0"/>
                <a:ea typeface="Times New Roman" panose="02020603050405020304" pitchFamily="18" charset="0"/>
                <a:cs typeface="Arial" pitchFamily="34" charset="0"/>
              </a:rPr>
              <a:t>ning</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xizmati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katta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bo‘ldi</a:t>
            </a:r>
            <a:r>
              <a:rPr lang="en-US" sz="1500" dirty="0">
                <a:solidFill>
                  <a:srgbClr val="000000"/>
                </a:solidFill>
                <a:latin typeface="Arial" pitchFamily="34" charset="0"/>
                <a:ea typeface="Times New Roman" panose="02020603050405020304" pitchFamily="18" charset="0"/>
                <a:cs typeface="Arial" pitchFamily="34" charset="0"/>
              </a:rPr>
              <a:t>. U 1875-yilning 19-yanvarida Samarqand </a:t>
            </a:r>
            <a:r>
              <a:rPr lang="en-US" sz="1500" dirty="0" err="1">
                <a:solidFill>
                  <a:srgbClr val="000000"/>
                </a:solidFill>
                <a:latin typeface="Arial" pitchFamily="34" charset="0"/>
                <a:ea typeface="Times New Roman" panose="02020603050405020304" pitchFamily="18" charset="0"/>
                <a:cs typeface="Arial" pitchFamily="34" charset="0"/>
              </a:rPr>
              <a:t>yaqinidagi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b="1" dirty="0" err="1">
                <a:solidFill>
                  <a:srgbClr val="000000"/>
                </a:solidFill>
                <a:latin typeface="Arial" pitchFamily="34" charset="0"/>
                <a:ea typeface="Times New Roman" panose="02020603050405020304" pitchFamily="18" charset="0"/>
                <a:cs typeface="Arial" pitchFamily="34" charset="0"/>
              </a:rPr>
              <a:t>Baxshitepa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qishlog‘ida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tug‘ilgan</a:t>
            </a:r>
            <a:r>
              <a:rPr lang="en-US" sz="1500" dirty="0">
                <a:solidFill>
                  <a:srgbClr val="000000"/>
                </a:solidFill>
                <a:latin typeface="Arial" pitchFamily="34" charset="0"/>
                <a:ea typeface="Times New Roman" panose="02020603050405020304" pitchFamily="18" charset="0"/>
                <a:cs typeface="Arial" pitchFamily="34" charset="0"/>
              </a:rPr>
              <a:t>. </a:t>
            </a:r>
            <a:endParaRPr lang="ru-RU" sz="1500" dirty="0">
              <a:solidFill>
                <a:srgbClr val="000000"/>
              </a:solidFill>
              <a:latin typeface="Arial" pitchFamily="34" charset="0"/>
              <a:cs typeface="Arial" pitchFamily="34" charset="0"/>
            </a:endParaRPr>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103860" y="971972"/>
            <a:ext cx="1570701" cy="1764196"/>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07416" y="1033279"/>
            <a:ext cx="3924437" cy="1990921"/>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spcAft>
                <a:spcPts val="600"/>
              </a:spcAft>
            </a:pPr>
            <a:r>
              <a:rPr lang="en-US" sz="1400" dirty="0">
                <a:solidFill>
                  <a:srgbClr val="000000"/>
                </a:solidFill>
                <a:latin typeface="Arial" pitchFamily="34" charset="0"/>
                <a:ea typeface="Times New Roman" panose="02020603050405020304" pitchFamily="18" charset="0"/>
                <a:cs typeface="Arial" pitchFamily="34" charset="0"/>
              </a:rPr>
              <a:t>U</a:t>
            </a:r>
            <a:r>
              <a:rPr lang="en-US" sz="1400" dirty="0" smtClean="0">
                <a:solidFill>
                  <a:srgbClr val="000000"/>
                </a:solidFill>
                <a:latin typeface="Arial" pitchFamily="34" charset="0"/>
                <a:ea typeface="Times New Roman" panose="02020603050405020304" pitchFamily="18" charset="0"/>
                <a:cs typeface="Arial" pitchFamily="34" charset="0"/>
              </a:rPr>
              <a:t> Samarqand </a:t>
            </a:r>
            <a:r>
              <a:rPr lang="en-US" sz="1400" dirty="0" err="1" smtClean="0">
                <a:solidFill>
                  <a:srgbClr val="000000"/>
                </a:solidFill>
                <a:latin typeface="Arial" pitchFamily="34" charset="0"/>
                <a:ea typeface="Times New Roman" panose="02020603050405020304" pitchFamily="18" charset="0"/>
                <a:cs typeface="Arial" pitchFamily="34" charset="0"/>
              </a:rPr>
              <a:t>va</a:t>
            </a:r>
            <a:r>
              <a:rPr lang="en-US" sz="1400" dirty="0" smtClean="0">
                <a:solidFill>
                  <a:srgbClr val="000000"/>
                </a:solidFill>
                <a:latin typeface="Arial" pitchFamily="34" charset="0"/>
                <a:ea typeface="Times New Roman" panose="02020603050405020304" pitchFamily="18" charset="0"/>
                <a:cs typeface="Arial" pitchFamily="34" charset="0"/>
              </a:rPr>
              <a:t> </a:t>
            </a:r>
            <a:r>
              <a:rPr lang="en-US" sz="1400" dirty="0" err="1" smtClean="0">
                <a:solidFill>
                  <a:srgbClr val="000000"/>
                </a:solidFill>
                <a:latin typeface="Arial" pitchFamily="34" charset="0"/>
                <a:ea typeface="Times New Roman" panose="02020603050405020304" pitchFamily="18" charset="0"/>
                <a:cs typeface="Arial" pitchFamily="34" charset="0"/>
              </a:rPr>
              <a:t>Buxoro</a:t>
            </a:r>
            <a:r>
              <a:rPr lang="en-US" sz="1400" dirty="0" smtClean="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madrasalarida</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tahsil</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olib</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imom-xatib</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qozi</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keyin</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muftiy</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darajasiga</a:t>
            </a:r>
            <a:r>
              <a:rPr lang="en-US" sz="1400" dirty="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ea typeface="Times New Roman" panose="02020603050405020304" pitchFamily="18" charset="0"/>
                <a:cs typeface="Arial" pitchFamily="34" charset="0"/>
              </a:rPr>
              <a:t>ko‘tarildi</a:t>
            </a:r>
            <a:r>
              <a:rPr lang="en-US" sz="1400" dirty="0" smtClean="0">
                <a:solidFill>
                  <a:srgbClr val="000000"/>
                </a:solidFill>
                <a:latin typeface="Arial" pitchFamily="34" charset="0"/>
                <a:ea typeface="Times New Roman" panose="02020603050405020304" pitchFamily="18" charset="0"/>
                <a:cs typeface="Arial" pitchFamily="34" charset="0"/>
              </a:rPr>
              <a:t>. </a:t>
            </a:r>
            <a:r>
              <a:rPr lang="en-US" sz="1400" dirty="0" err="1">
                <a:solidFill>
                  <a:srgbClr val="000000"/>
                </a:solidFill>
                <a:latin typeface="Arial" pitchFamily="34" charset="0"/>
                <a:cs typeface="Arial" pitchFamily="34" charset="0"/>
              </a:rPr>
              <a:t>Behbudiy</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O‘rta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Osiyo</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jadidchilik</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harakatining</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asoschisi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va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yo‘lboshchisi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edi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Turkistonda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ma’rifatparvarlik</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harakatining</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rivojlanishiga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katta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hissa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qo‘shgan</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shaxs</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hisoblanadi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Behbudiyning</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tashabbusi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bilan</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o‘z</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otasi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sharafiga</a:t>
            </a:r>
            <a:r>
              <a:rPr lang="en-US" sz="1400" dirty="0">
                <a:solidFill>
                  <a:srgbClr val="000000"/>
                </a:solidFill>
                <a:latin typeface="Arial" pitchFamily="34" charset="0"/>
                <a:cs typeface="Arial" pitchFamily="34" charset="0"/>
              </a:rPr>
              <a:t> </a:t>
            </a:r>
            <a:r>
              <a:rPr lang="en-US" sz="1300" b="1" dirty="0" err="1" smtClean="0">
                <a:solidFill>
                  <a:srgbClr val="000000"/>
                </a:solidFill>
                <a:latin typeface="Arial" pitchFamily="34" charset="0"/>
                <a:cs typeface="Arial" pitchFamily="34" charset="0"/>
              </a:rPr>
              <a:t>Behbudiya</a:t>
            </a:r>
            <a:r>
              <a:rPr lang="en-US" sz="1300" b="1" dirty="0" smtClean="0">
                <a:solidFill>
                  <a:srgbClr val="000000"/>
                </a:solidFill>
                <a:latin typeface="Arial" pitchFamily="34" charset="0"/>
                <a:cs typeface="Arial" pitchFamily="34" charset="0"/>
              </a:rPr>
              <a:t> </a:t>
            </a:r>
            <a:r>
              <a:rPr lang="en-US" sz="1300" b="1" dirty="0" err="1" smtClean="0">
                <a:solidFill>
                  <a:srgbClr val="000000"/>
                </a:solidFill>
                <a:latin typeface="Arial" pitchFamily="34" charset="0"/>
                <a:cs typeface="Arial" pitchFamily="34" charset="0"/>
              </a:rPr>
              <a:t>kutubxonasi</a:t>
            </a:r>
            <a:r>
              <a:rPr lang="en-US" sz="1300" b="1" dirty="0" smtClean="0">
                <a:solidFill>
                  <a:srgbClr val="000000"/>
                </a:solidFill>
                <a:latin typeface="Arial" pitchFamily="34" charset="0"/>
                <a:cs typeface="Arial" pitchFamily="34" charset="0"/>
              </a:rPr>
              <a:t> </a:t>
            </a:r>
            <a:r>
              <a:rPr lang="en-US" sz="1400" dirty="0">
                <a:solidFill>
                  <a:srgbClr val="000000"/>
                </a:solidFill>
                <a:latin typeface="Arial" pitchFamily="34" charset="0"/>
                <a:cs typeface="Arial" pitchFamily="34" charset="0"/>
              </a:rPr>
              <a:t>deb </a:t>
            </a:r>
            <a:r>
              <a:rPr lang="en-US" sz="1400" dirty="0" err="1">
                <a:solidFill>
                  <a:srgbClr val="000000"/>
                </a:solidFill>
                <a:latin typeface="Arial" pitchFamily="34" charset="0"/>
                <a:cs typeface="Arial" pitchFamily="34" charset="0"/>
              </a:rPr>
              <a:t>atalgan</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kutubxona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tashkil</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qilingan</a:t>
            </a:r>
            <a:r>
              <a:rPr lang="en-US" sz="1400" dirty="0">
                <a:solidFill>
                  <a:srgbClr val="000000"/>
                </a:solidFill>
                <a:latin typeface="Arial" pitchFamily="34" charset="0"/>
                <a:cs typeface="Arial" pitchFamily="34" charset="0"/>
              </a:rPr>
              <a:t>.</a:t>
            </a:r>
            <a:endParaRPr lang="ru-RU" sz="1400" dirty="0">
              <a:solidFill>
                <a:srgbClr val="000000"/>
              </a:solidFill>
              <a:latin typeface="Arial" pitchFamily="34" charset="0"/>
              <a:cs typeface="Arial" pitchFamily="34" charset="0"/>
            </a:endParaRPr>
          </a:p>
        </p:txBody>
      </p:sp>
      <p:sp>
        <p:nvSpPr>
          <p:cNvPr id="11" name="Прямоугольник 10"/>
          <p:cNvSpPr/>
          <p:nvPr/>
        </p:nvSpPr>
        <p:spPr>
          <a:xfrm>
            <a:off x="4103860" y="2736168"/>
            <a:ext cx="1570702" cy="390482"/>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100" b="1" dirty="0" err="1">
                <a:solidFill>
                  <a:srgbClr val="000000"/>
                </a:solidFill>
                <a:latin typeface="Arial" pitchFamily="34" charset="0"/>
                <a:ea typeface="Times New Roman" panose="02020603050405020304" pitchFamily="18" charset="0"/>
                <a:cs typeface="Arial" pitchFamily="34" charset="0"/>
              </a:rPr>
              <a:t>Mahmudxo‘ja</a:t>
            </a:r>
            <a:r>
              <a:rPr lang="en-US" sz="1100" b="1" dirty="0">
                <a:solidFill>
                  <a:srgbClr val="000000"/>
                </a:solidFill>
                <a:latin typeface="Arial" pitchFamily="34" charset="0"/>
                <a:ea typeface="Times New Roman" panose="02020603050405020304" pitchFamily="18" charset="0"/>
                <a:cs typeface="Arial" pitchFamily="34" charset="0"/>
              </a:rPr>
              <a:t> </a:t>
            </a:r>
            <a:r>
              <a:rPr lang="en-US" sz="1100" b="1" dirty="0" err="1">
                <a:solidFill>
                  <a:srgbClr val="000000"/>
                </a:solidFill>
                <a:latin typeface="Arial" pitchFamily="34" charset="0"/>
                <a:ea typeface="Times New Roman" panose="02020603050405020304" pitchFamily="18" charset="0"/>
                <a:cs typeface="Arial" pitchFamily="34" charset="0"/>
              </a:rPr>
              <a:t>Behbudiy</a:t>
            </a:r>
            <a:r>
              <a:rPr lang="en-US" sz="1100" b="1" dirty="0">
                <a:solidFill>
                  <a:srgbClr val="000000"/>
                </a:solidFill>
                <a:latin typeface="Arial" pitchFamily="34" charset="0"/>
                <a:ea typeface="Times New Roman" panose="02020603050405020304" pitchFamily="18" charset="0"/>
                <a:cs typeface="Arial" pitchFamily="34" charset="0"/>
              </a:rPr>
              <a:t> </a:t>
            </a:r>
            <a:endParaRPr lang="ru-RU" sz="11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03837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3" y="-136"/>
            <a:ext cx="5580620" cy="828092"/>
          </a:xfrm>
        </p:spPr>
        <p:txBody>
          <a:bodyPr>
            <a:normAutofit/>
          </a:bodyPr>
          <a:lstStyle/>
          <a:p>
            <a:pPr>
              <a:lnSpc>
                <a:spcPct val="100000"/>
              </a:lnSpc>
              <a:spcAft>
                <a:spcPts val="600"/>
              </a:spcAft>
            </a:pPr>
            <a:r>
              <a:rPr lang="en-US" sz="1500" b="1" dirty="0" err="1">
                <a:solidFill>
                  <a:srgbClr val="000000"/>
                </a:solidFill>
                <a:latin typeface="Arial" pitchFamily="34" charset="0"/>
                <a:cs typeface="Arial" pitchFamily="34" charset="0"/>
              </a:rPr>
              <a:t>Munavvarqori</a:t>
            </a:r>
            <a:r>
              <a:rPr lang="en-US" sz="1500" b="1" dirty="0">
                <a:solidFill>
                  <a:srgbClr val="000000"/>
                </a:solidFill>
                <a:latin typeface="Arial" pitchFamily="34" charset="0"/>
                <a:cs typeface="Arial" pitchFamily="34" charset="0"/>
              </a:rPr>
              <a:t> </a:t>
            </a:r>
            <a:r>
              <a:rPr lang="en-US" sz="1500" b="1" dirty="0" err="1">
                <a:solidFill>
                  <a:srgbClr val="000000"/>
                </a:solidFill>
                <a:latin typeface="Arial" pitchFamily="34" charset="0"/>
                <a:cs typeface="Arial" pitchFamily="34" charset="0"/>
              </a:rPr>
              <a:t>Abdurashidxonov</a:t>
            </a:r>
            <a:r>
              <a:rPr lang="ru-RU" sz="1500" b="1" dirty="0">
                <a:solidFill>
                  <a:srgbClr val="000000"/>
                </a:solidFill>
                <a:latin typeface="Arial" pitchFamily="34" charset="0"/>
                <a:cs typeface="Arial" pitchFamily="34" charset="0"/>
              </a:rPr>
              <a:t> </a:t>
            </a:r>
            <a:r>
              <a:rPr lang="ru-RU" sz="1500" dirty="0">
                <a:solidFill>
                  <a:srgbClr val="000000"/>
                </a:solidFill>
                <a:latin typeface="Arial" pitchFamily="34" charset="0"/>
                <a:cs typeface="Arial" pitchFamily="34" charset="0"/>
              </a:rPr>
              <a:t>(</a:t>
            </a:r>
            <a:r>
              <a:rPr lang="ru-RU" sz="1500" dirty="0" smtClean="0">
                <a:solidFill>
                  <a:srgbClr val="000000"/>
                </a:solidFill>
                <a:latin typeface="Arial" pitchFamily="34" charset="0"/>
                <a:cs typeface="Arial" pitchFamily="34" charset="0"/>
              </a:rPr>
              <a:t>1878</a:t>
            </a:r>
            <a:r>
              <a:rPr lang="en-US" sz="1500" dirty="0" smtClean="0">
                <a:solidFill>
                  <a:srgbClr val="000000"/>
                </a:solidFill>
                <a:latin typeface="Arial" pitchFamily="34" charset="0"/>
                <a:cs typeface="Arial" pitchFamily="34" charset="0"/>
              </a:rPr>
              <a:t>-</a:t>
            </a:r>
            <a:r>
              <a:rPr lang="ru-RU" sz="1500" dirty="0" smtClean="0">
                <a:solidFill>
                  <a:srgbClr val="000000"/>
                </a:solidFill>
                <a:latin typeface="Arial" pitchFamily="34" charset="0"/>
                <a:cs typeface="Arial" pitchFamily="34" charset="0"/>
              </a:rPr>
              <a:t>1931</a:t>
            </a:r>
            <a:r>
              <a:rPr lang="ru-RU" sz="1500" dirty="0">
                <a:solidFill>
                  <a:srgbClr val="000000"/>
                </a:solidFill>
                <a:latin typeface="Arial" pitchFamily="34" charset="0"/>
                <a:cs typeface="Arial" pitchFamily="34" charset="0"/>
              </a:rPr>
              <a:t>) – </a:t>
            </a:r>
            <a:r>
              <a:rPr lang="en-US" sz="1500" dirty="0" err="1">
                <a:solidFill>
                  <a:srgbClr val="000000"/>
                </a:solidFill>
                <a:latin typeface="Arial" pitchFamily="34" charset="0"/>
                <a:cs typeface="Arial" pitchFamily="34" charset="0"/>
              </a:rPr>
              <a:t>Turkiston</a:t>
            </a:r>
            <a:r>
              <a:rPr lang="en-US" sz="1500" dirty="0">
                <a:solidFill>
                  <a:srgbClr val="000000"/>
                </a:solidFill>
                <a:latin typeface="Arial" pitchFamily="34" charset="0"/>
                <a:cs typeface="Arial" pitchFamily="34" charset="0"/>
              </a:rPr>
              <a:t> o</a:t>
            </a:r>
            <a:r>
              <a:rPr lang="ru-RU" sz="1500" dirty="0">
                <a:solidFill>
                  <a:srgbClr val="000000"/>
                </a:solidFill>
                <a:latin typeface="Arial" pitchFamily="34" charset="0"/>
                <a:cs typeface="Arial" pitchFamily="34" charset="0"/>
              </a:rPr>
              <a:t>‘</a:t>
            </a:r>
            <a:r>
              <a:rPr lang="en-US" sz="1500" dirty="0" err="1">
                <a:solidFill>
                  <a:srgbClr val="000000"/>
                </a:solidFill>
                <a:latin typeface="Arial" pitchFamily="34" charset="0"/>
                <a:cs typeface="Arial" pitchFamily="34" charset="0"/>
              </a:rPr>
              <a:t>lkasida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ozodlik</a:t>
            </a:r>
            <a:r>
              <a:rPr lang="ru-RU"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millat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kelajagi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uchun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kurashgan</a:t>
            </a:r>
            <a:r>
              <a:rPr lang="en-US" sz="1500" dirty="0">
                <a:solidFill>
                  <a:srgbClr val="000000"/>
                </a:solidFill>
                <a:latin typeface="Arial" pitchFamily="34" charset="0"/>
                <a:cs typeface="Arial" pitchFamily="34" charset="0"/>
              </a:rPr>
              <a:t> ma</a:t>
            </a:r>
            <a:r>
              <a:rPr lang="ru-RU" sz="1500" dirty="0">
                <a:solidFill>
                  <a:srgbClr val="000000"/>
                </a:solidFill>
                <a:latin typeface="Arial" pitchFamily="34" charset="0"/>
                <a:cs typeface="Arial" pitchFamily="34" charset="0"/>
              </a:rPr>
              <a:t>’</a:t>
            </a:r>
            <a:r>
              <a:rPr lang="en-US" sz="1500" dirty="0" err="1">
                <a:solidFill>
                  <a:srgbClr val="000000"/>
                </a:solidFill>
                <a:latin typeface="Arial" pitchFamily="34" charset="0"/>
                <a:cs typeface="Arial" pitchFamily="34" charset="0"/>
              </a:rPr>
              <a:t>rifatparvar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siyosiy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arbob</a:t>
            </a:r>
            <a:r>
              <a:rPr lang="ru-RU" sz="1500" dirty="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jadidchilik</a:t>
            </a:r>
            <a:r>
              <a:rPr lang="en-US" sz="1500" dirty="0" smtClean="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harakatining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yirik</a:t>
            </a:r>
            <a:r>
              <a:rPr lang="en-US" sz="1500" dirty="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namoyandalaridan</a:t>
            </a:r>
            <a:r>
              <a:rPr lang="en-US" sz="1500" dirty="0" smtClean="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biri</a:t>
            </a:r>
            <a:r>
              <a:rPr lang="ru-RU" sz="1500" dirty="0">
                <a:solidFill>
                  <a:srgbClr val="000000"/>
                </a:solidFill>
                <a:latin typeface="Arial" pitchFamily="34" charset="0"/>
                <a:cs typeface="Arial" pitchFamily="34" charset="0"/>
              </a:rPr>
              <a:t>. </a:t>
            </a: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028603" y="834788"/>
            <a:ext cx="1587426" cy="172136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028603" y="2556148"/>
            <a:ext cx="1587426" cy="390482"/>
          </a:xfrm>
          <a:prstGeom prst="rect">
            <a:avLst/>
          </a:prstGeom>
        </p:spPr>
        <p:style>
          <a:lnRef idx="2">
            <a:schemeClr val="dk1"/>
          </a:lnRef>
          <a:fillRef idx="1">
            <a:schemeClr val="lt1"/>
          </a:fillRef>
          <a:effectRef idx="0">
            <a:schemeClr val="dk1"/>
          </a:effectRef>
          <a:fontRef idx="minor">
            <a:schemeClr val="dk1"/>
          </a:fontRef>
        </p:style>
        <p:txBody>
          <a:bodyPr wrap="square" lIns="51426" tIns="25713" rIns="51426" bIns="25713">
            <a:spAutoFit/>
          </a:bodyPr>
          <a:lstStyle/>
          <a:p>
            <a:pPr algn="ctr"/>
            <a:r>
              <a:rPr lang="en-US" sz="1100" b="1" dirty="0" err="1">
                <a:solidFill>
                  <a:srgbClr val="000000"/>
                </a:solidFill>
                <a:latin typeface="Arial" pitchFamily="34" charset="0"/>
                <a:cs typeface="Arial" pitchFamily="34" charset="0"/>
              </a:rPr>
              <a:t>Munavvarqori</a:t>
            </a:r>
            <a:r>
              <a:rPr lang="en-US" sz="1100" b="1" dirty="0">
                <a:solidFill>
                  <a:srgbClr val="000000"/>
                </a:solidFill>
                <a:latin typeface="Arial" pitchFamily="34" charset="0"/>
                <a:cs typeface="Arial" pitchFamily="34" charset="0"/>
              </a:rPr>
              <a:t> </a:t>
            </a:r>
            <a:r>
              <a:rPr lang="en-US" sz="1100" b="1" dirty="0" err="1">
                <a:solidFill>
                  <a:srgbClr val="000000"/>
                </a:solidFill>
                <a:latin typeface="Arial" pitchFamily="34" charset="0"/>
                <a:cs typeface="Arial" pitchFamily="34" charset="0"/>
              </a:rPr>
              <a:t>Abdurashidxonov</a:t>
            </a:r>
            <a:r>
              <a:rPr lang="ru-RU" sz="1100" b="1" dirty="0">
                <a:solidFill>
                  <a:srgbClr val="000000"/>
                </a:solidFill>
                <a:latin typeface="Arial" pitchFamily="34" charset="0"/>
                <a:cs typeface="Arial" pitchFamily="34" charset="0"/>
              </a:rPr>
              <a:t> </a:t>
            </a:r>
          </a:p>
        </p:txBody>
      </p:sp>
      <p:sp>
        <p:nvSpPr>
          <p:cNvPr id="3" name="Прямоугольник 2"/>
          <p:cNvSpPr/>
          <p:nvPr/>
        </p:nvSpPr>
        <p:spPr>
          <a:xfrm>
            <a:off x="107417" y="791952"/>
            <a:ext cx="3816424"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dirty="0">
                <a:solidFill>
                  <a:srgbClr val="000000"/>
                </a:solidFill>
                <a:latin typeface="Arial" pitchFamily="34" charset="0"/>
                <a:cs typeface="Arial" pitchFamily="34" charset="0"/>
              </a:rPr>
              <a:t>1904-</a:t>
            </a:r>
            <a:r>
              <a:rPr lang="en-US" sz="1600" dirty="0" err="1">
                <a:solidFill>
                  <a:srgbClr val="000000"/>
                </a:solidFill>
                <a:latin typeface="Arial" pitchFamily="34" charset="0"/>
                <a:cs typeface="Arial" pitchFamily="34" charset="0"/>
              </a:rPr>
              <a:t>yildan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boshlab</a:t>
            </a:r>
            <a:r>
              <a:rPr lang="en-US" sz="1600" dirty="0">
                <a:solidFill>
                  <a:srgbClr val="000000"/>
                </a:solidFill>
                <a:latin typeface="Arial" pitchFamily="34" charset="0"/>
                <a:cs typeface="Arial" pitchFamily="34" charset="0"/>
              </a:rPr>
              <a:t> o</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lkadagi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ijtimoiy</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siyosiy</a:t>
            </a:r>
            <a:r>
              <a:rPr lang="ru-RU" sz="1600" dirty="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ma</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rifiy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harakatlarning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faol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ishtirokchisi</a:t>
            </a:r>
            <a:r>
              <a:rPr lang="ru-RU" sz="1600" dirty="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U </a:t>
            </a:r>
            <a:r>
              <a:rPr lang="en-US" sz="1600" dirty="0" err="1">
                <a:solidFill>
                  <a:srgbClr val="000000"/>
                </a:solidFill>
                <a:latin typeface="Arial" pitchFamily="34" charset="0"/>
                <a:cs typeface="Arial" pitchFamily="34" charset="0"/>
              </a:rPr>
              <a:t>jadid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maktablari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ochilishining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tashabbuskori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amaliyotchisi</a:t>
            </a:r>
            <a:r>
              <a:rPr lang="ru-RU"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milliy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gazeta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jurnallar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asoschisi</a:t>
            </a:r>
            <a:r>
              <a:rPr lang="ru-RU"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muharriri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hamda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jadid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teatri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targ</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ibotchisi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lgan</a:t>
            </a:r>
            <a:r>
              <a:rPr lang="ru-RU"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U </a:t>
            </a:r>
            <a:r>
              <a:rPr lang="en-US" sz="1600" dirty="0" err="1" smtClean="0">
                <a:solidFill>
                  <a:srgbClr val="000000"/>
                </a:solidFill>
                <a:latin typeface="Arial" pitchFamily="34" charset="0"/>
                <a:cs typeface="Arial" pitchFamily="34" charset="0"/>
              </a:rPr>
              <a:t>maktablar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uchun</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Adibi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avval</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Adibi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soniy</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Yer</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yuzi</a:t>
            </a:r>
            <a:r>
              <a:rPr lang="en-US" sz="1600" b="1" dirty="0" smtClean="0">
                <a:solidFill>
                  <a:srgbClr val="000000"/>
                </a:solidFill>
                <a:latin typeface="Arial" pitchFamily="34" charset="0"/>
                <a:cs typeface="Arial" pitchFamily="34" charset="0"/>
              </a:rPr>
              <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kabi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darsliklarni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yaratadi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11011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3" y="35868"/>
            <a:ext cx="5652033" cy="612068"/>
          </a:xfrm>
        </p:spPr>
        <p:txBody>
          <a:bodyPr>
            <a:normAutofit/>
          </a:bodyPr>
          <a:lstStyle/>
          <a:p>
            <a:pPr>
              <a:lnSpc>
                <a:spcPct val="100000"/>
              </a:lnSpc>
              <a:spcAft>
                <a:spcPts val="600"/>
              </a:spcAft>
            </a:pPr>
            <a:r>
              <a:rPr lang="en-US" sz="1600" dirty="0" err="1" smtClean="0">
                <a:solidFill>
                  <a:srgbClr val="000000"/>
                </a:solidFill>
                <a:latin typeface="Arial" pitchFamily="34" charset="0"/>
                <a:cs typeface="Arial" pitchFamily="34" charset="0"/>
              </a:rPr>
              <a:t>Islohotchilik</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harakati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faol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ishtirokchilaridan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biri</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Abdulla </a:t>
            </a:r>
            <a:r>
              <a:rPr lang="en-US" sz="1600" b="1" dirty="0" err="1">
                <a:solidFill>
                  <a:srgbClr val="000000"/>
                </a:solidFill>
                <a:latin typeface="Arial" pitchFamily="34" charset="0"/>
                <a:cs typeface="Arial" pitchFamily="34" charset="0"/>
              </a:rPr>
              <a:t>Avloniy</a:t>
            </a:r>
            <a:r>
              <a:rPr lang="ru-RU" sz="1600" b="1" dirty="0">
                <a:solidFill>
                  <a:srgbClr val="000000"/>
                </a:solidFill>
                <a:latin typeface="Arial" pitchFamily="34" charset="0"/>
                <a:cs typeface="Arial" pitchFamily="34" charset="0"/>
              </a:rPr>
              <a:t> </a:t>
            </a:r>
            <a:r>
              <a:rPr lang="ru-RU" sz="1600" dirty="0">
                <a:solidFill>
                  <a:srgbClr val="000000"/>
                </a:solidFill>
                <a:latin typeface="Arial" pitchFamily="34" charset="0"/>
                <a:cs typeface="Arial" pitchFamily="34" charset="0"/>
              </a:rPr>
              <a:t>1878-</a:t>
            </a:r>
            <a:r>
              <a:rPr lang="en-US" sz="1600" dirty="0" err="1">
                <a:solidFill>
                  <a:srgbClr val="000000"/>
                </a:solidFill>
                <a:latin typeface="Arial" pitchFamily="34" charset="0"/>
                <a:cs typeface="Arial" pitchFamily="34" charset="0"/>
              </a:rPr>
              <a:t>yil</a:t>
            </a:r>
            <a:r>
              <a:rPr lang="en-US" sz="1600" dirty="0">
                <a:solidFill>
                  <a:srgbClr val="000000"/>
                </a:solidFill>
                <a:latin typeface="Arial" pitchFamily="34" charset="0"/>
                <a:cs typeface="Arial" pitchFamily="34" charset="0"/>
              </a:rPr>
              <a:t> Toshkent </a:t>
            </a:r>
            <a:r>
              <a:rPr lang="en-US" sz="1600" dirty="0" err="1">
                <a:solidFill>
                  <a:srgbClr val="000000"/>
                </a:solidFill>
                <a:latin typeface="Arial" pitchFamily="34" charset="0"/>
                <a:cs typeface="Arial" pitchFamily="34" charset="0"/>
              </a:rPr>
              <a:t>shahrida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hunarmandlar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oilasida</a:t>
            </a:r>
            <a:r>
              <a:rPr lang="en-US" sz="1600" dirty="0">
                <a:solidFill>
                  <a:srgbClr val="000000"/>
                </a:solidFill>
                <a:latin typeface="Arial" pitchFamily="34" charset="0"/>
                <a:cs typeface="Arial" pitchFamily="34" charset="0"/>
              </a:rPr>
              <a:t> tug</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ildi</a:t>
            </a:r>
            <a:r>
              <a:rPr lang="ru-RU" sz="1600" dirty="0">
                <a:solidFill>
                  <a:srgbClr val="000000"/>
                </a:solidFill>
                <a:latin typeface="Arial" pitchFamily="34" charset="0"/>
                <a:cs typeface="Arial" pitchFamily="34" charset="0"/>
              </a:rPr>
              <a:t>. </a:t>
            </a:r>
          </a:p>
        </p:txBody>
      </p:sp>
      <p:pic>
        <p:nvPicPr>
          <p:cNvPr id="7170" name="Picture 2" descr="RANGLIY RASIMLAR OLAMI. FOTO - 2017 MODA VA DIZAY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4056" y="705872"/>
            <a:ext cx="1899297" cy="2138308"/>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179425" y="719944"/>
            <a:ext cx="3492388" cy="2124236"/>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rmAutofit fontScale="97500"/>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smtClean="0">
                <a:solidFill>
                  <a:srgbClr val="000000"/>
                </a:solidFill>
                <a:latin typeface="Arial" pitchFamily="34" charset="0"/>
                <a:cs typeface="Arial" pitchFamily="34" charset="0"/>
              </a:rPr>
              <a:t>Abdulla </a:t>
            </a:r>
            <a:r>
              <a:rPr lang="en-US" sz="1600" dirty="0" err="1" smtClean="0">
                <a:solidFill>
                  <a:srgbClr val="000000"/>
                </a:solidFill>
                <a:latin typeface="Arial" pitchFamily="34" charset="0"/>
                <a:cs typeface="Arial" pitchFamily="34" charset="0"/>
              </a:rPr>
              <a:t>Avloniy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o‘lkada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ta’lim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matbuot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teatr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sohalarining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rivojlanishiga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katta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hissa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qo‘shib</a:t>
            </a:r>
            <a:r>
              <a:rPr lang="en-US" sz="1600" dirty="0" smtClean="0">
                <a:solidFill>
                  <a:srgbClr val="000000"/>
                </a:solidFill>
                <a:latin typeface="Arial" pitchFamily="34" charset="0"/>
                <a:cs typeface="Arial" pitchFamily="34" charset="0"/>
              </a:rPr>
              <a:t>, 1907-yil “</a:t>
            </a:r>
            <a:r>
              <a:rPr lang="en-US" sz="1600" dirty="0" err="1" smtClean="0">
                <a:solidFill>
                  <a:srgbClr val="000000"/>
                </a:solidFill>
                <a:latin typeface="Arial" pitchFamily="34" charset="0"/>
                <a:cs typeface="Arial" pitchFamily="34" charset="0"/>
              </a:rPr>
              <a:t>Shuhrat</a:t>
            </a:r>
            <a:r>
              <a:rPr lang="en-US" sz="1600" dirty="0" smtClean="0">
                <a:solidFill>
                  <a:srgbClr val="000000"/>
                </a:solidFill>
                <a:latin typeface="Arial" pitchFamily="34" charset="0"/>
                <a:cs typeface="Arial" pitchFamily="34" charset="0"/>
              </a:rPr>
              <a:t>” gaze-</a:t>
            </a:r>
            <a:r>
              <a:rPr lang="en-US" sz="1600" dirty="0" err="1" smtClean="0">
                <a:solidFill>
                  <a:srgbClr val="000000"/>
                </a:solidFill>
                <a:latin typeface="Arial" pitchFamily="34" charset="0"/>
                <a:cs typeface="Arial" pitchFamily="34" charset="0"/>
              </a:rPr>
              <a:t>tasiga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asos</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soldi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tashkil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yangi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usul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maktabi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uchun</a:t>
            </a: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a:t>
            </a:r>
            <a:r>
              <a:rPr lang="en-US" sz="1600" b="1" dirty="0" err="1" smtClean="0">
                <a:solidFill>
                  <a:srgbClr val="000000"/>
                </a:solidFill>
                <a:latin typeface="Arial" pitchFamily="34" charset="0"/>
                <a:cs typeface="Arial" pitchFamily="34" charset="0"/>
              </a:rPr>
              <a:t>Birinchi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muallim</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Ikkinchi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muallim</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Turkiy</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guliston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yoxud</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axloq</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kabi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darsliklarni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yaratdi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754850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25" y="71872"/>
            <a:ext cx="3456384" cy="2000443"/>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spcAft>
                <a:spcPts val="600"/>
              </a:spcAft>
            </a:pPr>
            <a:r>
              <a:rPr lang="en-US" sz="1800" b="1" dirty="0" err="1">
                <a:solidFill>
                  <a:srgbClr val="000000"/>
                </a:solidFill>
                <a:latin typeface="Arial" pitchFamily="34" charset="0"/>
                <a:cs typeface="Arial" pitchFamily="34" charset="0"/>
              </a:rPr>
              <a:t>Behbudiy</a:t>
            </a:r>
            <a:r>
              <a:rPr lang="en-US"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Munavvarqori</a:t>
            </a:r>
            <a:r>
              <a:rPr lang="en-US" sz="1800" b="1" dirty="0">
                <a:solidFill>
                  <a:srgbClr val="000000"/>
                </a:solidFill>
                <a:latin typeface="Arial" pitchFamily="34" charset="0"/>
                <a:cs typeface="Arial" pitchFamily="34" charset="0"/>
              </a:rPr>
              <a:t>, Abdulla </a:t>
            </a:r>
            <a:r>
              <a:rPr lang="en-US" sz="1800" b="1" dirty="0" err="1">
                <a:solidFill>
                  <a:srgbClr val="000000"/>
                </a:solidFill>
                <a:latin typeface="Arial" pitchFamily="34" charset="0"/>
                <a:cs typeface="Arial" pitchFamily="34" charset="0"/>
              </a:rPr>
              <a:t>Avloniy</a:t>
            </a:r>
            <a:r>
              <a:rPr lang="en-US" sz="1800" b="1"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kabi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boshqa</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milliy</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taraqqiyparvarlar</a:t>
            </a:r>
            <a:r>
              <a:rPr lang="en-US" sz="1800" dirty="0">
                <a:solidFill>
                  <a:srgbClr val="000000"/>
                </a:solidFill>
                <a:latin typeface="Arial" pitchFamily="34" charset="0"/>
                <a:cs typeface="Arial" pitchFamily="34" charset="0"/>
              </a:rPr>
              <a:t> ham </a:t>
            </a:r>
            <a:r>
              <a:rPr lang="en-US" sz="1800" dirty="0" err="1">
                <a:solidFill>
                  <a:srgbClr val="000000"/>
                </a:solidFill>
                <a:latin typeface="Arial" pitchFamily="34" charset="0"/>
                <a:cs typeface="Arial" pitchFamily="34" charset="0"/>
              </a:rPr>
              <a:t>ma’rifatparvarlik</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faoliyatini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olib</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borib</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yangi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maktablar</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xayriya</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jamiyatlari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kutubxona</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va</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kitob</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do‘konlari</a:t>
            </a:r>
            <a:r>
              <a:rPr lang="en-US" sz="1800" dirty="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ochdilar</a:t>
            </a:r>
            <a:r>
              <a:rPr lang="en-US" sz="1800" dirty="0" smtClean="0">
                <a:solidFill>
                  <a:srgbClr val="000000"/>
                </a:solidFill>
                <a:latin typeface="Arial" pitchFamily="34" charset="0"/>
                <a:cs typeface="Arial" pitchFamily="34" charset="0"/>
              </a:rPr>
              <a:t>.</a:t>
            </a:r>
            <a:endParaRPr lang="ru-RU" sz="1800" dirty="0">
              <a:solidFill>
                <a:srgbClr val="000000"/>
              </a:solidFill>
              <a:latin typeface="Arial" pitchFamily="34" charset="0"/>
              <a:cs typeface="Arial" pitchFamily="34" charset="0"/>
            </a:endParaRPr>
          </a:p>
        </p:txBody>
      </p:sp>
      <p:pic>
        <p:nvPicPr>
          <p:cNvPr id="9218" name="Picture 2" descr="Musical Heritage and National Identity in Uzbekist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833" y="107875"/>
            <a:ext cx="1696902" cy="19644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hmudxo'ja Behbudiy (Tanlangan asar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593" y="2144323"/>
            <a:ext cx="900695" cy="10134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Абдулла Авлоний (Танланган асарлар) 1-жил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777" y="2144323"/>
            <a:ext cx="871068" cy="98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668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934642" y="575928"/>
            <a:ext cx="2692776" cy="152925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93492" y="2160104"/>
            <a:ext cx="5433926" cy="975258"/>
          </a:xfrm>
          <a:prstGeom prst="rect">
            <a:avLst/>
          </a:prstGeom>
        </p:spPr>
        <p:style>
          <a:lnRef idx="2">
            <a:schemeClr val="accent1"/>
          </a:lnRef>
          <a:fillRef idx="1">
            <a:schemeClr val="lt1"/>
          </a:fillRef>
          <a:effectRef idx="0">
            <a:schemeClr val="accent1"/>
          </a:effectRef>
          <a:fontRef idx="minor">
            <a:schemeClr val="dk1"/>
          </a:fontRef>
        </p:style>
        <p:txBody>
          <a:bodyPr wrap="square" lIns="51426" tIns="25713" rIns="51426" bIns="25713">
            <a:spAutoFit/>
          </a:bodyPr>
          <a:lstStyle/>
          <a:p>
            <a:pPr algn="ctr"/>
            <a:r>
              <a:rPr lang="en-US" sz="1500" dirty="0" err="1">
                <a:solidFill>
                  <a:srgbClr val="000000"/>
                </a:solidFill>
                <a:latin typeface="Arial" pitchFamily="34" charset="0"/>
                <a:cs typeface="Arial" pitchFamily="34" charset="0"/>
              </a:rPr>
              <a:t>Siyosiy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ma’noda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ma’rifatparvarlik</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xalqni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ozodlikka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olib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chiqish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milliy</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davlatchilik</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g‘oyalarini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ilgari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surish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bilan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ifodalanadi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podsho</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yakkahukumronligiga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qarshi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kurashdilar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siyosiy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erkinlik</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inson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huquqlarini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yoqlab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chiqdilar</a:t>
            </a:r>
            <a:r>
              <a:rPr lang="en-US" sz="1500" dirty="0" smtClean="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
        <p:nvSpPr>
          <p:cNvPr id="10" name="Прямоугольник 9"/>
          <p:cNvSpPr/>
          <p:nvPr/>
        </p:nvSpPr>
        <p:spPr>
          <a:xfrm>
            <a:off x="193492" y="575928"/>
            <a:ext cx="2668248" cy="1529256"/>
          </a:xfrm>
          <a:prstGeom prst="rect">
            <a:avLst/>
          </a:prstGeom>
        </p:spPr>
        <p:style>
          <a:lnRef idx="2">
            <a:schemeClr val="accent2"/>
          </a:lnRef>
          <a:fillRef idx="1">
            <a:schemeClr val="lt1"/>
          </a:fillRef>
          <a:effectRef idx="0">
            <a:schemeClr val="accent2"/>
          </a:effectRef>
          <a:fontRef idx="minor">
            <a:schemeClr val="dk1"/>
          </a:fontRef>
        </p:style>
        <p:txBody>
          <a:bodyPr wrap="square" lIns="51426" tIns="25713" rIns="51426" bIns="25713">
            <a:spAutoFit/>
          </a:bodyPr>
          <a:lstStyle/>
          <a:p>
            <a:pPr algn="ct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jadidchilik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harakatining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namoyandalari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ma’rifatparvar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kishilar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Ma’rifatparvarlar</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ma’noda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tarqatuvchi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kishilar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hisoblanadi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
        <p:nvSpPr>
          <p:cNvPr id="11" name="Заголовок 1"/>
          <p:cNvSpPr txBox="1">
            <a:spLocks/>
          </p:cNvSpPr>
          <p:nvPr/>
        </p:nvSpPr>
        <p:spPr>
          <a:xfrm>
            <a:off x="0" y="-136"/>
            <a:ext cx="5759450" cy="504056"/>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Autofit/>
          </a:bodyPr>
          <a:lstStyle>
            <a:lvl1pPr algn="ctr" defTabSz="575936" rtl="0" eaLnBrk="1" latinLnBrk="0" hangingPunct="1">
              <a:lnSpc>
                <a:spcPct val="86000"/>
              </a:lnSpc>
              <a:spcBef>
                <a:spcPct val="0"/>
              </a:spcBef>
              <a:buNone/>
              <a:defRPr sz="1323" kern="800" spc="-25">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ru-RU" sz="2200" b="1" dirty="0" err="1" smtClean="0">
                <a:solidFill>
                  <a:schemeClr val="bg1"/>
                </a:solidFill>
                <a:latin typeface="Arial" pitchFamily="34" charset="0"/>
                <a:cs typeface="Arial" pitchFamily="34" charset="0"/>
              </a:rPr>
              <a:t>Jadidlar</a:t>
            </a:r>
            <a:r>
              <a:rPr lang="en-US" altLang="ru-RU" sz="2200" b="1" dirty="0" smtClean="0">
                <a:solidFill>
                  <a:schemeClr val="bg1"/>
                </a:solidFill>
                <a:latin typeface="Arial" pitchFamily="34" charset="0"/>
                <a:cs typeface="Arial" pitchFamily="34" charset="0"/>
              </a:rPr>
              <a:t> </a:t>
            </a:r>
            <a:r>
              <a:rPr lang="en-US" altLang="ru-RU" sz="2200" b="1" dirty="0" err="1" smtClean="0">
                <a:solidFill>
                  <a:schemeClr val="bg1"/>
                </a:solidFill>
                <a:latin typeface="Arial" pitchFamily="34" charset="0"/>
                <a:cs typeface="Arial" pitchFamily="34" charset="0"/>
              </a:rPr>
              <a:t>harakatining</a:t>
            </a:r>
            <a:r>
              <a:rPr lang="en-US" altLang="ru-RU" sz="2200" b="1" dirty="0" smtClean="0">
                <a:solidFill>
                  <a:schemeClr val="bg1"/>
                </a:solidFill>
                <a:latin typeface="Arial" pitchFamily="34" charset="0"/>
                <a:cs typeface="Arial" pitchFamily="34" charset="0"/>
              </a:rPr>
              <a:t> </a:t>
            </a:r>
            <a:r>
              <a:rPr lang="en-US" altLang="ru-RU" sz="2200" b="1" dirty="0" err="1" smtClean="0">
                <a:solidFill>
                  <a:schemeClr val="bg1"/>
                </a:solidFill>
                <a:latin typeface="Arial" pitchFamily="34" charset="0"/>
                <a:cs typeface="Arial" pitchFamily="34" charset="0"/>
              </a:rPr>
              <a:t>milliy</a:t>
            </a:r>
            <a:r>
              <a:rPr lang="en-US" altLang="ru-RU" sz="2200" b="1" dirty="0" smtClean="0">
                <a:solidFill>
                  <a:schemeClr val="bg1"/>
                </a:solidFill>
                <a:latin typeface="Arial" pitchFamily="34" charset="0"/>
                <a:cs typeface="Arial" pitchFamily="34" charset="0"/>
              </a:rPr>
              <a:t> </a:t>
            </a:r>
            <a:r>
              <a:rPr lang="en-US" altLang="ru-RU" sz="2200" b="1" dirty="0" err="1" smtClean="0">
                <a:solidFill>
                  <a:schemeClr val="bg1"/>
                </a:solidFill>
                <a:latin typeface="Arial" pitchFamily="34" charset="0"/>
                <a:cs typeface="Arial" pitchFamily="34" charset="0"/>
              </a:rPr>
              <a:t>xususiyatlari</a:t>
            </a:r>
            <a:endParaRPr lang="en-US" altLang="ru-RU" sz="22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85233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163259</TotalTime>
  <Words>1100</Words>
  <Application>Microsoft Office PowerPoint</Application>
  <PresentationFormat>Произвольный</PresentationFormat>
  <Paragraphs>59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1_Office Theme</vt:lpstr>
      <vt:lpstr>Презентация PowerPoint</vt:lpstr>
      <vt:lpstr>Презентация PowerPoint</vt:lpstr>
      <vt:lpstr>XX asr boshiga kelib Turkis­tonda jadid ziyolilarining butun bir avlodi, o‘lka ma’naviy-ma’rifiy soha taraqqiyotiga, milliy madaniyatning rivojlanishiga katta hissa qo‘shgan namoyandalari vujudga keldi. </vt:lpstr>
      <vt:lpstr>Презентация PowerPoint</vt:lpstr>
      <vt:lpstr>Turkiston jadidlarini birlashtirishda  “O‘rta Osiyo jadidlarining otasi” deb tan olingan Mahmudxo‘ja Behbudiy (1875-1919)ning xizmati katta bo‘ldi. U 1875-yilning 19-yanvarida Samarqand yaqinidagi Baxshitepa qishlog‘ida tug‘ilgan. </vt:lpstr>
      <vt:lpstr>Munavvarqori Abdurashidxonov (1878-1931) – Turkiston o‘lkasida ozodlik, millat kelajagi uchun kurashgan ma’rifatparvar siyosiy arbob, jadidchilik harakatining yirik namoyandalaridan biri. </vt:lpstr>
      <vt:lpstr>Islohotchilik harakati faol ishtirokchilaridan biri Abdulla Avloniy 1878-yil Toshkent shahrida hunarmandlar oilasida tug‘ildi. </vt:lpstr>
      <vt:lpstr>Behbudiy, Munavvarqori, Abdulla Avloniy kabi boshqa milliy taraqqiyparvarlar ham ma’rifatparvarlik faoliyatini olib borib, yangi maktablar, xayriya jamiyatlari, kutubxona va kitob do‘konlari ochdilar.</vt:lpstr>
      <vt:lpstr>Презентация PowerPoint</vt:lpstr>
      <vt:lpstr>Jadidlar Turkistonda azaldan mavjud bo‘lgan, ya’ni Alisher Navoiy, Mirzo Bedil va Boborahim Mashrabdan qolgan merosdan foydalangan holda Turkistonda demokratik va taraqqiyparvar g‘oyalarni davom ettirdilar. </vt:lpstr>
      <vt:lpstr>Turkiston taraqqiyparvar sarmoyadorlari yoshlarni chet ellarga yuborib, zarur kasblarni egallab, xalqqa foydali xizmat qiladigan yoshlarni va ular uchun qayg‘urgan jadidlarni qo‘llab-quvvatladilar.</vt:lpstr>
      <vt:lpstr>Andijonlik Mirkomil Mirmo‘minboyev o‘z hisobidan ana shu ishga katta miqdorda mablag‘ ajratgan. 1910-yilda Buxoroda mudarris Hoji Rafiy, Mirza Abduvohid, Hamidxo‘ja Mehriy, Usmonxo‘ja va Muhammaddin maxdum kabilar “Tarbiyai atfol” (“Bolalar tarbiyasi”) jamiyatini tashkil qilib, 1911-yilda 15 nafar, 1912-yilda esa 30 nafar talabani Turkiyaga o‘qishga yuborganlar.</vt:lpstr>
      <vt:lpstr>Презентация PowerPoint</vt:lpstr>
      <vt:lpstr>1909-yilda Mahmudxo‘ja Behbudiy, 1910-yilda Abdulla Avloniy, 1915-yilda Abdurauf Abdurahim o‘g‘li Fitrat tomonidan islom tarixiga oid asarlar yaratildi. </vt:lpstr>
      <vt:lpstr>Milliy taraqqiyparvarlar musulmon ruhoniylarining fanga nisbatan salbiy munosabatda bo‘lgan vakillarini qoraladilar. </vt:lpstr>
      <vt:lpstr>Jadidlar ilm-fanni taraqqiyotning va farovonlikning asosiy yo‘naltiruvchi kuchi hamda jaholatga qarshi kurashning birdan bir vositasi deb hisobladilar.</vt:lpstr>
      <vt:lpstr>Jadidlar o‘lkani ijtimoiy-iqtisodiy rivojlantirish borasida ham o‘ziga xos qarashlarga ega edi. </vt:lpstr>
      <vt:lpstr>Jadidlar ko‘plab yoshlarni rivojlangan xorijiy davlatlarga, jumladan, Germaniyaga o‘qishga yuborish, u yerda ular tahsil olib kelib, yurt va millat uchun xizmat qilishi g‘oyalarini ilgari surdi. </vt:lpstr>
      <vt:lpstr>Turkiston taraqqiyparvarlari XX asrning boshlaridagi dunyoda ro‘y bergan siyosiy jarayonlarni diqqat bilan kuzatib bordilar. Bu davrda xorijdagi siyosiy partiyalarning dasturlarini tahlil qildilar. </vt:lpstr>
      <vt:lpstr>1917-yildagi Rossiya fevral voqealari arafasida Turkiston jadidchiligi kuchli siyosiy harakatga aylandi. Birinchi jahon urushidan keyin jadidlar parlamentar monarxiya uchun kurashgan bo‘lsalar, fevral voqealaridan keyin ancha keng qamrovli, bir qator siyosiy talablarni ilgari surdilar.</vt:lpstr>
      <vt:lpstr>1917-yil mart oyi boshlarida jadidlar tomonidan Toshkentda barcha erkparvar tashkilotlarning umumiy dasturiga ega bo‘lgan yagona tashkilot – “Musulmon markaziy sho‘rosi” tuzildi. Uning ta’sis syezdida 350 delegat qatnashgan. </vt:lpstr>
      <vt:lpstr>Turkistonda 1917-yildagi oktabr voqealari va bolsheviklarning hokimiyatni egallashi jadidlarning o‘z maqsadlarini oxirigacha amalga oshirishlariga imkon bermadi. </vt:lpstr>
      <vt:lpstr>Mustaqil bajarish uchun topshiriqlar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Пользователь Windows</cp:lastModifiedBy>
  <cp:revision>1673</cp:revision>
  <dcterms:created xsi:type="dcterms:W3CDTF">2014-10-08T23:03:32Z</dcterms:created>
  <dcterms:modified xsi:type="dcterms:W3CDTF">2021-02-03T15:45:07Z</dcterms:modified>
</cp:coreProperties>
</file>