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22"/>
  </p:notesMasterIdLst>
  <p:sldIdLst>
    <p:sldId id="1450" r:id="rId2"/>
    <p:sldId id="1592" r:id="rId3"/>
    <p:sldId id="1593" r:id="rId4"/>
    <p:sldId id="1595" r:id="rId5"/>
    <p:sldId id="1597" r:id="rId6"/>
    <p:sldId id="1598" r:id="rId7"/>
    <p:sldId id="1601" r:id="rId8"/>
    <p:sldId id="1603" r:id="rId9"/>
    <p:sldId id="1604" r:id="rId10"/>
    <p:sldId id="1605" r:id="rId11"/>
    <p:sldId id="1607" r:id="rId12"/>
    <p:sldId id="1608" r:id="rId13"/>
    <p:sldId id="1610" r:id="rId14"/>
    <p:sldId id="1612" r:id="rId15"/>
    <p:sldId id="1613" r:id="rId16"/>
    <p:sldId id="1615" r:id="rId17"/>
    <p:sldId id="1616" r:id="rId18"/>
    <p:sldId id="1618" r:id="rId19"/>
    <p:sldId id="1619" r:id="rId20"/>
    <p:sldId id="1488" r:id="rId21"/>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450"/>
            <p14:sldId id="1592"/>
            <p14:sldId id="1593"/>
            <p14:sldId id="1595"/>
            <p14:sldId id="1597"/>
            <p14:sldId id="1598"/>
            <p14:sldId id="1601"/>
            <p14:sldId id="1603"/>
            <p14:sldId id="1604"/>
            <p14:sldId id="1605"/>
            <p14:sldId id="1607"/>
            <p14:sldId id="1608"/>
            <p14:sldId id="1610"/>
            <p14:sldId id="1612"/>
            <p14:sldId id="1613"/>
            <p14:sldId id="1615"/>
            <p14:sldId id="1616"/>
            <p14:sldId id="1618"/>
            <p14:sldId id="1619"/>
            <p14:sldId id="1488"/>
          </p14:sldIdLst>
        </p14:section>
      </p14:sectionLst>
    </p:ext>
    <p:ext uri="{EFAFB233-063F-42B5-8137-9DF3F51BA10A}">
      <p15:sldGuideLst xmlns=""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6C8AB"/>
    <a:srgbClr val="D2C99A"/>
    <a:srgbClr val="FFFFFF"/>
    <a:srgbClr val="DDDDDD"/>
    <a:srgbClr val="B2B2B2"/>
    <a:srgbClr val="808080"/>
    <a:srgbClr val="5F5F5F"/>
    <a:srgbClr val="C0C0C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99288" autoAdjust="0"/>
  </p:normalViewPr>
  <p:slideViewPr>
    <p:cSldViewPr snapToObjects="1">
      <p:cViewPr>
        <p:scale>
          <a:sx n="124" d="100"/>
          <a:sy n="124" d="100"/>
        </p:scale>
        <p:origin x="-1092" y="-324"/>
      </p:cViewPr>
      <p:guideLst>
        <p:guide orient="horz" pos="742"/>
        <p:guide orient="horz" pos="517"/>
        <p:guide pos="1882"/>
        <p:guide pos="1568"/>
      </p:guideLst>
    </p:cSldViewPr>
  </p:slideViewPr>
  <p:outlineViewPr>
    <p:cViewPr>
      <p:scale>
        <a:sx n="33" d="100"/>
        <a:sy n="33" d="100"/>
      </p:scale>
      <p:origin x="18" y="2442"/>
    </p:cViewPr>
  </p:outlin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2/3/2021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287972" y="3003082"/>
            <a:ext cx="1343872" cy="172505"/>
          </a:xfrm>
          <a:prstGeom prst="rect">
            <a:avLst/>
          </a:prstGeom>
        </p:spPr>
        <p:txBody>
          <a:bodyPr lIns="51426" tIns="25713" rIns="51426" bIns="25713"/>
          <a:lstStyle>
            <a:lvl1pPr>
              <a:defRPr/>
            </a:lvl1pPr>
          </a:lstStyle>
          <a:p>
            <a:pPr>
              <a:defRPr/>
            </a:pPr>
            <a:fld id="{33DB8094-2E1B-4F5F-9A8F-809167A7AA39}" type="datetime1">
              <a:rPr lang="ru-RU"/>
              <a:pPr>
                <a:defRPr/>
              </a:pPr>
              <a:t>03.02.2021</a:t>
            </a:fld>
            <a:endParaRPr lang="ru-RU"/>
          </a:p>
        </p:txBody>
      </p:sp>
      <p:sp>
        <p:nvSpPr>
          <p:cNvPr id="5" name="Нижний колонтитул 4"/>
          <p:cNvSpPr>
            <a:spLocks noGrp="1"/>
          </p:cNvSpPr>
          <p:nvPr>
            <p:ph type="ftr" sz="quarter" idx="11"/>
          </p:nvPr>
        </p:nvSpPr>
        <p:spPr>
          <a:xfrm>
            <a:off x="1967812" y="3003082"/>
            <a:ext cx="1823826" cy="172505"/>
          </a:xfrm>
          <a:prstGeom prst="rect">
            <a:avLst/>
          </a:prstGeom>
        </p:spPr>
        <p:txBody>
          <a:bodyPr lIns="51426" tIns="25713" rIns="51426" bIns="25713"/>
          <a:lstStyle>
            <a:lvl1pPr>
              <a:defRPr/>
            </a:lvl1pPr>
          </a:lstStyle>
          <a:p>
            <a:pPr>
              <a:defRPr/>
            </a:pPr>
            <a:endParaRPr lang="ru-RU"/>
          </a:p>
        </p:txBody>
      </p:sp>
      <p:sp>
        <p:nvSpPr>
          <p:cNvPr id="6" name="Номер слайда 5"/>
          <p:cNvSpPr>
            <a:spLocks noGrp="1"/>
          </p:cNvSpPr>
          <p:nvPr>
            <p:ph type="sldNum" sz="quarter" idx="12"/>
          </p:nvPr>
        </p:nvSpPr>
        <p:spPr>
          <a:xfrm>
            <a:off x="4127606" y="3003082"/>
            <a:ext cx="1343872" cy="172505"/>
          </a:xfrm>
          <a:prstGeom prst="rect">
            <a:avLst/>
          </a:prstGeom>
        </p:spPr>
        <p:txBody>
          <a:bodyPr lIns="51426" tIns="25713" rIns="51426" bIns="25713"/>
          <a:lstStyle>
            <a:lvl1pPr>
              <a:defRPr/>
            </a:lvl1pPr>
          </a:lstStyle>
          <a:p>
            <a:fld id="{BC1D8AAB-EED0-4A49-9214-AD329B1305BF}" type="slidenum">
              <a:rPr lang="ru-RU" altLang="ru-RU"/>
              <a:pPr/>
              <a:t>‹#›</a:t>
            </a:fld>
            <a:endParaRPr lang="ru-RU" altLang="ru-RU"/>
          </a:p>
        </p:txBody>
      </p:sp>
    </p:spTree>
    <p:extLst>
      <p:ext uri="{BB962C8B-B14F-4D97-AF65-F5344CB8AC3E}">
        <p14:creationId xmlns:p14="http://schemas.microsoft.com/office/powerpoint/2010/main" val="2169741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0706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755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hyperlink" Target="https://www.linkedin.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hyperlink" Target="https://www.facebook.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hyperlink" Target="https://twitter.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2"/>
          </p:cNvPr>
          <p:cNvSpPr/>
          <p:nvPr/>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3"/>
          </p:cNvPr>
          <p:cNvSpPr/>
          <p:nvPr/>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4"/>
          </p:cNvPr>
          <p:cNvSpPr/>
          <p:nvPr/>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 id="2147483844" r:id="rId58"/>
    <p:sldLayoutId id="2147483862" r:id="rId59"/>
    <p:sldLayoutId id="2147483863" r:id="rId60"/>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 xmlns:a16="http://schemas.microsoft.com/office/drawing/2014/main" id="{EE80F0AA-4DF1-4DBF-9AA2-5439157D8912}"/>
              </a:ext>
            </a:extLst>
          </p:cNvPr>
          <p:cNvSpPr/>
          <p:nvPr/>
        </p:nvSpPr>
        <p:spPr>
          <a:xfrm>
            <a:off x="1057" y="1534"/>
            <a:ext cx="5751631"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32"/>
          </a:p>
        </p:txBody>
      </p:sp>
      <p:sp>
        <p:nvSpPr>
          <p:cNvPr id="15" name="object 4">
            <a:extLst>
              <a:ext uri="{FF2B5EF4-FFF2-40B4-BE49-F238E27FC236}">
                <a16:creationId xmlns="" xmlns:a16="http://schemas.microsoft.com/office/drawing/2014/main" id="{96789AA7-9596-4F83-89FD-AEC28EE179F1}"/>
              </a:ext>
            </a:extLst>
          </p:cNvPr>
          <p:cNvSpPr txBox="1"/>
          <p:nvPr/>
        </p:nvSpPr>
        <p:spPr>
          <a:xfrm>
            <a:off x="533339" y="1151992"/>
            <a:ext cx="3570522" cy="1783800"/>
          </a:xfrm>
          <a:prstGeom prst="rect">
            <a:avLst/>
          </a:prstGeom>
        </p:spPr>
        <p:txBody>
          <a:bodyPr vert="horz" wrap="square" lIns="0" tIns="13949" rIns="0" bIns="0" rtlCol="0">
            <a:spAutoFit/>
          </a:bodyPr>
          <a:lstStyle/>
          <a:p>
            <a:pPr algn="ctr">
              <a:spcAft>
                <a:spcPts val="600"/>
              </a:spcAft>
            </a:pPr>
            <a:r>
              <a:rPr sz="2200" b="1" dirty="0" err="1" smtClean="0">
                <a:solidFill>
                  <a:srgbClr val="002060"/>
                </a:solidFill>
                <a:latin typeface="Arial" pitchFamily="34" charset="0"/>
                <a:cs typeface="Arial" pitchFamily="34" charset="0"/>
              </a:rPr>
              <a:t>Mavzu</a:t>
            </a:r>
            <a:r>
              <a:rPr sz="2200" b="1" dirty="0" smtClean="0">
                <a:solidFill>
                  <a:srgbClr val="002060"/>
                </a:solidFill>
                <a:latin typeface="Arial" pitchFamily="34" charset="0"/>
                <a:cs typeface="Arial" pitchFamily="34" charset="0"/>
              </a:rPr>
              <a:t>:</a:t>
            </a:r>
            <a:r>
              <a:rPr lang="en-US" sz="2200" b="1" dirty="0" smtClean="0">
                <a:solidFill>
                  <a:srgbClr val="002060"/>
                </a:solidFill>
                <a:latin typeface="Arial" pitchFamily="34" charset="0"/>
                <a:cs typeface="Arial" pitchFamily="34" charset="0"/>
              </a:rPr>
              <a:t> </a:t>
            </a:r>
            <a:endParaRPr lang="ru-RU" sz="2200" b="1" dirty="0" smtClean="0">
              <a:solidFill>
                <a:srgbClr val="002060"/>
              </a:solidFill>
              <a:latin typeface="Arial" pitchFamily="34" charset="0"/>
              <a:cs typeface="Arial" pitchFamily="34" charset="0"/>
            </a:endParaRPr>
          </a:p>
          <a:p>
            <a:pPr algn="ctr">
              <a:spcAft>
                <a:spcPts val="600"/>
              </a:spcAft>
            </a:pPr>
            <a:r>
              <a:rPr lang="en-US" sz="2200" b="1" dirty="0" err="1" smtClean="0">
                <a:solidFill>
                  <a:srgbClr val="002060"/>
                </a:solidFill>
                <a:latin typeface="Arial" pitchFamily="34" charset="0"/>
                <a:ea typeface="Times New Roman" panose="02020603050405020304" pitchFamily="18" charset="0"/>
                <a:cs typeface="Arial" pitchFamily="34" charset="0"/>
              </a:rPr>
              <a:t>Qoraqalpoqlar</a:t>
            </a:r>
            <a:r>
              <a:rPr lang="en-US" sz="2200" b="1" dirty="0" smtClean="0">
                <a:solidFill>
                  <a:srgbClr val="002060"/>
                </a:solidFill>
                <a:latin typeface="Arial" pitchFamily="34" charset="0"/>
                <a:ea typeface="Times New Roman" panose="02020603050405020304" pitchFamily="18" charset="0"/>
                <a:cs typeface="Arial" pitchFamily="34" charset="0"/>
              </a:rPr>
              <a:t> </a:t>
            </a:r>
            <a:r>
              <a:rPr lang="en-US" sz="2200" b="1" dirty="0" err="1">
                <a:solidFill>
                  <a:srgbClr val="002060"/>
                </a:solidFill>
                <a:latin typeface="Arial" pitchFamily="34" charset="0"/>
                <a:ea typeface="Times New Roman" panose="02020603050405020304" pitchFamily="18" charset="0"/>
                <a:cs typeface="Arial" pitchFamily="34" charset="0"/>
              </a:rPr>
              <a:t>Turkiston</a:t>
            </a:r>
            <a:r>
              <a:rPr lang="en-US" sz="2200" b="1" dirty="0">
                <a:solidFill>
                  <a:srgbClr val="002060"/>
                </a:solidFill>
                <a:latin typeface="Arial" pitchFamily="34" charset="0"/>
                <a:ea typeface="Times New Roman" panose="02020603050405020304" pitchFamily="18" charset="0"/>
                <a:cs typeface="Arial" pitchFamily="34" charset="0"/>
              </a:rPr>
              <a:t> general-</a:t>
            </a:r>
            <a:r>
              <a:rPr lang="en-US" sz="2200" b="1" dirty="0" err="1">
                <a:solidFill>
                  <a:srgbClr val="002060"/>
                </a:solidFill>
                <a:latin typeface="Arial" pitchFamily="34" charset="0"/>
                <a:ea typeface="Times New Roman" panose="02020603050405020304" pitchFamily="18" charset="0"/>
                <a:cs typeface="Arial" pitchFamily="34" charset="0"/>
              </a:rPr>
              <a:t>gubernatorligi</a:t>
            </a:r>
            <a:r>
              <a:rPr lang="en-US" sz="2200" b="1" dirty="0">
                <a:solidFill>
                  <a:srgbClr val="002060"/>
                </a:solidFill>
                <a:latin typeface="Arial" pitchFamily="34" charset="0"/>
                <a:ea typeface="Times New Roman" panose="02020603050405020304" pitchFamily="18" charset="0"/>
                <a:cs typeface="Arial" pitchFamily="34" charset="0"/>
              </a:rPr>
              <a:t> </a:t>
            </a:r>
            <a:r>
              <a:rPr lang="en-US" sz="2200" b="1" dirty="0" err="1" smtClean="0">
                <a:solidFill>
                  <a:srgbClr val="002060"/>
                </a:solidFill>
                <a:latin typeface="Arial" pitchFamily="34" charset="0"/>
                <a:ea typeface="Times New Roman" panose="02020603050405020304" pitchFamily="18" charset="0"/>
                <a:cs typeface="Arial" pitchFamily="34" charset="0"/>
              </a:rPr>
              <a:t>tarkibida</a:t>
            </a:r>
            <a:r>
              <a:rPr lang="ru-RU" sz="2200" b="1" dirty="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va</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Qoraqalpoqlar</a:t>
            </a:r>
            <a:r>
              <a:rPr lang="en-US" sz="2200" b="1" dirty="0" smtClean="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madaniyati</a:t>
            </a:r>
            <a:endParaRPr sz="2200" b="1" dirty="0">
              <a:solidFill>
                <a:srgbClr val="002060"/>
              </a:solidFill>
              <a:latin typeface="Arial" pitchFamily="34" charset="0"/>
              <a:cs typeface="Arial" pitchFamily="34" charset="0"/>
            </a:endParaRPr>
          </a:p>
        </p:txBody>
      </p:sp>
      <p:sp>
        <p:nvSpPr>
          <p:cNvPr id="16" name="object 5">
            <a:extLst>
              <a:ext uri="{FF2B5EF4-FFF2-40B4-BE49-F238E27FC236}">
                <a16:creationId xmlns="" xmlns:a16="http://schemas.microsoft.com/office/drawing/2014/main" id="{A8BAE388-D6D2-40E9-8208-E39C1E0E7029}"/>
              </a:ext>
            </a:extLst>
          </p:cNvPr>
          <p:cNvSpPr/>
          <p:nvPr/>
        </p:nvSpPr>
        <p:spPr>
          <a:xfrm>
            <a:off x="157988" y="1224000"/>
            <a:ext cx="343665" cy="679721"/>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1132"/>
          </a:p>
        </p:txBody>
      </p:sp>
      <p:sp>
        <p:nvSpPr>
          <p:cNvPr id="17" name="object 6">
            <a:extLst>
              <a:ext uri="{FF2B5EF4-FFF2-40B4-BE49-F238E27FC236}">
                <a16:creationId xmlns="" xmlns:a16="http://schemas.microsoft.com/office/drawing/2014/main" id="{ACB4B4C4-B96E-4D3D-A3B1-019ECDA735A1}"/>
              </a:ext>
            </a:extLst>
          </p:cNvPr>
          <p:cNvSpPr/>
          <p:nvPr/>
        </p:nvSpPr>
        <p:spPr>
          <a:xfrm>
            <a:off x="157987" y="2124100"/>
            <a:ext cx="343665" cy="679721"/>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1132"/>
          </a:p>
        </p:txBody>
      </p:sp>
      <p:sp>
        <p:nvSpPr>
          <p:cNvPr id="20" name="object 9">
            <a:extLst>
              <a:ext uri="{FF2B5EF4-FFF2-40B4-BE49-F238E27FC236}">
                <a16:creationId xmlns="" xmlns:a16="http://schemas.microsoft.com/office/drawing/2014/main" id="{F294EAD7-CAB8-401C-B12D-6064AA1177E0}"/>
              </a:ext>
            </a:extLst>
          </p:cNvPr>
          <p:cNvSpPr/>
          <p:nvPr/>
        </p:nvSpPr>
        <p:spPr>
          <a:xfrm>
            <a:off x="4690993" y="219347"/>
            <a:ext cx="817024"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32"/>
          </a:p>
        </p:txBody>
      </p:sp>
      <p:sp>
        <p:nvSpPr>
          <p:cNvPr id="21" name="object 10">
            <a:extLst>
              <a:ext uri="{FF2B5EF4-FFF2-40B4-BE49-F238E27FC236}">
                <a16:creationId xmlns="" xmlns:a16="http://schemas.microsoft.com/office/drawing/2014/main" id="{27824596-7DE1-4136-95E4-49A51856B6D3}"/>
              </a:ext>
            </a:extLst>
          </p:cNvPr>
          <p:cNvSpPr/>
          <p:nvPr/>
        </p:nvSpPr>
        <p:spPr>
          <a:xfrm>
            <a:off x="4696151" y="227770"/>
            <a:ext cx="811866" cy="60299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32"/>
          </a:p>
        </p:txBody>
      </p:sp>
      <p:sp>
        <p:nvSpPr>
          <p:cNvPr id="22" name="object 12">
            <a:extLst>
              <a:ext uri="{FF2B5EF4-FFF2-40B4-BE49-F238E27FC236}">
                <a16:creationId xmlns="" xmlns:a16="http://schemas.microsoft.com/office/drawing/2014/main" id="{CAFE6579-511C-4CCB-9A5C-300ACC2F553A}"/>
              </a:ext>
            </a:extLst>
          </p:cNvPr>
          <p:cNvSpPr txBox="1"/>
          <p:nvPr/>
        </p:nvSpPr>
        <p:spPr>
          <a:xfrm>
            <a:off x="4732155" y="359904"/>
            <a:ext cx="811866" cy="339172"/>
          </a:xfrm>
          <a:prstGeom prst="rect">
            <a:avLst/>
          </a:prstGeom>
        </p:spPr>
        <p:txBody>
          <a:bodyPr vert="horz" wrap="square" lIns="0" tIns="15852" rIns="0" bIns="0" rtlCol="0">
            <a:spAutoFit/>
          </a:bodyPr>
          <a:lstStyle/>
          <a:p>
            <a:pPr>
              <a:spcBef>
                <a:spcPts val="125"/>
              </a:spcBef>
            </a:pPr>
            <a:r>
              <a:rPr lang="en-US" sz="2100" b="1" spc="10" dirty="0" smtClean="0">
                <a:solidFill>
                  <a:srgbClr val="FEFEFE"/>
                </a:solidFill>
                <a:latin typeface="Arial"/>
                <a:cs typeface="Arial"/>
              </a:rPr>
              <a:t>9-sinf</a:t>
            </a:r>
            <a:endParaRPr sz="2100" dirty="0">
              <a:latin typeface="Arial"/>
              <a:cs typeface="Arial"/>
            </a:endParaRPr>
          </a:p>
        </p:txBody>
      </p:sp>
      <p:sp>
        <p:nvSpPr>
          <p:cNvPr id="25" name="object 2">
            <a:extLst>
              <a:ext uri="{FF2B5EF4-FFF2-40B4-BE49-F238E27FC236}">
                <a16:creationId xmlns="" xmlns:a16="http://schemas.microsoft.com/office/drawing/2014/main" id="{173C2D9C-C6BD-4DDA-B358-531897F817D9}"/>
              </a:ext>
            </a:extLst>
          </p:cNvPr>
          <p:cNvSpPr txBox="1">
            <a:spLocks/>
          </p:cNvSpPr>
          <p:nvPr/>
        </p:nvSpPr>
        <p:spPr>
          <a:xfrm>
            <a:off x="827497" y="215318"/>
            <a:ext cx="3627754" cy="537967"/>
          </a:xfrm>
          <a:prstGeom prst="rect">
            <a:avLst/>
          </a:prstGeom>
        </p:spPr>
        <p:txBody>
          <a:bodyPr vert="horz" wrap="square" lIns="0" tIns="14604" rIns="0" bIns="0" rtlCol="0">
            <a:spAutoFit/>
          </a:bodyPr>
          <a:lstStyle>
            <a:lvl1pPr>
              <a:defRPr sz="3400" b="1" i="0">
                <a:solidFill>
                  <a:schemeClr val="bg1"/>
                </a:solidFill>
                <a:latin typeface="Arial"/>
                <a:ea typeface="+mj-ea"/>
                <a:cs typeface="Arial"/>
              </a:defRPr>
            </a:lvl1pPr>
          </a:lstStyle>
          <a:p>
            <a:pPr marL="12700" marR="0" lvl="0" indent="0" defTabSz="914400" eaLnBrk="1" fontAlgn="auto" latinLnBrk="0" hangingPunct="1">
              <a:lnSpc>
                <a:spcPct val="100000"/>
              </a:lnSpc>
              <a:spcBef>
                <a:spcPts val="114"/>
              </a:spcBef>
              <a:spcAft>
                <a:spcPts val="0"/>
              </a:spcAft>
              <a:buClrTx/>
              <a:buSzTx/>
              <a:buFontTx/>
              <a:buNone/>
              <a:tabLst/>
              <a:defRPr/>
            </a:pPr>
            <a:r>
              <a:rPr kumimoji="0" lang="en-US" sz="3400" b="1" i="0" u="none" strike="noStrike" kern="0" cap="none" spc="5" normalizeH="0" baseline="0" noProof="0" dirty="0" err="1">
                <a:ln>
                  <a:noFill/>
                </a:ln>
                <a:solidFill>
                  <a:sysClr val="window" lastClr="FFFFFF"/>
                </a:solidFill>
                <a:effectLst/>
                <a:uLnTx/>
                <a:uFillTx/>
                <a:latin typeface="Arial"/>
                <a:ea typeface="+mj-ea"/>
                <a:cs typeface="Arial"/>
              </a:rPr>
              <a:t>O</a:t>
            </a:r>
            <a:r>
              <a:rPr kumimoji="0" lang="en-US" sz="3400" b="1" i="0" u="none" strike="noStrike" kern="0" cap="none" spc="5" normalizeH="0" noProof="0" dirty="0" err="1">
                <a:ln>
                  <a:noFill/>
                </a:ln>
                <a:solidFill>
                  <a:sysClr val="window" lastClr="FFFFFF"/>
                </a:solidFill>
                <a:effectLst/>
                <a:uLnTx/>
                <a:uFillTx/>
                <a:latin typeface="Arial"/>
                <a:ea typeface="+mj-ea"/>
                <a:cs typeface="Arial"/>
              </a:rPr>
              <a:t>‘</a:t>
            </a:r>
            <a:r>
              <a:rPr kumimoji="0" lang="en-US" sz="3400" b="1" i="0" u="none" strike="noStrike" kern="0" cap="none" spc="5" normalizeH="0" baseline="0" noProof="0" dirty="0" err="1">
                <a:ln>
                  <a:noFill/>
                </a:ln>
                <a:solidFill>
                  <a:sysClr val="window" lastClr="FFFFFF"/>
                </a:solidFill>
                <a:effectLst/>
                <a:uLnTx/>
                <a:uFillTx/>
                <a:latin typeface="Arial"/>
                <a:ea typeface="+mj-ea"/>
                <a:cs typeface="Arial"/>
              </a:rPr>
              <a:t>zbekiston</a:t>
            </a:r>
            <a:r>
              <a:rPr kumimoji="0" lang="en-US" sz="3400" b="1" i="0" u="none" strike="noStrike" kern="0" cap="none" spc="-30" normalizeH="0" baseline="0" noProof="0" dirty="0">
                <a:ln>
                  <a:noFill/>
                </a:ln>
                <a:solidFill>
                  <a:sysClr val="window" lastClr="FFFFFF"/>
                </a:solidFill>
                <a:effectLst/>
                <a:uLnTx/>
                <a:uFillTx/>
                <a:latin typeface="Arial"/>
                <a:ea typeface="+mj-ea"/>
                <a:cs typeface="Arial"/>
              </a:rPr>
              <a:t> </a:t>
            </a:r>
            <a:r>
              <a:rPr kumimoji="0" lang="en-US" sz="3400" b="1" i="0" u="none" strike="noStrike" kern="0" cap="none" spc="5" normalizeH="0" baseline="0" noProof="0" dirty="0" err="1">
                <a:ln>
                  <a:noFill/>
                </a:ln>
                <a:solidFill>
                  <a:sysClr val="window" lastClr="FFFFFF"/>
                </a:solidFill>
                <a:effectLst/>
                <a:uLnTx/>
                <a:uFillTx/>
                <a:latin typeface="Arial"/>
                <a:ea typeface="+mj-ea"/>
                <a:cs typeface="Arial"/>
              </a:rPr>
              <a:t>tarixi</a:t>
            </a:r>
            <a:endParaRPr kumimoji="0" lang="en-US" sz="3400" b="1" i="0" u="none" strike="noStrike" kern="0" cap="none" spc="5" normalizeH="0" baseline="0" noProof="0" dirty="0">
              <a:ln>
                <a:noFill/>
              </a:ln>
              <a:solidFill>
                <a:sysClr val="window" lastClr="FFFFFF"/>
              </a:solidFill>
              <a:effectLst/>
              <a:uLnTx/>
              <a:uFillTx/>
              <a:latin typeface="Arial"/>
              <a:ea typeface="+mj-ea"/>
              <a:cs typeface="Arial"/>
            </a:endParaRPr>
          </a:p>
        </p:txBody>
      </p:sp>
      <p:sp>
        <p:nvSpPr>
          <p:cNvPr id="26" name="object 11">
            <a:extLst>
              <a:ext uri="{FF2B5EF4-FFF2-40B4-BE49-F238E27FC236}">
                <a16:creationId xmlns="" xmlns:a16="http://schemas.microsoft.com/office/drawing/2014/main" id="{5B75B315-3F99-4F20-AE24-482E239D9233}"/>
              </a:ext>
            </a:extLst>
          </p:cNvPr>
          <p:cNvSpPr/>
          <p:nvPr/>
        </p:nvSpPr>
        <p:spPr>
          <a:xfrm>
            <a:off x="329821" y="310629"/>
            <a:ext cx="407034" cy="366395"/>
          </a:xfrm>
          <a:custGeom>
            <a:avLst/>
            <a:gdLst/>
            <a:ahLst/>
            <a:cxnLst/>
            <a:rect l="l" t="t" r="r" b="b"/>
            <a:pathLst>
              <a:path w="407034" h="366395">
                <a:moveTo>
                  <a:pt x="406874" y="352624"/>
                </a:moveTo>
                <a:lnTo>
                  <a:pt x="0" y="352624"/>
                </a:lnTo>
                <a:lnTo>
                  <a:pt x="0" y="366187"/>
                </a:lnTo>
                <a:lnTo>
                  <a:pt x="406874" y="366187"/>
                </a:lnTo>
                <a:lnTo>
                  <a:pt x="406874" y="352624"/>
                </a:lnTo>
                <a:close/>
              </a:path>
              <a:path w="407034" h="366395">
                <a:moveTo>
                  <a:pt x="54248" y="0"/>
                </a:moveTo>
                <a:lnTo>
                  <a:pt x="0" y="0"/>
                </a:lnTo>
                <a:lnTo>
                  <a:pt x="0" y="21700"/>
                </a:lnTo>
                <a:lnTo>
                  <a:pt x="6781" y="35261"/>
                </a:lnTo>
                <a:lnTo>
                  <a:pt x="6781" y="352624"/>
                </a:lnTo>
                <a:lnTo>
                  <a:pt x="20342" y="352624"/>
                </a:lnTo>
                <a:lnTo>
                  <a:pt x="20342" y="40686"/>
                </a:lnTo>
                <a:lnTo>
                  <a:pt x="47468" y="40686"/>
                </a:lnTo>
                <a:lnTo>
                  <a:pt x="47468" y="35261"/>
                </a:lnTo>
                <a:lnTo>
                  <a:pt x="51537" y="27122"/>
                </a:lnTo>
                <a:lnTo>
                  <a:pt x="17632" y="27122"/>
                </a:lnTo>
                <a:lnTo>
                  <a:pt x="13561" y="18986"/>
                </a:lnTo>
                <a:lnTo>
                  <a:pt x="13561" y="13561"/>
                </a:lnTo>
                <a:lnTo>
                  <a:pt x="54248" y="13561"/>
                </a:lnTo>
                <a:lnTo>
                  <a:pt x="54248" y="0"/>
                </a:lnTo>
                <a:close/>
              </a:path>
              <a:path w="407034" h="366395">
                <a:moveTo>
                  <a:pt x="47468" y="40686"/>
                </a:moveTo>
                <a:lnTo>
                  <a:pt x="33903" y="40686"/>
                </a:lnTo>
                <a:lnTo>
                  <a:pt x="33903" y="352624"/>
                </a:lnTo>
                <a:lnTo>
                  <a:pt x="47468" y="352624"/>
                </a:lnTo>
                <a:lnTo>
                  <a:pt x="47468" y="196656"/>
                </a:lnTo>
                <a:lnTo>
                  <a:pt x="115282" y="196656"/>
                </a:lnTo>
                <a:lnTo>
                  <a:pt x="115282" y="183092"/>
                </a:lnTo>
                <a:lnTo>
                  <a:pt x="47468" y="183092"/>
                </a:lnTo>
                <a:lnTo>
                  <a:pt x="47468" y="40686"/>
                </a:lnTo>
                <a:close/>
              </a:path>
              <a:path w="407034" h="366395">
                <a:moveTo>
                  <a:pt x="115282" y="196656"/>
                </a:moveTo>
                <a:lnTo>
                  <a:pt x="101718" y="196656"/>
                </a:lnTo>
                <a:lnTo>
                  <a:pt x="101718" y="352624"/>
                </a:lnTo>
                <a:lnTo>
                  <a:pt x="115282" y="352624"/>
                </a:lnTo>
                <a:lnTo>
                  <a:pt x="115282" y="196656"/>
                </a:lnTo>
                <a:close/>
              </a:path>
              <a:path w="407034" h="366395">
                <a:moveTo>
                  <a:pt x="203436" y="93578"/>
                </a:moveTo>
                <a:lnTo>
                  <a:pt x="157999" y="125453"/>
                </a:lnTo>
                <a:lnTo>
                  <a:pt x="130820" y="164782"/>
                </a:lnTo>
                <a:lnTo>
                  <a:pt x="128844" y="181062"/>
                </a:lnTo>
                <a:lnTo>
                  <a:pt x="128844" y="352624"/>
                </a:lnTo>
                <a:lnTo>
                  <a:pt x="142405" y="352624"/>
                </a:lnTo>
                <a:lnTo>
                  <a:pt x="142405" y="217001"/>
                </a:lnTo>
                <a:lnTo>
                  <a:pt x="278030" y="217001"/>
                </a:lnTo>
                <a:lnTo>
                  <a:pt x="278030" y="203436"/>
                </a:lnTo>
                <a:lnTo>
                  <a:pt x="142405" y="203436"/>
                </a:lnTo>
                <a:lnTo>
                  <a:pt x="142405" y="181062"/>
                </a:lnTo>
                <a:lnTo>
                  <a:pt x="155852" y="145109"/>
                </a:lnTo>
                <a:lnTo>
                  <a:pt x="203436" y="109857"/>
                </a:lnTo>
                <a:lnTo>
                  <a:pt x="226642" y="109857"/>
                </a:lnTo>
                <a:lnTo>
                  <a:pt x="203436" y="93578"/>
                </a:lnTo>
                <a:close/>
              </a:path>
              <a:path w="407034" h="366395">
                <a:moveTo>
                  <a:pt x="203436" y="236664"/>
                </a:moveTo>
                <a:lnTo>
                  <a:pt x="170622" y="262844"/>
                </a:lnTo>
                <a:lnTo>
                  <a:pt x="169531" y="270568"/>
                </a:lnTo>
                <a:lnTo>
                  <a:pt x="169531" y="352624"/>
                </a:lnTo>
                <a:lnTo>
                  <a:pt x="183092" y="352624"/>
                </a:lnTo>
                <a:lnTo>
                  <a:pt x="183092" y="265146"/>
                </a:lnTo>
                <a:lnTo>
                  <a:pt x="185806" y="260399"/>
                </a:lnTo>
                <a:lnTo>
                  <a:pt x="190554" y="258364"/>
                </a:lnTo>
                <a:lnTo>
                  <a:pt x="203436" y="252262"/>
                </a:lnTo>
                <a:lnTo>
                  <a:pt x="229994" y="252262"/>
                </a:lnTo>
                <a:lnTo>
                  <a:pt x="228474" y="250449"/>
                </a:lnTo>
                <a:lnTo>
                  <a:pt x="222421" y="246157"/>
                </a:lnTo>
                <a:lnTo>
                  <a:pt x="203436" y="236664"/>
                </a:lnTo>
                <a:close/>
              </a:path>
              <a:path w="407034" h="366395">
                <a:moveTo>
                  <a:pt x="229994" y="252262"/>
                </a:moveTo>
                <a:lnTo>
                  <a:pt x="203436" y="252262"/>
                </a:lnTo>
                <a:lnTo>
                  <a:pt x="216320" y="258364"/>
                </a:lnTo>
                <a:lnTo>
                  <a:pt x="221068" y="260399"/>
                </a:lnTo>
                <a:lnTo>
                  <a:pt x="223782" y="265146"/>
                </a:lnTo>
                <a:lnTo>
                  <a:pt x="223782" y="352624"/>
                </a:lnTo>
                <a:lnTo>
                  <a:pt x="237343" y="352624"/>
                </a:lnTo>
                <a:lnTo>
                  <a:pt x="237343" y="270568"/>
                </a:lnTo>
                <a:lnTo>
                  <a:pt x="236252" y="262844"/>
                </a:lnTo>
                <a:lnTo>
                  <a:pt x="233190" y="256075"/>
                </a:lnTo>
                <a:lnTo>
                  <a:pt x="229994" y="252262"/>
                </a:lnTo>
                <a:close/>
              </a:path>
              <a:path w="407034" h="366395">
                <a:moveTo>
                  <a:pt x="278030" y="217001"/>
                </a:moveTo>
                <a:lnTo>
                  <a:pt x="264469" y="217001"/>
                </a:lnTo>
                <a:lnTo>
                  <a:pt x="264469" y="352624"/>
                </a:lnTo>
                <a:lnTo>
                  <a:pt x="278030" y="352624"/>
                </a:lnTo>
                <a:lnTo>
                  <a:pt x="278030" y="217001"/>
                </a:lnTo>
                <a:close/>
              </a:path>
              <a:path w="407034" h="366395">
                <a:moveTo>
                  <a:pt x="305156" y="81373"/>
                </a:moveTo>
                <a:lnTo>
                  <a:pt x="291592" y="81373"/>
                </a:lnTo>
                <a:lnTo>
                  <a:pt x="291592" y="352624"/>
                </a:lnTo>
                <a:lnTo>
                  <a:pt x="305156" y="352624"/>
                </a:lnTo>
                <a:lnTo>
                  <a:pt x="305156" y="196656"/>
                </a:lnTo>
                <a:lnTo>
                  <a:pt x="372971" y="196656"/>
                </a:lnTo>
                <a:lnTo>
                  <a:pt x="372971" y="183092"/>
                </a:lnTo>
                <a:lnTo>
                  <a:pt x="305156" y="183092"/>
                </a:lnTo>
                <a:lnTo>
                  <a:pt x="305156" y="172923"/>
                </a:lnTo>
                <a:lnTo>
                  <a:pt x="318717" y="164105"/>
                </a:lnTo>
                <a:lnTo>
                  <a:pt x="342452" y="164105"/>
                </a:lnTo>
                <a:lnTo>
                  <a:pt x="337031" y="160037"/>
                </a:lnTo>
                <a:lnTo>
                  <a:pt x="331944" y="156646"/>
                </a:lnTo>
                <a:lnTo>
                  <a:pt x="305156" y="156646"/>
                </a:lnTo>
                <a:lnTo>
                  <a:pt x="305156" y="81373"/>
                </a:lnTo>
                <a:close/>
              </a:path>
              <a:path w="407034" h="366395">
                <a:moveTo>
                  <a:pt x="372971" y="196656"/>
                </a:moveTo>
                <a:lnTo>
                  <a:pt x="359406" y="196656"/>
                </a:lnTo>
                <a:lnTo>
                  <a:pt x="359406" y="352624"/>
                </a:lnTo>
                <a:lnTo>
                  <a:pt x="372971" y="352624"/>
                </a:lnTo>
                <a:lnTo>
                  <a:pt x="372971" y="196656"/>
                </a:lnTo>
                <a:close/>
              </a:path>
              <a:path w="407034" h="366395">
                <a:moveTo>
                  <a:pt x="400093" y="40686"/>
                </a:moveTo>
                <a:lnTo>
                  <a:pt x="386532" y="40686"/>
                </a:lnTo>
                <a:lnTo>
                  <a:pt x="386532" y="352624"/>
                </a:lnTo>
                <a:lnTo>
                  <a:pt x="400093" y="352624"/>
                </a:lnTo>
                <a:lnTo>
                  <a:pt x="400093" y="40686"/>
                </a:lnTo>
                <a:close/>
              </a:path>
              <a:path w="407034" h="366395">
                <a:moveTo>
                  <a:pt x="226642" y="109857"/>
                </a:moveTo>
                <a:lnTo>
                  <a:pt x="203436" y="109857"/>
                </a:lnTo>
                <a:lnTo>
                  <a:pt x="241411" y="136302"/>
                </a:lnTo>
                <a:lnTo>
                  <a:pt x="251022" y="145013"/>
                </a:lnTo>
                <a:lnTo>
                  <a:pt x="258281" y="155630"/>
                </a:lnTo>
                <a:lnTo>
                  <a:pt x="262869" y="167773"/>
                </a:lnTo>
                <a:lnTo>
                  <a:pt x="264469" y="181062"/>
                </a:lnTo>
                <a:lnTo>
                  <a:pt x="264469" y="203436"/>
                </a:lnTo>
                <a:lnTo>
                  <a:pt x="278030" y="203436"/>
                </a:lnTo>
                <a:lnTo>
                  <a:pt x="278030" y="181062"/>
                </a:lnTo>
                <a:lnTo>
                  <a:pt x="276049" y="164743"/>
                </a:lnTo>
                <a:lnTo>
                  <a:pt x="270317" y="149696"/>
                </a:lnTo>
                <a:lnTo>
                  <a:pt x="261153" y="136430"/>
                </a:lnTo>
                <a:lnTo>
                  <a:pt x="248874" y="125453"/>
                </a:lnTo>
                <a:lnTo>
                  <a:pt x="226642" y="109857"/>
                </a:lnTo>
                <a:close/>
              </a:path>
              <a:path w="407034" h="366395">
                <a:moveTo>
                  <a:pt x="88157" y="147830"/>
                </a:moveTo>
                <a:lnTo>
                  <a:pt x="69843" y="160037"/>
                </a:lnTo>
                <a:lnTo>
                  <a:pt x="64422" y="164105"/>
                </a:lnTo>
                <a:lnTo>
                  <a:pt x="61029" y="170207"/>
                </a:lnTo>
                <a:lnTo>
                  <a:pt x="61029" y="183092"/>
                </a:lnTo>
                <a:lnTo>
                  <a:pt x="74594" y="183092"/>
                </a:lnTo>
                <a:lnTo>
                  <a:pt x="74594" y="174952"/>
                </a:lnTo>
                <a:lnTo>
                  <a:pt x="75952" y="172923"/>
                </a:lnTo>
                <a:lnTo>
                  <a:pt x="77306" y="171561"/>
                </a:lnTo>
                <a:lnTo>
                  <a:pt x="88157" y="164782"/>
                </a:lnTo>
                <a:lnTo>
                  <a:pt x="115282" y="164782"/>
                </a:lnTo>
                <a:lnTo>
                  <a:pt x="115282" y="156646"/>
                </a:lnTo>
                <a:lnTo>
                  <a:pt x="101718" y="156646"/>
                </a:lnTo>
                <a:lnTo>
                  <a:pt x="88157" y="147830"/>
                </a:lnTo>
                <a:close/>
              </a:path>
              <a:path w="407034" h="366395">
                <a:moveTo>
                  <a:pt x="115282" y="164782"/>
                </a:moveTo>
                <a:lnTo>
                  <a:pt x="88157" y="164782"/>
                </a:lnTo>
                <a:lnTo>
                  <a:pt x="101718" y="173598"/>
                </a:lnTo>
                <a:lnTo>
                  <a:pt x="101718" y="183092"/>
                </a:lnTo>
                <a:lnTo>
                  <a:pt x="115282" y="183092"/>
                </a:lnTo>
                <a:lnTo>
                  <a:pt x="115282" y="164782"/>
                </a:lnTo>
                <a:close/>
              </a:path>
              <a:path w="407034" h="366395">
                <a:moveTo>
                  <a:pt x="342452" y="164105"/>
                </a:moveTo>
                <a:lnTo>
                  <a:pt x="318717" y="164105"/>
                </a:lnTo>
                <a:lnTo>
                  <a:pt x="329568" y="170888"/>
                </a:lnTo>
                <a:lnTo>
                  <a:pt x="331603" y="172242"/>
                </a:lnTo>
                <a:lnTo>
                  <a:pt x="332280" y="174279"/>
                </a:lnTo>
                <a:lnTo>
                  <a:pt x="332280" y="183092"/>
                </a:lnTo>
                <a:lnTo>
                  <a:pt x="345843" y="183092"/>
                </a:lnTo>
                <a:lnTo>
                  <a:pt x="345843" y="170207"/>
                </a:lnTo>
                <a:lnTo>
                  <a:pt x="342452" y="164105"/>
                </a:lnTo>
                <a:close/>
              </a:path>
              <a:path w="407034" h="366395">
                <a:moveTo>
                  <a:pt x="406874" y="0"/>
                </a:moveTo>
                <a:lnTo>
                  <a:pt x="352626" y="0"/>
                </a:lnTo>
                <a:lnTo>
                  <a:pt x="352626" y="21700"/>
                </a:lnTo>
                <a:lnTo>
                  <a:pt x="359406" y="35261"/>
                </a:lnTo>
                <a:lnTo>
                  <a:pt x="359406" y="183092"/>
                </a:lnTo>
                <a:lnTo>
                  <a:pt x="372971" y="183092"/>
                </a:lnTo>
                <a:lnTo>
                  <a:pt x="372971" y="40686"/>
                </a:lnTo>
                <a:lnTo>
                  <a:pt x="400093" y="40686"/>
                </a:lnTo>
                <a:lnTo>
                  <a:pt x="400093" y="35261"/>
                </a:lnTo>
                <a:lnTo>
                  <a:pt x="404163" y="27122"/>
                </a:lnTo>
                <a:lnTo>
                  <a:pt x="370255" y="27122"/>
                </a:lnTo>
                <a:lnTo>
                  <a:pt x="366187" y="18986"/>
                </a:lnTo>
                <a:lnTo>
                  <a:pt x="366187" y="13561"/>
                </a:lnTo>
                <a:lnTo>
                  <a:pt x="406874" y="13561"/>
                </a:lnTo>
                <a:lnTo>
                  <a:pt x="406874" y="0"/>
                </a:lnTo>
                <a:close/>
              </a:path>
              <a:path w="407034" h="366395">
                <a:moveTo>
                  <a:pt x="305156" y="40686"/>
                </a:moveTo>
                <a:lnTo>
                  <a:pt x="101718" y="40686"/>
                </a:lnTo>
                <a:lnTo>
                  <a:pt x="101718" y="156646"/>
                </a:lnTo>
                <a:lnTo>
                  <a:pt x="115282" y="156646"/>
                </a:lnTo>
                <a:lnTo>
                  <a:pt x="115282" y="81373"/>
                </a:lnTo>
                <a:lnTo>
                  <a:pt x="305156" y="81373"/>
                </a:lnTo>
                <a:lnTo>
                  <a:pt x="305156" y="67812"/>
                </a:lnTo>
                <a:lnTo>
                  <a:pt x="115282" y="67812"/>
                </a:lnTo>
                <a:lnTo>
                  <a:pt x="115282" y="54248"/>
                </a:lnTo>
                <a:lnTo>
                  <a:pt x="305156" y="54248"/>
                </a:lnTo>
                <a:lnTo>
                  <a:pt x="305156" y="40686"/>
                </a:lnTo>
                <a:close/>
              </a:path>
              <a:path w="407034" h="366395">
                <a:moveTo>
                  <a:pt x="318717" y="147830"/>
                </a:moveTo>
                <a:lnTo>
                  <a:pt x="305156" y="156646"/>
                </a:lnTo>
                <a:lnTo>
                  <a:pt x="331944" y="156646"/>
                </a:lnTo>
                <a:lnTo>
                  <a:pt x="318717" y="147830"/>
                </a:lnTo>
                <a:close/>
              </a:path>
              <a:path w="407034" h="366395">
                <a:moveTo>
                  <a:pt x="305156" y="54248"/>
                </a:moveTo>
                <a:lnTo>
                  <a:pt x="291592" y="54248"/>
                </a:lnTo>
                <a:lnTo>
                  <a:pt x="291592" y="67812"/>
                </a:lnTo>
                <a:lnTo>
                  <a:pt x="305156" y="67812"/>
                </a:lnTo>
                <a:lnTo>
                  <a:pt x="305156" y="54248"/>
                </a:lnTo>
                <a:close/>
              </a:path>
              <a:path w="407034" h="366395">
                <a:moveTo>
                  <a:pt x="54248" y="13561"/>
                </a:moveTo>
                <a:lnTo>
                  <a:pt x="40686" y="13561"/>
                </a:lnTo>
                <a:lnTo>
                  <a:pt x="40686" y="18986"/>
                </a:lnTo>
                <a:lnTo>
                  <a:pt x="36619" y="27122"/>
                </a:lnTo>
                <a:lnTo>
                  <a:pt x="51537" y="27122"/>
                </a:lnTo>
                <a:lnTo>
                  <a:pt x="54248" y="21700"/>
                </a:lnTo>
                <a:lnTo>
                  <a:pt x="54248" y="13561"/>
                </a:lnTo>
                <a:close/>
              </a:path>
              <a:path w="407034" h="366395">
                <a:moveTo>
                  <a:pt x="406874" y="13561"/>
                </a:moveTo>
                <a:lnTo>
                  <a:pt x="393313" y="13561"/>
                </a:lnTo>
                <a:lnTo>
                  <a:pt x="393313" y="18986"/>
                </a:lnTo>
                <a:lnTo>
                  <a:pt x="389242" y="27122"/>
                </a:lnTo>
                <a:lnTo>
                  <a:pt x="404163" y="27122"/>
                </a:lnTo>
                <a:lnTo>
                  <a:pt x="406874" y="21700"/>
                </a:lnTo>
                <a:lnTo>
                  <a:pt x="406874" y="13561"/>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7" name="object 12">
            <a:extLst>
              <a:ext uri="{FF2B5EF4-FFF2-40B4-BE49-F238E27FC236}">
                <a16:creationId xmlns="" xmlns:a16="http://schemas.microsoft.com/office/drawing/2014/main" id="{83775CBE-21CF-425D-ABFB-41180DA5A377}"/>
              </a:ext>
            </a:extLst>
          </p:cNvPr>
          <p:cNvSpPr/>
          <p:nvPr/>
        </p:nvSpPr>
        <p:spPr>
          <a:xfrm>
            <a:off x="655322" y="520847"/>
            <a:ext cx="13970" cy="67945"/>
          </a:xfrm>
          <a:custGeom>
            <a:avLst/>
            <a:gdLst/>
            <a:ahLst/>
            <a:cxnLst/>
            <a:rect l="l" t="t" r="r" b="b"/>
            <a:pathLst>
              <a:path w="13970" h="67945">
                <a:moveTo>
                  <a:pt x="0" y="67814"/>
                </a:moveTo>
                <a:lnTo>
                  <a:pt x="13561" y="67814"/>
                </a:lnTo>
                <a:lnTo>
                  <a:pt x="13561" y="0"/>
                </a:lnTo>
                <a:lnTo>
                  <a:pt x="0" y="0"/>
                </a:lnTo>
                <a:lnTo>
                  <a:pt x="0" y="67814"/>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8" name="object 13">
            <a:extLst>
              <a:ext uri="{FF2B5EF4-FFF2-40B4-BE49-F238E27FC236}">
                <a16:creationId xmlns="" xmlns:a16="http://schemas.microsoft.com/office/drawing/2014/main" id="{B178D85C-EB66-41A7-A3BD-6CA192A25BC2}"/>
              </a:ext>
            </a:extLst>
          </p:cNvPr>
          <p:cNvSpPr/>
          <p:nvPr/>
        </p:nvSpPr>
        <p:spPr>
          <a:xfrm>
            <a:off x="655322" y="602222"/>
            <a:ext cx="13970" cy="47625"/>
          </a:xfrm>
          <a:custGeom>
            <a:avLst/>
            <a:gdLst/>
            <a:ahLst/>
            <a:cxnLst/>
            <a:rect l="l" t="t" r="r" b="b"/>
            <a:pathLst>
              <a:path w="13970" h="47625">
                <a:moveTo>
                  <a:pt x="0" y="47468"/>
                </a:moveTo>
                <a:lnTo>
                  <a:pt x="13561" y="47468"/>
                </a:lnTo>
                <a:lnTo>
                  <a:pt x="13561" y="0"/>
                </a:lnTo>
                <a:lnTo>
                  <a:pt x="0" y="0"/>
                </a:lnTo>
                <a:lnTo>
                  <a:pt x="0" y="47468"/>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9" name="object 14">
            <a:extLst>
              <a:ext uri="{FF2B5EF4-FFF2-40B4-BE49-F238E27FC236}">
                <a16:creationId xmlns="" xmlns:a16="http://schemas.microsoft.com/office/drawing/2014/main" id="{B1AC9C4C-06A4-42C7-B853-E49E57991666}"/>
              </a:ext>
            </a:extLst>
          </p:cNvPr>
          <p:cNvSpPr/>
          <p:nvPr/>
        </p:nvSpPr>
        <p:spPr>
          <a:xfrm>
            <a:off x="397634" y="520847"/>
            <a:ext cx="13970" cy="67945"/>
          </a:xfrm>
          <a:custGeom>
            <a:avLst/>
            <a:gdLst/>
            <a:ahLst/>
            <a:cxnLst/>
            <a:rect l="l" t="t" r="r" b="b"/>
            <a:pathLst>
              <a:path w="13970" h="67945">
                <a:moveTo>
                  <a:pt x="0" y="67814"/>
                </a:moveTo>
                <a:lnTo>
                  <a:pt x="13561" y="67814"/>
                </a:lnTo>
                <a:lnTo>
                  <a:pt x="13561" y="0"/>
                </a:lnTo>
                <a:lnTo>
                  <a:pt x="0" y="0"/>
                </a:lnTo>
                <a:lnTo>
                  <a:pt x="0" y="67814"/>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30" name="object 15">
            <a:extLst>
              <a:ext uri="{FF2B5EF4-FFF2-40B4-BE49-F238E27FC236}">
                <a16:creationId xmlns="" xmlns:a16="http://schemas.microsoft.com/office/drawing/2014/main" id="{AA74AE73-2CC7-4164-A38A-9C32CF275CE9}"/>
              </a:ext>
            </a:extLst>
          </p:cNvPr>
          <p:cNvSpPr/>
          <p:nvPr/>
        </p:nvSpPr>
        <p:spPr>
          <a:xfrm>
            <a:off x="397634" y="602222"/>
            <a:ext cx="13970" cy="47625"/>
          </a:xfrm>
          <a:custGeom>
            <a:avLst/>
            <a:gdLst/>
            <a:ahLst/>
            <a:cxnLst/>
            <a:rect l="l" t="t" r="r" b="b"/>
            <a:pathLst>
              <a:path w="13970" h="47625">
                <a:moveTo>
                  <a:pt x="0" y="47468"/>
                </a:moveTo>
                <a:lnTo>
                  <a:pt x="13561" y="47468"/>
                </a:lnTo>
                <a:lnTo>
                  <a:pt x="13561" y="0"/>
                </a:lnTo>
                <a:lnTo>
                  <a:pt x="0" y="0"/>
                </a:lnTo>
                <a:lnTo>
                  <a:pt x="0" y="47468"/>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pic>
        <p:nvPicPr>
          <p:cNvPr id="1026" name="Picture 2" descr="C:\Users\xusni\Desktop\photo_2020-09-23_13-59-05.jpg"/>
          <p:cNvPicPr>
            <a:picLocks noChangeAspect="1" noChangeArrowheads="1"/>
          </p:cNvPicPr>
          <p:nvPr/>
        </p:nvPicPr>
        <p:blipFill rotWithShape="1">
          <a:blip r:embed="rId2">
            <a:extLst>
              <a:ext uri="{28A0092B-C50C-407E-A947-70E740481C1C}">
                <a14:useLocalDpi xmlns:a14="http://schemas.microsoft.com/office/drawing/2010/main" val="0"/>
              </a:ext>
            </a:extLst>
          </a:blip>
          <a:srcRect l="5670" t="12023" r="8668" b="4914"/>
          <a:stretch/>
        </p:blipFill>
        <p:spPr bwMode="auto">
          <a:xfrm>
            <a:off x="4175869" y="1275695"/>
            <a:ext cx="1404156" cy="169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9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2" y="107921"/>
            <a:ext cx="5544616" cy="540015"/>
          </a:xfrm>
        </p:spPr>
        <p:txBody>
          <a:bodyPr/>
          <a:lstStyle/>
          <a:p>
            <a:pPr>
              <a:lnSpc>
                <a:spcPct val="100000"/>
              </a:lnSpc>
              <a:spcAft>
                <a:spcPts val="600"/>
              </a:spcAft>
            </a:pPr>
            <a:r>
              <a:rPr lang="en-US" sz="1600" dirty="0" err="1">
                <a:solidFill>
                  <a:srgbClr val="000000"/>
                </a:solidFill>
                <a:latin typeface="Arial" pitchFamily="34" charset="0"/>
                <a:cs typeface="Arial" pitchFamily="34" charset="0"/>
              </a:rPr>
              <a:t>Qashshoqlashib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kasodga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uchragan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dehqonlar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katta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egalari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boylarga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qaram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qolishdi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705" y="931394"/>
            <a:ext cx="2963754" cy="1529256"/>
          </a:xfrm>
        </p:spPr>
      </p:pic>
      <p:sp>
        <p:nvSpPr>
          <p:cNvPr id="7" name="Прямоугольник 6"/>
          <p:cNvSpPr/>
          <p:nvPr/>
        </p:nvSpPr>
        <p:spPr>
          <a:xfrm>
            <a:off x="177807" y="931394"/>
            <a:ext cx="2341878" cy="1529256"/>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err="1">
                <a:solidFill>
                  <a:srgbClr val="000000"/>
                </a:solidFill>
                <a:latin typeface="Arial" pitchFamily="34" charset="0"/>
                <a:cs typeface="Arial" pitchFamily="34" charset="0"/>
              </a:rPr>
              <a:t>Jamoaning</a:t>
            </a:r>
            <a:r>
              <a:rPr lang="en-US" sz="1600" dirty="0">
                <a:solidFill>
                  <a:srgbClr val="000000"/>
                </a:solidFill>
                <a:latin typeface="Arial" pitchFamily="34" charset="0"/>
                <a:cs typeface="Arial" pitchFamily="34" charset="0"/>
              </a:rPr>
              <a:t> boy-</a:t>
            </a:r>
            <a:r>
              <a:rPr lang="en-US" sz="1600" dirty="0" err="1">
                <a:solidFill>
                  <a:srgbClr val="000000"/>
                </a:solidFill>
                <a:latin typeface="Arial" pitchFamily="34" charset="0"/>
                <a:cs typeface="Arial" pitchFamily="34" charset="0"/>
              </a:rPr>
              <a:t>badavlat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a’zolari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yordam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sifatida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qarindoshlariga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hosilning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yarmi</a:t>
            </a:r>
            <a:r>
              <a:rPr lang="en-US" sz="1600" dirty="0">
                <a:solidFill>
                  <a:srgbClr val="000000"/>
                </a:solidFill>
                <a:latin typeface="Arial" pitchFamily="34" charset="0"/>
                <a:cs typeface="Arial" pitchFamily="34" charset="0"/>
              </a:rPr>
              <a:t> – </a:t>
            </a:r>
            <a:r>
              <a:rPr lang="en-US"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jarmshi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sharti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berishardi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526552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Содержимое 2"/>
          <p:cNvSpPr>
            <a:spLocks noGrp="1"/>
          </p:cNvSpPr>
          <p:nvPr>
            <p:ph idx="1"/>
          </p:nvPr>
        </p:nvSpPr>
        <p:spPr>
          <a:xfrm>
            <a:off x="107417" y="480690"/>
            <a:ext cx="5580620" cy="864096"/>
          </a:xfrm>
        </p:spPr>
        <p:txBody>
          <a:bodyPr>
            <a:normAutofit fontScale="92500"/>
          </a:bodyPr>
          <a:lstStyle/>
          <a:p>
            <a:pPr marL="0" indent="0" algn="ctr">
              <a:buNone/>
            </a:pPr>
            <a:r>
              <a:rPr lang="en-US" sz="1600" dirty="0" err="1">
                <a:solidFill>
                  <a:srgbClr val="000000"/>
                </a:solidFill>
                <a:latin typeface="Arial" pitchFamily="34" charset="0"/>
                <a:cs typeface="Arial" pitchFamily="34" charset="0"/>
              </a:rPr>
              <a:t>Tinch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hayot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izlab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joydan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ikkinchi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joyga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davomida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ko‘chib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yurgan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mehnatsevar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qoraqalpoq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xalqi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moddiy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madaniyat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yodgorliklarini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to‘liq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saqlab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imkoniyatiga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bo‘lmagan</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573" y="1368016"/>
            <a:ext cx="2958754" cy="1784140"/>
          </a:xfrm>
          <a:prstGeom prst="rect">
            <a:avLst/>
          </a:prstGeom>
        </p:spPr>
      </p:pic>
      <p:sp>
        <p:nvSpPr>
          <p:cNvPr id="7" name="Прямоугольник 6"/>
          <p:cNvSpPr/>
          <p:nvPr/>
        </p:nvSpPr>
        <p:spPr>
          <a:xfrm>
            <a:off x="0" y="-20334"/>
            <a:ext cx="5759450" cy="421260"/>
          </a:xfrm>
          <a:prstGeom prst="rect">
            <a:avLst/>
          </a:prstGeom>
          <a:solidFill>
            <a:srgbClr val="0070C0"/>
          </a:solidFill>
        </p:spPr>
        <p:txBody>
          <a:bodyPr wrap="square" lIns="51426" tIns="25713" rIns="51426" bIns="25713" anchor="ctr">
            <a:spAutoFit/>
          </a:bodyPr>
          <a:lstStyle/>
          <a:p>
            <a:pPr algn="ctr">
              <a:spcAft>
                <a:spcPts val="600"/>
              </a:spcAft>
            </a:pPr>
            <a:r>
              <a:rPr lang="en-US" altLang="ru-RU" sz="2400" b="1" dirty="0" err="1">
                <a:solidFill>
                  <a:schemeClr val="bg1"/>
                </a:solidFill>
                <a:latin typeface="Arial" pitchFamily="34" charset="0"/>
                <a:cs typeface="Arial" pitchFamily="34" charset="0"/>
              </a:rPr>
              <a:t>Xalq</a:t>
            </a:r>
            <a:r>
              <a:rPr lang="en-US" altLang="ru-RU" sz="2400" b="1" dirty="0">
                <a:solidFill>
                  <a:schemeClr val="bg1"/>
                </a:solidFill>
                <a:latin typeface="Arial" pitchFamily="34" charset="0"/>
                <a:cs typeface="Arial" pitchFamily="34" charset="0"/>
              </a:rPr>
              <a:t> </a:t>
            </a:r>
            <a:r>
              <a:rPr lang="en-US" altLang="ru-RU" sz="2400" b="1" dirty="0" err="1" smtClean="0">
                <a:solidFill>
                  <a:schemeClr val="bg1"/>
                </a:solidFill>
                <a:latin typeface="Arial" pitchFamily="34" charset="0"/>
                <a:cs typeface="Arial" pitchFamily="34" charset="0"/>
              </a:rPr>
              <a:t>og‘zaki</a:t>
            </a:r>
            <a:r>
              <a:rPr lang="en-US" altLang="ru-RU" sz="2400" b="1" dirty="0" smtClean="0">
                <a:solidFill>
                  <a:schemeClr val="bg1"/>
                </a:solidFill>
                <a:latin typeface="Arial" pitchFamily="34" charset="0"/>
                <a:cs typeface="Arial" pitchFamily="34" charset="0"/>
              </a:rPr>
              <a:t> </a:t>
            </a:r>
            <a:r>
              <a:rPr lang="en-US" altLang="ru-RU" sz="2400" b="1" dirty="0" err="1">
                <a:solidFill>
                  <a:schemeClr val="bg1"/>
                </a:solidFill>
                <a:latin typeface="Arial" pitchFamily="34" charset="0"/>
                <a:cs typeface="Arial" pitchFamily="34" charset="0"/>
              </a:rPr>
              <a:t>ijodiyoti</a:t>
            </a:r>
            <a:endParaRPr lang="ru-RU"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63768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71413" y="35868"/>
            <a:ext cx="5580620" cy="1011581"/>
          </a:xfrm>
        </p:spPr>
        <p:txBody>
          <a:bodyPr>
            <a:noAutofit/>
          </a:bodyPr>
          <a:lstStyle/>
          <a:p>
            <a:pPr>
              <a:lnSpc>
                <a:spcPct val="100000"/>
              </a:lnSpc>
              <a:spcAft>
                <a:spcPts val="600"/>
              </a:spcAft>
            </a:pPr>
            <a:r>
              <a:rPr lang="en-US" sz="1600" dirty="0" err="1">
                <a:solidFill>
                  <a:srgbClr val="000000"/>
                </a:solidFill>
                <a:latin typeface="Arial" pitchFamily="34" charset="0"/>
                <a:cs typeface="Arial" pitchFamily="34" charset="0"/>
              </a:rPr>
              <a:t>Xalq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iste’dodini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namoyon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etuvchi</a:t>
            </a:r>
            <a:r>
              <a:rPr lang="en-US" sz="1600" dirty="0">
                <a:solidFill>
                  <a:srgbClr val="000000"/>
                </a:solidFill>
                <a:latin typeface="Arial" pitchFamily="34" charset="0"/>
                <a:cs typeface="Arial" pitchFamily="34" charset="0"/>
              </a:rPr>
              <a:t> boy </a:t>
            </a:r>
            <a:r>
              <a:rPr lang="en-US" sz="1600" dirty="0" err="1">
                <a:solidFill>
                  <a:srgbClr val="000000"/>
                </a:solidFill>
                <a:latin typeface="Arial" pitchFamily="34" charset="0"/>
                <a:cs typeface="Arial" pitchFamily="34" charset="0"/>
              </a:rPr>
              <a:t>og‘zaki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she’riy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ijodiyotning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janrlari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ancha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ko‘p</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orasida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maqollar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hikmatlar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laparlar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nasihat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qo‘shiqlarda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ifoda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etilgan</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otalar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so‘zi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alohida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ajralib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 </a:t>
            </a:r>
            <a:endParaRPr lang="ru-RU" altLang="ru-RU" sz="1600" dirty="0">
              <a:solidFill>
                <a:srgbClr val="000000"/>
              </a:solidFill>
              <a:latin typeface="Arial" pitchFamily="34" charset="0"/>
              <a:cs typeface="Arial" pitchFamily="34" charset="0"/>
            </a:endParaRPr>
          </a:p>
        </p:txBody>
      </p:sp>
      <p:sp>
        <p:nvSpPr>
          <p:cNvPr id="3" name="Прямоугольник 2"/>
          <p:cNvSpPr/>
          <p:nvPr/>
        </p:nvSpPr>
        <p:spPr>
          <a:xfrm>
            <a:off x="3949573" y="2628156"/>
            <a:ext cx="1587426" cy="421260"/>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200" b="1" dirty="0" err="1">
                <a:solidFill>
                  <a:srgbClr val="000000"/>
                </a:solidFill>
                <a:latin typeface="Arial" pitchFamily="34" charset="0"/>
                <a:cs typeface="Arial" pitchFamily="34" charset="0"/>
              </a:rPr>
              <a:t>Qoraqalpoq</a:t>
            </a:r>
            <a:r>
              <a:rPr lang="en-US" sz="1200" b="1" dirty="0">
                <a:solidFill>
                  <a:srgbClr val="000000"/>
                </a:solidFill>
                <a:latin typeface="Arial" pitchFamily="34" charset="0"/>
                <a:cs typeface="Arial" pitchFamily="34" charset="0"/>
              </a:rPr>
              <a:t> </a:t>
            </a:r>
            <a:r>
              <a:rPr lang="en-US" sz="1200" b="1" dirty="0" err="1">
                <a:solidFill>
                  <a:srgbClr val="000000"/>
                </a:solidFill>
                <a:latin typeface="Arial" pitchFamily="34" charset="0"/>
                <a:cs typeface="Arial" pitchFamily="34" charset="0"/>
              </a:rPr>
              <a:t>baxshisi</a:t>
            </a:r>
            <a:r>
              <a:rPr lang="en-US" sz="1200" b="1" dirty="0">
                <a:solidFill>
                  <a:srgbClr val="000000"/>
                </a:solidFill>
                <a:latin typeface="Arial" pitchFamily="34" charset="0"/>
                <a:cs typeface="Arial" pitchFamily="34" charset="0"/>
              </a:rPr>
              <a:t> XIX </a:t>
            </a:r>
            <a:r>
              <a:rPr lang="en-US" sz="1200" b="1" dirty="0" err="1">
                <a:solidFill>
                  <a:srgbClr val="000000"/>
                </a:solidFill>
                <a:latin typeface="Arial" pitchFamily="34" charset="0"/>
                <a:cs typeface="Arial" pitchFamily="34" charset="0"/>
              </a:rPr>
              <a:t>asr</a:t>
            </a:r>
            <a:endParaRPr lang="ru-RU" sz="1200" b="1" dirty="0">
              <a:solidFill>
                <a:srgbClr val="000000"/>
              </a:solidFill>
              <a:latin typeface="Arial" pitchFamily="34" charset="0"/>
              <a:cs typeface="Arial" pitchFamily="34" charset="0"/>
            </a:endParaRPr>
          </a:p>
        </p:txBody>
      </p:sp>
      <p:pic>
        <p:nvPicPr>
          <p:cNvPr id="1026" name="Picture 2" descr="XIX ASRNING IKKINCHI YARMI - - 0'zbekist0n tarixi (XIX asr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6595" y="1047449"/>
            <a:ext cx="1587426" cy="1580707"/>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251433" y="1090772"/>
            <a:ext cx="3456383" cy="1861420"/>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rmAutofit/>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dirty="0" err="1" smtClean="0">
                <a:solidFill>
                  <a:srgbClr val="000000"/>
                </a:solidFill>
                <a:latin typeface="Arial" pitchFamily="34" charset="0"/>
                <a:cs typeface="Arial" pitchFamily="34" charset="0"/>
              </a:rPr>
              <a:t>Qoraqalpoq</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xalq</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og‘zaki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ijodida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kulgi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qahramoni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bo‘lgan</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O‘mirbek</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laqqi</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obrazi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orqali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razillik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yomonlik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yovuzlik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zolimlik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kabi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salbiy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illatlar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hajv</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yo‘li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bilan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fosh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etilib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mehnatsevarlik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ezgulik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qahramonlik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ulug‘langan</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385713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068" y="35869"/>
            <a:ext cx="5533315" cy="792087"/>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Xalq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ma’naviy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madaniyatining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yuksak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darajasi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ajdodlardan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avlodlarga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yetkaziladigan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xalq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dostonlarida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termalarida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shuningdek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musiqali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o‘lanlarda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saqlanib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qolgan</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2050" name="Picture 2" descr="Хивинские Йомуды"/>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8688" y="1151992"/>
            <a:ext cx="2749349" cy="1885674"/>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107417" y="1161241"/>
            <a:ext cx="2757250" cy="1876425"/>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rmAutofit fontScale="97500" lnSpcReduction="10000"/>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smtClean="0">
                <a:solidFill>
                  <a:srgbClr val="000000"/>
                </a:solidFill>
                <a:latin typeface="Arial" pitchFamily="34" charset="0"/>
                <a:cs typeface="Arial" pitchFamily="34" charset="0"/>
              </a:rPr>
              <a:t>Xalq orasida qoraqalpoq folklorining doston yo‘llari mashhur edi. Doston qahramonlik haqida she’riy asarlar bo‘lib, ularda xalq baxt-saodati va farovonligi uchun kurashgan mard botirlarning buyuk jasoratlari madh etilgan.</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899990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71917"/>
            <a:ext cx="5580620" cy="540015"/>
          </a:xfrm>
        </p:spPr>
        <p:txBody>
          <a:bodyPr>
            <a:normAutofit/>
          </a:bodyPr>
          <a:lstStyle/>
          <a:p>
            <a:r>
              <a:rPr lang="en-US" sz="1600" dirty="0" err="1">
                <a:solidFill>
                  <a:srgbClr val="000000"/>
                </a:solidFill>
                <a:latin typeface="Arial" pitchFamily="34" charset="0"/>
                <a:cs typeface="Arial" pitchFamily="34" charset="0"/>
              </a:rPr>
              <a:t>Qoraqalpoqlarning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ozodlik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mustaqillik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fidoyilarcha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kurashi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tasvirlangan</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a:t>
            </a:r>
            <a:r>
              <a:rPr lang="en-US" sz="1600" b="1" dirty="0" err="1" smtClean="0">
                <a:solidFill>
                  <a:srgbClr val="000000"/>
                </a:solidFill>
                <a:latin typeface="Arial" pitchFamily="34" charset="0"/>
                <a:cs typeface="Arial" pitchFamily="34" charset="0"/>
              </a:rPr>
              <a:t>Qirqqiz</a:t>
            </a:r>
            <a:r>
              <a:rPr lang="en-US" sz="1600" b="1"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dostoni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alohida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ajralib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turadi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4098" name="Picture 2" descr="Turkman adabiyoti – uzbekembass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0841" y="611932"/>
            <a:ext cx="2337196" cy="143692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07417" y="611932"/>
            <a:ext cx="3132348" cy="1436923"/>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500" dirty="0" err="1">
                <a:solidFill>
                  <a:srgbClr val="000000"/>
                </a:solidFill>
                <a:latin typeface="Arial" pitchFamily="34" charset="0"/>
                <a:cs typeface="Arial" pitchFamily="34" charset="0"/>
              </a:rPr>
              <a:t>Dostonda</a:t>
            </a:r>
            <a:r>
              <a:rPr lang="en-US" sz="1500" dirty="0">
                <a:solidFill>
                  <a:srgbClr val="000000"/>
                </a:solidFill>
                <a:latin typeface="Arial" pitchFamily="34" charset="0"/>
                <a:cs typeface="Arial" pitchFamily="34" charset="0"/>
              </a:rPr>
              <a:t> </a:t>
            </a:r>
            <a:r>
              <a:rPr lang="en-US" sz="1500" b="1" dirty="0" err="1">
                <a:solidFill>
                  <a:srgbClr val="000000"/>
                </a:solidFill>
                <a:latin typeface="Arial" pitchFamily="34" charset="0"/>
                <a:cs typeface="Arial" pitchFamily="34" charset="0"/>
              </a:rPr>
              <a:t>Sarkub</a:t>
            </a:r>
            <a:r>
              <a:rPr lang="en-US" sz="1500" dirty="0">
                <a:solidFill>
                  <a:srgbClr val="000000"/>
                </a:solidFill>
                <a:latin typeface="Arial" pitchFamily="34" charset="0"/>
                <a:cs typeface="Arial" pitchFamily="34" charset="0"/>
              </a:rPr>
              <a:t> hukmdori </a:t>
            </a:r>
            <a:r>
              <a:rPr lang="en-US" sz="1500" b="1" dirty="0" err="1">
                <a:solidFill>
                  <a:srgbClr val="000000"/>
                </a:solidFill>
                <a:latin typeface="Arial" pitchFamily="34" charset="0"/>
                <a:cs typeface="Arial" pitchFamily="34" charset="0"/>
              </a:rPr>
              <a:t>Olloyor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o‘z</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qizi</a:t>
            </a:r>
            <a:r>
              <a:rPr lang="en-US" sz="1500" dirty="0">
                <a:solidFill>
                  <a:srgbClr val="000000"/>
                </a:solidFill>
                <a:latin typeface="Arial" pitchFamily="34" charset="0"/>
                <a:cs typeface="Arial" pitchFamily="34" charset="0"/>
              </a:rPr>
              <a:t> </a:t>
            </a:r>
            <a:r>
              <a:rPr lang="en-US" sz="1500" b="1" dirty="0" err="1">
                <a:solidFill>
                  <a:srgbClr val="000000"/>
                </a:solidFill>
                <a:latin typeface="Arial" pitchFamily="34" charset="0"/>
                <a:cs typeface="Arial" pitchFamily="34" charset="0"/>
              </a:rPr>
              <a:t>Guloyimga</a:t>
            </a:r>
            <a:r>
              <a:rPr lang="en-US" sz="1500" dirty="0">
                <a:solidFill>
                  <a:srgbClr val="000000"/>
                </a:solidFill>
                <a:latin typeface="Arial" pitchFamily="34" charset="0"/>
                <a:cs typeface="Arial" pitchFamily="34" charset="0"/>
              </a:rPr>
              <a:t> </a:t>
            </a:r>
            <a:r>
              <a:rPr lang="en-US" sz="1500" b="1" dirty="0" err="1">
                <a:solidFill>
                  <a:srgbClr val="000000"/>
                </a:solidFill>
                <a:latin typeface="Arial" pitchFamily="34" charset="0"/>
                <a:cs typeface="Arial" pitchFamily="34" charset="0"/>
              </a:rPr>
              <a:t>Muyeli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degan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hosildor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yerlarni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tortiq</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qilgani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haqida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aytiladi</a:t>
            </a:r>
            <a:r>
              <a:rPr lang="en-US" sz="1500" dirty="0" smtClean="0">
                <a:solidFill>
                  <a:srgbClr val="000000"/>
                </a:solidFill>
                <a:latin typeface="Arial" pitchFamily="34" charset="0"/>
                <a:cs typeface="Arial" pitchFamily="34" charset="0"/>
              </a:rPr>
              <a:t>. Bu </a:t>
            </a:r>
            <a:r>
              <a:rPr lang="en-US" sz="1500" dirty="0" err="1" smtClean="0">
                <a:solidFill>
                  <a:srgbClr val="000000"/>
                </a:solidFill>
                <a:latin typeface="Arial" pitchFamily="34" charset="0"/>
                <a:cs typeface="Arial" pitchFamily="34" charset="0"/>
              </a:rPr>
              <a:t>joyda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Guloyim</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uning</a:t>
            </a:r>
            <a:r>
              <a:rPr lang="en-US" sz="1500" dirty="0" smtClean="0">
                <a:solidFill>
                  <a:srgbClr val="000000"/>
                </a:solidFill>
                <a:latin typeface="Arial" pitchFamily="34" charset="0"/>
                <a:cs typeface="Arial" pitchFamily="34" charset="0"/>
              </a:rPr>
              <a:t> 40 </a:t>
            </a:r>
            <a:r>
              <a:rPr lang="en-US" sz="1500" dirty="0" err="1" smtClean="0">
                <a:solidFill>
                  <a:srgbClr val="000000"/>
                </a:solidFill>
                <a:latin typeface="Arial" pitchFamily="34" charset="0"/>
                <a:cs typeface="Arial" pitchFamily="34" charset="0"/>
              </a:rPr>
              <a:t>kanizagi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mustahkam</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bir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qal’a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barpo</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etishadi</a:t>
            </a:r>
            <a:r>
              <a:rPr lang="en-US" sz="1500" dirty="0" smtClean="0">
                <a:solidFill>
                  <a:srgbClr val="000000"/>
                </a:solidFill>
                <a:latin typeface="Arial" pitchFamily="34" charset="0"/>
                <a:cs typeface="Arial" pitchFamily="34" charset="0"/>
              </a:rPr>
              <a:t>. </a:t>
            </a:r>
            <a:endParaRPr lang="ru-RU" sz="1500" dirty="0">
              <a:solidFill>
                <a:srgbClr val="000000"/>
              </a:solidFill>
              <a:latin typeface="Arial" pitchFamily="34" charset="0"/>
              <a:cs typeface="Arial" pitchFamily="34" charset="0"/>
            </a:endParaRPr>
          </a:p>
        </p:txBody>
      </p:sp>
      <p:sp>
        <p:nvSpPr>
          <p:cNvPr id="3" name="TextBox 2"/>
          <p:cNvSpPr txBox="1"/>
          <p:nvPr/>
        </p:nvSpPr>
        <p:spPr>
          <a:xfrm>
            <a:off x="107417" y="2124100"/>
            <a:ext cx="558062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err="1">
                <a:solidFill>
                  <a:srgbClr val="000000"/>
                </a:solidFill>
                <a:latin typeface="Arial" pitchFamily="34" charset="0"/>
                <a:cs typeface="Arial" pitchFamily="34" charset="0"/>
              </a:rPr>
              <a:t>Guloyim</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va</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uning</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kanizaklari</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dushmanga</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qarshi</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kurashadi</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Qoraqalpoqlarni</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asirlikdan</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ozod</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qiladi</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va</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yurtiga</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ozodlikni</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qaytaradi</a:t>
            </a:r>
            <a:r>
              <a:rPr lang="en-GB" sz="1600" dirty="0">
                <a:solidFill>
                  <a:srgbClr val="000000"/>
                </a:solidFill>
                <a:latin typeface="Arial" pitchFamily="34" charset="0"/>
                <a:cs typeface="Arial" pitchFamily="34" charset="0"/>
              </a:rPr>
              <a:t>. Bu </a:t>
            </a:r>
            <a:r>
              <a:rPr lang="en-GB" sz="1600" dirty="0" err="1">
                <a:solidFill>
                  <a:srgbClr val="000000"/>
                </a:solidFill>
                <a:latin typeface="Arial" pitchFamily="34" charset="0"/>
                <a:cs typeface="Arial" pitchFamily="34" charset="0"/>
              </a:rPr>
              <a:t>ishida</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Guloyimga</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uning</a:t>
            </a:r>
            <a:r>
              <a:rPr lang="en-GB" sz="1600" dirty="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oshig‘i</a:t>
            </a:r>
            <a:r>
              <a:rPr lang="en-GB" sz="1600" dirty="0" smtClean="0">
                <a:solidFill>
                  <a:srgbClr val="000000"/>
                </a:solidFill>
                <a:latin typeface="Arial" pitchFamily="34" charset="0"/>
                <a:cs typeface="Arial" pitchFamily="34" charset="0"/>
              </a:rPr>
              <a:t> </a:t>
            </a:r>
            <a:r>
              <a:rPr lang="en-GB" sz="1600" b="1" dirty="0" err="1">
                <a:solidFill>
                  <a:srgbClr val="000000"/>
                </a:solidFill>
                <a:latin typeface="Arial" pitchFamily="34" charset="0"/>
                <a:cs typeface="Arial" pitchFamily="34" charset="0"/>
              </a:rPr>
              <a:t>xorazmlik</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bahodir</a:t>
            </a:r>
            <a:r>
              <a:rPr lang="en-GB" sz="1600" dirty="0">
                <a:solidFill>
                  <a:srgbClr val="000000"/>
                </a:solidFill>
                <a:latin typeface="Arial" pitchFamily="34" charset="0"/>
                <a:cs typeface="Arial" pitchFamily="34" charset="0"/>
              </a:rPr>
              <a:t> </a:t>
            </a:r>
            <a:r>
              <a:rPr lang="en-GB" sz="1600" b="1" dirty="0" err="1">
                <a:solidFill>
                  <a:srgbClr val="000000"/>
                </a:solidFill>
                <a:latin typeface="Arial" pitchFamily="34" charset="0"/>
                <a:cs typeface="Arial" pitchFamily="34" charset="0"/>
              </a:rPr>
              <a:t>Arslon</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yordam</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beradi</a:t>
            </a:r>
            <a:r>
              <a:rPr lang="en-GB"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841833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1413" y="395908"/>
            <a:ext cx="5616624" cy="1036813"/>
          </a:xfrm>
          <a:prstGeom prst="rect">
            <a:avLst/>
          </a:prstGeom>
        </p:spPr>
        <p:txBody>
          <a:bodyPr wrap="square" lIns="51426" tIns="25713" rIns="51426" bIns="25713">
            <a:spAutoFit/>
          </a:bodyPr>
          <a:lstStyle/>
          <a:p>
            <a:pPr algn="ctr"/>
            <a:r>
              <a:rPr lang="en-US" sz="1600" dirty="0" smtClean="0">
                <a:solidFill>
                  <a:srgbClr val="000000"/>
                </a:solidFill>
                <a:latin typeface="Arial" pitchFamily="34" charset="0"/>
                <a:ea typeface="Times New Roman" panose="02020603050405020304" pitchFamily="18" charset="0"/>
                <a:cs typeface="Arial" pitchFamily="34" charset="0"/>
              </a:rPr>
              <a:t>XIX </a:t>
            </a:r>
            <a:r>
              <a:rPr lang="en-US" sz="1600" dirty="0" err="1" smtClean="0">
                <a:solidFill>
                  <a:srgbClr val="000000"/>
                </a:solidFill>
                <a:latin typeface="Arial" pitchFamily="34" charset="0"/>
                <a:ea typeface="Times New Roman" panose="02020603050405020304" pitchFamily="18" charset="0"/>
                <a:cs typeface="Arial" pitchFamily="34" charset="0"/>
              </a:rPr>
              <a:t>asr</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oxiri</a:t>
            </a:r>
            <a:r>
              <a:rPr lang="en-US" sz="1600" dirty="0">
                <a:solidFill>
                  <a:srgbClr val="000000"/>
                </a:solidFill>
                <a:latin typeface="Arial" pitchFamily="34" charset="0"/>
                <a:ea typeface="Times New Roman" panose="02020603050405020304" pitchFamily="18" charset="0"/>
                <a:cs typeface="Arial" pitchFamily="34" charset="0"/>
              </a:rPr>
              <a:t> </a:t>
            </a:r>
            <a:r>
              <a:rPr lang="ru-RU" sz="1600" dirty="0">
                <a:solidFill>
                  <a:srgbClr val="000000"/>
                </a:solidFill>
                <a:latin typeface="Arial" pitchFamily="34" charset="0"/>
                <a:ea typeface="Times New Roman" panose="02020603050405020304" pitchFamily="18" charset="0"/>
                <a:cs typeface="Arial" pitchFamily="34" charset="0"/>
              </a:rPr>
              <a:t>– </a:t>
            </a:r>
            <a:r>
              <a:rPr lang="en-US" sz="1600" dirty="0">
                <a:solidFill>
                  <a:srgbClr val="000000"/>
                </a:solidFill>
                <a:latin typeface="Arial" pitchFamily="34" charset="0"/>
                <a:ea typeface="Times New Roman" panose="02020603050405020304" pitchFamily="18" charset="0"/>
                <a:cs typeface="Arial" pitchFamily="34" charset="0"/>
              </a:rPr>
              <a:t>XX </a:t>
            </a:r>
            <a:r>
              <a:rPr lang="en-US" sz="1600" dirty="0" err="1">
                <a:solidFill>
                  <a:srgbClr val="000000"/>
                </a:solidFill>
                <a:latin typeface="Arial" pitchFamily="34" charset="0"/>
                <a:ea typeface="Times New Roman" panose="02020603050405020304" pitchFamily="18" charset="0"/>
                <a:cs typeface="Arial" pitchFamily="34" charset="0"/>
              </a:rPr>
              <a:t>asr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boshlarida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qoraqalpoqlarda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bir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qancha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madrasalar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bo</a:t>
            </a:r>
            <a:r>
              <a:rPr lang="ru-RU" sz="1600" dirty="0">
                <a:solidFill>
                  <a:srgbClr val="000000"/>
                </a:solidFill>
                <a:latin typeface="Arial" pitchFamily="34" charset="0"/>
                <a:ea typeface="Times New Roman" panose="02020603050405020304" pitchFamily="18" charset="0"/>
                <a:cs typeface="Arial" pitchFamily="34" charset="0"/>
              </a:rPr>
              <a:t>‘</a:t>
            </a:r>
            <a:r>
              <a:rPr lang="en-US" sz="1600" dirty="0">
                <a:solidFill>
                  <a:srgbClr val="000000"/>
                </a:solidFill>
                <a:latin typeface="Arial" pitchFamily="34" charset="0"/>
                <a:ea typeface="Times New Roman" panose="02020603050405020304" pitchFamily="18" charset="0"/>
                <a:cs typeface="Arial" pitchFamily="34" charset="0"/>
              </a:rPr>
              <a:t>lib</a:t>
            </a:r>
            <a:r>
              <a:rPr lang="ru-RU"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ularning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kattalari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Qoraqum</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eshon</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va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b="1" dirty="0">
                <a:solidFill>
                  <a:srgbClr val="000000"/>
                </a:solidFill>
                <a:latin typeface="Arial" pitchFamily="34" charset="0"/>
                <a:ea typeface="Times New Roman" panose="02020603050405020304" pitchFamily="18" charset="0"/>
                <a:cs typeface="Arial" pitchFamily="34" charset="0"/>
              </a:rPr>
              <a:t>Tosh </a:t>
            </a:r>
            <a:r>
              <a:rPr lang="en-US" sz="1600" b="1" dirty="0" err="1">
                <a:solidFill>
                  <a:srgbClr val="000000"/>
                </a:solidFill>
                <a:latin typeface="Arial" pitchFamily="34" charset="0"/>
                <a:ea typeface="Times New Roman" panose="02020603050405020304" pitchFamily="18" charset="0"/>
                <a:cs typeface="Arial" pitchFamily="34" charset="0"/>
              </a:rPr>
              <a:t>madrasalari</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edi</a:t>
            </a:r>
            <a:r>
              <a:rPr lang="ru-RU"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Qoraqum</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eshon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madrasasi</a:t>
            </a:r>
            <a:r>
              <a:rPr lang="en-US" sz="1600" dirty="0">
                <a:solidFill>
                  <a:srgbClr val="000000"/>
                </a:solidFill>
                <a:latin typeface="Arial" pitchFamily="34" charset="0"/>
                <a:ea typeface="Times New Roman" panose="02020603050405020304" pitchFamily="18" charset="0"/>
                <a:cs typeface="Arial" pitchFamily="34" charset="0"/>
              </a:rPr>
              <a:t> XIX </a:t>
            </a:r>
            <a:r>
              <a:rPr lang="en-US" sz="1600" dirty="0" err="1">
                <a:solidFill>
                  <a:srgbClr val="000000"/>
                </a:solidFill>
                <a:latin typeface="Arial" pitchFamily="34" charset="0"/>
                <a:ea typeface="Times New Roman" panose="02020603050405020304" pitchFamily="18" charset="0"/>
                <a:cs typeface="Arial" pitchFamily="34" charset="0"/>
              </a:rPr>
              <a:t>asr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o‘rtalarida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qurilgan</a:t>
            </a:r>
            <a:r>
              <a:rPr lang="en-US" sz="1600" dirty="0">
                <a:solidFill>
                  <a:srgbClr val="000000"/>
                </a:solidFill>
                <a:latin typeface="Arial" pitchFamily="34" charset="0"/>
                <a:ea typeface="Times New Roman" panose="02020603050405020304" pitchFamily="18" charset="0"/>
                <a:cs typeface="Arial" pitchFamily="34" charset="0"/>
              </a:rPr>
              <a:t>.</a:t>
            </a:r>
            <a:endParaRPr lang="ru-RU" sz="1600" dirty="0">
              <a:solidFill>
                <a:srgbClr val="000000"/>
              </a:solidFill>
              <a:latin typeface="Arial" pitchFamily="34" charset="0"/>
              <a:cs typeface="Arial" pitchFamily="34" charset="0"/>
            </a:endParaRPr>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031853" y="1296008"/>
            <a:ext cx="1656184" cy="183338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0" y="-20334"/>
            <a:ext cx="5759450" cy="421260"/>
          </a:xfrm>
          <a:prstGeom prst="rect">
            <a:avLst/>
          </a:prstGeom>
          <a:solidFill>
            <a:srgbClr val="0070C0"/>
          </a:solidFill>
        </p:spPr>
        <p:txBody>
          <a:bodyPr wrap="square" lIns="51426" tIns="25713" rIns="51426" bIns="25713" anchor="ctr">
            <a:spAutoFit/>
          </a:bodyPr>
          <a:lstStyle/>
          <a:p>
            <a:pPr algn="ctr">
              <a:spcAft>
                <a:spcPts val="600"/>
              </a:spcAft>
            </a:pPr>
            <a:r>
              <a:rPr lang="en-US" sz="2400" b="1" dirty="0" err="1">
                <a:solidFill>
                  <a:schemeClr val="bg1"/>
                </a:solidFill>
                <a:latin typeface="Arial" pitchFamily="34" charset="0"/>
                <a:cs typeface="Arial" pitchFamily="34" charset="0"/>
              </a:rPr>
              <a:t>Ilm</a:t>
            </a:r>
            <a:r>
              <a:rPr lang="en-US" sz="2400" b="1" dirty="0">
                <a:solidFill>
                  <a:schemeClr val="bg1"/>
                </a:solidFill>
                <a:latin typeface="Arial" pitchFamily="34" charset="0"/>
                <a:cs typeface="Arial" pitchFamily="34" charset="0"/>
              </a:rPr>
              <a:t>-fan</a:t>
            </a:r>
            <a:endParaRPr lang="ru-RU" sz="2400" b="1" dirty="0">
              <a:solidFill>
                <a:schemeClr val="bg1"/>
              </a:solidFill>
              <a:latin typeface="Arial" pitchFamily="34" charset="0"/>
              <a:cs typeface="Arial" pitchFamily="34" charset="0"/>
            </a:endParaRPr>
          </a:p>
        </p:txBody>
      </p:sp>
      <p:sp>
        <p:nvSpPr>
          <p:cNvPr id="9" name="Заголовок 1"/>
          <p:cNvSpPr>
            <a:spLocks noGrp="1"/>
          </p:cNvSpPr>
          <p:nvPr>
            <p:ph type="title"/>
          </p:nvPr>
        </p:nvSpPr>
        <p:spPr>
          <a:xfrm>
            <a:off x="71414" y="1448129"/>
            <a:ext cx="3888432" cy="1681263"/>
          </a:xfrm>
        </p:spPr>
        <p:style>
          <a:lnRef idx="2">
            <a:schemeClr val="accent1"/>
          </a:lnRef>
          <a:fillRef idx="1">
            <a:schemeClr val="lt1"/>
          </a:fillRef>
          <a:effectRef idx="0">
            <a:schemeClr val="accent1"/>
          </a:effectRef>
          <a:fontRef idx="minor">
            <a:schemeClr val="dk1"/>
          </a:fontRef>
        </p:style>
        <p:txBody>
          <a:bodyPr>
            <a:normAutofit/>
          </a:bodyPr>
          <a:lstStyle/>
          <a:p>
            <a:pPr>
              <a:lnSpc>
                <a:spcPct val="100000"/>
              </a:lnSpc>
              <a:spcAft>
                <a:spcPts val="600"/>
              </a:spcAft>
            </a:pPr>
            <a:r>
              <a:rPr lang="en-US" sz="1600" b="1" dirty="0">
                <a:solidFill>
                  <a:srgbClr val="000000"/>
                </a:solidFill>
                <a:latin typeface="Arial" pitchFamily="34" charset="0"/>
                <a:cs typeface="Arial" pitchFamily="34" charset="0"/>
              </a:rPr>
              <a:t>Tosh madrasa </a:t>
            </a:r>
            <a:r>
              <a:rPr lang="en-US" sz="1600" dirty="0" err="1">
                <a:solidFill>
                  <a:srgbClr val="000000"/>
                </a:solidFill>
                <a:latin typeface="Arial" pitchFamily="34" charset="0"/>
                <a:cs typeface="Arial" pitchFamily="34" charset="0"/>
              </a:rPr>
              <a:t>esa</a:t>
            </a:r>
            <a:r>
              <a:rPr lang="en-US" sz="1600" dirty="0">
                <a:solidFill>
                  <a:srgbClr val="000000"/>
                </a:solidFill>
                <a:latin typeface="Arial" pitchFamily="34" charset="0"/>
                <a:cs typeface="Arial" pitchFamily="34" charset="0"/>
              </a:rPr>
              <a:t> 1841-yil </a:t>
            </a:r>
            <a:r>
              <a:rPr lang="en-US" sz="1600" dirty="0" err="1">
                <a:solidFill>
                  <a:srgbClr val="000000"/>
                </a:solidFill>
                <a:latin typeface="Arial" pitchFamily="34" charset="0"/>
                <a:cs typeface="Arial" pitchFamily="34" charset="0"/>
              </a:rPr>
              <a:t>Mang‘it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hokimi</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Xo‘janiyoz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tomonidan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qurdirilgan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Madrasada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ta’lim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ikki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bosqichli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bo‘lib</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birinchi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bosqichda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arab</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tili</a:t>
            </a:r>
            <a:r>
              <a:rPr lang="en-US" sz="1600" b="1"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grammatikasi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o‘rganilgan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bo‘lsa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keyingi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bosqichda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diniy-huquqiy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bilimlar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o‘qitilgan</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187705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05" y="-136"/>
            <a:ext cx="5688036" cy="1188132"/>
          </a:xfrm>
        </p:spPr>
        <p:txBody>
          <a:bodyPr>
            <a:noAutofit/>
          </a:bodyPr>
          <a:lstStyle/>
          <a:p>
            <a:pPr>
              <a:lnSpc>
                <a:spcPct val="100000"/>
              </a:lnSpc>
              <a:spcAft>
                <a:spcPts val="600"/>
              </a:spcAft>
            </a:pPr>
            <a:r>
              <a:rPr lang="en-US" sz="1600" dirty="0">
                <a:solidFill>
                  <a:srgbClr val="000000"/>
                </a:solidFill>
                <a:latin typeface="Arial" pitchFamily="34" charset="0"/>
                <a:cs typeface="Arial" pitchFamily="34" charset="0"/>
              </a:rPr>
              <a:t>XIX </a:t>
            </a:r>
            <a:r>
              <a:rPr lang="en-US" sz="1600" dirty="0" err="1">
                <a:solidFill>
                  <a:srgbClr val="000000"/>
                </a:solidFill>
                <a:latin typeface="Arial" pitchFamily="34" charset="0"/>
                <a:cs typeface="Arial" pitchFamily="34" charset="0"/>
              </a:rPr>
              <a:t>asr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oxirida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qoraqalpoqlarning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yozma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asarlari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rivojlana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boshladi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Qoraqalpoq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shoirlari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Kunxo‘ja</a:t>
            </a:r>
            <a:r>
              <a:rPr lang="en-US" sz="1600" dirty="0">
                <a:solidFill>
                  <a:srgbClr val="000000"/>
                </a:solidFill>
                <a:latin typeface="Arial" pitchFamily="34" charset="0"/>
                <a:cs typeface="Arial" pitchFamily="34" charset="0"/>
              </a:rPr>
              <a:t> (1799–1880), </a:t>
            </a:r>
            <a:r>
              <a:rPr lang="en-US" sz="1600" dirty="0" err="1">
                <a:solidFill>
                  <a:srgbClr val="000000"/>
                </a:solidFill>
                <a:latin typeface="Arial" pitchFamily="34" charset="0"/>
                <a:cs typeface="Arial" pitchFamily="34" charset="0"/>
              </a:rPr>
              <a:t>Otash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Olshinboy</a:t>
            </a:r>
            <a:r>
              <a:rPr lang="en-US" sz="1600" dirty="0">
                <a:solidFill>
                  <a:srgbClr val="000000"/>
                </a:solidFill>
                <a:latin typeface="Arial" pitchFamily="34" charset="0"/>
                <a:cs typeface="Arial" pitchFamily="34" charset="0"/>
              </a:rPr>
              <a:t> (1788– 1875), </a:t>
            </a:r>
            <a:r>
              <a:rPr lang="en-US" sz="1600" dirty="0" err="1">
                <a:solidFill>
                  <a:srgbClr val="000000"/>
                </a:solidFill>
                <a:latin typeface="Arial" pitchFamily="34" charset="0"/>
                <a:cs typeface="Arial" pitchFamily="34" charset="0"/>
              </a:rPr>
              <a:t>Ajiniyoz</a:t>
            </a:r>
            <a:r>
              <a:rPr lang="en-US" sz="1600" dirty="0">
                <a:solidFill>
                  <a:srgbClr val="000000"/>
                </a:solidFill>
                <a:latin typeface="Arial" pitchFamily="34" charset="0"/>
                <a:cs typeface="Arial" pitchFamily="34" charset="0"/>
              </a:rPr>
              <a:t> (1824–1878) </a:t>
            </a:r>
            <a:r>
              <a:rPr lang="en-US" sz="1600" dirty="0" err="1">
                <a:solidFill>
                  <a:srgbClr val="000000"/>
                </a:solidFill>
                <a:latin typeface="Arial" pitchFamily="34" charset="0"/>
                <a:cs typeface="Arial" pitchFamily="34" charset="0"/>
              </a:rPr>
              <a:t>kabilarning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nomlari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tanildi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bilimdon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taqdirini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xalqi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taqdiri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bog‘lagan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kishilar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7170" name="Picture 2" descr="A'JİNİYAZ BEN"/>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117" t="2871" r="4117" b="3080"/>
          <a:stretch/>
        </p:blipFill>
        <p:spPr bwMode="auto">
          <a:xfrm>
            <a:off x="3843053" y="1079984"/>
            <a:ext cx="1872543" cy="170405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43052" y="2790241"/>
            <a:ext cx="1872543" cy="267372"/>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400" b="1" dirty="0" err="1">
                <a:solidFill>
                  <a:srgbClr val="000000"/>
                </a:solidFill>
                <a:latin typeface="Arial" pitchFamily="34" charset="0"/>
                <a:cs typeface="Arial" pitchFamily="34" charset="0"/>
              </a:rPr>
              <a:t>Ajiniyoz</a:t>
            </a:r>
            <a:r>
              <a:rPr lang="en-US" sz="1400" b="1" dirty="0">
                <a:solidFill>
                  <a:srgbClr val="000000"/>
                </a:solidFill>
                <a:latin typeface="Arial" pitchFamily="34" charset="0"/>
                <a:cs typeface="Arial" pitchFamily="34" charset="0"/>
              </a:rPr>
              <a:t> </a:t>
            </a:r>
            <a:endParaRPr lang="ru-RU" sz="1400" dirty="0">
              <a:solidFill>
                <a:srgbClr val="000000"/>
              </a:solidFill>
              <a:latin typeface="Arial" pitchFamily="34" charset="0"/>
              <a:cs typeface="Arial" pitchFamily="34" charset="0"/>
            </a:endParaRPr>
          </a:p>
        </p:txBody>
      </p:sp>
      <p:sp>
        <p:nvSpPr>
          <p:cNvPr id="7" name="Заголовок 1"/>
          <p:cNvSpPr txBox="1">
            <a:spLocks/>
          </p:cNvSpPr>
          <p:nvPr/>
        </p:nvSpPr>
        <p:spPr>
          <a:xfrm>
            <a:off x="179425" y="1296008"/>
            <a:ext cx="3528392" cy="1761605"/>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rmAutofit fontScale="97500"/>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smtClean="0">
                <a:solidFill>
                  <a:srgbClr val="000000"/>
                </a:solidFill>
                <a:latin typeface="Arial" pitchFamily="34" charset="0"/>
                <a:cs typeface="Arial" pitchFamily="34" charset="0"/>
              </a:rPr>
              <a:t>Ajiniyoz Qasiboy o</a:t>
            </a:r>
            <a:r>
              <a:rPr lang="ru-RU" sz="1600" smtClean="0">
                <a:solidFill>
                  <a:srgbClr val="000000"/>
                </a:solidFill>
                <a:latin typeface="Arial" pitchFamily="34" charset="0"/>
                <a:cs typeface="Arial" pitchFamily="34" charset="0"/>
              </a:rPr>
              <a:t>‘</a:t>
            </a:r>
            <a:r>
              <a:rPr lang="en-US" sz="1600" smtClean="0">
                <a:solidFill>
                  <a:srgbClr val="000000"/>
                </a:solidFill>
                <a:latin typeface="Arial" pitchFamily="34" charset="0"/>
                <a:cs typeface="Arial" pitchFamily="34" charset="0"/>
              </a:rPr>
              <a:t>g</a:t>
            </a:r>
            <a:r>
              <a:rPr lang="ru-RU" sz="1600" smtClean="0">
                <a:solidFill>
                  <a:srgbClr val="000000"/>
                </a:solidFill>
                <a:latin typeface="Arial" pitchFamily="34" charset="0"/>
                <a:cs typeface="Arial" pitchFamily="34" charset="0"/>
              </a:rPr>
              <a:t>‘</a:t>
            </a:r>
            <a:r>
              <a:rPr lang="en-US" sz="1600" smtClean="0">
                <a:solidFill>
                  <a:srgbClr val="000000"/>
                </a:solidFill>
                <a:latin typeface="Arial" pitchFamily="34" charset="0"/>
                <a:cs typeface="Arial" pitchFamily="34" charset="0"/>
              </a:rPr>
              <a:t>li</a:t>
            </a:r>
            <a:r>
              <a:rPr lang="ru-RU" sz="1600" smtClean="0">
                <a:solidFill>
                  <a:srgbClr val="000000"/>
                </a:solidFill>
                <a:latin typeface="Arial" pitchFamily="34" charset="0"/>
                <a:cs typeface="Arial" pitchFamily="34" charset="0"/>
              </a:rPr>
              <a:t> (</a:t>
            </a:r>
            <a:r>
              <a:rPr lang="en-US" sz="1600" smtClean="0">
                <a:solidFill>
                  <a:srgbClr val="000000"/>
                </a:solidFill>
                <a:latin typeface="Arial" pitchFamily="34" charset="0"/>
                <a:cs typeface="Arial" pitchFamily="34" charset="0"/>
              </a:rPr>
              <a:t>taxallusi Zevar</a:t>
            </a:r>
            <a:r>
              <a:rPr lang="ru-RU" sz="1600" smtClean="0">
                <a:solidFill>
                  <a:srgbClr val="000000"/>
                </a:solidFill>
                <a:latin typeface="Arial" pitchFamily="34" charset="0"/>
                <a:cs typeface="Arial" pitchFamily="34" charset="0"/>
              </a:rPr>
              <a:t>) </a:t>
            </a:r>
            <a:r>
              <a:rPr lang="en-US" sz="1600" smtClean="0">
                <a:solidFill>
                  <a:srgbClr val="000000"/>
                </a:solidFill>
                <a:latin typeface="Arial" pitchFamily="34" charset="0"/>
                <a:cs typeface="Arial" pitchFamily="34" charset="0"/>
              </a:rPr>
              <a:t>Mo</a:t>
            </a:r>
            <a:r>
              <a:rPr lang="ru-RU" sz="1600" smtClean="0">
                <a:solidFill>
                  <a:srgbClr val="000000"/>
                </a:solidFill>
                <a:latin typeface="Arial" pitchFamily="34" charset="0"/>
                <a:cs typeface="Arial" pitchFamily="34" charset="0"/>
              </a:rPr>
              <a:t>‘</a:t>
            </a:r>
            <a:r>
              <a:rPr lang="en-US" sz="1600" smtClean="0">
                <a:solidFill>
                  <a:srgbClr val="000000"/>
                </a:solidFill>
                <a:latin typeface="Arial" pitchFamily="34" charset="0"/>
                <a:cs typeface="Arial" pitchFamily="34" charset="0"/>
              </a:rPr>
              <a:t>ynoqdagi eski maktabda</a:t>
            </a:r>
            <a:r>
              <a:rPr lang="ru-RU" sz="1600" smtClean="0">
                <a:solidFill>
                  <a:srgbClr val="000000"/>
                </a:solidFill>
                <a:latin typeface="Arial" pitchFamily="34" charset="0"/>
                <a:cs typeface="Arial" pitchFamily="34" charset="0"/>
              </a:rPr>
              <a:t>, </a:t>
            </a:r>
            <a:r>
              <a:rPr lang="en-US" sz="1600" smtClean="0">
                <a:solidFill>
                  <a:srgbClr val="000000"/>
                </a:solidFill>
                <a:latin typeface="Arial" pitchFamily="34" charset="0"/>
                <a:cs typeface="Arial" pitchFamily="34" charset="0"/>
              </a:rPr>
              <a:t>so</a:t>
            </a:r>
            <a:r>
              <a:rPr lang="ru-RU" sz="1600" smtClean="0">
                <a:solidFill>
                  <a:srgbClr val="000000"/>
                </a:solidFill>
                <a:latin typeface="Arial" pitchFamily="34" charset="0"/>
                <a:cs typeface="Arial" pitchFamily="34" charset="0"/>
              </a:rPr>
              <a:t>‘</a:t>
            </a:r>
            <a:r>
              <a:rPr lang="en-US" sz="1600" smtClean="0">
                <a:solidFill>
                  <a:srgbClr val="000000"/>
                </a:solidFill>
                <a:latin typeface="Arial" pitchFamily="34" charset="0"/>
                <a:cs typeface="Arial" pitchFamily="34" charset="0"/>
              </a:rPr>
              <a:t>ngra Xivadagi Sherg</a:t>
            </a:r>
            <a:r>
              <a:rPr lang="ru-RU" sz="1600" smtClean="0">
                <a:solidFill>
                  <a:srgbClr val="000000"/>
                </a:solidFill>
                <a:latin typeface="Arial" pitchFamily="34" charset="0"/>
                <a:cs typeface="Arial" pitchFamily="34" charset="0"/>
              </a:rPr>
              <a:t>‘</a:t>
            </a:r>
            <a:r>
              <a:rPr lang="en-US" sz="1600" smtClean="0">
                <a:solidFill>
                  <a:srgbClr val="000000"/>
                </a:solidFill>
                <a:latin typeface="Arial" pitchFamily="34" charset="0"/>
                <a:cs typeface="Arial" pitchFamily="34" charset="0"/>
              </a:rPr>
              <a:t>ozixon madrasasida o</a:t>
            </a:r>
            <a:r>
              <a:rPr lang="ru-RU" sz="1600" smtClean="0">
                <a:solidFill>
                  <a:srgbClr val="000000"/>
                </a:solidFill>
                <a:latin typeface="Arial" pitchFamily="34" charset="0"/>
                <a:cs typeface="Arial" pitchFamily="34" charset="0"/>
              </a:rPr>
              <a:t>‘</a:t>
            </a:r>
            <a:r>
              <a:rPr lang="en-US" sz="1600" smtClean="0">
                <a:solidFill>
                  <a:srgbClr val="000000"/>
                </a:solidFill>
                <a:latin typeface="Arial" pitchFamily="34" charset="0"/>
                <a:cs typeface="Arial" pitchFamily="34" charset="0"/>
              </a:rPr>
              <a:t>qigan</a:t>
            </a:r>
            <a:r>
              <a:rPr lang="ru-RU" sz="1600" smtClean="0">
                <a:solidFill>
                  <a:srgbClr val="000000"/>
                </a:solidFill>
                <a:latin typeface="Arial" pitchFamily="34" charset="0"/>
                <a:cs typeface="Arial" pitchFamily="34" charset="0"/>
              </a:rPr>
              <a:t>. </a:t>
            </a:r>
            <a:r>
              <a:rPr lang="en-US" sz="1600" smtClean="0">
                <a:solidFill>
                  <a:srgbClr val="000000"/>
                </a:solidFill>
                <a:latin typeface="Arial" pitchFamily="34" charset="0"/>
                <a:cs typeface="Arial" pitchFamily="34" charset="0"/>
              </a:rPr>
              <a:t>Qoraqalpoq ziyolilari orasida birinchilardan bo</a:t>
            </a:r>
            <a:r>
              <a:rPr lang="ru-RU" sz="1600" smtClean="0">
                <a:solidFill>
                  <a:srgbClr val="000000"/>
                </a:solidFill>
                <a:latin typeface="Arial" pitchFamily="34" charset="0"/>
                <a:cs typeface="Arial" pitchFamily="34" charset="0"/>
              </a:rPr>
              <a:t>‘</a:t>
            </a:r>
            <a:r>
              <a:rPr lang="en-US" sz="1600" smtClean="0">
                <a:solidFill>
                  <a:srgbClr val="000000"/>
                </a:solidFill>
                <a:latin typeface="Arial" pitchFamily="34" charset="0"/>
                <a:cs typeface="Arial" pitchFamily="34" charset="0"/>
              </a:rPr>
              <a:t>lib oxund</a:t>
            </a:r>
            <a:r>
              <a:rPr lang="ru-RU" sz="1600" smtClean="0">
                <a:solidFill>
                  <a:srgbClr val="000000"/>
                </a:solidFill>
                <a:latin typeface="Arial" pitchFamily="34" charset="0"/>
                <a:cs typeface="Arial" pitchFamily="34" charset="0"/>
              </a:rPr>
              <a:t> (</a:t>
            </a:r>
            <a:r>
              <a:rPr lang="en-US" sz="1600" smtClean="0">
                <a:solidFill>
                  <a:srgbClr val="000000"/>
                </a:solidFill>
                <a:latin typeface="Arial" pitchFamily="34" charset="0"/>
                <a:cs typeface="Arial" pitchFamily="34" charset="0"/>
              </a:rPr>
              <a:t>o</a:t>
            </a:r>
            <a:r>
              <a:rPr lang="ru-RU" sz="1600" smtClean="0">
                <a:solidFill>
                  <a:srgbClr val="000000"/>
                </a:solidFill>
                <a:latin typeface="Arial" pitchFamily="34" charset="0"/>
                <a:cs typeface="Arial" pitchFamily="34" charset="0"/>
              </a:rPr>
              <a:t>‘</a:t>
            </a:r>
            <a:r>
              <a:rPr lang="en-US" sz="1600" smtClean="0">
                <a:solidFill>
                  <a:srgbClr val="000000"/>
                </a:solidFill>
                <a:latin typeface="Arial" pitchFamily="34" charset="0"/>
                <a:cs typeface="Arial" pitchFamily="34" charset="0"/>
              </a:rPr>
              <a:t>qimishli</a:t>
            </a:r>
            <a:r>
              <a:rPr lang="ru-RU" sz="1600" smtClean="0">
                <a:solidFill>
                  <a:srgbClr val="000000"/>
                </a:solidFill>
                <a:latin typeface="Arial" pitchFamily="34" charset="0"/>
                <a:cs typeface="Arial" pitchFamily="34" charset="0"/>
              </a:rPr>
              <a:t>, </a:t>
            </a:r>
            <a:r>
              <a:rPr lang="en-US" sz="1600" smtClean="0">
                <a:solidFill>
                  <a:srgbClr val="000000"/>
                </a:solidFill>
                <a:latin typeface="Arial" pitchFamily="34" charset="0"/>
                <a:cs typeface="Arial" pitchFamily="34" charset="0"/>
              </a:rPr>
              <a:t>ilmli kishi</a:t>
            </a:r>
            <a:r>
              <a:rPr lang="ru-RU" sz="1600" smtClean="0">
                <a:solidFill>
                  <a:srgbClr val="000000"/>
                </a:solidFill>
                <a:latin typeface="Arial" pitchFamily="34" charset="0"/>
                <a:cs typeface="Arial" pitchFamily="34" charset="0"/>
              </a:rPr>
              <a:t>; </a:t>
            </a:r>
            <a:r>
              <a:rPr lang="en-US" sz="1600" smtClean="0">
                <a:solidFill>
                  <a:srgbClr val="000000"/>
                </a:solidFill>
                <a:latin typeface="Arial" pitchFamily="34" charset="0"/>
                <a:cs typeface="Arial" pitchFamily="34" charset="0"/>
              </a:rPr>
              <a:t>xalq dostonlarining mahoratli kuychisi</a:t>
            </a:r>
            <a:r>
              <a:rPr lang="ru-RU" sz="1600" smtClean="0">
                <a:solidFill>
                  <a:srgbClr val="000000"/>
                </a:solidFill>
                <a:latin typeface="Arial" pitchFamily="34" charset="0"/>
                <a:cs typeface="Arial" pitchFamily="34" charset="0"/>
              </a:rPr>
              <a:t>) </a:t>
            </a:r>
            <a:r>
              <a:rPr lang="en-US" sz="1600" smtClean="0">
                <a:solidFill>
                  <a:srgbClr val="000000"/>
                </a:solidFill>
                <a:latin typeface="Arial" pitchFamily="34" charset="0"/>
                <a:cs typeface="Arial" pitchFamily="34" charset="0"/>
              </a:rPr>
              <a:t>darajasiga erishgan</a:t>
            </a:r>
            <a:r>
              <a:rPr lang="ru-RU" sz="160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295980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Город Нукус в Узбекистане. Достопримечательности, гостиницы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43821" y="1029908"/>
            <a:ext cx="1922022" cy="2138308"/>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a:spLocks noGrp="1"/>
          </p:cNvSpPr>
          <p:nvPr>
            <p:ph type="title"/>
          </p:nvPr>
        </p:nvSpPr>
        <p:spPr>
          <a:xfrm>
            <a:off x="143421" y="-136"/>
            <a:ext cx="5522421" cy="1008112"/>
          </a:xfrm>
        </p:spPr>
        <p:txBody>
          <a:bodyPr>
            <a:noAutofit/>
          </a:bodyPr>
          <a:lstStyle/>
          <a:p>
            <a:pPr>
              <a:lnSpc>
                <a:spcPct val="100000"/>
              </a:lnSpc>
              <a:spcAft>
                <a:spcPts val="600"/>
              </a:spcAft>
            </a:pPr>
            <a:r>
              <a:rPr lang="en-US" sz="1600" dirty="0">
                <a:solidFill>
                  <a:srgbClr val="7030A0"/>
                </a:solidFill>
                <a:latin typeface="Arial" pitchFamily="34" charset="0"/>
                <a:cs typeface="Arial" pitchFamily="34" charset="0"/>
              </a:rPr>
              <a:t>O</a:t>
            </a:r>
            <a:r>
              <a:rPr lang="ru-RU" sz="1600" dirty="0">
                <a:solidFill>
                  <a:srgbClr val="7030A0"/>
                </a:solidFill>
                <a:latin typeface="Arial" pitchFamily="34" charset="0"/>
                <a:cs typeface="Arial" pitchFamily="34" charset="0"/>
              </a:rPr>
              <a:t>‘</a:t>
            </a:r>
            <a:r>
              <a:rPr lang="en-US" sz="1600" dirty="0" err="1">
                <a:solidFill>
                  <a:srgbClr val="7030A0"/>
                </a:solidFill>
                <a:latin typeface="Arial" pitchFamily="34" charset="0"/>
                <a:cs typeface="Arial" pitchFamily="34" charset="0"/>
              </a:rPr>
              <a:t>zbek</a:t>
            </a:r>
            <a:r>
              <a:rPr lang="ru-RU" sz="1600" dirty="0">
                <a:solidFill>
                  <a:srgbClr val="7030A0"/>
                </a:solidFill>
                <a:latin typeface="Arial" pitchFamily="34" charset="0"/>
                <a:cs typeface="Arial" pitchFamily="34" charset="0"/>
              </a:rPr>
              <a:t>, </a:t>
            </a:r>
            <a:r>
              <a:rPr lang="en-US" sz="1600" dirty="0" err="1">
                <a:solidFill>
                  <a:srgbClr val="7030A0"/>
                </a:solidFill>
                <a:latin typeface="Arial" pitchFamily="34" charset="0"/>
                <a:cs typeface="Arial" pitchFamily="34" charset="0"/>
              </a:rPr>
              <a:t>qozoq</a:t>
            </a:r>
            <a:r>
              <a:rPr lang="ru-RU" sz="1600" dirty="0">
                <a:solidFill>
                  <a:srgbClr val="7030A0"/>
                </a:solidFill>
                <a:latin typeface="Arial" pitchFamily="34" charset="0"/>
                <a:cs typeface="Arial" pitchFamily="34" charset="0"/>
              </a:rPr>
              <a:t>, </a:t>
            </a:r>
            <a:r>
              <a:rPr lang="en-US" sz="1600" dirty="0" err="1">
                <a:solidFill>
                  <a:srgbClr val="7030A0"/>
                </a:solidFill>
                <a:latin typeface="Arial" pitchFamily="34" charset="0"/>
                <a:cs typeface="Arial" pitchFamily="34" charset="0"/>
              </a:rPr>
              <a:t>turkman</a:t>
            </a:r>
            <a:r>
              <a:rPr lang="en-US" sz="1600" dirty="0">
                <a:solidFill>
                  <a:srgbClr val="7030A0"/>
                </a:solidFill>
                <a:latin typeface="Arial" pitchFamily="34" charset="0"/>
                <a:cs typeface="Arial" pitchFamily="34" charset="0"/>
              </a:rPr>
              <a:t> </a:t>
            </a:r>
            <a:r>
              <a:rPr lang="en-US" sz="1600" dirty="0" err="1">
                <a:solidFill>
                  <a:srgbClr val="7030A0"/>
                </a:solidFill>
                <a:latin typeface="Arial" pitchFamily="34" charset="0"/>
                <a:cs typeface="Arial" pitchFamily="34" charset="0"/>
              </a:rPr>
              <a:t>tillarini</a:t>
            </a:r>
            <a:r>
              <a:rPr lang="en-US" sz="1600" dirty="0">
                <a:solidFill>
                  <a:srgbClr val="7030A0"/>
                </a:solidFill>
                <a:latin typeface="Arial" pitchFamily="34" charset="0"/>
                <a:cs typeface="Arial" pitchFamily="34" charset="0"/>
              </a:rPr>
              <a:t> </a:t>
            </a:r>
            <a:r>
              <a:rPr lang="en-US" sz="1600" dirty="0" err="1">
                <a:solidFill>
                  <a:srgbClr val="7030A0"/>
                </a:solidFill>
                <a:latin typeface="Arial" pitchFamily="34" charset="0"/>
                <a:cs typeface="Arial" pitchFamily="34" charset="0"/>
              </a:rPr>
              <a:t>yaxshi</a:t>
            </a:r>
            <a:r>
              <a:rPr lang="en-US" sz="1600" dirty="0">
                <a:solidFill>
                  <a:srgbClr val="7030A0"/>
                </a:solidFill>
                <a:latin typeface="Arial" pitchFamily="34" charset="0"/>
                <a:cs typeface="Arial" pitchFamily="34" charset="0"/>
              </a:rPr>
              <a:t> </a:t>
            </a:r>
            <a:r>
              <a:rPr lang="en-US" sz="1600" dirty="0" err="1">
                <a:solidFill>
                  <a:srgbClr val="7030A0"/>
                </a:solidFill>
                <a:latin typeface="Arial" pitchFamily="34" charset="0"/>
                <a:cs typeface="Arial" pitchFamily="34" charset="0"/>
              </a:rPr>
              <a:t>bilgan</a:t>
            </a:r>
            <a:r>
              <a:rPr lang="ru-RU" sz="1600" dirty="0">
                <a:solidFill>
                  <a:srgbClr val="7030A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Shoirning</a:t>
            </a:r>
            <a:r>
              <a:rPr lang="ru-RU" sz="1600" dirty="0">
                <a:solidFill>
                  <a:srgbClr val="000000"/>
                </a:solidFill>
                <a:latin typeface="Arial" pitchFamily="34" charset="0"/>
                <a:cs typeface="Arial" pitchFamily="34" charset="0"/>
              </a:rPr>
              <a:t> </a:t>
            </a:r>
            <a:r>
              <a:rPr lang="en-US" sz="1600" b="1" dirty="0" smtClean="0">
                <a:solidFill>
                  <a:srgbClr val="002060"/>
                </a:solidFill>
                <a:latin typeface="Arial" pitchFamily="34" charset="0"/>
                <a:cs typeface="Arial" pitchFamily="34" charset="0"/>
              </a:rPr>
              <a:t>“Bo</a:t>
            </a:r>
            <a:r>
              <a:rPr lang="ru-RU" sz="1600" b="1" dirty="0">
                <a:solidFill>
                  <a:srgbClr val="002060"/>
                </a:solidFill>
                <a:latin typeface="Arial" pitchFamily="34" charset="0"/>
                <a:cs typeface="Arial" pitchFamily="34" charset="0"/>
              </a:rPr>
              <a:t>‘</a:t>
            </a:r>
            <a:r>
              <a:rPr lang="en-US" sz="1600" b="1" dirty="0" err="1" smtClean="0">
                <a:solidFill>
                  <a:srgbClr val="002060"/>
                </a:solidFill>
                <a:latin typeface="Arial" pitchFamily="34" charset="0"/>
                <a:cs typeface="Arial" pitchFamily="34" charset="0"/>
              </a:rPr>
              <a:t>zatov</a:t>
            </a:r>
            <a:r>
              <a:rPr lang="en-US" sz="1600" b="1" dirty="0" smtClean="0">
                <a:solidFill>
                  <a:srgbClr val="002060"/>
                </a:solidFill>
                <a:latin typeface="Arial" pitchFamily="34" charset="0"/>
                <a:cs typeface="Arial" pitchFamily="34" charset="0"/>
              </a:rPr>
              <a:t>”</a:t>
            </a:r>
            <a:r>
              <a:rPr lang="ru-RU" sz="1600" b="1" dirty="0" smtClean="0">
                <a:solidFill>
                  <a:srgbClr val="00206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dostonida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qoraqalpoq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xalqining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hayoti</a:t>
            </a:r>
            <a:r>
              <a:rPr lang="ru-RU"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ayniqsa</a:t>
            </a:r>
            <a:r>
              <a:rPr lang="ru-RU"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yurtma</a:t>
            </a:r>
            <a:r>
              <a:rPr lang="ru-RU" sz="1600" dirty="0">
                <a:solidFill>
                  <a:srgbClr val="000000"/>
                </a:solidFill>
                <a:latin typeface="Arial" pitchFamily="34" charset="0"/>
                <a:cs typeface="Arial" pitchFamily="34" charset="0"/>
              </a:rPr>
              <a:t>-</a:t>
            </a:r>
            <a:r>
              <a:rPr lang="en-US" sz="1600" dirty="0">
                <a:solidFill>
                  <a:srgbClr val="000000"/>
                </a:solidFill>
                <a:latin typeface="Arial" pitchFamily="34" charset="0"/>
                <a:cs typeface="Arial" pitchFamily="34" charset="0"/>
              </a:rPr>
              <a:t>yurt </a:t>
            </a:r>
            <a:r>
              <a:rPr lang="en-US" sz="1600" dirty="0" err="1">
                <a:solidFill>
                  <a:srgbClr val="000000"/>
                </a:solidFill>
                <a:latin typeface="Arial" pitchFamily="34" charset="0"/>
                <a:cs typeface="Arial" pitchFamily="34" charset="0"/>
              </a:rPr>
              <a:t>ko</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chib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yurish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jarayoni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bog</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liq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voqealar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katta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mahorat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tasvirlangan</a:t>
            </a:r>
            <a:r>
              <a:rPr lang="ru-RU" sz="1600" dirty="0">
                <a:solidFill>
                  <a:srgbClr val="000000"/>
                </a:solidFill>
                <a:latin typeface="Arial" pitchFamily="34" charset="0"/>
                <a:cs typeface="Arial" pitchFamily="34" charset="0"/>
              </a:rPr>
              <a:t>. </a:t>
            </a:r>
          </a:p>
        </p:txBody>
      </p:sp>
      <p:sp>
        <p:nvSpPr>
          <p:cNvPr id="6" name="Прямоугольник 5"/>
          <p:cNvSpPr/>
          <p:nvPr/>
        </p:nvSpPr>
        <p:spPr>
          <a:xfrm>
            <a:off x="179425" y="1136310"/>
            <a:ext cx="3430383"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600" dirty="0" err="1">
                <a:solidFill>
                  <a:srgbClr val="000000"/>
                </a:solidFill>
                <a:latin typeface="Arial" pitchFamily="34" charset="0"/>
                <a:cs typeface="Arial" pitchFamily="34" charset="0"/>
              </a:rPr>
              <a:t>Ajiniyoz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adabiy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merosidan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bizga</a:t>
            </a:r>
            <a:r>
              <a:rPr lang="en-US" sz="1600" dirty="0">
                <a:solidFill>
                  <a:srgbClr val="000000"/>
                </a:solidFill>
                <a:latin typeface="Arial" pitchFamily="34" charset="0"/>
                <a:cs typeface="Arial" pitchFamily="34" charset="0"/>
              </a:rPr>
              <a:t> 100 </a:t>
            </a:r>
            <a:r>
              <a:rPr lang="en-US" sz="1600" dirty="0" err="1">
                <a:solidFill>
                  <a:srgbClr val="000000"/>
                </a:solidFill>
                <a:latin typeface="Arial" pitchFamily="34" charset="0"/>
                <a:cs typeface="Arial" pitchFamily="34" charset="0"/>
              </a:rPr>
              <a:t>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yaqin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she’rlar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dostonlar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yetib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kelgan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she’rlarida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vatanparvarlik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insonparvarlik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g‘oyalari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kuylangan</a:t>
            </a: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a:t>
            </a:r>
            <a:r>
              <a:rPr lang="en-US" sz="1600" b="1" dirty="0" err="1" smtClean="0">
                <a:solidFill>
                  <a:srgbClr val="000000"/>
                </a:solidFill>
                <a:latin typeface="Arial" pitchFamily="34" charset="0"/>
                <a:cs typeface="Arial" pitchFamily="34" charset="0"/>
              </a:rPr>
              <a:t>Qiz</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Mengesh</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bilan</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aytishuv</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dostoni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esa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xalq</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orasida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mashhur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bo‘lgan</a:t>
            </a:r>
            <a:r>
              <a:rPr lang="en-US" sz="1600" dirty="0" smtClean="0">
                <a:solidFill>
                  <a:srgbClr val="000000"/>
                </a:solidFill>
                <a:latin typeface="Arial" pitchFamily="34" charset="0"/>
                <a:cs typeface="Arial" pitchFamily="34" charset="0"/>
              </a:rPr>
              <a:t>. </a:t>
            </a:r>
            <a:endParaRPr lang="ru-RU" sz="1600" dirty="0">
              <a:latin typeface="Arial" pitchFamily="34" charset="0"/>
              <a:cs typeface="Arial" pitchFamily="34" charset="0"/>
            </a:endParaRPr>
          </a:p>
        </p:txBody>
      </p:sp>
    </p:spTree>
    <p:extLst>
      <p:ext uri="{BB962C8B-B14F-4D97-AF65-F5344CB8AC3E}">
        <p14:creationId xmlns:p14="http://schemas.microsoft.com/office/powerpoint/2010/main" val="3102399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29503"/>
            <a:ext cx="5544616" cy="762450"/>
          </a:xfrm>
        </p:spPr>
        <p:txBody>
          <a:bodyPr>
            <a:normAutofit/>
          </a:bodyPr>
          <a:lstStyle/>
          <a:p>
            <a:pPr>
              <a:lnSpc>
                <a:spcPct val="100000"/>
              </a:lnSpc>
              <a:spcAft>
                <a:spcPts val="600"/>
              </a:spcAft>
            </a:pPr>
            <a:r>
              <a:rPr lang="en-US" sz="1600" b="1" dirty="0" err="1">
                <a:solidFill>
                  <a:srgbClr val="000000"/>
                </a:solidFill>
                <a:latin typeface="Arial" pitchFamily="34" charset="0"/>
                <a:cs typeface="Arial" pitchFamily="34" charset="0"/>
              </a:rPr>
              <a:t>Berdaq</a:t>
            </a:r>
            <a:r>
              <a:rPr lang="en-US" sz="1600" b="1" dirty="0">
                <a:solidFill>
                  <a:srgbClr val="000000"/>
                </a:solidFill>
                <a:latin typeface="Arial" pitchFamily="34" charset="0"/>
                <a:cs typeface="Arial" pitchFamily="34" charset="0"/>
              </a:rPr>
              <a:t> (1827–1900) </a:t>
            </a:r>
            <a:r>
              <a:rPr lang="en-US" sz="1600" dirty="0" err="1">
                <a:solidFill>
                  <a:srgbClr val="000000"/>
                </a:solidFill>
                <a:latin typeface="Arial" pitchFamily="34" charset="0"/>
                <a:cs typeface="Arial" pitchFamily="34" charset="0"/>
              </a:rPr>
              <a:t>qoraqalpoqlarning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buyuk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shoiridir</a:t>
            </a:r>
            <a:r>
              <a:rPr lang="en-US" sz="1600" dirty="0">
                <a:solidFill>
                  <a:srgbClr val="000000"/>
                </a:solidFill>
                <a:latin typeface="Arial" pitchFamily="34" charset="0"/>
                <a:cs typeface="Arial" pitchFamily="34" charset="0"/>
              </a:rPr>
              <a:t>. U </a:t>
            </a:r>
            <a:r>
              <a:rPr lang="en-US" sz="1600" dirty="0" err="1">
                <a:solidFill>
                  <a:srgbClr val="000000"/>
                </a:solidFill>
                <a:latin typeface="Arial" pitchFamily="34" charset="0"/>
                <a:cs typeface="Arial" pitchFamily="34" charset="0"/>
              </a:rPr>
              <a:t>qo‘ng‘irot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urug‘iga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mansub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Orol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bo‘yida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tug‘ilgan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Ovul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maktabida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so‘ngra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Qoraqum</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eshon</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madrasasida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o‘qigan</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651233" y="882559"/>
            <a:ext cx="1986455" cy="1986698"/>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665578" y="2869257"/>
            <a:ext cx="1986455" cy="298149"/>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600" b="1" dirty="0" err="1">
                <a:solidFill>
                  <a:srgbClr val="000000"/>
                </a:solidFill>
                <a:latin typeface="Arial" pitchFamily="34" charset="0"/>
                <a:cs typeface="Arial" pitchFamily="34" charset="0"/>
              </a:rPr>
              <a:t>Berdaq</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3" name="Прямоугольник 2"/>
          <p:cNvSpPr/>
          <p:nvPr/>
        </p:nvSpPr>
        <p:spPr>
          <a:xfrm>
            <a:off x="215429" y="882559"/>
            <a:ext cx="3312368"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1600" b="1" dirty="0">
                <a:solidFill>
                  <a:srgbClr val="000000"/>
                </a:solidFill>
                <a:latin typeface="Arial" pitchFamily="34" charset="0"/>
                <a:cs typeface="Arial" pitchFamily="34" charset="0"/>
              </a:rPr>
              <a:t>20 </a:t>
            </a:r>
            <a:r>
              <a:rPr lang="en-GB" sz="1600" b="1" dirty="0" err="1">
                <a:solidFill>
                  <a:srgbClr val="000000"/>
                </a:solidFill>
                <a:latin typeface="Arial" pitchFamily="34" charset="0"/>
                <a:cs typeface="Arial" pitchFamily="34" charset="0"/>
              </a:rPr>
              <a:t>yoshidan</a:t>
            </a:r>
            <a:r>
              <a:rPr lang="en-GB" sz="1600" b="1" dirty="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she’rlar</a:t>
            </a:r>
            <a:r>
              <a:rPr lang="en-GB" sz="1600" dirty="0" smtClean="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yoza</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boshlagan</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va</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yarim</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asr</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davomida</a:t>
            </a:r>
            <a:r>
              <a:rPr lang="en-GB" sz="1600" dirty="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turli</a:t>
            </a:r>
            <a:r>
              <a:rPr lang="en-GB" sz="1600" dirty="0" smtClean="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mavzularda</a:t>
            </a:r>
            <a:r>
              <a:rPr lang="en-GB" sz="1600" dirty="0" smtClean="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o‘lanlar</a:t>
            </a:r>
            <a:r>
              <a:rPr lang="en-GB" sz="1600" dirty="0" smtClean="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to‘qidi</a:t>
            </a:r>
            <a:r>
              <a:rPr lang="en-GB" sz="1600" dirty="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Berdaqning</a:t>
            </a:r>
            <a:r>
              <a:rPr lang="en-GB" sz="1600" dirty="0" smtClean="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iste’dodi</a:t>
            </a:r>
            <a:r>
              <a:rPr lang="en-GB" sz="1600" dirty="0" smtClean="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xalq</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haqida</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va</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xalq</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uchun</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asar</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yaratishga</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intilishda</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namoyon</a:t>
            </a:r>
            <a:r>
              <a:rPr lang="en-GB" sz="1600" dirty="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bo‘ladi</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Uning</a:t>
            </a:r>
            <a:r>
              <a:rPr lang="en-GB" sz="1600" dirty="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she’rlaridan</a:t>
            </a:r>
            <a:r>
              <a:rPr lang="en-GB" sz="1600" dirty="0" smtClean="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biri</a:t>
            </a:r>
            <a:r>
              <a:rPr lang="en-GB" sz="1600" dirty="0">
                <a:solidFill>
                  <a:srgbClr val="000000"/>
                </a:solidFill>
                <a:latin typeface="Arial" pitchFamily="34" charset="0"/>
                <a:cs typeface="Arial" pitchFamily="34" charset="0"/>
              </a:rPr>
              <a:t> </a:t>
            </a:r>
            <a:r>
              <a:rPr lang="en-GB" sz="1600" b="1" i="1" dirty="0" smtClean="0">
                <a:solidFill>
                  <a:srgbClr val="000000"/>
                </a:solidFill>
                <a:latin typeface="Arial" pitchFamily="34" charset="0"/>
                <a:cs typeface="Arial" pitchFamily="34" charset="0"/>
              </a:rPr>
              <a:t>“</a:t>
            </a:r>
            <a:r>
              <a:rPr lang="en-GB" sz="1600" b="1" i="1" dirty="0" err="1" smtClean="0">
                <a:solidFill>
                  <a:srgbClr val="000000"/>
                </a:solidFill>
                <a:latin typeface="Arial" pitchFamily="34" charset="0"/>
                <a:cs typeface="Arial" pitchFamily="34" charset="0"/>
              </a:rPr>
              <a:t>Xalq</a:t>
            </a:r>
            <a:r>
              <a:rPr lang="en-GB" sz="1600" b="1" i="1" dirty="0" smtClean="0">
                <a:solidFill>
                  <a:srgbClr val="000000"/>
                </a:solidFill>
                <a:latin typeface="Arial" pitchFamily="34" charset="0"/>
                <a:cs typeface="Arial" pitchFamily="34" charset="0"/>
              </a:rPr>
              <a:t> </a:t>
            </a:r>
            <a:r>
              <a:rPr lang="en-GB" sz="1600" b="1" i="1" dirty="0" err="1" smtClean="0">
                <a:solidFill>
                  <a:srgbClr val="000000"/>
                </a:solidFill>
                <a:latin typeface="Arial" pitchFamily="34" charset="0"/>
                <a:cs typeface="Arial" pitchFamily="34" charset="0"/>
              </a:rPr>
              <a:t>uchun</a:t>
            </a:r>
            <a:r>
              <a:rPr lang="en-GB" sz="1600" b="1" i="1" dirty="0" smtClean="0">
                <a:solidFill>
                  <a:srgbClr val="000000"/>
                </a:solidFill>
                <a:latin typeface="Arial" pitchFamily="34" charset="0"/>
                <a:cs typeface="Arial" pitchFamily="34" charset="0"/>
              </a:rPr>
              <a:t>”</a:t>
            </a:r>
            <a:r>
              <a:rPr lang="en-GB" sz="1600" dirty="0" smtClean="0">
                <a:solidFill>
                  <a:srgbClr val="000000"/>
                </a:solidFill>
                <a:latin typeface="Arial" pitchFamily="34" charset="0"/>
                <a:cs typeface="Arial" pitchFamily="34" charset="0"/>
              </a:rPr>
              <a:t> </a:t>
            </a:r>
            <a:r>
              <a:rPr lang="en-GB" sz="1600" dirty="0">
                <a:solidFill>
                  <a:srgbClr val="000000"/>
                </a:solidFill>
                <a:latin typeface="Arial" pitchFamily="34" charset="0"/>
                <a:cs typeface="Arial" pitchFamily="34" charset="0"/>
              </a:rPr>
              <a:t>deb </a:t>
            </a:r>
            <a:r>
              <a:rPr lang="en-GB" sz="1600" dirty="0" err="1">
                <a:solidFill>
                  <a:srgbClr val="000000"/>
                </a:solidFill>
                <a:latin typeface="Arial" pitchFamily="34" charset="0"/>
                <a:cs typeface="Arial" pitchFamily="34" charset="0"/>
              </a:rPr>
              <a:t>nomlangan</a:t>
            </a:r>
            <a:r>
              <a:rPr lang="en-GB"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439204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1" y="-135"/>
            <a:ext cx="5508612" cy="792088"/>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Uning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she’rlarida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zulmni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qoralovchi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tuyg‘ular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jo‘shqinlik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ustuvor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smtClean="0">
                <a:solidFill>
                  <a:srgbClr val="000000"/>
                </a:solidFill>
                <a:latin typeface="Arial" pitchFamily="34" charset="0"/>
                <a:cs typeface="Arial" pitchFamily="34" charset="0"/>
              </a:rPr>
              <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Jumladan</a:t>
            </a:r>
            <a:r>
              <a:rPr lang="en-US" sz="1600" dirty="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a:t>
            </a:r>
            <a:r>
              <a:rPr lang="en-US" sz="1600" b="1" dirty="0" err="1" smtClean="0">
                <a:solidFill>
                  <a:srgbClr val="000000"/>
                </a:solidFill>
                <a:latin typeface="Arial" pitchFamily="34" charset="0"/>
                <a:cs typeface="Arial" pitchFamily="34" charset="0"/>
              </a:rPr>
              <a:t>Ahmoq</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podshoh</a:t>
            </a:r>
            <a:r>
              <a:rPr lang="en-US" sz="1600" b="1"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dostoni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shunday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ulkan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kuchiga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879725" y="791952"/>
            <a:ext cx="2756656" cy="15696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3420" y="791952"/>
            <a:ext cx="2558515"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err="1" smtClean="0">
                <a:solidFill>
                  <a:srgbClr val="000000"/>
                </a:solidFill>
                <a:latin typeface="Arial" pitchFamily="34" charset="0"/>
                <a:cs typeface="Arial" pitchFamily="34" charset="0"/>
              </a:rPr>
              <a:t>Tarixiy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mavzudagi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Avlodlar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Omongeldi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Oydo‘stbiy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Ernazarbiy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asarlarida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shoir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o‘z</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xalqi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qahramonlarini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faxr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bilan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kuylydi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
        <p:nvSpPr>
          <p:cNvPr id="6" name="Прямоугольник 5"/>
          <p:cNvSpPr/>
          <p:nvPr/>
        </p:nvSpPr>
        <p:spPr>
          <a:xfrm>
            <a:off x="143421" y="2419390"/>
            <a:ext cx="5492960" cy="7848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600"/>
              </a:spcAft>
            </a:pPr>
            <a:r>
              <a:rPr lang="en-GB" sz="1500" dirty="0">
                <a:solidFill>
                  <a:srgbClr val="000000"/>
                </a:solidFill>
                <a:latin typeface="Arial" pitchFamily="34" charset="0"/>
                <a:cs typeface="Arial" pitchFamily="34" charset="0"/>
              </a:rPr>
              <a:t>XX </a:t>
            </a:r>
            <a:r>
              <a:rPr lang="en-GB" sz="1500" dirty="0" err="1">
                <a:solidFill>
                  <a:srgbClr val="000000"/>
                </a:solidFill>
                <a:latin typeface="Arial" pitchFamily="34" charset="0"/>
                <a:cs typeface="Arial" pitchFamily="34" charset="0"/>
              </a:rPr>
              <a:t>asr</a:t>
            </a:r>
            <a:r>
              <a:rPr lang="en-GB" sz="1500" dirty="0">
                <a:solidFill>
                  <a:srgbClr val="000000"/>
                </a:solidFill>
                <a:latin typeface="Arial" pitchFamily="34" charset="0"/>
                <a:cs typeface="Arial" pitchFamily="34" charset="0"/>
              </a:rPr>
              <a:t> </a:t>
            </a:r>
            <a:r>
              <a:rPr lang="en-GB" sz="1500" dirty="0" err="1">
                <a:solidFill>
                  <a:srgbClr val="000000"/>
                </a:solidFill>
                <a:latin typeface="Arial" pitchFamily="34" charset="0"/>
                <a:cs typeface="Arial" pitchFamily="34" charset="0"/>
              </a:rPr>
              <a:t>boshlarida</a:t>
            </a:r>
            <a:r>
              <a:rPr lang="en-GB" sz="1500" dirty="0">
                <a:solidFill>
                  <a:srgbClr val="000000"/>
                </a:solidFill>
                <a:latin typeface="Arial" pitchFamily="34" charset="0"/>
                <a:cs typeface="Arial" pitchFamily="34" charset="0"/>
              </a:rPr>
              <a:t> </a:t>
            </a:r>
            <a:r>
              <a:rPr lang="en-GB" sz="1500" dirty="0" err="1">
                <a:solidFill>
                  <a:srgbClr val="000000"/>
                </a:solidFill>
                <a:latin typeface="Arial" pitchFamily="34" charset="0"/>
                <a:cs typeface="Arial" pitchFamily="34" charset="0"/>
              </a:rPr>
              <a:t>qoraqalpoq</a:t>
            </a:r>
            <a:r>
              <a:rPr lang="en-GB" sz="1500" dirty="0">
                <a:solidFill>
                  <a:srgbClr val="000000"/>
                </a:solidFill>
                <a:latin typeface="Arial" pitchFamily="34" charset="0"/>
                <a:cs typeface="Arial" pitchFamily="34" charset="0"/>
              </a:rPr>
              <a:t> </a:t>
            </a:r>
            <a:r>
              <a:rPr lang="en-GB" sz="1500" dirty="0" err="1">
                <a:solidFill>
                  <a:srgbClr val="000000"/>
                </a:solidFill>
                <a:latin typeface="Arial" pitchFamily="34" charset="0"/>
                <a:cs typeface="Arial" pitchFamily="34" charset="0"/>
              </a:rPr>
              <a:t>adabiyotining</a:t>
            </a:r>
            <a:r>
              <a:rPr lang="en-GB" sz="1500" dirty="0">
                <a:solidFill>
                  <a:srgbClr val="000000"/>
                </a:solidFill>
                <a:latin typeface="Arial" pitchFamily="34" charset="0"/>
                <a:cs typeface="Arial" pitchFamily="34" charset="0"/>
              </a:rPr>
              <a:t> </a:t>
            </a:r>
            <a:r>
              <a:rPr lang="en-GB" sz="1500" dirty="0" err="1">
                <a:solidFill>
                  <a:srgbClr val="000000"/>
                </a:solidFill>
                <a:latin typeface="Arial" pitchFamily="34" charset="0"/>
                <a:cs typeface="Arial" pitchFamily="34" charset="0"/>
              </a:rPr>
              <a:t>demokratik</a:t>
            </a:r>
            <a:r>
              <a:rPr lang="en-GB" sz="1500" dirty="0">
                <a:solidFill>
                  <a:srgbClr val="000000"/>
                </a:solidFill>
                <a:latin typeface="Arial" pitchFamily="34" charset="0"/>
                <a:cs typeface="Arial" pitchFamily="34" charset="0"/>
              </a:rPr>
              <a:t> </a:t>
            </a:r>
            <a:r>
              <a:rPr lang="en-GB" sz="1500" dirty="0" err="1" smtClean="0">
                <a:solidFill>
                  <a:srgbClr val="000000"/>
                </a:solidFill>
                <a:latin typeface="Arial" pitchFamily="34" charset="0"/>
                <a:cs typeface="Arial" pitchFamily="34" charset="0"/>
              </a:rPr>
              <a:t>an’analarini</a:t>
            </a:r>
            <a:r>
              <a:rPr lang="en-GB" sz="1500" dirty="0" smtClean="0">
                <a:solidFill>
                  <a:srgbClr val="000000"/>
                </a:solidFill>
                <a:latin typeface="Arial" pitchFamily="34" charset="0"/>
                <a:cs typeface="Arial" pitchFamily="34" charset="0"/>
              </a:rPr>
              <a:t> </a:t>
            </a:r>
            <a:r>
              <a:rPr lang="en-GB" sz="1500" dirty="0" err="1">
                <a:solidFill>
                  <a:srgbClr val="000000"/>
                </a:solidFill>
                <a:latin typeface="Arial" pitchFamily="34" charset="0"/>
                <a:cs typeface="Arial" pitchFamily="34" charset="0"/>
              </a:rPr>
              <a:t>yangi</a:t>
            </a:r>
            <a:r>
              <a:rPr lang="en-GB" sz="1500" dirty="0">
                <a:solidFill>
                  <a:srgbClr val="000000"/>
                </a:solidFill>
                <a:latin typeface="Arial" pitchFamily="34" charset="0"/>
                <a:cs typeface="Arial" pitchFamily="34" charset="0"/>
              </a:rPr>
              <a:t> </a:t>
            </a:r>
            <a:r>
              <a:rPr lang="en-GB" sz="1500" dirty="0" err="1">
                <a:solidFill>
                  <a:srgbClr val="000000"/>
                </a:solidFill>
                <a:latin typeface="Arial" pitchFamily="34" charset="0"/>
                <a:cs typeface="Arial" pitchFamily="34" charset="0"/>
              </a:rPr>
              <a:t>avlod</a:t>
            </a:r>
            <a:r>
              <a:rPr lang="en-GB" sz="1500" dirty="0">
                <a:solidFill>
                  <a:srgbClr val="000000"/>
                </a:solidFill>
                <a:latin typeface="Arial" pitchFamily="34" charset="0"/>
                <a:cs typeface="Arial" pitchFamily="34" charset="0"/>
              </a:rPr>
              <a:t> </a:t>
            </a:r>
            <a:r>
              <a:rPr lang="en-GB" sz="1500" dirty="0" err="1">
                <a:solidFill>
                  <a:srgbClr val="000000"/>
                </a:solidFill>
                <a:latin typeface="Arial" pitchFamily="34" charset="0"/>
                <a:cs typeface="Arial" pitchFamily="34" charset="0"/>
              </a:rPr>
              <a:t>shoirlari</a:t>
            </a:r>
            <a:r>
              <a:rPr lang="en-GB" sz="1500" dirty="0">
                <a:solidFill>
                  <a:srgbClr val="000000"/>
                </a:solidFill>
                <a:latin typeface="Arial" pitchFamily="34" charset="0"/>
                <a:cs typeface="Arial" pitchFamily="34" charset="0"/>
              </a:rPr>
              <a:t> </a:t>
            </a:r>
            <a:r>
              <a:rPr lang="en-GB" sz="1500" b="1" dirty="0">
                <a:solidFill>
                  <a:srgbClr val="000000"/>
                </a:solidFill>
                <a:latin typeface="Arial" pitchFamily="34" charset="0"/>
                <a:cs typeface="Arial" pitchFamily="34" charset="0"/>
              </a:rPr>
              <a:t>Umar, </a:t>
            </a:r>
            <a:r>
              <a:rPr lang="en-GB" sz="1500" b="1" dirty="0" err="1">
                <a:solidFill>
                  <a:srgbClr val="000000"/>
                </a:solidFill>
                <a:latin typeface="Arial" pitchFamily="34" charset="0"/>
                <a:cs typeface="Arial" pitchFamily="34" charset="0"/>
              </a:rPr>
              <a:t>Qulimbet</a:t>
            </a:r>
            <a:r>
              <a:rPr lang="en-GB" sz="1500" b="1" dirty="0">
                <a:solidFill>
                  <a:srgbClr val="000000"/>
                </a:solidFill>
                <a:latin typeface="Arial" pitchFamily="34" charset="0"/>
                <a:cs typeface="Arial" pitchFamily="34" charset="0"/>
              </a:rPr>
              <a:t>, </a:t>
            </a:r>
            <a:r>
              <a:rPr lang="en-GB" sz="1500" b="1" dirty="0" err="1">
                <a:solidFill>
                  <a:srgbClr val="000000"/>
                </a:solidFill>
                <a:latin typeface="Arial" pitchFamily="34" charset="0"/>
                <a:cs typeface="Arial" pitchFamily="34" charset="0"/>
              </a:rPr>
              <a:t>Sariboy</a:t>
            </a:r>
            <a:r>
              <a:rPr lang="en-GB" sz="1500" b="1" dirty="0">
                <a:solidFill>
                  <a:srgbClr val="000000"/>
                </a:solidFill>
                <a:latin typeface="Arial" pitchFamily="34" charset="0"/>
                <a:cs typeface="Arial" pitchFamily="34" charset="0"/>
              </a:rPr>
              <a:t>, </a:t>
            </a:r>
            <a:r>
              <a:rPr lang="en-GB" sz="1500" b="1" dirty="0" err="1">
                <a:solidFill>
                  <a:srgbClr val="000000"/>
                </a:solidFill>
                <a:latin typeface="Arial" pitchFamily="34" charset="0"/>
                <a:cs typeface="Arial" pitchFamily="34" charset="0"/>
              </a:rPr>
              <a:t>Qulmurot</a:t>
            </a:r>
            <a:r>
              <a:rPr lang="en-GB" sz="1500" b="1" dirty="0">
                <a:solidFill>
                  <a:srgbClr val="000000"/>
                </a:solidFill>
                <a:latin typeface="Arial" pitchFamily="34" charset="0"/>
                <a:cs typeface="Arial" pitchFamily="34" charset="0"/>
              </a:rPr>
              <a:t>, </a:t>
            </a:r>
            <a:r>
              <a:rPr lang="en-GB" sz="1500" b="1" dirty="0" err="1">
                <a:solidFill>
                  <a:srgbClr val="000000"/>
                </a:solidFill>
                <a:latin typeface="Arial" pitchFamily="34" charset="0"/>
                <a:cs typeface="Arial" pitchFamily="34" charset="0"/>
              </a:rPr>
              <a:t>Sodiq</a:t>
            </a:r>
            <a:r>
              <a:rPr lang="en-GB" sz="1500" b="1" dirty="0">
                <a:solidFill>
                  <a:srgbClr val="000000"/>
                </a:solidFill>
                <a:latin typeface="Arial" pitchFamily="34" charset="0"/>
                <a:cs typeface="Arial" pitchFamily="34" charset="0"/>
              </a:rPr>
              <a:t> </a:t>
            </a:r>
            <a:r>
              <a:rPr lang="en-GB" sz="1500" dirty="0" err="1">
                <a:solidFill>
                  <a:srgbClr val="000000"/>
                </a:solidFill>
                <a:latin typeface="Arial" pitchFamily="34" charset="0"/>
                <a:cs typeface="Arial" pitchFamily="34" charset="0"/>
              </a:rPr>
              <a:t>va</a:t>
            </a:r>
            <a:r>
              <a:rPr lang="en-GB" sz="1500" dirty="0">
                <a:solidFill>
                  <a:srgbClr val="000000"/>
                </a:solidFill>
                <a:latin typeface="Arial" pitchFamily="34" charset="0"/>
                <a:cs typeface="Arial" pitchFamily="34" charset="0"/>
              </a:rPr>
              <a:t> </a:t>
            </a:r>
            <a:r>
              <a:rPr lang="en-GB" sz="1500" dirty="0" err="1">
                <a:solidFill>
                  <a:srgbClr val="000000"/>
                </a:solidFill>
                <a:latin typeface="Arial" pitchFamily="34" charset="0"/>
                <a:cs typeface="Arial" pitchFamily="34" charset="0"/>
              </a:rPr>
              <a:t>boshqalar</a:t>
            </a:r>
            <a:r>
              <a:rPr lang="en-GB" sz="1500" dirty="0">
                <a:solidFill>
                  <a:srgbClr val="000000"/>
                </a:solidFill>
                <a:latin typeface="Arial" pitchFamily="34" charset="0"/>
                <a:cs typeface="Arial" pitchFamily="34" charset="0"/>
              </a:rPr>
              <a:t> </a:t>
            </a:r>
            <a:r>
              <a:rPr lang="en-GB" sz="1500" dirty="0" err="1">
                <a:solidFill>
                  <a:srgbClr val="000000"/>
                </a:solidFill>
                <a:latin typeface="Arial" pitchFamily="34" charset="0"/>
                <a:cs typeface="Arial" pitchFamily="34" charset="0"/>
              </a:rPr>
              <a:t>davom</a:t>
            </a:r>
            <a:r>
              <a:rPr lang="en-GB" sz="1500" dirty="0">
                <a:solidFill>
                  <a:srgbClr val="000000"/>
                </a:solidFill>
                <a:latin typeface="Arial" pitchFamily="34" charset="0"/>
                <a:cs typeface="Arial" pitchFamily="34" charset="0"/>
              </a:rPr>
              <a:t> </a:t>
            </a:r>
            <a:r>
              <a:rPr lang="en-GB" sz="1500" dirty="0" err="1">
                <a:solidFill>
                  <a:srgbClr val="000000"/>
                </a:solidFill>
                <a:latin typeface="Arial" pitchFamily="34" charset="0"/>
                <a:cs typeface="Arial" pitchFamily="34" charset="0"/>
              </a:rPr>
              <a:t>ettirdilar</a:t>
            </a:r>
            <a:r>
              <a:rPr lang="en-GB" sz="1500" dirty="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341281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569" y="1375762"/>
            <a:ext cx="2901544" cy="1720446"/>
          </a:xfrm>
        </p:spPr>
      </p:pic>
      <p:sp>
        <p:nvSpPr>
          <p:cNvPr id="6" name="Прямоугольник 5"/>
          <p:cNvSpPr/>
          <p:nvPr/>
        </p:nvSpPr>
        <p:spPr>
          <a:xfrm>
            <a:off x="71414" y="587587"/>
            <a:ext cx="5616624" cy="744425"/>
          </a:xfrm>
          <a:prstGeom prst="rect">
            <a:avLst/>
          </a:prstGeom>
        </p:spPr>
        <p:txBody>
          <a:bodyPr wrap="square" lIns="51426" tIns="25713" rIns="51426" bIns="25713">
            <a:spAutoFit/>
          </a:bodyPr>
          <a:lstStyle/>
          <a:p>
            <a:pPr algn="ctr">
              <a:spcAft>
                <a:spcPts val="600"/>
              </a:spcAft>
            </a:pPr>
            <a:r>
              <a:rPr lang="en-US" sz="1500" dirty="0" err="1">
                <a:solidFill>
                  <a:srgbClr val="000000"/>
                </a:solidFill>
                <a:latin typeface="Arial" pitchFamily="34" charset="0"/>
                <a:ea typeface="Times New Roman" panose="02020603050405020304" pitchFamily="18" charset="0"/>
                <a:cs typeface="Arial" pitchFamily="34" charset="0"/>
              </a:rPr>
              <a:t>Xiva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xonlari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tomonidan</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qoraqalpoqlarning</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ko‘chmanchi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hayoti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cheklangandan</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so‘ng</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qisqa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davr</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mobaynida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ular</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xonlikda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bir</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nechta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yangi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dehqonchilik</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tumanlarini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tashkil</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etishdi</a:t>
            </a:r>
            <a:r>
              <a:rPr lang="en-US" sz="1500" dirty="0">
                <a:solidFill>
                  <a:srgbClr val="000000"/>
                </a:solidFill>
                <a:latin typeface="Arial" pitchFamily="34" charset="0"/>
                <a:ea typeface="Times New Roman" panose="02020603050405020304" pitchFamily="18" charset="0"/>
                <a:cs typeface="Arial" pitchFamily="34" charset="0"/>
              </a:rPr>
              <a:t>.</a:t>
            </a:r>
            <a:endParaRPr lang="ru-RU" sz="1500" dirty="0">
              <a:solidFill>
                <a:srgbClr val="000000"/>
              </a:solidFill>
              <a:latin typeface="Arial" pitchFamily="34" charset="0"/>
              <a:cs typeface="Arial" pitchFamily="34" charset="0"/>
            </a:endParaRPr>
          </a:p>
        </p:txBody>
      </p:sp>
      <p:sp>
        <p:nvSpPr>
          <p:cNvPr id="7" name="Прямоугольник 6"/>
          <p:cNvSpPr/>
          <p:nvPr/>
        </p:nvSpPr>
        <p:spPr>
          <a:xfrm>
            <a:off x="0" y="-136"/>
            <a:ext cx="5759450" cy="544371"/>
          </a:xfrm>
          <a:prstGeom prst="rect">
            <a:avLst/>
          </a:prstGeom>
          <a:solidFill>
            <a:srgbClr val="0070C0"/>
          </a:solidFill>
        </p:spPr>
        <p:txBody>
          <a:bodyPr wrap="square" lIns="51426" tIns="25713" rIns="51426" bIns="25713" anchor="ctr">
            <a:spAutoFit/>
          </a:bodyPr>
          <a:lstStyle/>
          <a:p>
            <a:pPr algn="ctr">
              <a:spcAft>
                <a:spcPts val="600"/>
              </a:spcAft>
            </a:pPr>
            <a:r>
              <a:rPr lang="en-US" altLang="ru-RU" sz="1600" b="1" dirty="0" err="1">
                <a:solidFill>
                  <a:schemeClr val="bg1"/>
                </a:solidFill>
                <a:latin typeface="Arial" pitchFamily="34" charset="0"/>
                <a:cs typeface="Arial" pitchFamily="34" charset="0"/>
              </a:rPr>
              <a:t>Gandimiyon</a:t>
            </a:r>
            <a:r>
              <a:rPr lang="en-US" altLang="ru-RU" sz="1600" b="1" dirty="0">
                <a:solidFill>
                  <a:schemeClr val="bg1"/>
                </a:solidFill>
                <a:latin typeface="Arial" pitchFamily="34" charset="0"/>
                <a:cs typeface="Arial" pitchFamily="34" charset="0"/>
              </a:rPr>
              <a:t> </a:t>
            </a:r>
            <a:r>
              <a:rPr lang="en-US" altLang="ru-RU" sz="1600" b="1" dirty="0" err="1">
                <a:solidFill>
                  <a:schemeClr val="bg1"/>
                </a:solidFill>
                <a:latin typeface="Arial" pitchFamily="34" charset="0"/>
                <a:cs typeface="Arial" pitchFamily="34" charset="0"/>
              </a:rPr>
              <a:t>sartnomasidan</a:t>
            </a:r>
            <a:r>
              <a:rPr lang="en-US" altLang="ru-RU" sz="1600" b="1" dirty="0">
                <a:solidFill>
                  <a:schemeClr val="bg1"/>
                </a:solidFill>
                <a:latin typeface="Arial" pitchFamily="34" charset="0"/>
                <a:cs typeface="Arial" pitchFamily="34" charset="0"/>
              </a:rPr>
              <a:t> </a:t>
            </a:r>
            <a:r>
              <a:rPr lang="en-US" altLang="ru-RU" sz="1600" b="1" dirty="0" err="1" smtClean="0">
                <a:solidFill>
                  <a:schemeClr val="bg1"/>
                </a:solidFill>
                <a:latin typeface="Arial" pitchFamily="34" charset="0"/>
                <a:cs typeface="Arial" pitchFamily="34" charset="0"/>
              </a:rPr>
              <a:t>so</a:t>
            </a:r>
            <a:r>
              <a:rPr lang="en-US" altLang="ru-RU" sz="1600" b="1" dirty="0" err="1" smtClean="0">
                <a:solidFill>
                  <a:schemeClr val="bg1"/>
                </a:solidFill>
                <a:latin typeface="Arial" pitchFamily="34" charset="0"/>
                <a:cs typeface="Arial" pitchFamily="34" charset="0"/>
              </a:rPr>
              <a:t>‘</a:t>
            </a:r>
            <a:r>
              <a:rPr lang="en-US" altLang="ru-RU" sz="1600" b="1" dirty="0" err="1" smtClean="0">
                <a:solidFill>
                  <a:schemeClr val="bg1"/>
                </a:solidFill>
                <a:latin typeface="Arial" pitchFamily="34" charset="0"/>
                <a:cs typeface="Arial" pitchFamily="34" charset="0"/>
              </a:rPr>
              <a:t>ng</a:t>
            </a:r>
            <a:r>
              <a:rPr lang="en-US" altLang="ru-RU" sz="1600" b="1" dirty="0" smtClean="0">
                <a:solidFill>
                  <a:schemeClr val="bg1"/>
                </a:solidFill>
                <a:latin typeface="Arial" pitchFamily="34" charset="0"/>
                <a:cs typeface="Arial" pitchFamily="34" charset="0"/>
              </a:rPr>
              <a:t> </a:t>
            </a:r>
            <a:r>
              <a:rPr lang="en-US" altLang="ru-RU" sz="1600" b="1" dirty="0" err="1">
                <a:solidFill>
                  <a:schemeClr val="bg1"/>
                </a:solidFill>
                <a:latin typeface="Arial" pitchFamily="34" charset="0"/>
                <a:cs typeface="Arial" pitchFamily="34" charset="0"/>
              </a:rPr>
              <a:t>qoraqalpoqlar</a:t>
            </a:r>
            <a:r>
              <a:rPr lang="en-US" altLang="ru-RU" sz="1600" b="1" dirty="0">
                <a:solidFill>
                  <a:schemeClr val="bg1"/>
                </a:solidFill>
                <a:latin typeface="Arial" pitchFamily="34" charset="0"/>
                <a:cs typeface="Arial" pitchFamily="34" charset="0"/>
              </a:rPr>
              <a:t> </a:t>
            </a:r>
            <a:r>
              <a:rPr lang="en-US" altLang="ru-RU" sz="1600" b="1" dirty="0" err="1">
                <a:solidFill>
                  <a:schemeClr val="bg1"/>
                </a:solidFill>
                <a:latin typeface="Arial" pitchFamily="34" charset="0"/>
                <a:cs typeface="Arial" pitchFamily="34" charset="0"/>
              </a:rPr>
              <a:t>hayotidagi</a:t>
            </a:r>
            <a:r>
              <a:rPr lang="en-US" altLang="ru-RU" sz="1600" b="1" dirty="0">
                <a:solidFill>
                  <a:schemeClr val="bg1"/>
                </a:solidFill>
                <a:latin typeface="Arial" pitchFamily="34" charset="0"/>
                <a:cs typeface="Arial" pitchFamily="34" charset="0"/>
              </a:rPr>
              <a:t> </a:t>
            </a:r>
            <a:r>
              <a:rPr lang="en-US" altLang="ru-RU" sz="1600" b="1" dirty="0" err="1" smtClean="0">
                <a:solidFill>
                  <a:schemeClr val="bg1"/>
                </a:solidFill>
                <a:latin typeface="Arial" pitchFamily="34" charset="0"/>
                <a:cs typeface="Arial" pitchFamily="34" charset="0"/>
              </a:rPr>
              <a:t>o‘zgarishlar</a:t>
            </a:r>
            <a:endParaRPr lang="ru-RU"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79866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759450" cy="518529"/>
          </a:xfrm>
          <a:solidFill>
            <a:srgbClr val="0070C0"/>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2200" b="1" dirty="0" err="1">
                <a:solidFill>
                  <a:schemeClr val="bg1"/>
                </a:solidFill>
                <a:latin typeface="Arial" pitchFamily="34" charset="0"/>
                <a:cs typeface="Arial" pitchFamily="34" charset="0"/>
              </a:rPr>
              <a:t>Mustaqil</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bajarish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uchun</a:t>
            </a:r>
            <a:r>
              <a:rPr lang="en-US" sz="2200" b="1" dirty="0">
                <a:solidFill>
                  <a:schemeClr val="bg1"/>
                </a:solidFill>
                <a:latin typeface="Arial" pitchFamily="34" charset="0"/>
                <a:cs typeface="Arial" pitchFamily="34" charset="0"/>
              </a:rPr>
              <a:t> </a:t>
            </a:r>
            <a:r>
              <a:rPr lang="en-US" sz="2200" b="1" dirty="0" err="1" smtClean="0">
                <a:solidFill>
                  <a:schemeClr val="bg1"/>
                </a:solidFill>
                <a:latin typeface="Arial" pitchFamily="34" charset="0"/>
                <a:cs typeface="Arial" pitchFamily="34" charset="0"/>
              </a:rPr>
              <a:t>topshiriqlar</a:t>
            </a:r>
            <a:endParaRPr lang="ru-RU" sz="2200" b="1" dirty="0">
              <a:solidFill>
                <a:schemeClr val="bg1"/>
              </a:solidFill>
              <a:latin typeface="Arial" pitchFamily="34" charset="0"/>
              <a:cs typeface="Arial" pitchFamily="34" charset="0"/>
            </a:endParaRPr>
          </a:p>
        </p:txBody>
      </p:sp>
      <p:sp>
        <p:nvSpPr>
          <p:cNvPr id="3" name="Объект 2"/>
          <p:cNvSpPr>
            <a:spLocks noGrp="1"/>
          </p:cNvSpPr>
          <p:nvPr>
            <p:ph idx="1"/>
          </p:nvPr>
        </p:nvSpPr>
        <p:spPr>
          <a:xfrm>
            <a:off x="179425" y="754179"/>
            <a:ext cx="5472609" cy="2198013"/>
          </a:xfrm>
        </p:spPr>
        <p:txBody>
          <a:bodyPr>
            <a:noAutofit/>
          </a:bodyPr>
          <a:lstStyle/>
          <a:p>
            <a:pPr marL="342900" indent="-342900" algn="just">
              <a:lnSpc>
                <a:spcPct val="110000"/>
              </a:lnSpc>
              <a:spcBef>
                <a:spcPts val="0"/>
              </a:spcBef>
              <a:spcAft>
                <a:spcPts val="600"/>
              </a:spcAft>
              <a:buClrTx/>
              <a:buAutoNum type="arabicPeriod"/>
            </a:pPr>
            <a:r>
              <a:rPr lang="en-US" sz="1600" dirty="0" err="1" smtClean="0">
                <a:solidFill>
                  <a:srgbClr val="000000"/>
                </a:solidFill>
                <a:latin typeface="Arial" pitchFamily="34" charset="0"/>
                <a:cs typeface="Arial" pitchFamily="34" charset="0"/>
              </a:rPr>
              <a:t>Rossiya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imperiyasi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olinganidan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so‘ng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qoraqolpoqlar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hayoti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turmushida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qanday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o‘zgarishlar</a:t>
            </a:r>
            <a:r>
              <a:rPr lang="en-US" sz="1600" dirty="0" smtClean="0">
                <a:solidFill>
                  <a:srgbClr val="000000"/>
                </a:solidFill>
                <a:latin typeface="Arial" pitchFamily="34" charset="0"/>
                <a:cs typeface="Arial" pitchFamily="34" charset="0"/>
              </a:rPr>
              <a:t> </a:t>
            </a:r>
            <a:r>
              <a:rPr lang="en-US" sz="1600" smtClean="0">
                <a:solidFill>
                  <a:srgbClr val="000000"/>
                </a:solidFill>
                <a:latin typeface="Arial" pitchFamily="34" charset="0"/>
                <a:cs typeface="Arial" pitchFamily="34" charset="0"/>
              </a:rPr>
              <a:t>bo‘ldi?</a:t>
            </a:r>
            <a:endParaRPr lang="en-US" sz="1600" dirty="0" smtClean="0">
              <a:solidFill>
                <a:srgbClr val="000000"/>
              </a:solidFill>
              <a:latin typeface="Arial" pitchFamily="34" charset="0"/>
              <a:cs typeface="Arial" pitchFamily="34" charset="0"/>
            </a:endParaRPr>
          </a:p>
          <a:p>
            <a:pPr marL="342900" indent="-342900" algn="just">
              <a:lnSpc>
                <a:spcPct val="110000"/>
              </a:lnSpc>
              <a:spcBef>
                <a:spcPts val="0"/>
              </a:spcBef>
              <a:spcAft>
                <a:spcPts val="600"/>
              </a:spcAft>
              <a:buClrTx/>
              <a:buAutoNum type="arabicPeriod"/>
            </a:pPr>
            <a:r>
              <a:rPr lang="en-US" sz="1600" dirty="0" err="1" smtClean="0">
                <a:solidFill>
                  <a:srgbClr val="000000"/>
                </a:solidFill>
                <a:latin typeface="Arial" pitchFamily="34" charset="0"/>
                <a:cs typeface="Arial" pitchFamily="34" charset="0"/>
              </a:rPr>
              <a:t>Qoraqalpoqlarda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urug‘chilik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qabilaviy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munosabatlar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boshqaruv</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tizimi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qanday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a:t>
            </a:r>
          </a:p>
          <a:p>
            <a:pPr marL="342900" indent="-342900" algn="just">
              <a:lnSpc>
                <a:spcPct val="110000"/>
              </a:lnSpc>
              <a:spcBef>
                <a:spcPts val="0"/>
              </a:spcBef>
              <a:spcAft>
                <a:spcPts val="600"/>
              </a:spcAft>
              <a:buClrTx/>
              <a:buAutoNum type="arabicPeriod"/>
            </a:pPr>
            <a:r>
              <a:rPr lang="en-US" sz="1600" dirty="0" err="1" smtClean="0">
                <a:solidFill>
                  <a:srgbClr val="000000"/>
                </a:solidFill>
                <a:latin typeface="Arial" pitchFamily="34" charset="0"/>
                <a:cs typeface="Arial" pitchFamily="34" charset="0"/>
              </a:rPr>
              <a:t>Qoraqalpoqlarda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xalq</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ijodiyoti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qaysi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shkllarda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rivojlandi</a:t>
            </a:r>
            <a:r>
              <a:rPr lang="en-US" sz="1600" dirty="0" smtClean="0">
                <a:solidFill>
                  <a:srgbClr val="000000"/>
                </a:solidFill>
                <a:latin typeface="Arial" pitchFamily="34" charset="0"/>
                <a:cs typeface="Arial" pitchFamily="34" charset="0"/>
              </a:rPr>
              <a:t>?</a:t>
            </a:r>
          </a:p>
          <a:p>
            <a:pPr marL="342900" indent="-342900" algn="just">
              <a:lnSpc>
                <a:spcPct val="110000"/>
              </a:lnSpc>
              <a:spcBef>
                <a:spcPts val="0"/>
              </a:spcBef>
              <a:spcAft>
                <a:spcPts val="600"/>
              </a:spcAft>
              <a:buClrTx/>
              <a:buAutoNum type="arabicPeriod"/>
            </a:pPr>
            <a:r>
              <a:rPr lang="en-US" sz="1600" dirty="0" err="1" smtClean="0">
                <a:solidFill>
                  <a:srgbClr val="000000"/>
                </a:solidFill>
                <a:latin typeface="Arial" pitchFamily="34" charset="0"/>
                <a:cs typeface="Arial" pitchFamily="34" charset="0"/>
              </a:rPr>
              <a:t>Ajniyoz</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Berdaq</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ijodi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haqida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nimalarni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bilasiz</a:t>
            </a:r>
            <a:r>
              <a:rPr lang="en-US" sz="1600" dirty="0" smtClean="0">
                <a:solidFill>
                  <a:srgbClr val="000000"/>
                </a:solidFill>
                <a:latin typeface="Arial" pitchFamily="34" charset="0"/>
                <a:cs typeface="Arial" pitchFamily="34" charset="0"/>
              </a:rPr>
              <a:t>?</a:t>
            </a:r>
          </a:p>
        </p:txBody>
      </p:sp>
    </p:spTree>
    <p:extLst>
      <p:ext uri="{BB962C8B-B14F-4D97-AF65-F5344CB8AC3E}">
        <p14:creationId xmlns:p14="http://schemas.microsoft.com/office/powerpoint/2010/main" val="3386586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0"/>
            <a:ext cx="5544616" cy="1118899"/>
          </a:xfrm>
        </p:spPr>
        <p:txBody>
          <a:bodyPr>
            <a:normAutofit/>
          </a:bodyPr>
          <a:lstStyle/>
          <a:p>
            <a:pPr>
              <a:lnSpc>
                <a:spcPct val="100000"/>
              </a:lnSpc>
              <a:spcAft>
                <a:spcPts val="600"/>
              </a:spcAft>
            </a:pPr>
            <a:r>
              <a:rPr lang="en-US" sz="1600" dirty="0">
                <a:solidFill>
                  <a:srgbClr val="000000"/>
                </a:solidFill>
                <a:latin typeface="Arial" pitchFamily="34" charset="0"/>
                <a:cs typeface="Arial" pitchFamily="34" charset="0"/>
              </a:rPr>
              <a:t>XIX </a:t>
            </a:r>
            <a:r>
              <a:rPr lang="en-US" sz="1600" dirty="0" err="1">
                <a:solidFill>
                  <a:srgbClr val="000000"/>
                </a:solidFill>
                <a:latin typeface="Arial" pitchFamily="34" charset="0"/>
                <a:cs typeface="Arial" pitchFamily="34" charset="0"/>
              </a:rPr>
              <a:t>asrning</a:t>
            </a:r>
            <a:r>
              <a:rPr lang="en-US" sz="1600" dirty="0">
                <a:solidFill>
                  <a:srgbClr val="000000"/>
                </a:solidFill>
                <a:latin typeface="Arial" pitchFamily="34" charset="0"/>
                <a:cs typeface="Arial" pitchFamily="34" charset="0"/>
              </a:rPr>
              <a:t> 70-yillariga </a:t>
            </a:r>
            <a:r>
              <a:rPr lang="en-US" sz="1600" dirty="0" err="1">
                <a:solidFill>
                  <a:srgbClr val="000000"/>
                </a:solidFill>
                <a:latin typeface="Arial" pitchFamily="34" charset="0"/>
                <a:cs typeface="Arial" pitchFamily="34" charset="0"/>
              </a:rPr>
              <a:t>kelib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deyarli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o‘troq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turmush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kechira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boshladilar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Qoraqalpoqlar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Amudaryoning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ikkala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qirg‘og‘ida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yastanib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yotgan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kengliklarni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o‘zlashtirib</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sholi</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bug‘doy</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arpa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paxta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yetishtirishdi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6" name="Объект 5"/>
          <p:cNvPicPr>
            <a:picLocks noGrp="1" noChangeAspect="1"/>
          </p:cNvPicPr>
          <p:nvPr>
            <p:ph idx="1"/>
          </p:nvPr>
        </p:nvPicPr>
        <p:blipFill rotWithShape="1">
          <a:blip r:embed="rId2">
            <a:extLst>
              <a:ext uri="{28A0092B-C50C-407E-A947-70E740481C1C}">
                <a14:useLocalDpi xmlns:a14="http://schemas.microsoft.com/office/drawing/2010/main" val="0"/>
              </a:ext>
            </a:extLst>
          </a:blip>
          <a:srcRect l="4193" r="10913"/>
          <a:stretch/>
        </p:blipFill>
        <p:spPr>
          <a:xfrm>
            <a:off x="3239766" y="1154903"/>
            <a:ext cx="2412268" cy="1941305"/>
          </a:xfrm>
        </p:spPr>
      </p:pic>
      <p:sp>
        <p:nvSpPr>
          <p:cNvPr id="7" name="Заголовок 1"/>
          <p:cNvSpPr txBox="1">
            <a:spLocks/>
          </p:cNvSpPr>
          <p:nvPr/>
        </p:nvSpPr>
        <p:spPr>
          <a:xfrm>
            <a:off x="107417" y="1154903"/>
            <a:ext cx="3066089" cy="1941305"/>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rmAutofit fontScale="97500" lnSpcReduction="10000"/>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dirty="0" err="1" smtClean="0">
                <a:solidFill>
                  <a:srgbClr val="000000"/>
                </a:solidFill>
                <a:latin typeface="Arial" pitchFamily="34" charset="0"/>
                <a:cs typeface="Arial" pitchFamily="34" charset="0"/>
              </a:rPr>
              <a:t>Podsho</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hukumati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qo‘shinlarining</a:t>
            </a:r>
            <a:r>
              <a:rPr lang="en-US" sz="1600" dirty="0" smtClean="0">
                <a:solidFill>
                  <a:srgbClr val="000000"/>
                </a:solidFill>
                <a:latin typeface="Arial" pitchFamily="34" charset="0"/>
                <a:cs typeface="Arial" pitchFamily="34" charset="0"/>
              </a:rPr>
              <a:t> 1873-yil </a:t>
            </a:r>
            <a:r>
              <a:rPr lang="en-US" sz="1600" dirty="0" err="1" smtClean="0">
                <a:solidFill>
                  <a:srgbClr val="000000"/>
                </a:solidFill>
                <a:latin typeface="Arial" pitchFamily="34" charset="0"/>
                <a:cs typeface="Arial" pitchFamily="34" charset="0"/>
              </a:rPr>
              <a:t>Xiva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xonligiga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bosqinchilik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yurishidan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Gandimiyon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shartnomasi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imzolanganidan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keyin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Amudaryoning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qirg‘og‘ida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joylashgan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qoraqalpoqlar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yashaydigan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yerlari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Rossiya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imperiyasiga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qo‘shib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olindi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915120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1" y="-136"/>
            <a:ext cx="5544616" cy="1023287"/>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Turkiston</a:t>
            </a:r>
            <a:r>
              <a:rPr lang="en-US" sz="1600" dirty="0">
                <a:solidFill>
                  <a:srgbClr val="000000"/>
                </a:solidFill>
                <a:latin typeface="Arial" pitchFamily="34" charset="0"/>
                <a:cs typeface="Arial" pitchFamily="34" charset="0"/>
              </a:rPr>
              <a:t> general-</a:t>
            </a:r>
            <a:r>
              <a:rPr lang="en-US" sz="1600" dirty="0" err="1">
                <a:solidFill>
                  <a:srgbClr val="000000"/>
                </a:solidFill>
                <a:latin typeface="Arial" pitchFamily="34" charset="0"/>
                <a:cs typeface="Arial" pitchFamily="34" charset="0"/>
              </a:rPr>
              <a:t>gubernatorligining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Sirdaryo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viloyati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tarkibiga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kiruvchi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Amudaryo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bo‘limi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tashkil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etildi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Qoraqalpoqlarning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Amudaryoning</a:t>
            </a:r>
            <a:r>
              <a:rPr lang="en-US" sz="1600" dirty="0">
                <a:solidFill>
                  <a:srgbClr val="000000"/>
                </a:solidFill>
                <a:latin typeface="Arial" pitchFamily="34" charset="0"/>
                <a:cs typeface="Arial" pitchFamily="34" charset="0"/>
              </a:rPr>
              <a:t> chap </a:t>
            </a:r>
            <a:r>
              <a:rPr lang="en-US" sz="1600" dirty="0" err="1">
                <a:solidFill>
                  <a:srgbClr val="000000"/>
                </a:solidFill>
                <a:latin typeface="Arial" pitchFamily="34" charset="0"/>
                <a:cs typeface="Arial" pitchFamily="34" charset="0"/>
              </a:rPr>
              <a:t>qirg‘og‘ida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yashagan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kamroq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qismi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Xiva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xonligi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tarkibida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qoladi</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2050" name="Picture 2" descr="Кара-калпаки - Страница 7 - Форум «Центральноазиатского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8634" y="1185351"/>
            <a:ext cx="2366357" cy="1625469"/>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71413" y="1043980"/>
            <a:ext cx="3132348" cy="1908212"/>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rmAutofit fontScale="97500" lnSpcReduction="10000"/>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dirty="0" err="1" smtClean="0">
                <a:solidFill>
                  <a:srgbClr val="000000"/>
                </a:solidFill>
                <a:latin typeface="Arial" pitchFamily="34" charset="0"/>
                <a:cs typeface="Arial" pitchFamily="34" charset="0"/>
              </a:rPr>
              <a:t>Amudaryo</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limida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qoraqalpoqlar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soni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qariyb</a:t>
            </a:r>
            <a:r>
              <a:rPr lang="en-US" sz="1600" dirty="0" smtClean="0">
                <a:solidFill>
                  <a:srgbClr val="000000"/>
                </a:solidFill>
                <a:latin typeface="Arial" pitchFamily="34" charset="0"/>
                <a:cs typeface="Arial" pitchFamily="34" charset="0"/>
              </a:rPr>
              <a:t> </a:t>
            </a:r>
            <a:r>
              <a:rPr lang="ru-RU" sz="1600" dirty="0" smtClean="0">
                <a:solidFill>
                  <a:srgbClr val="000000"/>
                </a:solidFill>
                <a:latin typeface="Arial" pitchFamily="34" charset="0"/>
                <a:cs typeface="Arial" pitchFamily="34" charset="0"/>
              </a:rPr>
              <a:t>70 </a:t>
            </a:r>
            <a:r>
              <a:rPr lang="en-US" sz="1600" dirty="0" err="1" smtClean="0">
                <a:solidFill>
                  <a:srgbClr val="000000"/>
                </a:solidFill>
                <a:latin typeface="Arial" pitchFamily="34" charset="0"/>
                <a:cs typeface="Arial" pitchFamily="34" charset="0"/>
              </a:rPr>
              <a:t>ming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kishiga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yetib</a:t>
            </a:r>
            <a:r>
              <a:rPr lang="ru-RU"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bu</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yerdagi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jami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aholining</a:t>
            </a:r>
            <a:r>
              <a:rPr lang="ru-RU" sz="1600" dirty="0" smtClean="0">
                <a:solidFill>
                  <a:srgbClr val="000000"/>
                </a:solidFill>
                <a:latin typeface="Arial" pitchFamily="34" charset="0"/>
                <a:cs typeface="Arial" pitchFamily="34" charset="0"/>
              </a:rPr>
              <a:t> 48,6% </a:t>
            </a:r>
            <a:r>
              <a:rPr lang="en-US" sz="1600" dirty="0" err="1" smtClean="0">
                <a:solidFill>
                  <a:srgbClr val="000000"/>
                </a:solidFill>
                <a:latin typeface="Arial" pitchFamily="34" charset="0"/>
                <a:cs typeface="Arial" pitchFamily="34" charset="0"/>
              </a:rPr>
              <a:t>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tashkil</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etar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edi</a:t>
            </a:r>
            <a:r>
              <a:rPr lang="ru-RU" sz="1600" dirty="0" smtClean="0">
                <a:solidFill>
                  <a:srgbClr val="000000"/>
                </a:solidFill>
                <a:latin typeface="Arial" pitchFamily="34" charset="0"/>
                <a:cs typeface="Arial" pitchFamily="34" charset="0"/>
              </a:rPr>
              <a: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Rossiyadan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ko‘chib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kelgan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odamlar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qariyb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kishi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bo‘lib</a:t>
            </a:r>
            <a:r>
              <a:rPr lang="en-US" sz="1600" dirty="0" smtClean="0">
                <a:solidFill>
                  <a:srgbClr val="000000"/>
                </a:solidFill>
                <a:latin typeface="Arial" pitchFamily="34" charset="0"/>
                <a:cs typeface="Arial" pitchFamily="34" charset="0"/>
              </a:rPr>
              <a:t> Petro-</a:t>
            </a:r>
            <a:r>
              <a:rPr lang="en-US" sz="1600" dirty="0" err="1" smtClean="0">
                <a:solidFill>
                  <a:srgbClr val="000000"/>
                </a:solidFill>
                <a:latin typeface="Arial" pitchFamily="34" charset="0"/>
                <a:cs typeface="Arial" pitchFamily="34" charset="0"/>
              </a:rPr>
              <a:t>Aleksandrovskda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Uralskiy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posyolkasida</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Nukus</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qishlog‘ida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yashardi</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10177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1" y="-136"/>
            <a:ext cx="5544615" cy="575928"/>
          </a:xfrm>
        </p:spPr>
        <p:txBody>
          <a:bodyPr>
            <a:normAutofit/>
          </a:bodyPr>
          <a:lstStyle/>
          <a:p>
            <a:r>
              <a:rPr lang="en-US" sz="1600" dirty="0" err="1">
                <a:solidFill>
                  <a:srgbClr val="000000"/>
                </a:solidFill>
                <a:latin typeface="Arial" pitchFamily="34" charset="0"/>
                <a:cs typeface="Arial" pitchFamily="34" charset="0"/>
              </a:rPr>
              <a:t>Xiva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xonligi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hududida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qoraqalpoqlar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soni</a:t>
            </a:r>
            <a:r>
              <a:rPr lang="ru-RU" sz="1600" dirty="0">
                <a:solidFill>
                  <a:srgbClr val="000000"/>
                </a:solidFill>
                <a:latin typeface="Arial" pitchFamily="34" charset="0"/>
                <a:cs typeface="Arial" pitchFamily="34" charset="0"/>
              </a:rPr>
              <a:t> 3,8% </a:t>
            </a:r>
            <a:r>
              <a:rPr lang="en-US" sz="1600" dirty="0" err="1">
                <a:solidFill>
                  <a:srgbClr val="000000"/>
                </a:solidFill>
                <a:latin typeface="Arial" pitchFamily="34" charset="0"/>
                <a:cs typeface="Arial" pitchFamily="34" charset="0"/>
              </a:rPr>
              <a:t>ni</a:t>
            </a:r>
            <a:r>
              <a:rPr lang="ru-RU"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qariyb</a:t>
            </a:r>
            <a:r>
              <a:rPr lang="ru-RU" sz="1600" dirty="0">
                <a:solidFill>
                  <a:srgbClr val="000000"/>
                </a:solidFill>
                <a:latin typeface="Arial" pitchFamily="34" charset="0"/>
                <a:cs typeface="Arial" pitchFamily="34" charset="0"/>
              </a:rPr>
              <a:t> 25 </a:t>
            </a:r>
            <a:r>
              <a:rPr lang="en-US" sz="1600" dirty="0" err="1">
                <a:solidFill>
                  <a:srgbClr val="000000"/>
                </a:solidFill>
                <a:latin typeface="Arial" pitchFamily="34" charset="0"/>
                <a:cs typeface="Arial" pitchFamily="34" charset="0"/>
              </a:rPr>
              <a:t>ming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kishini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tashkil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ru-RU" sz="1600" dirty="0">
                <a:solidFill>
                  <a:srgbClr val="000000"/>
                </a:solidFill>
                <a:latin typeface="Arial" pitchFamily="34" charset="0"/>
                <a:cs typeface="Arial" pitchFamily="34" charset="0"/>
              </a:rPr>
              <a:t>. </a:t>
            </a:r>
          </a:p>
        </p:txBody>
      </p:sp>
      <p:pic>
        <p:nvPicPr>
          <p:cNvPr id="3074" name="Picture 2" descr="Каким было традиционное воспитание в казахских семьях"/>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753" y="647936"/>
            <a:ext cx="2520279" cy="152162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07417" y="631294"/>
            <a:ext cx="2916324" cy="1529256"/>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err="1">
                <a:solidFill>
                  <a:srgbClr val="000000"/>
                </a:solidFill>
                <a:latin typeface="Arial" pitchFamily="34" charset="0"/>
                <a:cs typeface="Arial" pitchFamily="34" charset="0"/>
              </a:rPr>
              <a:t>Qoraqalpoqlar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yashab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hududlarning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imperiyasiga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shib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olinishi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natijasida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podsho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hukumatining</a:t>
            </a:r>
            <a:r>
              <a:rPr lang="en-US" sz="1600" dirty="0">
                <a:solidFill>
                  <a:srgbClr val="000000"/>
                </a:solidFill>
                <a:latin typeface="Arial" pitchFamily="34" charset="0"/>
                <a:cs typeface="Arial" pitchFamily="34" charset="0"/>
              </a:rPr>
              <a:t> O</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rta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Osiyodagi</a:t>
            </a:r>
            <a:r>
              <a:rPr lang="en-US" sz="1600" dirty="0">
                <a:solidFill>
                  <a:srgbClr val="000000"/>
                </a:solidFill>
                <a:latin typeface="Arial" pitchFamily="34" charset="0"/>
                <a:cs typeface="Arial" pitchFamily="34" charset="0"/>
              </a:rPr>
              <a:t> ta</a:t>
            </a:r>
            <a:r>
              <a:rPr lang="ru-RU" sz="1600" dirty="0">
                <a:solidFill>
                  <a:srgbClr val="000000"/>
                </a:solidFill>
                <a:latin typeface="Arial" pitchFamily="34" charset="0"/>
                <a:cs typeface="Arial" pitchFamily="34" charset="0"/>
              </a:rPr>
              <a:t>’</a:t>
            </a:r>
            <a:r>
              <a:rPr lang="en-US" sz="1600" dirty="0">
                <a:solidFill>
                  <a:srgbClr val="000000"/>
                </a:solidFill>
                <a:latin typeface="Arial" pitchFamily="34" charset="0"/>
                <a:cs typeface="Arial" pitchFamily="34" charset="0"/>
              </a:rPr>
              <a:t>sir </a:t>
            </a:r>
            <a:r>
              <a:rPr lang="en-US" sz="1600" dirty="0" err="1">
                <a:solidFill>
                  <a:srgbClr val="000000"/>
                </a:solidFill>
                <a:latin typeface="Arial" pitchFamily="34" charset="0"/>
                <a:cs typeface="Arial" pitchFamily="34" charset="0"/>
              </a:rPr>
              <a:t>doirasi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yanada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kengaydi</a:t>
            </a:r>
            <a:r>
              <a:rPr lang="ru-RU"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
        <p:nvSpPr>
          <p:cNvPr id="3" name="TextBox 2"/>
          <p:cNvSpPr txBox="1"/>
          <p:nvPr/>
        </p:nvSpPr>
        <p:spPr>
          <a:xfrm>
            <a:off x="107417" y="2304120"/>
            <a:ext cx="5544615"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err="1">
                <a:solidFill>
                  <a:srgbClr val="000000"/>
                </a:solidFill>
                <a:latin typeface="Arial" pitchFamily="34" charset="0"/>
                <a:cs typeface="Arial" pitchFamily="34" charset="0"/>
              </a:rPr>
              <a:t>H</a:t>
            </a:r>
            <a:r>
              <a:rPr lang="en-GB" sz="1600" dirty="0" err="1" smtClean="0">
                <a:solidFill>
                  <a:srgbClr val="000000"/>
                </a:solidFill>
                <a:latin typeface="Arial" pitchFamily="34" charset="0"/>
                <a:cs typeface="Arial" pitchFamily="34" charset="0"/>
              </a:rPr>
              <a:t>ar</a:t>
            </a:r>
            <a:r>
              <a:rPr lang="en-GB" sz="1600" dirty="0" smtClean="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ikkala</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qismida</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qoraqalpoqlar</a:t>
            </a:r>
            <a:r>
              <a:rPr lang="en-GB" sz="1600" dirty="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xo‘jaliklarining</a:t>
            </a:r>
            <a:r>
              <a:rPr lang="en-GB" sz="1600" dirty="0" smtClean="0">
                <a:solidFill>
                  <a:srgbClr val="000000"/>
                </a:solidFill>
                <a:latin typeface="Arial" pitchFamily="34" charset="0"/>
                <a:cs typeface="Arial" pitchFamily="34" charset="0"/>
              </a:rPr>
              <a:t> </a:t>
            </a:r>
            <a:r>
              <a:rPr lang="en-GB" sz="1600" dirty="0">
                <a:solidFill>
                  <a:srgbClr val="000000"/>
                </a:solidFill>
                <a:latin typeface="Arial" pitchFamily="34" charset="0"/>
                <a:cs typeface="Arial" pitchFamily="34" charset="0"/>
              </a:rPr>
              <a:t>70 </a:t>
            </a:r>
            <a:r>
              <a:rPr lang="en-GB" sz="1600" dirty="0" err="1">
                <a:solidFill>
                  <a:srgbClr val="000000"/>
                </a:solidFill>
                <a:latin typeface="Arial" pitchFamily="34" charset="0"/>
                <a:cs typeface="Arial" pitchFamily="34" charset="0"/>
              </a:rPr>
              <a:t>foizidan</a:t>
            </a:r>
            <a:r>
              <a:rPr lang="en-GB" sz="1600" dirty="0">
                <a:solidFill>
                  <a:srgbClr val="000000"/>
                </a:solidFill>
                <a:latin typeface="Arial" pitchFamily="34" charset="0"/>
                <a:cs typeface="Arial" pitchFamily="34" charset="0"/>
              </a:rPr>
              <a:t> </a:t>
            </a:r>
            <a:r>
              <a:rPr lang="en-GB" sz="1600" dirty="0" err="1">
                <a:solidFill>
                  <a:srgbClr val="000000"/>
                </a:solidFill>
                <a:latin typeface="Arial" pitchFamily="34" charset="0"/>
                <a:cs typeface="Arial" pitchFamily="34" charset="0"/>
              </a:rPr>
              <a:t>ziyodi</a:t>
            </a:r>
            <a:r>
              <a:rPr lang="en-GB" sz="1600" dirty="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yersiz</a:t>
            </a:r>
            <a:r>
              <a:rPr lang="en-GB" sz="1600" dirty="0" smtClean="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dehqonlar</a:t>
            </a:r>
            <a:r>
              <a:rPr lang="en-GB" sz="1600" dirty="0" smtClean="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bo‘lib</a:t>
            </a:r>
            <a:r>
              <a:rPr lang="en-GB" sz="1600" dirty="0" smtClean="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ular</a:t>
            </a:r>
            <a:r>
              <a:rPr lang="en-GB" sz="1600" dirty="0" smtClean="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asosan</a:t>
            </a:r>
            <a:r>
              <a:rPr lang="en-GB" sz="1600" dirty="0" smtClean="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yollanib</a:t>
            </a:r>
            <a:r>
              <a:rPr lang="en-GB" sz="1600" dirty="0" smtClean="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mehnat</a:t>
            </a:r>
            <a:r>
              <a:rPr lang="en-GB" sz="1600" dirty="0" smtClean="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qilishar</a:t>
            </a:r>
            <a:r>
              <a:rPr lang="en-GB" sz="1600" dirty="0" smtClean="0">
                <a:solidFill>
                  <a:srgbClr val="000000"/>
                </a:solidFill>
                <a:latin typeface="Arial" pitchFamily="34" charset="0"/>
                <a:cs typeface="Arial" pitchFamily="34" charset="0"/>
              </a:rPr>
              <a:t> </a:t>
            </a:r>
            <a:r>
              <a:rPr lang="en-GB" sz="1600" dirty="0" err="1" smtClean="0">
                <a:solidFill>
                  <a:srgbClr val="000000"/>
                </a:solidFill>
                <a:latin typeface="Arial" pitchFamily="34" charset="0"/>
                <a:cs typeface="Arial" pitchFamily="34" charset="0"/>
              </a:rPr>
              <a:t>edi</a:t>
            </a:r>
            <a:r>
              <a:rPr lang="en-GB"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201338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136"/>
            <a:ext cx="5580620" cy="1030781"/>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Qoraqalpoqlar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yashab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hududlarga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kapitalining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kirib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kelishi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tovar</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pul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munosabatlarini</a:t>
            </a:r>
            <a:r>
              <a:rPr lang="en-US" sz="1600" dirty="0">
                <a:solidFill>
                  <a:srgbClr val="000000"/>
                </a:solidFill>
                <a:latin typeface="Arial" pitchFamily="34" charset="0"/>
                <a:cs typeface="Arial" pitchFamily="34" charset="0"/>
              </a:rPr>
              <a:t> o</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zgartirib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yubordi</a:t>
            </a:r>
            <a:r>
              <a:rPr lang="ru-RU"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Paxta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tozalash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baliqchilik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sohasida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dastlabki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sanoat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korxonalari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paydo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ldi</a:t>
            </a:r>
            <a:r>
              <a:rPr lang="ru-RU"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mahalliy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aholi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vakillari</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ishlay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boshladi</a:t>
            </a:r>
            <a:r>
              <a:rPr lang="ru-RU" sz="1600" dirty="0">
                <a:solidFill>
                  <a:srgbClr val="000000"/>
                </a:solidFill>
                <a:latin typeface="Arial" pitchFamily="34" charset="0"/>
                <a:cs typeface="Arial" pitchFamily="34" charset="0"/>
              </a:rPr>
              <a:t>.</a:t>
            </a:r>
          </a:p>
        </p:txBody>
      </p:sp>
      <p:sp>
        <p:nvSpPr>
          <p:cNvPr id="6" name="Прямоугольник 5"/>
          <p:cNvSpPr/>
          <p:nvPr/>
        </p:nvSpPr>
        <p:spPr>
          <a:xfrm>
            <a:off x="339843" y="2392224"/>
            <a:ext cx="5184527" cy="544371"/>
          </a:xfrm>
          <a:prstGeom prst="rect">
            <a:avLst/>
          </a:prstGeom>
        </p:spPr>
        <p:txBody>
          <a:bodyPr wrap="square" lIns="51426" tIns="25713" rIns="51426" bIns="25713">
            <a:spAutoFit/>
          </a:bodyPr>
          <a:lstStyle/>
          <a:p>
            <a:pPr algn="ctr"/>
            <a:r>
              <a:rPr lang="ru-RU" sz="1600" b="1" dirty="0">
                <a:solidFill>
                  <a:srgbClr val="000066"/>
                </a:solidFill>
                <a:cs typeface="Andalus" panose="02020603050405020304" pitchFamily="18" charset="-78"/>
              </a:rPr>
              <a:t/>
            </a:r>
            <a:br>
              <a:rPr lang="ru-RU" sz="1600" b="1" dirty="0">
                <a:solidFill>
                  <a:srgbClr val="000066"/>
                </a:solidFill>
                <a:cs typeface="Andalus" panose="02020603050405020304" pitchFamily="18" charset="-78"/>
              </a:rPr>
            </a:br>
            <a:endParaRPr lang="ru-RU" sz="1600" b="1" dirty="0">
              <a:solidFill>
                <a:srgbClr val="000066"/>
              </a:solidFill>
              <a:cs typeface="Andalus" panose="02020603050405020304" pitchFamily="18" charset="-78"/>
            </a:endParaRPr>
          </a:p>
        </p:txBody>
      </p:sp>
      <p:pic>
        <p:nvPicPr>
          <p:cNvPr id="4098" name="Picture 2" descr="Каракалпакская Автономная Советская Социалистическая Республика"/>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929"/>
          <a:stretch/>
        </p:blipFill>
        <p:spPr bwMode="auto">
          <a:xfrm>
            <a:off x="2925009" y="1289078"/>
            <a:ext cx="2691613" cy="1699118"/>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107417" y="1163086"/>
            <a:ext cx="2772308" cy="1825110"/>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rmAutofit fontScale="97500"/>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dirty="0" smtClean="0">
                <a:solidFill>
                  <a:srgbClr val="000000"/>
                </a:solidFill>
                <a:latin typeface="Arial" pitchFamily="34" charset="0"/>
                <a:cs typeface="Arial" pitchFamily="34" charset="0"/>
              </a:rPr>
              <a:t>XIX </a:t>
            </a:r>
            <a:r>
              <a:rPr lang="en-US" sz="1600" dirty="0" err="1" smtClean="0">
                <a:solidFill>
                  <a:srgbClr val="000000"/>
                </a:solidFill>
                <a:latin typeface="Arial" pitchFamily="34" charset="0"/>
                <a:cs typeface="Arial" pitchFamily="34" charset="0"/>
              </a:rPr>
              <a:t>asrning</a:t>
            </a:r>
            <a:r>
              <a:rPr lang="ru-RU" sz="1600" dirty="0" smtClean="0">
                <a:solidFill>
                  <a:srgbClr val="000000"/>
                </a:solidFill>
                <a:latin typeface="Arial" pitchFamily="34" charset="0"/>
                <a:cs typeface="Arial" pitchFamily="34" charset="0"/>
              </a:rPr>
              <a:t> 70-</a:t>
            </a:r>
            <a:r>
              <a:rPr lang="en-US" sz="1600" dirty="0" err="1" smtClean="0">
                <a:solidFill>
                  <a:srgbClr val="000000"/>
                </a:solidFill>
                <a:latin typeface="Arial" pitchFamily="34" charset="0"/>
                <a:cs typeface="Arial" pitchFamily="34" charset="0"/>
              </a:rPr>
              <a:t>yillarida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qoraqalpoqlarda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savdo</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sotiq</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munosabatlari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rivojlanib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bordi</a:t>
            </a:r>
            <a:r>
              <a:rPr lang="ru-RU"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Chimboyda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aholi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yashaydigan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tumanlarni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iqtisodiy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jihatdan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birlashtirgan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shahar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bozori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vujudga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keldi</a:t>
            </a:r>
            <a:r>
              <a:rPr lang="ru-RU"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79274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395908"/>
            <a:ext cx="5759449" cy="790592"/>
          </a:xfrm>
          <a:prstGeom prst="rect">
            <a:avLst/>
          </a:prstGeom>
        </p:spPr>
        <p:txBody>
          <a:bodyPr wrap="square" lIns="51426" tIns="25713" rIns="51426" bIns="25713">
            <a:spAutoFit/>
          </a:bodyPr>
          <a:lstStyle/>
          <a:p>
            <a:pPr algn="ctr"/>
            <a:r>
              <a:rPr lang="en-US" sz="1600" b="1" dirty="0" err="1">
                <a:solidFill>
                  <a:srgbClr val="000000"/>
                </a:solidFill>
                <a:latin typeface="Arial" pitchFamily="34" charset="0"/>
                <a:ea typeface="Times New Roman" panose="02020603050405020304" pitchFamily="18" charset="0"/>
                <a:cs typeface="Arial" pitchFamily="34" charset="0"/>
              </a:rPr>
              <a:t>Chimboy</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Rossiya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imperiyasini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Xiva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xonligining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asosiy</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iqtisodiy</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markazlari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bilan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bog‘lardi</a:t>
            </a:r>
            <a:r>
              <a:rPr lang="en-US" sz="1600" dirty="0">
                <a:solidFill>
                  <a:srgbClr val="000000"/>
                </a:solidFill>
                <a:latin typeface="Arial" pitchFamily="34" charset="0"/>
                <a:ea typeface="Times New Roman" panose="02020603050405020304" pitchFamily="18" charset="0"/>
                <a:cs typeface="Arial" pitchFamily="34" charset="0"/>
              </a:rPr>
              <a:t>. Bu </a:t>
            </a:r>
            <a:r>
              <a:rPr lang="en-US" sz="1600" dirty="0" err="1">
                <a:solidFill>
                  <a:srgbClr val="000000"/>
                </a:solidFill>
                <a:latin typeface="Arial" pitchFamily="34" charset="0"/>
                <a:ea typeface="Times New Roman" panose="02020603050405020304" pitchFamily="18" charset="0"/>
                <a:cs typeface="Arial" pitchFamily="34" charset="0"/>
              </a:rPr>
              <a:t>yerda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ko‘plab</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do‘konlar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bo‘lib</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katta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bozor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yaqinida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yirik</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karvonsaroy</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joylashgan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edi</a:t>
            </a:r>
            <a:r>
              <a:rPr lang="en-US" sz="1600" dirty="0">
                <a:solidFill>
                  <a:srgbClr val="000000"/>
                </a:solidFill>
                <a:latin typeface="Arial" pitchFamily="34" charset="0"/>
                <a:ea typeface="Times New Roman" panose="02020603050405020304" pitchFamily="18" charset="0"/>
                <a:cs typeface="Arial" pitchFamily="34" charset="0"/>
              </a:rPr>
              <a:t>.</a:t>
            </a:r>
            <a:endParaRPr lang="ru-RU" sz="1600" dirty="0">
              <a:solidFill>
                <a:srgbClr val="000000"/>
              </a:solidFill>
              <a:latin typeface="Arial" pitchFamily="34" charset="0"/>
              <a:cs typeface="Arial" pitchFamily="34" charset="0"/>
            </a:endParaRPr>
          </a:p>
        </p:txBody>
      </p:sp>
      <p:pic>
        <p:nvPicPr>
          <p:cNvPr id="5122" name="Picture 2" descr="Записать все замечательное…» | Вечёрк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745" y="1296008"/>
            <a:ext cx="2592287" cy="1650833"/>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0" y="-20334"/>
            <a:ext cx="5759450" cy="421260"/>
          </a:xfrm>
          <a:prstGeom prst="rect">
            <a:avLst/>
          </a:prstGeom>
          <a:solidFill>
            <a:srgbClr val="0070C0"/>
          </a:solidFill>
        </p:spPr>
        <p:txBody>
          <a:bodyPr wrap="square" lIns="51426" tIns="25713" rIns="51426" bIns="25713" anchor="ctr">
            <a:spAutoFit/>
          </a:bodyPr>
          <a:lstStyle/>
          <a:p>
            <a:pPr algn="ctr">
              <a:spcAft>
                <a:spcPts val="600"/>
              </a:spcAft>
            </a:pPr>
            <a:r>
              <a:rPr lang="en-US" sz="2400" b="1" dirty="0" err="1">
                <a:solidFill>
                  <a:schemeClr val="bg1"/>
                </a:solidFill>
                <a:latin typeface="Arial" pitchFamily="34" charset="0"/>
                <a:cs typeface="Arial" pitchFamily="34" charset="0"/>
              </a:rPr>
              <a:t>Ijtimoiy</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iqtisodiy</a:t>
            </a:r>
            <a:r>
              <a:rPr lang="en-US" sz="2400" b="1" dirty="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o‘zgarishlar</a:t>
            </a:r>
            <a:endParaRPr lang="ru-RU" sz="2400" b="1" dirty="0">
              <a:solidFill>
                <a:schemeClr val="bg1"/>
              </a:solidFill>
              <a:latin typeface="Arial" pitchFamily="34" charset="0"/>
              <a:cs typeface="Arial" pitchFamily="34" charset="0"/>
            </a:endParaRPr>
          </a:p>
        </p:txBody>
      </p:sp>
      <p:sp>
        <p:nvSpPr>
          <p:cNvPr id="8" name="Заголовок 1"/>
          <p:cNvSpPr>
            <a:spLocks noGrp="1"/>
          </p:cNvSpPr>
          <p:nvPr>
            <p:ph type="title"/>
          </p:nvPr>
        </p:nvSpPr>
        <p:spPr>
          <a:xfrm>
            <a:off x="143423" y="1296008"/>
            <a:ext cx="2844314" cy="1650833"/>
          </a:xfrm>
        </p:spPr>
        <p:style>
          <a:lnRef idx="2">
            <a:schemeClr val="accent1"/>
          </a:lnRef>
          <a:fillRef idx="1">
            <a:schemeClr val="lt1"/>
          </a:fillRef>
          <a:effectRef idx="0">
            <a:schemeClr val="accent1"/>
          </a:effectRef>
          <a:fontRef idx="minor">
            <a:schemeClr val="dk1"/>
          </a:fontRef>
        </p:style>
        <p:txBody>
          <a:bodyPr>
            <a:normAutofit/>
          </a:bodyPr>
          <a:lstStyle/>
          <a:p>
            <a:pPr>
              <a:lnSpc>
                <a:spcPct val="100000"/>
              </a:lnSpc>
              <a:spcAft>
                <a:spcPts val="600"/>
              </a:spcAft>
            </a:pPr>
            <a:r>
              <a:rPr lang="en-US" sz="1600" dirty="0">
                <a:solidFill>
                  <a:srgbClr val="000000"/>
                </a:solidFill>
                <a:latin typeface="Arial" pitchFamily="34" charset="0"/>
                <a:cs typeface="Arial" pitchFamily="34" charset="0"/>
              </a:rPr>
              <a:t>1914-yilda </a:t>
            </a:r>
            <a:r>
              <a:rPr lang="en-US" sz="1600" dirty="0" err="1">
                <a:solidFill>
                  <a:srgbClr val="000000"/>
                </a:solidFill>
                <a:latin typeface="Arial" pitchFamily="34" charset="0"/>
                <a:cs typeface="Arial" pitchFamily="34" charset="0"/>
              </a:rPr>
              <a:t>qoraqalpoqlar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yashaydigan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joylarda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atigi</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
            </a:r>
            <a:br>
              <a:rPr lang="en-US" sz="1600" dirty="0" smtClean="0">
                <a:solidFill>
                  <a:srgbClr val="000000"/>
                </a:solidFill>
                <a:latin typeface="Arial" pitchFamily="34" charset="0"/>
                <a:cs typeface="Arial" pitchFamily="34" charset="0"/>
              </a:rPr>
            </a:br>
            <a:r>
              <a:rPr lang="en-US" sz="1600" b="1" dirty="0" err="1" smtClean="0">
                <a:solidFill>
                  <a:srgbClr val="000000"/>
                </a:solidFill>
                <a:latin typeface="Arial" pitchFamily="34" charset="0"/>
                <a:cs typeface="Arial" pitchFamily="34" charset="0"/>
              </a:rPr>
              <a:t>to‘rtta</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umumta’lim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maktabida</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
            </a:r>
            <a:br>
              <a:rPr lang="en-US" sz="1600" dirty="0" smtClean="0">
                <a:solidFill>
                  <a:srgbClr val="000000"/>
                </a:solidFill>
                <a:latin typeface="Arial" pitchFamily="34" charset="0"/>
                <a:cs typeface="Arial" pitchFamily="34" charset="0"/>
              </a:rPr>
            </a:br>
            <a:r>
              <a:rPr lang="en-US" sz="1600" b="1" dirty="0" smtClean="0">
                <a:solidFill>
                  <a:srgbClr val="000000"/>
                </a:solidFill>
                <a:latin typeface="Arial" pitchFamily="34" charset="0"/>
                <a:cs typeface="Arial" pitchFamily="34" charset="0"/>
              </a:rPr>
              <a:t>200 </a:t>
            </a:r>
            <a:r>
              <a:rPr lang="en-US" sz="1600" b="1" dirty="0" err="1">
                <a:solidFill>
                  <a:srgbClr val="000000"/>
                </a:solidFill>
                <a:latin typeface="Arial" pitchFamily="34" charset="0"/>
                <a:cs typeface="Arial" pitchFamily="34" charset="0"/>
              </a:rPr>
              <a:t>nafar</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o‘quvchi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o‘qir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ikkita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kasalxona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feldsherlik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punktida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shifokor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805612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8" y="-136"/>
            <a:ext cx="5544616" cy="1067573"/>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Dehqonlar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chorvadorlar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orasida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mulkiy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tabaqalanish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kuchaydi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Ayrim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biylar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yuzboshilar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mulla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eshonlarning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mulklari</a:t>
            </a:r>
            <a:r>
              <a:rPr lang="en-US" sz="1600" dirty="0">
                <a:solidFill>
                  <a:srgbClr val="000000"/>
                </a:solidFill>
                <a:latin typeface="Arial" pitchFamily="34" charset="0"/>
                <a:cs typeface="Arial" pitchFamily="34" charset="0"/>
              </a:rPr>
              <a:t> 15 </a:t>
            </a:r>
            <a:r>
              <a:rPr lang="en-US" sz="1600" dirty="0" err="1">
                <a:solidFill>
                  <a:srgbClr val="000000"/>
                </a:solidFill>
                <a:latin typeface="Arial" pitchFamily="34" charset="0"/>
                <a:cs typeface="Arial" pitchFamily="34" charset="0"/>
              </a:rPr>
              <a:t>ming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tanobgacha</a:t>
            </a:r>
            <a:r>
              <a:rPr lang="en-US" sz="1600" dirty="0">
                <a:solidFill>
                  <a:srgbClr val="000000"/>
                </a:solidFill>
                <a:latin typeface="Arial" pitchFamily="34" charset="0"/>
                <a:cs typeface="Arial" pitchFamily="34" charset="0"/>
              </a:rPr>
              <a:t> (1 </a:t>
            </a:r>
            <a:r>
              <a:rPr lang="en-US" sz="1600" dirty="0" err="1">
                <a:solidFill>
                  <a:srgbClr val="000000"/>
                </a:solidFill>
                <a:latin typeface="Arial" pitchFamily="34" charset="0"/>
                <a:cs typeface="Arial" pitchFamily="34" charset="0"/>
              </a:rPr>
              <a:t>tanob</a:t>
            </a:r>
            <a:r>
              <a:rPr lang="en-US" sz="1600" dirty="0">
                <a:solidFill>
                  <a:srgbClr val="000000"/>
                </a:solidFill>
                <a:latin typeface="Arial" pitchFamily="34" charset="0"/>
                <a:cs typeface="Arial" pitchFamily="34" charset="0"/>
              </a:rPr>
              <a:t> – 2500 </a:t>
            </a:r>
            <a:r>
              <a:rPr lang="en-US" sz="1600" dirty="0" err="1">
                <a:solidFill>
                  <a:srgbClr val="000000"/>
                </a:solidFill>
                <a:latin typeface="Arial" pitchFamily="34" charset="0"/>
                <a:cs typeface="Arial" pitchFamily="34" charset="0"/>
              </a:rPr>
              <a:t>kv</a:t>
            </a:r>
            <a:r>
              <a:rPr lang="en-US" sz="1600" dirty="0">
                <a:solidFill>
                  <a:srgbClr val="000000"/>
                </a:solidFill>
                <a:latin typeface="Arial" pitchFamily="34" charset="0"/>
                <a:cs typeface="Arial" pitchFamily="34" charset="0"/>
              </a:rPr>
              <a:t>. m </a:t>
            </a:r>
            <a:r>
              <a:rPr lang="en-US" sz="1600" dirty="0" err="1">
                <a:solidFill>
                  <a:srgbClr val="000000"/>
                </a:solidFill>
                <a:latin typeface="Arial" pitchFamily="34" charset="0"/>
                <a:cs typeface="Arial" pitchFamily="34" charset="0"/>
              </a:rPr>
              <a:t>yer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bo‘lsa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oddiy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xalq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tomorqalari</a:t>
            </a:r>
            <a:r>
              <a:rPr lang="en-US" sz="1600" dirty="0">
                <a:solidFill>
                  <a:srgbClr val="000000"/>
                </a:solidFill>
                <a:latin typeface="Arial" pitchFamily="34" charset="0"/>
                <a:cs typeface="Arial" pitchFamily="34" charset="0"/>
              </a:rPr>
              <a:t> 1–2 </a:t>
            </a:r>
            <a:r>
              <a:rPr lang="en-US" sz="1600" dirty="0" err="1">
                <a:solidFill>
                  <a:srgbClr val="000000"/>
                </a:solidFill>
                <a:latin typeface="Arial" pitchFamily="34" charset="0"/>
                <a:cs typeface="Arial" pitchFamily="34" charset="0"/>
              </a:rPr>
              <a:t>tanobdan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oshmas</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973" y="1115988"/>
            <a:ext cx="4449108" cy="1779520"/>
          </a:xfrm>
        </p:spPr>
      </p:pic>
    </p:spTree>
    <p:extLst>
      <p:ext uri="{BB962C8B-B14F-4D97-AF65-F5344CB8AC3E}">
        <p14:creationId xmlns:p14="http://schemas.microsoft.com/office/powerpoint/2010/main" val="241782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136"/>
            <a:ext cx="5580620" cy="1260140"/>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Aholining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tabaqalanishi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qoraqalpoqlarda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chorva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mollari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soniga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qarab</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belgilangan</a:t>
            </a:r>
            <a:r>
              <a:rPr lang="en-US" sz="1600" dirty="0">
                <a:solidFill>
                  <a:srgbClr val="000000"/>
                </a:solidFill>
                <a:latin typeface="Arial" pitchFamily="34" charset="0"/>
                <a:cs typeface="Arial" pitchFamily="34" charset="0"/>
              </a:rPr>
              <a:t>. 1871–1872-yillar </a:t>
            </a:r>
            <a:r>
              <a:rPr lang="en-US" sz="1600" dirty="0" err="1">
                <a:solidFill>
                  <a:srgbClr val="000000"/>
                </a:solidFill>
                <a:latin typeface="Arial" pitchFamily="34" charset="0"/>
                <a:cs typeface="Arial" pitchFamily="34" charset="0"/>
              </a:rPr>
              <a:t>ma’lumotlariga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qaraganda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urug‘ning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aksariyat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oddiy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a’zolari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chorvaga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bo‘lishmagan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ayrim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boylar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boshgacha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qoramol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        1,5 </a:t>
            </a:r>
            <a:r>
              <a:rPr lang="en-US" sz="1600" dirty="0" err="1">
                <a:solidFill>
                  <a:srgbClr val="000000"/>
                </a:solidFill>
                <a:latin typeface="Arial" pitchFamily="34" charset="0"/>
                <a:cs typeface="Arial" pitchFamily="34" charset="0"/>
              </a:rPr>
              <a:t>ming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boshgacha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qo‘y-qo‘ziga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6" name="Picture 2" descr="Отара овец (Бурятия) Иллюстрация"/>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0536" y="1368016"/>
            <a:ext cx="3557223" cy="1814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629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162197</TotalTime>
  <Words>1065</Words>
  <Application>Microsoft Office PowerPoint</Application>
  <PresentationFormat>Произвольный</PresentationFormat>
  <Paragraphs>52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1_Office Theme</vt:lpstr>
      <vt:lpstr>Презентация PowerPoint</vt:lpstr>
      <vt:lpstr>Презентация PowerPoint</vt:lpstr>
      <vt:lpstr>XIX asrning 70-yillariga kelib ular deyarli o‘troq turmush kechira boshladilar. Qoraqalpoqlar Amudaryoning har ikkala qirg‘og‘ida yastanib yotgan kengliklarni o‘zlashtirib, sholi, bug‘doy, arpa va paxta yetishtirishdi. </vt:lpstr>
      <vt:lpstr>Turkiston general-gubernatorligining Sirdaryo viloyati tarkibiga kiruvchi Amudaryo bo‘limi tashkil etildi. Qoraqalpoqlarning Amudaryoning chap qirg‘og‘ida yashagan kamroq qismi Xiva xonligi tarkibida qoladi. </vt:lpstr>
      <vt:lpstr>Xiva xonligi hududida qoraqalpoqlar soni 3,8% ni, ya’ni qariyb 25 ming kishini tashkil etar edi. </vt:lpstr>
      <vt:lpstr>Qoraqalpoqlar yashab kelgan hududlarga Rossiya kapitalining kirib kelishi tovar-pul munosabatlarini o‘zgartirib yubordi. Paxta tozalash va baliqchilik sohasida dastlabki sanoat korxonalari paydo bo‘ldi. Ularda mahalliy aholi vakillari ham ishlay boshladi.</vt:lpstr>
      <vt:lpstr>1914-yilda qoraqalpoqlar yashaydigan joylarda atigi  to‘rtta umumta’lim maktabida  200 nafar o‘quvchi o‘qir, ikkita kasalxona va feldsherlik punktida uch shifokor ishlar edi.</vt:lpstr>
      <vt:lpstr>Dehqonlar va chorvadorlar orasida mulkiy tabaqalanish kuchaydi. Ayrim biylar, yuzboshilar, mulla va eshonlarning yer mulklari 15 ming tanobgacha (1 tanob – 2500 kv. m yer) bo‘lsa, oddiy xalq tomorqalari 1–2 tanobdan oshmas edi.</vt:lpstr>
      <vt:lpstr>Aholining tabaqalanishi qoraqalpoqlarda chorva mollari soniga qarab ham belgilangan. 1871–1872-yillar ma’lumotlariga qaraganda, urug‘ning aksariyat oddiy a’zolari chorvaga ega bo‘lishmagan, ayrim boylar ming boshgacha qoramol va         1,5 ming boshgacha qo‘y-qo‘ziga ega edi.</vt:lpstr>
      <vt:lpstr>Qashshoqlashib qolgan va kasodga uchragan dehqonlar katta yer egalari va boylarga qaram bo‘lib qolishdi. </vt:lpstr>
      <vt:lpstr>Презентация PowerPoint</vt:lpstr>
      <vt:lpstr>Xalq iste’dodini namoyon etuvchi boy og‘zaki she’riy ijodiyotning janrlari ancha ko‘p bo‘lgan. Ular orasida maqollar, hikmatlar, laparlar, nasihat qo‘shiqlarda ifoda etilgan “otalar so‘zi” alohida ajralib turar edi. </vt:lpstr>
      <vt:lpstr>Xalq ma’naviy madaniyatining yuksak darajasi ajdodlardan avlodlarga yetkaziladigan xalq dostonlarida, termalarida, shuningdek, musiqali o‘lanlarda saqlanib qolgan.</vt:lpstr>
      <vt:lpstr>Qoraqalpoqlarning ozodlik va mustaqillik uchun fidoyilarcha kurashi tasvirlangan  “Qirqqiz” dostoni alohida ajralib turadi. </vt:lpstr>
      <vt:lpstr>Tosh madrasa esa 1841-yil Mang‘it hokimi Xo‘janiyoz tomonidan qurdirilgan. Madrasada ta’lim ikki bosqichli bo‘lib,  birinchi bosqichda arab tili grammatikasi o‘rganilgan bo‘lsa, keyingi bosqichda diniy-huquqiy bilimlar o‘qitilgan.</vt:lpstr>
      <vt:lpstr>XIX asr oxirida qoraqalpoqlarning yozma asarlari rivojlana boshladi. Qoraqalpoq shoirlari Kunxo‘ja (1799–1880), Otash Olshinboy (1788– 1875), Ajiniyoz (1824–1878) kabilarning nomlari keng tanildi. Ular bilimdon, o‘z taqdirini xalqi taqdiri bilan bog‘lagan kishilar edi. </vt:lpstr>
      <vt:lpstr>O‘zbek, qozoq, turkman tillarini yaxshi bilgan. Shoirning “Bo‘zatov” dostonida qoraqalpoq xalqining hayoti, ayniqsa, ularning yurtma-yurt ko‘chib yurish jarayoni bilan bog‘liq voqealar katta mahorat bilan tasvirlangan. </vt:lpstr>
      <vt:lpstr>Berdaq (1827–1900) qoraqalpoqlarning buyuk shoiridir. U qo‘ng‘irot urug‘iga mansub bo‘lib, Orol bo‘yida tug‘ilgan. Ovul maktabida, so‘ngra Qoraqum eshon madrasasida o‘qigan.</vt:lpstr>
      <vt:lpstr>Uning she’rlarida zulmni qoralovchi tuyg‘ular, jo‘shqinlik ustuvor bo‘lgan. Jumladan, “Ahmoq podshoh” dostoni shunday ulkan ta’sir kuchiga ega edi. </vt:lpstr>
      <vt:lpstr>Mustaqil bajarish uchun topshiriqlar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Пользователь Windows</cp:lastModifiedBy>
  <cp:revision>1649</cp:revision>
  <dcterms:created xsi:type="dcterms:W3CDTF">2014-10-08T23:03:32Z</dcterms:created>
  <dcterms:modified xsi:type="dcterms:W3CDTF">2021-02-03T15:27:15Z</dcterms:modified>
</cp:coreProperties>
</file>