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6"/>
  </p:notesMasterIdLst>
  <p:sldIdLst>
    <p:sldId id="1450" r:id="rId2"/>
    <p:sldId id="1545" r:id="rId3"/>
    <p:sldId id="1546" r:id="rId4"/>
    <p:sldId id="1547" r:id="rId5"/>
    <p:sldId id="1548" r:id="rId6"/>
    <p:sldId id="1549" r:id="rId7"/>
    <p:sldId id="1550" r:id="rId8"/>
    <p:sldId id="1551" r:id="rId9"/>
    <p:sldId id="1552" r:id="rId10"/>
    <p:sldId id="1558" r:id="rId11"/>
    <p:sldId id="1554" r:id="rId12"/>
    <p:sldId id="1555" r:id="rId13"/>
    <p:sldId id="1556" r:id="rId14"/>
    <p:sldId id="1488" r:id="rId15"/>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545"/>
            <p14:sldId id="1546"/>
            <p14:sldId id="1547"/>
            <p14:sldId id="1548"/>
            <p14:sldId id="1549"/>
            <p14:sldId id="1550"/>
            <p14:sldId id="1551"/>
            <p14:sldId id="1552"/>
            <p14:sldId id="1558"/>
            <p14:sldId id="1554"/>
            <p14:sldId id="1555"/>
            <p14:sldId id="1556"/>
            <p14:sldId id="1488"/>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C8AB"/>
    <a:srgbClr val="D2C99A"/>
    <a:srgbClr val="DDDDDD"/>
    <a:srgbClr val="B2B2B2"/>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9288" autoAdjust="0"/>
  </p:normalViewPr>
  <p:slideViewPr>
    <p:cSldViewPr snapToObjects="1">
      <p:cViewPr varScale="1">
        <p:scale>
          <a:sx n="229" d="100"/>
          <a:sy n="229" d="100"/>
        </p:scale>
        <p:origin x="600" y="192"/>
      </p:cViewPr>
      <p:guideLst>
        <p:guide orient="horz" pos="742"/>
        <p:guide pos="1882"/>
        <p:guide orient="horz" pos="517"/>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33DB8094-2E1B-4F5F-9A8F-809167A7AA39}" type="datetime1">
              <a:rPr lang="ru-RU"/>
              <a:pPr>
                <a:defRPr/>
              </a:pPr>
              <a:t>21.01.2021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BC1D8AAB-EED0-4A49-9214-AD329B1305BF}" type="slidenum">
              <a:rPr lang="ru-RU" altLang="ru-RU"/>
              <a:pPr/>
              <a:t>‹#›</a:t>
            </a:fld>
            <a:endParaRPr lang="ru-RU" altLang="ru-RU"/>
          </a:p>
        </p:txBody>
      </p:sp>
    </p:spTree>
    <p:extLst>
      <p:ext uri="{BB962C8B-B14F-4D97-AF65-F5344CB8AC3E}">
        <p14:creationId xmlns:p14="http://schemas.microsoft.com/office/powerpoint/2010/main" val="216974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0706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55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linkedin.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www.facebook.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hyperlink" Target="https://twitter.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2"/>
          </p:cNvPr>
          <p:cNvSpPr/>
          <p:nvPr/>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3"/>
          </p:cNvPr>
          <p:cNvSpPr/>
          <p:nvPr/>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4"/>
          </p:cNvPr>
          <p:cNvSpPr/>
          <p:nvPr/>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 id="2147483862" r:id="rId59"/>
    <p:sldLayoutId id="2147483863" r:id="rId60"/>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a16="http://schemas.microsoft.com/office/drawing/2014/main" id="{96789AA7-9596-4F83-89FD-AEC28EE179F1}"/>
              </a:ext>
            </a:extLst>
          </p:cNvPr>
          <p:cNvSpPr txBox="1"/>
          <p:nvPr/>
        </p:nvSpPr>
        <p:spPr>
          <a:xfrm>
            <a:off x="539465" y="1224000"/>
            <a:ext cx="3564396" cy="1629912"/>
          </a:xfrm>
          <a:prstGeom prst="rect">
            <a:avLst/>
          </a:prstGeom>
        </p:spPr>
        <p:txBody>
          <a:bodyPr vert="horz" wrap="square" lIns="0" tIns="13949" rIns="0" bIns="0" rtlCol="0">
            <a:spAutoFit/>
          </a:bodyPr>
          <a:lstStyle/>
          <a:p>
            <a:pPr marL="18387">
              <a:spcAft>
                <a:spcPts val="600"/>
              </a:spcAft>
            </a:pPr>
            <a:r>
              <a:rPr sz="2000" dirty="0" err="1" smtClean="0">
                <a:solidFill>
                  <a:srgbClr val="002060"/>
                </a:solidFill>
                <a:latin typeface="Arial" pitchFamily="34" charset="0"/>
                <a:cs typeface="Arial" pitchFamily="34" charset="0"/>
              </a:rPr>
              <a:t>Mavzu</a:t>
            </a:r>
            <a:r>
              <a:rPr sz="2000" dirty="0" smtClean="0">
                <a:solidFill>
                  <a:srgbClr val="002060"/>
                </a:solidFill>
                <a:latin typeface="Arial" pitchFamily="34" charset="0"/>
                <a:cs typeface="Arial" pitchFamily="34" charset="0"/>
              </a:rPr>
              <a:t>:</a:t>
            </a:r>
            <a:r>
              <a:rPr lang="en-US" sz="2000" dirty="0" smtClean="0">
                <a:solidFill>
                  <a:srgbClr val="002060"/>
                </a:solidFill>
                <a:latin typeface="Arial" pitchFamily="34" charset="0"/>
                <a:cs typeface="Arial" pitchFamily="34" charset="0"/>
              </a:rPr>
              <a:t> </a:t>
            </a:r>
            <a:endParaRPr lang="en-US" sz="2000" dirty="0" smtClean="0">
              <a:solidFill>
                <a:srgbClr val="002060"/>
              </a:solidFill>
              <a:latin typeface="Arial" pitchFamily="34" charset="0"/>
              <a:cs typeface="Arial" pitchFamily="34" charset="0"/>
            </a:endParaRPr>
          </a:p>
          <a:p>
            <a:pPr marL="18387">
              <a:spcAft>
                <a:spcPts val="600"/>
              </a:spcAft>
            </a:pPr>
            <a:r>
              <a:rPr lang="en-US" sz="2000" b="1" dirty="0" smtClean="0">
                <a:solidFill>
                  <a:srgbClr val="002060"/>
                </a:solidFill>
                <a:latin typeface="Arial" pitchFamily="34" charset="0"/>
                <a:cs typeface="Arial" pitchFamily="34" charset="0"/>
              </a:rPr>
              <a:t>XIX </a:t>
            </a:r>
            <a:r>
              <a:rPr lang="en-US" sz="2000" b="1" dirty="0" err="1">
                <a:solidFill>
                  <a:srgbClr val="002060"/>
                </a:solidFill>
                <a:latin typeface="Arial" pitchFamily="34" charset="0"/>
                <a:cs typeface="Arial" pitchFamily="34" charset="0"/>
              </a:rPr>
              <a:t>asrning</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ikkinchi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yarmi</a:t>
            </a:r>
            <a:r>
              <a:rPr lang="en-US" sz="2000" b="1" dirty="0">
                <a:solidFill>
                  <a:srgbClr val="002060"/>
                </a:solidFill>
                <a:latin typeface="Arial" pitchFamily="34" charset="0"/>
                <a:cs typeface="Arial" pitchFamily="34" charset="0"/>
              </a:rPr>
              <a:t> - XX </a:t>
            </a:r>
            <a:r>
              <a:rPr lang="en-US" sz="2000" b="1" dirty="0" err="1">
                <a:solidFill>
                  <a:srgbClr val="002060"/>
                </a:solidFill>
                <a:latin typeface="Arial" pitchFamily="34" charset="0"/>
                <a:cs typeface="Arial" pitchFamily="34" charset="0"/>
              </a:rPr>
              <a:t>asrning</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boshlarida</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Turkistonda</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ijtimoiy-iqtisodiy</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ahvol</a:t>
            </a:r>
            <a:endParaRPr sz="2000" dirty="0">
              <a:solidFill>
                <a:srgbClr val="002060"/>
              </a:solidFill>
              <a:latin typeface="Arial" pitchFamily="34" charset="0"/>
              <a:cs typeface="Arial"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157989" y="1253878"/>
            <a:ext cx="309470" cy="726206"/>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a16="http://schemas.microsoft.com/office/drawing/2014/main" id="{ACB4B4C4-B96E-4D3D-A3B1-019ECDA735A1}"/>
              </a:ext>
            </a:extLst>
          </p:cNvPr>
          <p:cNvSpPr/>
          <p:nvPr/>
        </p:nvSpPr>
        <p:spPr>
          <a:xfrm>
            <a:off x="157988" y="2166362"/>
            <a:ext cx="309470" cy="72620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a16="http://schemas.microsoft.com/office/drawing/2014/main" id="{F294EAD7-CAB8-401C-B12D-6064AA1177E0}"/>
              </a:ext>
            </a:extLst>
          </p:cNvPr>
          <p:cNvSpPr/>
          <p:nvPr/>
        </p:nvSpPr>
        <p:spPr>
          <a:xfrm>
            <a:off x="4690993" y="219347"/>
            <a:ext cx="817024"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id="{27824596-7DE1-4136-95E4-49A51856B6D3}"/>
              </a:ext>
            </a:extLst>
          </p:cNvPr>
          <p:cNvSpPr/>
          <p:nvPr/>
        </p:nvSpPr>
        <p:spPr>
          <a:xfrm>
            <a:off x="4696151" y="227770"/>
            <a:ext cx="811866"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id="{CAFE6579-511C-4CCB-9A5C-300ACC2F553A}"/>
              </a:ext>
            </a:extLst>
          </p:cNvPr>
          <p:cNvSpPr txBox="1"/>
          <p:nvPr/>
        </p:nvSpPr>
        <p:spPr>
          <a:xfrm>
            <a:off x="4732155" y="359904"/>
            <a:ext cx="811866" cy="339172"/>
          </a:xfrm>
          <a:prstGeom prst="rect">
            <a:avLst/>
          </a:prstGeom>
        </p:spPr>
        <p:txBody>
          <a:bodyPr vert="horz" wrap="square" lIns="0" tIns="15852" rIns="0" bIns="0" rtlCol="0">
            <a:spAutoFit/>
          </a:bodyPr>
          <a:lstStyle/>
          <a:p>
            <a:pPr>
              <a:spcBef>
                <a:spcPts val="125"/>
              </a:spcBef>
            </a:pPr>
            <a:r>
              <a:rPr lang="en-US" sz="2100" b="1" spc="10" dirty="0" smtClean="0">
                <a:solidFill>
                  <a:srgbClr val="FEFEFE"/>
                </a:solidFill>
                <a:latin typeface="Arial"/>
                <a:cs typeface="Arial"/>
              </a:rPr>
              <a:t>9-sinf</a:t>
            </a:r>
            <a:endParaRPr sz="2100" dirty="0">
              <a:latin typeface="Arial"/>
              <a:cs typeface="Arial"/>
            </a:endParaRPr>
          </a:p>
        </p:txBody>
      </p:sp>
      <p:sp>
        <p:nvSpPr>
          <p:cNvPr id="25" name="object 2">
            <a:extLst>
              <a:ext uri="{FF2B5EF4-FFF2-40B4-BE49-F238E27FC236}">
                <a16:creationId xmlns:a16="http://schemas.microsoft.com/office/drawing/2014/main" id="{173C2D9C-C6BD-4DDA-B358-531897F817D9}"/>
              </a:ext>
            </a:extLst>
          </p:cNvPr>
          <p:cNvSpPr txBox="1">
            <a:spLocks/>
          </p:cNvSpPr>
          <p:nvPr/>
        </p:nvSpPr>
        <p:spPr>
          <a:xfrm>
            <a:off x="848884"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211873" y="1267769"/>
            <a:ext cx="1404156"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35868"/>
            <a:ext cx="5436604" cy="1347170"/>
          </a:xfrm>
        </p:spPr>
        <p:txBody>
          <a:bodyPr>
            <a:normAutofit/>
          </a:bodyPr>
          <a:lstStyle/>
          <a:p>
            <a:pPr>
              <a:lnSpc>
                <a:spcPct val="100000"/>
              </a:lnSpc>
              <a:spcAft>
                <a:spcPts val="600"/>
              </a:spcAft>
            </a:pPr>
            <a:r>
              <a:rPr lang="en-US" sz="1500" dirty="0" smtClean="0">
                <a:solidFill>
                  <a:srgbClr val="000000"/>
                </a:solidFill>
                <a:latin typeface="Arial" pitchFamily="34" charset="0"/>
                <a:cs typeface="Arial" pitchFamily="34" charset="0"/>
              </a:rPr>
              <a:t>1867-1900-yillarda </a:t>
            </a:r>
            <a:r>
              <a:rPr lang="en-US" sz="1500" dirty="0" err="1" smtClean="0">
                <a:solidFill>
                  <a:srgbClr val="000000"/>
                </a:solidFill>
                <a:latin typeface="Arial" pitchFamily="34" charset="0"/>
                <a:cs typeface="Arial" pitchFamily="34" charset="0"/>
              </a:rPr>
              <a:t>Turkiston</a:t>
            </a:r>
            <a:r>
              <a:rPr lang="en-US" sz="1500" dirty="0" smtClean="0">
                <a:solidFill>
                  <a:srgbClr val="000000"/>
                </a:solidFill>
                <a:latin typeface="Arial" pitchFamily="34" charset="0"/>
                <a:cs typeface="Arial" pitchFamily="34" charset="0"/>
              </a:rPr>
              <a:t> general-</a:t>
            </a:r>
            <a:r>
              <a:rPr lang="en-US" sz="1500" dirty="0" err="1" smtClean="0">
                <a:solidFill>
                  <a:srgbClr val="000000"/>
                </a:solidFill>
                <a:latin typeface="Arial" pitchFamily="34" charset="0"/>
                <a:cs typeface="Arial" pitchFamily="34" charset="0"/>
              </a:rPr>
              <a:t>gubernatorligida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tushirilgan</a:t>
            </a:r>
            <a:r>
              <a:rPr lang="en-US" sz="1500" dirty="0" smtClean="0">
                <a:solidFill>
                  <a:srgbClr val="000000"/>
                </a:solidFill>
                <a:latin typeface="Arial" pitchFamily="34" charset="0"/>
                <a:cs typeface="Arial" pitchFamily="34" charset="0"/>
              </a:rPr>
              <a:t> 175 ta </a:t>
            </a:r>
            <a:r>
              <a:rPr lang="en-US" sz="1500" dirty="0" err="1" smtClean="0">
                <a:solidFill>
                  <a:srgbClr val="000000"/>
                </a:solidFill>
                <a:latin typeface="Arial" pitchFamily="34" charset="0"/>
                <a:cs typeface="Arial" pitchFamily="34" charset="0"/>
              </a:rPr>
              <a:t>sanoat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korxonasi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aksariyat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qo‘l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mehnati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bilan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bajarilgan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Korxonalarda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kuni</a:t>
            </a:r>
            <a:r>
              <a:rPr lang="en-US" sz="1500" dirty="0" smtClean="0">
                <a:solidFill>
                  <a:srgbClr val="000000"/>
                </a:solidFill>
                <a:latin typeface="Arial" pitchFamily="34" charset="0"/>
                <a:cs typeface="Arial" pitchFamily="34" charset="0"/>
              </a:rPr>
              <a:t> 16 </a:t>
            </a:r>
            <a:r>
              <a:rPr lang="en-US" sz="1500" dirty="0" err="1" smtClean="0">
                <a:solidFill>
                  <a:srgbClr val="000000"/>
                </a:solidFill>
                <a:latin typeface="Arial" pitchFamily="34" charset="0"/>
                <a:cs typeface="Arial" pitchFamily="34" charset="0"/>
              </a:rPr>
              <a:t>soat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ishchilarning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huquqini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himoya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qiladigan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tashkilotlar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bo‘lmagan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ishchilar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shikoyat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bilan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hech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kimga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murojat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qila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olmaganlar</a:t>
            </a:r>
            <a:r>
              <a:rPr lang="en-US" sz="1500" dirty="0" smtClean="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pic>
        <p:nvPicPr>
          <p:cNvPr id="5122" name="Picture 2" descr="При сборе хлопка в Центральной Азии используют детский труд"/>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328" y="1419042"/>
            <a:ext cx="4315244" cy="153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0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421" y="467916"/>
            <a:ext cx="5472607" cy="544371"/>
          </a:xfrm>
          <a:prstGeom prst="rect">
            <a:avLst/>
          </a:prstGeom>
        </p:spPr>
        <p:txBody>
          <a:bodyPr wrap="square" lIns="51426" tIns="25713" rIns="51426" bIns="25713">
            <a:spAutoFit/>
          </a:bodyPr>
          <a:lstStyle/>
          <a:p>
            <a:pPr algn="ctr">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Rossiya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imperiyasining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Turkiston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borasidagi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barcha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rejalari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paxtachilikni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rivojlantirishga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qaratilgan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8" name="Объект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09" y="1043980"/>
            <a:ext cx="1961592" cy="1613140"/>
          </a:xfrm>
          <a:prstGeom prst="rect">
            <a:avLst/>
          </a:prstGeom>
          <a:noFill/>
          <a:ln>
            <a:noFill/>
          </a:ln>
        </p:spPr>
      </p:pic>
      <p:sp>
        <p:nvSpPr>
          <p:cNvPr id="9" name="Прямоугольник 8"/>
          <p:cNvSpPr/>
          <p:nvPr/>
        </p:nvSpPr>
        <p:spPr>
          <a:xfrm>
            <a:off x="3647879" y="2664160"/>
            <a:ext cx="2001812" cy="221205"/>
          </a:xfrm>
          <a:prstGeom prst="rect">
            <a:avLst/>
          </a:prstGeom>
        </p:spPr>
        <p:style>
          <a:lnRef idx="2">
            <a:schemeClr val="dk1"/>
          </a:lnRef>
          <a:fillRef idx="1">
            <a:schemeClr val="lt1"/>
          </a:fillRef>
          <a:effectRef idx="0">
            <a:schemeClr val="dk1"/>
          </a:effectRef>
          <a:fontRef idx="minor">
            <a:schemeClr val="dk1"/>
          </a:fontRef>
        </p:style>
        <p:txBody>
          <a:bodyPr wrap="none" lIns="51426" tIns="25713" rIns="51426" bIns="25713">
            <a:spAutoFit/>
          </a:bodyPr>
          <a:lstStyle/>
          <a:p>
            <a:r>
              <a:rPr lang="en-US" sz="1100" b="1" dirty="0" err="1">
                <a:solidFill>
                  <a:srgbClr val="000000"/>
                </a:solidFill>
                <a:latin typeface="Arial" pitchFamily="34" charset="0"/>
                <a:cs typeface="Arial" pitchFamily="34" charset="0"/>
              </a:rPr>
              <a:t>Paxtani</a:t>
            </a:r>
            <a:r>
              <a:rPr lang="en-US" sz="1100" b="1" dirty="0">
                <a:solidFill>
                  <a:srgbClr val="000000"/>
                </a:solidFill>
                <a:latin typeface="Arial" pitchFamily="34" charset="0"/>
                <a:cs typeface="Arial" pitchFamily="34" charset="0"/>
              </a:rPr>
              <a:t> </a:t>
            </a:r>
            <a:r>
              <a:rPr lang="en-US" sz="1100" b="1" dirty="0" err="1">
                <a:solidFill>
                  <a:srgbClr val="000000"/>
                </a:solidFill>
                <a:latin typeface="Arial" pitchFamily="34" charset="0"/>
                <a:cs typeface="Arial" pitchFamily="34" charset="0"/>
              </a:rPr>
              <a:t>Rossiyaga</a:t>
            </a:r>
            <a:r>
              <a:rPr lang="en-US" sz="1100" b="1" dirty="0">
                <a:solidFill>
                  <a:srgbClr val="000000"/>
                </a:solidFill>
                <a:latin typeface="Arial" pitchFamily="34" charset="0"/>
                <a:cs typeface="Arial" pitchFamily="34" charset="0"/>
              </a:rPr>
              <a:t> </a:t>
            </a:r>
            <a:r>
              <a:rPr lang="en-US" sz="1100" b="1" dirty="0" err="1" smtClean="0">
                <a:solidFill>
                  <a:srgbClr val="000000"/>
                </a:solidFill>
                <a:latin typeface="Arial" pitchFamily="34" charset="0"/>
                <a:cs typeface="Arial" pitchFamily="34" charset="0"/>
              </a:rPr>
              <a:t>jo‘natish</a:t>
            </a:r>
            <a:endParaRPr lang="ru-RU" sz="1100" b="1" dirty="0">
              <a:solidFill>
                <a:srgbClr val="000000"/>
              </a:solidFill>
              <a:latin typeface="Arial" pitchFamily="34" charset="0"/>
              <a:cs typeface="Arial" pitchFamily="34" charset="0"/>
            </a:endParaRPr>
          </a:p>
        </p:txBody>
      </p:sp>
      <p:sp>
        <p:nvSpPr>
          <p:cNvPr id="10" name="Прямоугольник 9"/>
          <p:cNvSpPr/>
          <p:nvPr/>
        </p:nvSpPr>
        <p:spPr>
          <a:xfrm>
            <a:off x="0" y="-20335"/>
            <a:ext cx="5759450" cy="421260"/>
          </a:xfrm>
          <a:prstGeom prst="rect">
            <a:avLst/>
          </a:prstGeom>
          <a:solidFill>
            <a:srgbClr val="0070C0"/>
          </a:solidFill>
        </p:spPr>
        <p:txBody>
          <a:bodyPr wrap="square" lIns="51426" tIns="25713" rIns="51426" bIns="25713" anchor="ctr">
            <a:spAutoFit/>
          </a:bodyPr>
          <a:lstStyle/>
          <a:p>
            <a:pPr algn="ctr"/>
            <a:r>
              <a:rPr lang="en-US" sz="2400" b="1" dirty="0" err="1">
                <a:solidFill>
                  <a:schemeClr val="bg1"/>
                </a:solidFill>
                <a:latin typeface="Arial" pitchFamily="34" charset="0"/>
                <a:cs typeface="Arial" pitchFamily="34" charset="0"/>
              </a:rPr>
              <a:t>Paxta</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xom-ashyosiga</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bo‘lgan</a:t>
            </a:r>
            <a:r>
              <a:rPr lang="en-US" sz="2400" b="1" dirty="0" smtClean="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ehtiyoj</a:t>
            </a:r>
            <a:endParaRPr lang="ru-RU" sz="2400" dirty="0">
              <a:solidFill>
                <a:schemeClr val="bg1"/>
              </a:solidFill>
              <a:latin typeface="Arial" pitchFamily="34" charset="0"/>
              <a:cs typeface="Arial" pitchFamily="34" charset="0"/>
            </a:endParaRPr>
          </a:p>
        </p:txBody>
      </p:sp>
      <p:sp>
        <p:nvSpPr>
          <p:cNvPr id="3" name="Прямоугольник 2"/>
          <p:cNvSpPr/>
          <p:nvPr/>
        </p:nvSpPr>
        <p:spPr>
          <a:xfrm>
            <a:off x="143421" y="1043980"/>
            <a:ext cx="342038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500" dirty="0" err="1">
                <a:solidFill>
                  <a:srgbClr val="000000"/>
                </a:solidFill>
                <a:latin typeface="Arial" pitchFamily="34" charset="0"/>
                <a:ea typeface="Times New Roman" panose="02020603050405020304" pitchFamily="18" charset="0"/>
                <a:cs typeface="Arial" pitchFamily="34" charset="0"/>
              </a:rPr>
              <a:t>O‘lkani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Rossiya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to‘qimachilik</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sanoati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uchun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asosiy</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xomashyo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yetkazib</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beruvchi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hududga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aylantirish</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mo‘ljallangan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edi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Chorvachilik</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yaylovlari</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uchun</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foydalaniladigan</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yerlarning</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paxta</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maydonlariga</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aylantirilishi</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chorva</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mahsulotlarining</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kamayishiga</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olib</a:t>
            </a:r>
            <a:r>
              <a:rPr lang="en-US" sz="1500" dirty="0" smtClean="0">
                <a:solidFill>
                  <a:srgbClr val="000000"/>
                </a:solidFill>
                <a:latin typeface="Arial" pitchFamily="34" charset="0"/>
                <a:ea typeface="Times New Roman" panose="02020603050405020304" pitchFamily="18" charset="0"/>
                <a:cs typeface="Arial" pitchFamily="34" charset="0"/>
              </a:rPr>
              <a:t> </a:t>
            </a:r>
            <a:r>
              <a:rPr lang="en-US" sz="1500" dirty="0" err="1" smtClean="0">
                <a:solidFill>
                  <a:srgbClr val="000000"/>
                </a:solidFill>
                <a:latin typeface="Arial" pitchFamily="34" charset="0"/>
                <a:ea typeface="Times New Roman" panose="02020603050405020304" pitchFamily="18" charset="0"/>
                <a:cs typeface="Arial" pitchFamily="34" charset="0"/>
              </a:rPr>
              <a:t>keldi</a:t>
            </a:r>
            <a:r>
              <a:rPr lang="en-US" sz="1500" dirty="0" smtClean="0">
                <a:solidFill>
                  <a:srgbClr val="000000"/>
                </a:solidFill>
                <a:latin typeface="Arial" pitchFamily="34" charset="0"/>
                <a:ea typeface="Times New Roman" panose="02020603050405020304" pitchFamily="18"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9082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136"/>
            <a:ext cx="5508612" cy="1080120"/>
          </a:xfrm>
        </p:spPr>
        <p:txBody>
          <a:bodyPr>
            <a:normAutofit/>
          </a:bodyPr>
          <a:lstStyle/>
          <a:p>
            <a:pPr>
              <a:lnSpc>
                <a:spcPct val="100000"/>
              </a:lnSpc>
              <a:spcAft>
                <a:spcPts val="600"/>
              </a:spcAft>
            </a:pPr>
            <a:r>
              <a:rPr lang="en-US" sz="1600" b="1" dirty="0" err="1">
                <a:solidFill>
                  <a:srgbClr val="000000"/>
                </a:solidFill>
                <a:latin typeface="Arial" pitchFamily="34" charset="0"/>
                <a:cs typeface="Arial" pitchFamily="34" charset="0"/>
              </a:rPr>
              <a:t>Farg‘ona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Sirdaryo</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Samarqand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viloyatlari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yetishtiriladigan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muhim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markazlar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1884-yilda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navi</a:t>
            </a:r>
            <a:r>
              <a:rPr lang="en-US" sz="1600" dirty="0">
                <a:solidFill>
                  <a:srgbClr val="000000"/>
                </a:solidFill>
                <a:latin typeface="Arial" pitchFamily="34" charset="0"/>
                <a:cs typeface="Arial" pitchFamily="34" charset="0"/>
              </a:rPr>
              <a:t> (Amerika </a:t>
            </a:r>
            <a:r>
              <a:rPr lang="en-US" sz="1600" dirty="0" err="1">
                <a:solidFill>
                  <a:srgbClr val="000000"/>
                </a:solidFill>
                <a:latin typeface="Arial" pitchFamily="34" charset="0"/>
                <a:cs typeface="Arial" pitchFamily="34" charset="0"/>
              </a:rPr>
              <a:t>navi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yetishtirila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boshlandi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rotWithShape="1">
          <a:blip r:embed="rId2">
            <a:extLst>
              <a:ext uri="{28A0092B-C50C-407E-A947-70E740481C1C}">
                <a14:useLocalDpi xmlns:a14="http://schemas.microsoft.com/office/drawing/2010/main" val="0"/>
              </a:ext>
            </a:extLst>
          </a:blip>
          <a:srcRect l="8704" r="5062"/>
          <a:stretch/>
        </p:blipFill>
        <p:spPr>
          <a:xfrm>
            <a:off x="3152390" y="1106804"/>
            <a:ext cx="2463639" cy="1701372"/>
          </a:xfrm>
        </p:spPr>
      </p:pic>
      <p:sp>
        <p:nvSpPr>
          <p:cNvPr id="3" name="Прямоугольник 2"/>
          <p:cNvSpPr/>
          <p:nvPr/>
        </p:nvSpPr>
        <p:spPr>
          <a:xfrm>
            <a:off x="160884" y="1111419"/>
            <a:ext cx="2879725" cy="170816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n-US" sz="1500" dirty="0" err="1">
                <a:solidFill>
                  <a:srgbClr val="000000"/>
                </a:solidFill>
                <a:latin typeface="Arial" pitchFamily="34" charset="0"/>
                <a:cs typeface="Arial" pitchFamily="34" charset="0"/>
              </a:rPr>
              <a:t>Podsho</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hukumati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paxta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maydonlarining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kengayishi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hosilning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yaxshi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bo‘lishi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O‘rta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Osiyo</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mintaqasida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suv</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bilan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bog‘liq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bo‘lganligi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uchun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irrigatsiya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tarmoqlarini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kengaytirishga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harakat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qilgan</a:t>
            </a:r>
            <a:r>
              <a:rPr lang="en-US"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9869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41754"/>
            <a:ext cx="5508612" cy="1007976"/>
          </a:xfrm>
        </p:spPr>
        <p:txBody>
          <a:bodyPr>
            <a:normAutofit/>
          </a:bodyPr>
          <a:lstStyle/>
          <a:p>
            <a:pPr>
              <a:lnSpc>
                <a:spcPct val="100000"/>
              </a:lnSpc>
              <a:spcAft>
                <a:spcPts val="600"/>
              </a:spcAft>
            </a:pPr>
            <a:r>
              <a:rPr lang="en-US" sz="1600" dirty="0" smtClean="0">
                <a:solidFill>
                  <a:srgbClr val="000000"/>
                </a:solidFill>
                <a:latin typeface="Arial" pitchFamily="34" charset="0"/>
                <a:cs typeface="Arial" pitchFamily="34" charset="0"/>
              </a:rPr>
              <a:t>1911-yilda </a:t>
            </a:r>
            <a:r>
              <a:rPr lang="en-US" sz="1600" dirty="0" err="1" smtClean="0">
                <a:solidFill>
                  <a:srgbClr val="000000"/>
                </a:solidFill>
                <a:latin typeface="Arial" pitchFamily="34" charset="0"/>
                <a:cs typeface="Arial" pitchFamily="34" charset="0"/>
              </a:rPr>
              <a:t>Sirdaryo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magistral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kanalini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bunyod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boshlandi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1913-yilga </a:t>
            </a:r>
            <a:r>
              <a:rPr lang="en-US" sz="1600" dirty="0" err="1" smtClean="0">
                <a:solidFill>
                  <a:srgbClr val="000000"/>
                </a:solidFill>
                <a:latin typeface="Arial" pitchFamily="34" charset="0"/>
                <a:cs typeface="Arial" pitchFamily="34" charset="0"/>
              </a:rPr>
              <a:t>kelib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tugallandi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Biroq</a:t>
            </a:r>
            <a:r>
              <a:rPr lang="en-US" sz="1600" dirty="0" smtClean="0">
                <a:solidFill>
                  <a:srgbClr val="000000"/>
                </a:solidFill>
                <a:latin typeface="Arial" pitchFamily="34" charset="0"/>
                <a:cs typeface="Arial" pitchFamily="34" charset="0"/>
              </a:rPr>
              <a:t> Toshkent </a:t>
            </a:r>
            <a:r>
              <a:rPr lang="en-US" sz="1600" dirty="0" err="1" smtClean="0">
                <a:solidFill>
                  <a:srgbClr val="000000"/>
                </a:solidFill>
                <a:latin typeface="Arial" pitchFamily="34" charset="0"/>
                <a:cs typeface="Arial" pitchFamily="34" charset="0"/>
              </a:rPr>
              <a:t>vohasi</a:t>
            </a:r>
            <a:r>
              <a:rPr lang="en-US" sz="1600" dirty="0" smtClean="0">
                <a:solidFill>
                  <a:srgbClr val="000000"/>
                </a:solidFill>
                <a:latin typeface="Arial" pitchFamily="34" charset="0"/>
                <a:cs typeface="Arial" pitchFamily="34" charset="0"/>
              </a:rPr>
              <a:t>, Samarqand </a:t>
            </a:r>
            <a:r>
              <a:rPr lang="en-US" sz="1600" dirty="0" err="1" smtClean="0">
                <a:solidFill>
                  <a:srgbClr val="000000"/>
                </a:solidFill>
                <a:latin typeface="Arial" pitchFamily="34" charset="0"/>
                <a:cs typeface="Arial" pitchFamily="34" charset="0"/>
              </a:rPr>
              <a:t>viloyati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Farg‘ona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vodiysida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sug‘orish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sohasi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bo‘yicha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ko‘pi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bajarilmay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ketdi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rotWithShape="1">
          <a:blip r:embed="rId2">
            <a:extLst>
              <a:ext uri="{28A0092B-C50C-407E-A947-70E740481C1C}">
                <a14:useLocalDpi xmlns:a14="http://schemas.microsoft.com/office/drawing/2010/main" val="0"/>
              </a:ext>
            </a:extLst>
          </a:blip>
          <a:srcRect b="6614"/>
          <a:stretch/>
        </p:blipFill>
        <p:spPr>
          <a:xfrm>
            <a:off x="1131235" y="1087031"/>
            <a:ext cx="3496980" cy="1524970"/>
          </a:xfrm>
        </p:spPr>
      </p:pic>
      <p:sp>
        <p:nvSpPr>
          <p:cNvPr id="3" name="TextBox 2"/>
          <p:cNvSpPr txBox="1"/>
          <p:nvPr/>
        </p:nvSpPr>
        <p:spPr>
          <a:xfrm>
            <a:off x="143421" y="2650222"/>
            <a:ext cx="550861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err="1" smtClean="0">
                <a:solidFill>
                  <a:srgbClr val="000000"/>
                </a:solidFill>
                <a:latin typeface="Arial" pitchFamily="34" charset="0"/>
                <a:cs typeface="Arial" pitchFamily="34" charset="0"/>
              </a:rPr>
              <a:t>Mustamlakachi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hukumat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uchun</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paxta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o‘lkada</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neft</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oltindan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keyingi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o‘rinda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turuvchi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yuqori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daromadli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sohaga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aylandi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3936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200" b="1" dirty="0" err="1">
                <a:solidFill>
                  <a:schemeClr val="bg1"/>
                </a:solidFill>
                <a:latin typeface="Arial" pitchFamily="34" charset="0"/>
                <a:cs typeface="Arial" pitchFamily="34" charset="0"/>
              </a:rPr>
              <a:t>Mustaqil</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bajarish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uchun</a:t>
            </a:r>
            <a:r>
              <a:rPr lang="en-US" sz="2200" b="1" dirty="0">
                <a:solidFill>
                  <a:schemeClr val="bg1"/>
                </a:solidFill>
                <a:latin typeface="Arial" pitchFamily="34" charset="0"/>
                <a:cs typeface="Arial" pitchFamily="34" charset="0"/>
              </a:rPr>
              <a:t> </a:t>
            </a:r>
            <a:r>
              <a:rPr lang="en-US" sz="2200" b="1" dirty="0" err="1" smtClean="0">
                <a:solidFill>
                  <a:schemeClr val="bg1"/>
                </a:solidFill>
                <a:latin typeface="Arial" pitchFamily="34" charset="0"/>
                <a:cs typeface="Arial" pitchFamily="34" charset="0"/>
              </a:rPr>
              <a:t>topshiriqlar</a:t>
            </a:r>
            <a:endParaRPr lang="ru-RU" sz="22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646167"/>
            <a:ext cx="5472609" cy="2484129"/>
          </a:xfrm>
        </p:spPr>
        <p:txBody>
          <a:bodyPr>
            <a:noAutofit/>
          </a:bodyPr>
          <a:lstStyle/>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Mustamlaka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davrida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iqtisodiyotning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qaysi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sohalari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rivojlangan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unga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sabab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nima</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Mustamlakachilik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siyosati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mahalliy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hunarmandchilikka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qanday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ta’sir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ko‘rsatdi</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Paxta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boshqa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boyliklar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nima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uchun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faqat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xomashyo</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sifatida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kerak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edi</a:t>
            </a:r>
            <a:r>
              <a:rPr lang="en-US" sz="1500" dirty="0" smtClean="0">
                <a:solidFill>
                  <a:srgbClr val="000000"/>
                </a:solidFill>
                <a:latin typeface="Arial" pitchFamily="34" charset="0"/>
                <a:cs typeface="Arial" pitchFamily="34" charset="0"/>
              </a:rPr>
              <a:t>?</a:t>
            </a:r>
          </a:p>
          <a:p>
            <a:pPr marL="342900" indent="-342900" algn="just">
              <a:lnSpc>
                <a:spcPct val="110000"/>
              </a:lnSpc>
              <a:spcBef>
                <a:spcPts val="0"/>
              </a:spcBef>
              <a:spcAft>
                <a:spcPts val="600"/>
              </a:spcAft>
              <a:buClrTx/>
              <a:buAutoNum type="arabicPeriod"/>
            </a:pPr>
            <a:r>
              <a:rPr lang="en-US" sz="1500" dirty="0" err="1" smtClean="0">
                <a:solidFill>
                  <a:srgbClr val="000000"/>
                </a:solidFill>
                <a:latin typeface="Arial" pitchFamily="34" charset="0"/>
                <a:cs typeface="Arial" pitchFamily="34" charset="0"/>
              </a:rPr>
              <a:t>Turkistonning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qaysi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viloyatlari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paxta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yetishtirish</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markazlari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bo‘lgan</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8658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359904"/>
            <a:ext cx="5472608" cy="1323059"/>
          </a:xfrm>
        </p:spPr>
        <p:txBody>
          <a:bodyPr>
            <a:noAutofit/>
          </a:bodyPr>
          <a:lstStyle/>
          <a:p>
            <a:pPr indent="179388" algn="just" defTabSz="179388">
              <a:lnSpc>
                <a:spcPct val="100000"/>
              </a:lnSpc>
              <a:spcAft>
                <a:spcPts val="600"/>
              </a:spcAft>
            </a:pPr>
            <a:r>
              <a:rPr lang="en-US" sz="1600" dirty="0" err="1" smtClean="0">
                <a:solidFill>
                  <a:srgbClr val="000000"/>
                </a:solidFill>
                <a:latin typeface="Arial" pitchFamily="34" charset="0"/>
                <a:cs typeface="Arial" pitchFamily="34" charset="0"/>
              </a:rPr>
              <a:t>Turkiston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o‘lkasida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mustamlaka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tartiboti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kuch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tarmoqlangan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politsiya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tizimiga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asoslangan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O‘rta</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Osiyoga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o‘tkazilishi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iqtisodiyoti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amaliy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ahamiyatga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harbiy-strategik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maqsadlarni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ko‘zlab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2699" y="1708595"/>
            <a:ext cx="2668852" cy="1171589"/>
          </a:xfrm>
          <a:prstGeom prst="rect">
            <a:avLst/>
          </a:prstGeom>
          <a:noFill/>
          <a:ln>
            <a:noFill/>
          </a:ln>
        </p:spPr>
      </p:pic>
      <p:sp>
        <p:nvSpPr>
          <p:cNvPr id="9" name="Прямоугольник 8"/>
          <p:cNvSpPr/>
          <p:nvPr/>
        </p:nvSpPr>
        <p:spPr>
          <a:xfrm>
            <a:off x="1432699" y="2865667"/>
            <a:ext cx="2668852" cy="267372"/>
          </a:xfrm>
          <a:prstGeom prst="rect">
            <a:avLst/>
          </a:prstGeom>
        </p:spPr>
        <p:txBody>
          <a:bodyPr wrap="square" lIns="51426" tIns="25713" rIns="51426" bIns="25713">
            <a:spAutoFit/>
          </a:bodyPr>
          <a:lstStyle/>
          <a:p>
            <a:pPr algn="ctr"/>
            <a:r>
              <a:rPr lang="en-US" sz="1400" b="1" spc="-6" dirty="0" err="1">
                <a:solidFill>
                  <a:srgbClr val="000000"/>
                </a:solidFill>
                <a:latin typeface="Arial" pitchFamily="34" charset="0"/>
                <a:ea typeface="Times New Roman" panose="02020603050405020304" pitchFamily="18" charset="0"/>
                <a:cs typeface="Arial" pitchFamily="34" charset="0"/>
              </a:rPr>
              <a:t>Toshkentdagi</a:t>
            </a:r>
            <a:r>
              <a:rPr lang="en-US" sz="1400" b="1" spc="-6" dirty="0">
                <a:solidFill>
                  <a:srgbClr val="000000"/>
                </a:solidFill>
                <a:latin typeface="Arial" pitchFamily="34" charset="0"/>
                <a:ea typeface="Times New Roman" panose="02020603050405020304" pitchFamily="18" charset="0"/>
                <a:cs typeface="Arial" pitchFamily="34" charset="0"/>
              </a:rPr>
              <a:t> </a:t>
            </a:r>
            <a:r>
              <a:rPr lang="en-US" sz="1400" b="1" spc="-6" dirty="0" err="1">
                <a:solidFill>
                  <a:srgbClr val="000000"/>
                </a:solidFill>
                <a:latin typeface="Arial" pitchFamily="34" charset="0"/>
                <a:ea typeface="Times New Roman" panose="02020603050405020304" pitchFamily="18" charset="0"/>
                <a:cs typeface="Arial" pitchFamily="34" charset="0"/>
              </a:rPr>
              <a:t>temiryo‘l</a:t>
            </a:r>
            <a:r>
              <a:rPr lang="en-US" sz="1400" b="1" spc="-6" dirty="0">
                <a:solidFill>
                  <a:srgbClr val="000000"/>
                </a:solidFill>
                <a:latin typeface="Arial" pitchFamily="34" charset="0"/>
                <a:ea typeface="Times New Roman" panose="02020603050405020304" pitchFamily="18" charset="0"/>
                <a:cs typeface="Arial" pitchFamily="34" charset="0"/>
              </a:rPr>
              <a:t> </a:t>
            </a:r>
            <a:r>
              <a:rPr lang="en-US" sz="1400" b="1" spc="-6" dirty="0" err="1">
                <a:solidFill>
                  <a:srgbClr val="000000"/>
                </a:solidFill>
                <a:latin typeface="Arial" pitchFamily="34" charset="0"/>
                <a:ea typeface="Times New Roman" panose="02020603050405020304" pitchFamily="18" charset="0"/>
                <a:cs typeface="Arial" pitchFamily="34" charset="0"/>
              </a:rPr>
              <a:t>vokzali</a:t>
            </a:r>
            <a:endParaRPr lang="ru-RU" sz="1400" dirty="0">
              <a:solidFill>
                <a:srgbClr val="000000"/>
              </a:solidFill>
              <a:latin typeface="Arial" pitchFamily="34" charset="0"/>
              <a:cs typeface="Arial" pitchFamily="34" charset="0"/>
            </a:endParaRPr>
          </a:p>
        </p:txBody>
      </p:sp>
      <p:sp>
        <p:nvSpPr>
          <p:cNvPr id="10" name="Прямоугольник 9"/>
          <p:cNvSpPr/>
          <p:nvPr/>
        </p:nvSpPr>
        <p:spPr>
          <a:xfrm>
            <a:off x="0" y="-4946"/>
            <a:ext cx="5759450" cy="390482"/>
          </a:xfrm>
          <a:prstGeom prst="rect">
            <a:avLst/>
          </a:prstGeom>
          <a:solidFill>
            <a:srgbClr val="0070C0"/>
          </a:solidFill>
        </p:spPr>
        <p:txBody>
          <a:bodyPr wrap="square" lIns="51426" tIns="25713" rIns="51426" bIns="25713" anchor="ctr">
            <a:spAutoFit/>
          </a:bodyPr>
          <a:lstStyle/>
          <a:p>
            <a:pPr algn="ctr"/>
            <a:r>
              <a:rPr lang="en-US" altLang="ru-RU" sz="2200" b="1" dirty="0" err="1">
                <a:solidFill>
                  <a:schemeClr val="bg1"/>
                </a:solidFill>
                <a:latin typeface="Arial" pitchFamily="34" charset="0"/>
                <a:cs typeface="Arial" pitchFamily="34" charset="0"/>
              </a:rPr>
              <a:t>Mustamlaka</a:t>
            </a:r>
            <a:r>
              <a:rPr lang="en-US" altLang="ru-RU" sz="2200" b="1" dirty="0">
                <a:solidFill>
                  <a:schemeClr val="bg1"/>
                </a:solidFill>
                <a:latin typeface="Arial" pitchFamily="34" charset="0"/>
                <a:cs typeface="Arial" pitchFamily="34" charset="0"/>
              </a:rPr>
              <a:t> </a:t>
            </a:r>
            <a:r>
              <a:rPr lang="en-US" altLang="ru-RU" sz="2200" b="1" dirty="0" err="1">
                <a:solidFill>
                  <a:schemeClr val="bg1"/>
                </a:solidFill>
                <a:latin typeface="Arial" pitchFamily="34" charset="0"/>
                <a:cs typeface="Arial" pitchFamily="34" charset="0"/>
              </a:rPr>
              <a:t>tartibotining</a:t>
            </a:r>
            <a:r>
              <a:rPr lang="en-US" altLang="ru-RU" sz="2200" b="1" dirty="0">
                <a:solidFill>
                  <a:schemeClr val="bg1"/>
                </a:solidFill>
                <a:latin typeface="Arial" pitchFamily="34" charset="0"/>
                <a:cs typeface="Arial" pitchFamily="34" charset="0"/>
              </a:rPr>
              <a:t> </a:t>
            </a:r>
            <a:r>
              <a:rPr lang="en-US" altLang="ru-RU" sz="2200" b="1" dirty="0" err="1">
                <a:solidFill>
                  <a:schemeClr val="bg1"/>
                </a:solidFill>
                <a:latin typeface="Arial" pitchFamily="34" charset="0"/>
                <a:cs typeface="Arial" pitchFamily="34" charset="0"/>
              </a:rPr>
              <a:t>kuchaytirilishi</a:t>
            </a:r>
            <a:endParaRPr lang="ru-RU" sz="2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1945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67" y="35868"/>
            <a:ext cx="5538966" cy="1065590"/>
          </a:xfrm>
        </p:spPr>
        <p:txBody>
          <a:bodyPr>
            <a:normAutofit/>
          </a:bodyPr>
          <a:lstStyle/>
          <a:p>
            <a:pPr>
              <a:lnSpc>
                <a:spcPct val="100000"/>
              </a:lnSpc>
              <a:spcAft>
                <a:spcPts val="600"/>
              </a:spcAft>
            </a:pPr>
            <a:r>
              <a:rPr lang="en-US" sz="1600" dirty="0" err="1">
                <a:solidFill>
                  <a:srgbClr val="000000"/>
                </a:solidFill>
                <a:latin typeface="Arial" pitchFamily="34" charset="0"/>
                <a:cs typeface="Arial" pitchFamily="34" charset="0"/>
              </a:rPr>
              <a:t>O‘rta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Osiyoning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mustahkam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o‘rnashib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mustamlakachilik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siyosatining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qamrovli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borilishida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muhim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tutdi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1026" name="Picture 2" descr="Наследие Российской империи в Таджикистане: железная дорога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0537" y="1260004"/>
            <a:ext cx="3167665" cy="158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6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23" y="117800"/>
            <a:ext cx="5413330" cy="1374103"/>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qo‘shinlar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qurol-aslahalarni</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Krasnovodskdan</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Qizilarvatga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qadar</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Kavkazdan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O‘rta</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Osiyoga</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So‘ngra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qurilishi</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Ashxobodgacha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ettirildi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1888-yili </a:t>
            </a:r>
            <a:r>
              <a:rPr lang="en-US" sz="1600" u="sng" dirty="0" err="1">
                <a:solidFill>
                  <a:srgbClr val="000000"/>
                </a:solidFill>
                <a:latin typeface="Arial" pitchFamily="34" charset="0"/>
                <a:cs typeface="Arial" pitchFamily="34" charset="0"/>
              </a:rPr>
              <a:t>Samarqandga</a:t>
            </a:r>
            <a:r>
              <a:rPr lang="en-US" sz="1600" b="1"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dastlabki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poyezd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keldi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1899-yilda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a:t>
            </a:r>
            <a:r>
              <a:rPr lang="en-US" sz="1600" dirty="0">
                <a:solidFill>
                  <a:srgbClr val="000000"/>
                </a:solidFill>
                <a:latin typeface="Arial" pitchFamily="34" charset="0"/>
                <a:cs typeface="Arial" pitchFamily="34" charset="0"/>
              </a:rPr>
              <a:t> </a:t>
            </a:r>
            <a:r>
              <a:rPr lang="en-US" sz="1600" u="sng" dirty="0">
                <a:solidFill>
                  <a:srgbClr val="000000"/>
                </a:solidFill>
                <a:latin typeface="Arial" pitchFamily="34" charset="0"/>
                <a:cs typeface="Arial" pitchFamily="34" charset="0"/>
              </a:rPr>
              <a:t>Toshkent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orqali</a:t>
            </a:r>
            <a:r>
              <a:rPr lang="en-US" sz="1600" dirty="0">
                <a:solidFill>
                  <a:srgbClr val="000000"/>
                </a:solidFill>
                <a:latin typeface="Arial" pitchFamily="34" charset="0"/>
                <a:cs typeface="Arial" pitchFamily="34" charset="0"/>
              </a:rPr>
              <a:t> </a:t>
            </a:r>
            <a:r>
              <a:rPr lang="en-US" sz="1600" u="sng" dirty="0" err="1">
                <a:solidFill>
                  <a:srgbClr val="000000"/>
                </a:solidFill>
                <a:latin typeface="Arial" pitchFamily="34" charset="0"/>
                <a:cs typeface="Arial" pitchFamily="34" charset="0"/>
              </a:rPr>
              <a:t>Andijongacha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bitkazildi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6944" y="1555560"/>
            <a:ext cx="3018817" cy="1578225"/>
          </a:xfrm>
        </p:spPr>
      </p:pic>
    </p:spTree>
    <p:extLst>
      <p:ext uri="{BB962C8B-B14F-4D97-AF65-F5344CB8AC3E}">
        <p14:creationId xmlns:p14="http://schemas.microsoft.com/office/powerpoint/2010/main" val="48778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21" y="70977"/>
            <a:ext cx="5508612" cy="1151992"/>
          </a:xfrm>
        </p:spPr>
        <p:txBody>
          <a:bodyPr>
            <a:noAutofit/>
          </a:bodyPr>
          <a:lstStyle/>
          <a:p>
            <a:pPr indent="179388" algn="l" defTabSz="179388">
              <a:lnSpc>
                <a:spcPct val="100000"/>
              </a:lnSpc>
              <a:spcAft>
                <a:spcPts val="600"/>
              </a:spcAft>
            </a:pP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qurolli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kuchlarining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asosiy</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bazalari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Kavkazda</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joylashgan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a:t>
            </a:r>
            <a:r>
              <a:rPr lang="ru-RU" sz="1600" dirty="0">
                <a:solidFill>
                  <a:srgbClr val="000000"/>
                </a:solidFill>
                <a:latin typeface="Arial" pitchFamily="34" charset="0"/>
                <a:cs typeface="Arial" pitchFamily="34" charset="0"/>
              </a:rPr>
              <a:t>‘</a:t>
            </a:r>
            <a:r>
              <a:rPr lang="en-US" sz="1600" dirty="0">
                <a:solidFill>
                  <a:srgbClr val="000000"/>
                </a:solidFill>
                <a:latin typeface="Arial" pitchFamily="34" charset="0"/>
                <a:cs typeface="Arial" pitchFamily="34" charset="0"/>
              </a:rPr>
              <a:t>lib</a:t>
            </a:r>
            <a:r>
              <a:rPr lang="ru-RU" sz="1600"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u </a:t>
            </a:r>
            <a:r>
              <a:rPr lang="en-US" sz="1600" dirty="0" err="1">
                <a:solidFill>
                  <a:srgbClr val="000000"/>
                </a:solidFill>
                <a:latin typeface="Arial" pitchFamily="34" charset="0"/>
                <a:cs typeface="Arial" pitchFamily="34" charset="0"/>
              </a:rPr>
              <a:t>yerdan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Kaspiy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dengizi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orqali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kemada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kechib</a:t>
            </a:r>
            <a:r>
              <a:rPr lang="en-US" sz="1600" dirty="0">
                <a:solidFill>
                  <a:srgbClr val="000000"/>
                </a:solidFill>
                <a:latin typeface="Arial" pitchFamily="34" charset="0"/>
                <a:cs typeface="Arial" pitchFamily="34" charset="0"/>
              </a:rPr>
              <a:t> o</a:t>
            </a:r>
            <a:r>
              <a:rPr lang="ru-RU" sz="1600" dirty="0">
                <a:solidFill>
                  <a:srgbClr val="000000"/>
                </a:solidFill>
                <a:latin typeface="Arial" pitchFamily="34" charset="0"/>
                <a:cs typeface="Arial" pitchFamily="34" charset="0"/>
              </a:rPr>
              <a:t>‘</a:t>
            </a:r>
            <a:r>
              <a:rPr lang="en-US" sz="1600" dirty="0" err="1">
                <a:solidFill>
                  <a:srgbClr val="000000"/>
                </a:solidFill>
                <a:latin typeface="Arial" pitchFamily="34" charset="0"/>
                <a:cs typeface="Arial" pitchFamily="34" charset="0"/>
              </a:rPr>
              <a:t>tish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mumkin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ru-RU" sz="1600" dirty="0" smtClean="0">
                <a:solidFill>
                  <a:srgbClr val="000000"/>
                </a:solidFill>
                <a:latin typeface="Arial" pitchFamily="34" charset="0"/>
                <a:cs typeface="Arial" pitchFamily="34" charset="0"/>
              </a:rPr>
              <a:t>.</a:t>
            </a:r>
            <a:r>
              <a:rPr lang="en-US" sz="1600" dirty="0" smtClean="0">
                <a:solidFill>
                  <a:srgbClr val="000000"/>
                </a:solidFill>
                <a:latin typeface="Arial" pitchFamily="34" charset="0"/>
                <a:cs typeface="Arial" pitchFamily="34" charset="0"/>
              </a:rPr>
              <a:t> </a:t>
            </a:r>
            <a:br>
              <a:rPr lang="en-US" sz="1600" dirty="0" smtClean="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Krasnovodskdan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esa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temiryo‘l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Samarqand, Toshkent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Andijonga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yetib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oson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2050" name="Picture 2" descr="Как Красная Армия победила ИГИЛ (Басмачей): oleggureev — LiveJour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13" y="1296008"/>
            <a:ext cx="2844316" cy="1612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421" y="1317172"/>
            <a:ext cx="248427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smtClean="0">
                <a:solidFill>
                  <a:srgbClr val="000000"/>
                </a:solidFill>
                <a:latin typeface="Arial" pitchFamily="34" charset="0"/>
                <a:cs typeface="Arial" pitchFamily="34" charset="0"/>
              </a:rPr>
              <a:t>Endi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harbiy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qisimlarni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Krasnovodskdan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Andijongacha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bo‘lgan</a:t>
            </a:r>
            <a:r>
              <a:rPr lang="en-US" sz="1600" dirty="0" smtClean="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3 </a:t>
            </a:r>
            <a:r>
              <a:rPr lang="en-US" sz="1600" dirty="0" err="1" smtClean="0">
                <a:solidFill>
                  <a:srgbClr val="000000"/>
                </a:solidFill>
                <a:latin typeface="Arial" pitchFamily="34" charset="0"/>
                <a:cs typeface="Arial" pitchFamily="34" charset="0"/>
              </a:rPr>
              <a:t>ming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kilometrdan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ziyod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masofaga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ko‘chirish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muammo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bo‘lmay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0402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778" y="143880"/>
            <a:ext cx="5412251" cy="1080120"/>
          </a:xfrm>
        </p:spPr>
        <p:txBody>
          <a:bodyPr>
            <a:noAutofit/>
          </a:bodyPr>
          <a:lstStyle/>
          <a:p>
            <a:pPr indent="179388" algn="just" defTabSz="179388">
              <a:lnSpc>
                <a:spcPct val="100000"/>
              </a:lnSpc>
              <a:spcAft>
                <a:spcPts val="600"/>
              </a:spcAft>
            </a:pP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ekini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kapitali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joriy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XX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nafaqat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harbiy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balki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ahamiyati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ko‘tarildi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	1905-yilda </a:t>
            </a:r>
            <a:r>
              <a:rPr lang="en-US" sz="1600" dirty="0" err="1">
                <a:solidFill>
                  <a:srgbClr val="000000"/>
                </a:solidFill>
                <a:latin typeface="Arial" pitchFamily="34" charset="0"/>
                <a:cs typeface="Arial" pitchFamily="34" charset="0"/>
              </a:rPr>
              <a:t>Orenburgdan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Toshkentga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qadar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temiryo‘l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qurib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3508" y="1395176"/>
            <a:ext cx="3537693" cy="167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8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666" y="418217"/>
            <a:ext cx="5428118" cy="1023935"/>
          </a:xfrm>
        </p:spPr>
        <p:txBody>
          <a:bodyPr>
            <a:normAutofit/>
          </a:bodyPr>
          <a:lstStyle/>
          <a:p>
            <a:pPr indent="179388" algn="just">
              <a:lnSpc>
                <a:spcPct val="100000"/>
              </a:lnSpc>
              <a:spcAft>
                <a:spcPts val="600"/>
              </a:spcAft>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tomonidan</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Osiyo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hududlarida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yashovchi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siyosiy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iqtisodiy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ijtimoiy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madaniy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keskin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o‘zgarishlar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yuz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24526" y="1476028"/>
            <a:ext cx="2363511" cy="1246773"/>
          </a:xfrm>
          <a:prstGeom prst="rect">
            <a:avLst/>
          </a:prstGeom>
          <a:noFill/>
          <a:ln>
            <a:noFill/>
          </a:ln>
        </p:spPr>
      </p:pic>
      <p:sp>
        <p:nvSpPr>
          <p:cNvPr id="3" name="Прямоугольник 2"/>
          <p:cNvSpPr/>
          <p:nvPr/>
        </p:nvSpPr>
        <p:spPr>
          <a:xfrm>
            <a:off x="3320740" y="2736168"/>
            <a:ext cx="2399357" cy="213511"/>
          </a:xfrm>
          <a:prstGeom prst="rect">
            <a:avLst/>
          </a:prstGeom>
        </p:spPr>
        <p:style>
          <a:lnRef idx="2">
            <a:schemeClr val="dk1"/>
          </a:lnRef>
          <a:fillRef idx="1">
            <a:schemeClr val="lt1"/>
          </a:fillRef>
          <a:effectRef idx="0">
            <a:schemeClr val="dk1"/>
          </a:effectRef>
          <a:fontRef idx="minor">
            <a:schemeClr val="dk1"/>
          </a:fontRef>
        </p:style>
        <p:txBody>
          <a:bodyPr wrap="none" lIns="51426" tIns="25713" rIns="51426" bIns="25713">
            <a:spAutoFit/>
          </a:bodyPr>
          <a:lstStyle/>
          <a:p>
            <a:r>
              <a:rPr lang="en-US" sz="1050" b="1" dirty="0" err="1" smtClean="0">
                <a:solidFill>
                  <a:srgbClr val="000000"/>
                </a:solidFill>
                <a:latin typeface="Arial" pitchFamily="34" charset="0"/>
                <a:cs typeface="Arial" pitchFamily="34" charset="0"/>
              </a:rPr>
              <a:t>O‘rta</a:t>
            </a:r>
            <a:r>
              <a:rPr lang="en-US" sz="1050" b="1" dirty="0" smtClean="0">
                <a:solidFill>
                  <a:srgbClr val="000000"/>
                </a:solidFill>
                <a:latin typeface="Arial" pitchFamily="34" charset="0"/>
                <a:cs typeface="Arial" pitchFamily="34" charset="0"/>
              </a:rPr>
              <a:t> </a:t>
            </a:r>
            <a:r>
              <a:rPr lang="en-US" sz="1050" b="1" dirty="0" err="1">
                <a:solidFill>
                  <a:srgbClr val="000000"/>
                </a:solidFill>
                <a:latin typeface="Arial" pitchFamily="34" charset="0"/>
                <a:cs typeface="Arial" pitchFamily="34" charset="0"/>
              </a:rPr>
              <a:t>Osiyo</a:t>
            </a:r>
            <a:r>
              <a:rPr lang="en-US" sz="1050" b="1" dirty="0">
                <a:solidFill>
                  <a:srgbClr val="000000"/>
                </a:solidFill>
                <a:latin typeface="Arial" pitchFamily="34" charset="0"/>
                <a:cs typeface="Arial" pitchFamily="34" charset="0"/>
              </a:rPr>
              <a:t> </a:t>
            </a:r>
            <a:r>
              <a:rPr lang="en-US" sz="1050" b="1" dirty="0" err="1">
                <a:solidFill>
                  <a:srgbClr val="000000"/>
                </a:solidFill>
                <a:latin typeface="Arial" pitchFamily="34" charset="0"/>
                <a:cs typeface="Arial" pitchFamily="34" charset="0"/>
              </a:rPr>
              <a:t>Davlat</a:t>
            </a:r>
            <a:r>
              <a:rPr lang="en-US" sz="1050" b="1" dirty="0">
                <a:solidFill>
                  <a:srgbClr val="000000"/>
                </a:solidFill>
                <a:latin typeface="Arial" pitchFamily="34" charset="0"/>
                <a:cs typeface="Arial" pitchFamily="34" charset="0"/>
              </a:rPr>
              <a:t> </a:t>
            </a:r>
            <a:r>
              <a:rPr lang="en-US" sz="1050" b="1" dirty="0" err="1">
                <a:solidFill>
                  <a:srgbClr val="000000"/>
                </a:solidFill>
                <a:latin typeface="Arial" pitchFamily="34" charset="0"/>
                <a:cs typeface="Arial" pitchFamily="34" charset="0"/>
              </a:rPr>
              <a:t>banki</a:t>
            </a:r>
            <a:r>
              <a:rPr lang="en-US" sz="1050" b="1" dirty="0">
                <a:solidFill>
                  <a:srgbClr val="000000"/>
                </a:solidFill>
                <a:latin typeface="Arial" pitchFamily="34" charset="0"/>
                <a:cs typeface="Arial" pitchFamily="34" charset="0"/>
              </a:rPr>
              <a:t>. Toshkent </a:t>
            </a:r>
            <a:endParaRPr lang="ru-RU" sz="1050" b="1" dirty="0">
              <a:solidFill>
                <a:srgbClr val="000000"/>
              </a:solidFill>
              <a:latin typeface="Arial" pitchFamily="34" charset="0"/>
              <a:cs typeface="Arial" pitchFamily="34" charset="0"/>
            </a:endParaRPr>
          </a:p>
        </p:txBody>
      </p:sp>
      <p:sp>
        <p:nvSpPr>
          <p:cNvPr id="8" name="Прямоугольник 7"/>
          <p:cNvSpPr/>
          <p:nvPr/>
        </p:nvSpPr>
        <p:spPr>
          <a:xfrm>
            <a:off x="0" y="-20336"/>
            <a:ext cx="5759450" cy="421260"/>
          </a:xfrm>
          <a:prstGeom prst="rect">
            <a:avLst/>
          </a:prstGeom>
          <a:solidFill>
            <a:srgbClr val="0070C0"/>
          </a:solidFill>
        </p:spPr>
        <p:txBody>
          <a:bodyPr wrap="square" lIns="51426" tIns="25713" rIns="51426" bIns="25713" anchor="ctr">
            <a:spAutoFit/>
          </a:bodyPr>
          <a:lstStyle/>
          <a:p>
            <a:pPr algn="ctr">
              <a:lnSpc>
                <a:spcPct val="150000"/>
              </a:lnSpc>
            </a:pPr>
            <a:r>
              <a:rPr lang="en-US" altLang="ru-RU" sz="1600" b="1" dirty="0" err="1" smtClean="0">
                <a:solidFill>
                  <a:srgbClr val="FFFFFF"/>
                </a:solidFill>
                <a:latin typeface="Arial" pitchFamily="34" charset="0"/>
                <a:cs typeface="Arial" pitchFamily="34" charset="0"/>
              </a:rPr>
              <a:t>Iqtisodiyotning</a:t>
            </a:r>
            <a:r>
              <a:rPr lang="en-US" altLang="ru-RU" sz="1600" b="1" dirty="0" smtClean="0">
                <a:solidFill>
                  <a:srgbClr val="FFFFFF"/>
                </a:solidFill>
                <a:latin typeface="Arial" pitchFamily="34" charset="0"/>
                <a:cs typeface="Arial" pitchFamily="34" charset="0"/>
              </a:rPr>
              <a:t> </a:t>
            </a:r>
            <a:r>
              <a:rPr lang="en-US" altLang="ru-RU" sz="1600" b="1" dirty="0" err="1" smtClean="0">
                <a:solidFill>
                  <a:srgbClr val="FFFFFF"/>
                </a:solidFill>
                <a:latin typeface="Arial" pitchFamily="34" charset="0"/>
                <a:cs typeface="Arial" pitchFamily="34" charset="0"/>
              </a:rPr>
              <a:t>mustamlaka</a:t>
            </a:r>
            <a:r>
              <a:rPr lang="en-US" altLang="ru-RU" sz="1600" b="1" dirty="0" smtClean="0">
                <a:solidFill>
                  <a:srgbClr val="FFFFFF"/>
                </a:solidFill>
                <a:latin typeface="Arial" pitchFamily="34" charset="0"/>
                <a:cs typeface="Arial" pitchFamily="34" charset="0"/>
              </a:rPr>
              <a:t> </a:t>
            </a:r>
            <a:r>
              <a:rPr lang="en-US" altLang="ru-RU" sz="1600" b="1" dirty="0" err="1" smtClean="0">
                <a:solidFill>
                  <a:srgbClr val="FFFFFF"/>
                </a:solidFill>
                <a:latin typeface="Arial" pitchFamily="34" charset="0"/>
                <a:cs typeface="Arial" pitchFamily="34" charset="0"/>
              </a:rPr>
              <a:t>manfaatlariga</a:t>
            </a:r>
            <a:r>
              <a:rPr lang="en-US" altLang="ru-RU" sz="1600" b="1" dirty="0" smtClean="0">
                <a:solidFill>
                  <a:srgbClr val="FFFFFF"/>
                </a:solidFill>
                <a:latin typeface="Arial" pitchFamily="34" charset="0"/>
                <a:cs typeface="Arial" pitchFamily="34" charset="0"/>
              </a:rPr>
              <a:t> </a:t>
            </a:r>
            <a:r>
              <a:rPr lang="en-US" altLang="ru-RU" sz="1600" b="1" dirty="0" err="1" smtClean="0">
                <a:solidFill>
                  <a:srgbClr val="FFFFFF"/>
                </a:solidFill>
                <a:latin typeface="Arial" pitchFamily="34" charset="0"/>
                <a:cs typeface="Arial" pitchFamily="34" charset="0"/>
              </a:rPr>
              <a:t>bo‘ysundirilishi</a:t>
            </a:r>
            <a:endParaRPr lang="ru-RU" sz="1600" dirty="0">
              <a:solidFill>
                <a:srgbClr val="FFFFFF"/>
              </a:solidFill>
              <a:latin typeface="Arial" pitchFamily="34" charset="0"/>
              <a:cs typeface="Arial" pitchFamily="34" charset="0"/>
            </a:endParaRPr>
          </a:p>
        </p:txBody>
      </p:sp>
      <p:sp>
        <p:nvSpPr>
          <p:cNvPr id="9" name="TextBox 8"/>
          <p:cNvSpPr txBox="1"/>
          <p:nvPr/>
        </p:nvSpPr>
        <p:spPr>
          <a:xfrm>
            <a:off x="143421" y="1442152"/>
            <a:ext cx="3085280"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solidFill>
                  <a:srgbClr val="000000"/>
                </a:solidFill>
                <a:latin typeface="Arial" pitchFamily="34" charset="0"/>
                <a:cs typeface="Arial" pitchFamily="34" charset="0"/>
              </a:rPr>
              <a:t>Bu </a:t>
            </a:r>
            <a:r>
              <a:rPr lang="en-US" sz="1400" dirty="0" err="1" smtClean="0">
                <a:solidFill>
                  <a:srgbClr val="000000"/>
                </a:solidFill>
                <a:latin typeface="Arial" pitchFamily="34" charset="0"/>
                <a:cs typeface="Arial" pitchFamily="34" charset="0"/>
              </a:rPr>
              <a:t>davrda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o‘lkaga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Rossiya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kapitali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Yevropa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mahsulotlari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va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yangi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ishlab</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chiqarish</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texnologiyalarining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kirib</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kelishi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kengaydi</a:t>
            </a:r>
            <a:r>
              <a:rPr lang="en-US" sz="1400" dirty="0" smtClean="0">
                <a:solidFill>
                  <a:srgbClr val="000000"/>
                </a:solidFill>
                <a:latin typeface="Arial" pitchFamily="34" charset="0"/>
                <a:cs typeface="Arial" pitchFamily="34" charset="0"/>
              </a:rPr>
              <a:t>. Bu </a:t>
            </a:r>
            <a:r>
              <a:rPr lang="en-US" sz="1400" dirty="0" err="1" smtClean="0">
                <a:solidFill>
                  <a:srgbClr val="000000"/>
                </a:solidFill>
                <a:latin typeface="Arial" pitchFamily="34" charset="0"/>
                <a:cs typeface="Arial" pitchFamily="34" charset="0"/>
              </a:rPr>
              <a:t>o‘zgarishlar</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o‘lkada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paxtachilik</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konchilik</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yog</a:t>
            </a:r>
            <a:r>
              <a:rPr lang="en-US" sz="1400" dirty="0" smtClean="0">
                <a:solidFill>
                  <a:srgbClr val="000000"/>
                </a:solidFill>
                <a:latin typeface="Arial" pitchFamily="34" charset="0"/>
                <a:cs typeface="Arial" pitchFamily="34" charset="0"/>
              </a:rPr>
              <a:t>‘-</a:t>
            </a:r>
            <a:r>
              <a:rPr lang="en-US" sz="1400" dirty="0" err="1" smtClean="0">
                <a:solidFill>
                  <a:srgbClr val="000000"/>
                </a:solidFill>
                <a:latin typeface="Arial" pitchFamily="34" charset="0"/>
                <a:cs typeface="Arial" pitchFamily="34" charset="0"/>
              </a:rPr>
              <a:t>moy</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sanoati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kabi</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sohalarning</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rivojlanishiga</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ta’sir</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ko‘rsatdi</a:t>
            </a:r>
            <a:r>
              <a:rPr lang="en-US" sz="1400" dirty="0" smtClean="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4824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0"/>
            <a:ext cx="5580620" cy="1400812"/>
          </a:xfrm>
        </p:spPr>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Iqtisodiyotdagi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o‘zgarishlar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manfaatlaridan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chiqqan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holda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tomonlama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Ishlab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chiqarish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savdo-sotiq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Rossiya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imperiyasi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u </a:t>
            </a:r>
            <a:r>
              <a:rPr lang="en-US" sz="1600" dirty="0" err="1">
                <a:solidFill>
                  <a:srgbClr val="000000"/>
                </a:solidFill>
                <a:latin typeface="Arial" pitchFamily="34" charset="0"/>
                <a:cs typeface="Arial" pitchFamily="34" charset="0"/>
              </a:rPr>
              <a:t>orqali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davlatlar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aloqalarning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kengayishi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natijasida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bordi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170" name="Picture 2" descr="Американский автопром: история, развитие, современное состояние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6486" y="1559535"/>
            <a:ext cx="2871510" cy="15649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421" y="1656048"/>
            <a:ext cx="25562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err="1">
                <a:solidFill>
                  <a:srgbClr val="000000"/>
                </a:solidFill>
                <a:latin typeface="Arial" pitchFamily="34" charset="0"/>
                <a:cs typeface="Arial" pitchFamily="34" charset="0"/>
              </a:rPr>
              <a:t>Imperiya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to‘qimachilik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sanoati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uchun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paxta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yetishtirish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ko‘paydi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746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25" y="133472"/>
            <a:ext cx="5436604" cy="648072"/>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Bu </a:t>
            </a:r>
            <a:r>
              <a:rPr lang="en-US" sz="1600" dirty="0" err="1">
                <a:solidFill>
                  <a:srgbClr val="000000"/>
                </a:solidFill>
                <a:latin typeface="Arial" pitchFamily="34" charset="0"/>
                <a:cs typeface="Arial" pitchFamily="34" charset="0"/>
              </a:rPr>
              <a:t>o‘lkada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qishloq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xo‘jalik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mahsulotlarining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kamayishiga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ayniqsa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g‘allaning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tanqisligiga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sabab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146" name="Picture 2" descr="Текстильная промышленность Израиля — Циклопеди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651" y="941236"/>
            <a:ext cx="2381378" cy="15361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417" y="974636"/>
            <a:ext cx="306034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500" dirty="0" err="1">
                <a:solidFill>
                  <a:srgbClr val="000000"/>
                </a:solidFill>
                <a:latin typeface="Arial" pitchFamily="34" charset="0"/>
                <a:cs typeface="Arial" pitchFamily="34" charset="0"/>
              </a:rPr>
              <a:t>Paxtani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faqat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tozalash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va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ishlab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chiqarish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sohasigina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yo‘lga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qo‘yilib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paxta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xomashyosidan</a:t>
            </a:r>
            <a:r>
              <a:rPr lang="en-US" sz="1500" dirty="0">
                <a:solidFill>
                  <a:srgbClr val="000000"/>
                </a:solidFill>
                <a:latin typeface="Arial" pitchFamily="34" charset="0"/>
                <a:cs typeface="Arial" pitchFamily="34" charset="0"/>
              </a:rPr>
              <a:t> </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tayyor</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mahsulot</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tayyorlash</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imperiyaning</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markaziy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gubernalarida</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bajarilgan</a:t>
            </a:r>
            <a:r>
              <a:rPr lang="en-US" sz="1500" dirty="0">
                <a:solidFill>
                  <a:srgbClr val="000000"/>
                </a:solidFill>
                <a:latin typeface="Arial" pitchFamily="34" charset="0"/>
                <a:cs typeface="Arial" pitchFamily="34" charset="0"/>
              </a:rPr>
              <a:t>. </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65827759"/>
      </p:ext>
    </p:extLst>
  </p:cSld>
  <p:clrMapOvr>
    <a:masterClrMapping/>
  </p:clrMapOvr>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157666</TotalTime>
  <Words>528</Words>
  <Application>Microsoft Office PowerPoint</Application>
  <PresentationFormat>Произвольный</PresentationFormat>
  <Paragraphs>34</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Open Sans</vt:lpstr>
      <vt:lpstr>Open Sans Light</vt:lpstr>
      <vt:lpstr>Times New Roman</vt:lpstr>
      <vt:lpstr>1_Office Theme</vt:lpstr>
      <vt:lpstr>Презентация PowerPoint</vt:lpstr>
      <vt:lpstr>Turkiston o‘lkasida mustamlaka tartiboti harbiy kuch va keng tarmoqlangan politsiya tizimiga asoslangan edi.  O‘rta Osiyoga temiryo‘llarning o‘tkazilishi Rossiya iqtisodiyoti uchun katta amaliy ahamiyatga ega bo‘lish bilan birga harbiy-strategik maqsadlarni ham ko‘zlab qurilgan edi.</vt:lpstr>
      <vt:lpstr>O‘rta Osiyoning bosib olingan hududlarida Rossiya imperiyasining mustahkam o‘rnashib olishi va mustamlakachilik siyosatining keng qamrovli olib borilishida temiryo‘llar muhim o‘rin tutdi. </vt:lpstr>
      <vt:lpstr>Harbiy qo‘shinlar va qurol-aslahalarni Krasnovodskdan Qizilarvatga qadar Kavkazdan O‘rta Osiyoga tashish uchun temiryo‘l qurildi. So‘ngra temiryo‘l qurilishi Ashxobodgacha davom ettirildi. 1888-yili Samarqandga dastlabki poyezd keldi, 1899-yilda esa temiryo‘l Toshkent orqali Andijongacha qurib bitkazildi.</vt:lpstr>
      <vt:lpstr>Rossiya harbiy qurolli kuchlarining asosiy bazalari Kavkazda joylashgan bo‘lib, u yerdan Kaspiy dengizi orqali kemada tez kechib o‘tish mumkin edi.   Krasnovodskdan esa temiryo‘l bilan Samarqand, Toshkent va Andijonga yetib kelish oson edi. </vt:lpstr>
      <vt:lpstr>Turkistonda paxta ekini keng tarqalishi va Rossiya kapitali joriy etilishi bilan XX asr boshlarida temiryo‘llarning nafaqat harbiy, balki iqtisodiy ahamiyati ham ko‘tarildi.   1905-yilda Orenburgdan Toshkentga qadar temiryo‘l qurib kelindi.</vt:lpstr>
      <vt:lpstr>XIX asrning ikkinchi yarmida Rossiya imperiyasi tomonidan bosib olingan O‘rta Osiyo hududlarida yashovchi xalqlarning siyosiy, iqtisodiy, ijtimoiy va madaniy hayotida keskin o‘zgarishlar yuz berdi. </vt:lpstr>
      <vt:lpstr>Iqtisodiyotdagi o‘zgarishlar imperiyaning o‘lkadagi manfaatlaridan kelib chiqqan holda, ya’ni bir tomonlama olib borildi. Ishlab chiqarish va savdo-sotiq Rossiya imperiyasi va u orqali boshqa davlatlar bilan aloqalarning kengayishi natijasida rivojlanib bordi.</vt:lpstr>
      <vt:lpstr>Bu o‘lkada boshqa turdagi qishloq xo‘jalik mahsulotlarining kamayishiga, ayniqsa, g‘allaning tanqisligiga sabab bo‘ldi.</vt:lpstr>
      <vt:lpstr>1867-1900-yillarda Turkiston general-gubernatorligida ishga tushirilgan 175 ta sanoat korxonasi bo‘lib, ularning aksariyat ishlari qo‘l mehnati bilan bajarilgan. Korxonalarda ish kuni 16 soat bo‘lib, ishchilarning huquqini himoya qiladigan tashkilotlar bo‘lmagan, ishchilar shikoyat bilan hech kimga murojat qila olmaganlar. </vt:lpstr>
      <vt:lpstr>Презентация PowerPoint</vt:lpstr>
      <vt:lpstr>Farg‘ona, Sirdaryo va Samarqand viloyatlari paxta yetishtiriladigan eng muhim markazlar bo‘lgan. 1884-yilda Turkistonda yangi paxta navi (Amerika navi) yetishtirila boshlandi. </vt:lpstr>
      <vt:lpstr>1911-yilda Sirdaryo magistral kanalini bunyod etish ishlari boshlandi va 1913-yilga kelib tugallandi. Biroq Toshkent vohasi, Samarqand viloyati va Farg‘ona vodiysida sug‘orish sohasi bo‘yicha ishlarning ko‘pi bajarilmay qolib ketdi.</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1614</cp:revision>
  <dcterms:created xsi:type="dcterms:W3CDTF">2014-10-08T23:03:32Z</dcterms:created>
  <dcterms:modified xsi:type="dcterms:W3CDTF">2021-01-21T05:09:14Z</dcterms:modified>
</cp:coreProperties>
</file>