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18"/>
  </p:notesMasterIdLst>
  <p:sldIdLst>
    <p:sldId id="1450" r:id="rId2"/>
    <p:sldId id="1529" r:id="rId3"/>
    <p:sldId id="1543" r:id="rId4"/>
    <p:sldId id="1530" r:id="rId5"/>
    <p:sldId id="1531" r:id="rId6"/>
    <p:sldId id="1532" r:id="rId7"/>
    <p:sldId id="1533" r:id="rId8"/>
    <p:sldId id="1534" r:id="rId9"/>
    <p:sldId id="1535" r:id="rId10"/>
    <p:sldId id="1542" r:id="rId11"/>
    <p:sldId id="1536" r:id="rId12"/>
    <p:sldId id="1537" r:id="rId13"/>
    <p:sldId id="1538" r:id="rId14"/>
    <p:sldId id="1539" r:id="rId15"/>
    <p:sldId id="1541" r:id="rId16"/>
    <p:sldId id="1488" r:id="rId17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50"/>
            <p14:sldId id="1529"/>
            <p14:sldId id="1543"/>
            <p14:sldId id="1530"/>
            <p14:sldId id="1531"/>
            <p14:sldId id="1532"/>
            <p14:sldId id="1533"/>
            <p14:sldId id="1534"/>
            <p14:sldId id="1535"/>
            <p14:sldId id="1542"/>
            <p14:sldId id="1536"/>
            <p14:sldId id="1537"/>
            <p14:sldId id="1538"/>
            <p14:sldId id="1539"/>
            <p14:sldId id="1541"/>
            <p14:sldId id="14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6C8AB"/>
    <a:srgbClr val="D2C99A"/>
    <a:srgbClr val="DDDDDD"/>
    <a:srgbClr val="B2B2B2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56" autoAdjust="0"/>
    <p:restoredTop sz="99288" autoAdjust="0"/>
  </p:normalViewPr>
  <p:slideViewPr>
    <p:cSldViewPr snapToObjects="1">
      <p:cViewPr varScale="1">
        <p:scale>
          <a:sx n="171" d="100"/>
          <a:sy n="171" d="100"/>
        </p:scale>
        <p:origin x="192" y="150"/>
      </p:cViewPr>
      <p:guideLst>
        <p:guide orient="horz" pos="742"/>
        <p:guide pos="1882"/>
        <p:guide orient="horz" pos="517"/>
        <p:guide pos="1568"/>
      </p:guideLst>
    </p:cSldViewPr>
  </p:slideViewPr>
  <p:outlineViewPr>
    <p:cViewPr>
      <p:scale>
        <a:sx n="33" d="100"/>
        <a:sy n="33" d="100"/>
      </p:scale>
      <p:origin x="18" y="24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fld id="{33DB8094-2E1B-4F5F-9A8F-809167A7AA39}" type="datetime1">
              <a:rPr lang="ru-RU"/>
              <a:pPr>
                <a:defRPr/>
              </a:pPr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fld id="{BC1D8AAB-EED0-4A49-9214-AD329B1305B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974149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07062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7552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hyperlink" Target="https://www.linkedin.com/" TargetMode="Externa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www.facebook.com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hyperlink" Target="https://twitter.com/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2"/>
          </p:cNvPr>
          <p:cNvSpPr/>
          <p:nvPr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3"/>
          </p:cNvPr>
          <p:cNvSpPr/>
          <p:nvPr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4"/>
          </p:cNvPr>
          <p:cNvSpPr/>
          <p:nvPr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3844" r:id="rId58"/>
    <p:sldLayoutId id="2147483862" r:id="rId59"/>
    <p:sldLayoutId id="2147483863" r:id="rId60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36855" y="1260004"/>
            <a:ext cx="3331001" cy="937415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Aft>
                <a:spcPts val="600"/>
              </a:spcAft>
            </a:pPr>
            <a:r>
              <a:rPr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Turkiston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o‘lkasida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imperiyasining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yer-suv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siyosati</a:t>
            </a:r>
            <a:endParaRPr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7988" y="1253878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57987" y="2166362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0993" y="219347"/>
            <a:ext cx="817024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811866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32155" y="359904"/>
            <a:ext cx="811866" cy="339172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100" b="1" spc="10" dirty="0" smtClean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="" xmlns:a16="http://schemas.microsoft.com/office/drawing/2014/main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848884" y="215318"/>
            <a:ext cx="3627754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0" cap="none" spc="5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</a:t>
            </a:r>
            <a:r>
              <a:rPr kumimoji="0" lang="en-US" sz="3400" b="1" i="0" u="none" strike="noStrike" kern="0" cap="none" spc="5" normalizeH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‘</a:t>
            </a:r>
            <a:r>
              <a:rPr kumimoji="0" lang="en-US" sz="3400" b="1" i="0" u="none" strike="noStrike" kern="0" cap="none" spc="5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zbekiston</a:t>
            </a:r>
            <a:r>
              <a:rPr kumimoji="0" lang="en-US" sz="3400" b="1" i="0" u="none" strike="noStrike" kern="0" cap="none" spc="-3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3400" b="1" i="0" u="none" strike="noStrike" kern="0" cap="none" spc="5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tarixi</a:t>
            </a:r>
            <a:endParaRPr kumimoji="0" lang="en-US" sz="3400" b="1" i="0" u="none" strike="noStrike" kern="0" cap="none" spc="5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=""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329821" y="310629"/>
            <a:ext cx="407034" cy="36639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="" xmlns:a16="http://schemas.microsoft.com/office/drawing/2014/main" id="{83775CBE-21CF-425D-ABFB-41180DA5A377}"/>
              </a:ext>
            </a:extLst>
          </p:cNvPr>
          <p:cNvSpPr/>
          <p:nvPr/>
        </p:nvSpPr>
        <p:spPr>
          <a:xfrm>
            <a:off x="655322" y="520847"/>
            <a:ext cx="13970" cy="67945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="" xmlns:a16="http://schemas.microsoft.com/office/drawing/2014/main" id="{B178D85C-EB66-41A7-A3BD-6CA192A25BC2}"/>
              </a:ext>
            </a:extLst>
          </p:cNvPr>
          <p:cNvSpPr/>
          <p:nvPr/>
        </p:nvSpPr>
        <p:spPr>
          <a:xfrm>
            <a:off x="655322" y="602222"/>
            <a:ext cx="13970" cy="47625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="" xmlns:a16="http://schemas.microsoft.com/office/drawing/2014/main" id="{B1AC9C4C-06A4-42C7-B853-E49E57991666}"/>
              </a:ext>
            </a:extLst>
          </p:cNvPr>
          <p:cNvSpPr/>
          <p:nvPr/>
        </p:nvSpPr>
        <p:spPr>
          <a:xfrm>
            <a:off x="397634" y="520847"/>
            <a:ext cx="13970" cy="67945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="" xmlns:a16="http://schemas.microsoft.com/office/drawing/2014/main" id="{AA74AE73-2CC7-4164-A38A-9C32CF275CE9}"/>
              </a:ext>
            </a:extLst>
          </p:cNvPr>
          <p:cNvSpPr/>
          <p:nvPr/>
        </p:nvSpPr>
        <p:spPr>
          <a:xfrm>
            <a:off x="397634" y="602222"/>
            <a:ext cx="13970" cy="47625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C:\Users\xusni\Desktop\photo_2020-09-23_13-59-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0" t="12023" r="8668" b="4914"/>
          <a:stretch/>
        </p:blipFill>
        <p:spPr bwMode="auto">
          <a:xfrm>
            <a:off x="4103861" y="1275695"/>
            <a:ext cx="1404156" cy="169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79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3" y="35868"/>
            <a:ext cx="5616624" cy="86409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borada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amalga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oshirilgan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choralardan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imperiyaning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markaziy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guberniya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aholisini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o‘lkaga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ko‘chirib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keltirish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hisoblangan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3200240" y="1084502"/>
            <a:ext cx="2338997" cy="158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3421" y="1084503"/>
            <a:ext cx="2952328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1886-yildagi “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Nizom”da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tasarrufida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qolayotgan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bo‘sh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yerlariga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rus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aholisini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joylashtirish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muhum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ekanligi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qat’iy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belgilab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qo‘yildi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70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72144"/>
            <a:ext cx="5759449" cy="7919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Ko‘chirish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siyosati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shug‘ullanish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o‘lka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ma’muriyati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zimmasiga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yuklatilgan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Ko‘chib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kelganlarga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imtiyozlar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Знамя для недовольных»: чем завершился бунт под предводительством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729" y="647936"/>
            <a:ext cx="2700300" cy="168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9105" y="647936"/>
            <a:ext cx="2678612" cy="16985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Jumladan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mablag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joy,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maydonlari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kreditlar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ta’minlangan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Ko‘chib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kelganlar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5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davomida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soliqlardan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ozod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etilgan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keyingi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5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davomida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soliqlarning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yarmini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to‘lagan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105" y="2376128"/>
            <a:ext cx="551599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Rossiyadan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ko‘chib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kelganlar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qishloq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aholisi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o‘lka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ma’muriyati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maktab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cherkovlar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qurishga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mablag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ajratgan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95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17" y="-136"/>
            <a:ext cx="5580620" cy="107778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1875-yilda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Avliyootada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dehqonlarning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manzilgohi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paydo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15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davomida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(1875–1890)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Turkiston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o‘lkasiga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1300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oila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ko‘chib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joylashib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 ta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rus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qishlog‘i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topdi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7477" y="1063960"/>
            <a:ext cx="4535504" cy="20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72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21" y="1115987"/>
            <a:ext cx="3384376" cy="126273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imperiyasining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ko‘chirib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keltirish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siyosati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Turkiston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o‘lkasidagi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tizimini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maqsadida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amalga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oshirilgan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Объект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13" y="987140"/>
            <a:ext cx="1859557" cy="128097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3707817" y="2268116"/>
            <a:ext cx="1787549" cy="2212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Ko‘chib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kelganlar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xo‘jaligi</a:t>
            </a:r>
            <a:endParaRPr lang="ru-RU" sz="11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417" y="2556148"/>
            <a:ext cx="5544020" cy="5443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Ko‘chib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kelganlarga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yaratilgan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imkoniyatlar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o‘lkaga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ko‘chib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keluvchilar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sonining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haddan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ziyod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ko‘payishiga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409" y="28317"/>
            <a:ext cx="56880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1891-1892-yillardagina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ko‘chib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kelganlarning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25 ta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manzilgohi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paydo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o‘tishi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nafaqat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ko‘chib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kelgan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shaxslar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balki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yirik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korxonalar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daromad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maqsadida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o‘lkadan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yerlar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sotib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boshladi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44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425" y="16378"/>
            <a:ext cx="5436604" cy="99159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Ko‘chirib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keltirib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joylashtirilgan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aholining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ko‘payishi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unumdor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yerlarning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berilishi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mahalliy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aholi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vakillarining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jiddiy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noroziligiga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sabab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Кирилл Метелица: В поисках лучшей доли. Белорусы в Сибири. Часть 2 ...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5" r="2980" b="4646"/>
          <a:stretch/>
        </p:blipFill>
        <p:spPr bwMode="auto">
          <a:xfrm>
            <a:off x="2826671" y="1151992"/>
            <a:ext cx="2789358" cy="159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3421" y="1166508"/>
            <a:ext cx="2592288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Toshkent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shahri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o‘lkaning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Marg‘ilon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Samarqand,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Andijon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shaharlarida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ko‘chib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kelganlarning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posyolkalari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paydo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98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Столыпинские переселенцы - Усадьба Урсы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541" y="1332012"/>
            <a:ext cx="3435427" cy="1691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-136"/>
            <a:ext cx="57594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O‘lkadagi</a:t>
            </a:r>
            <a:r>
              <a:rPr lang="en-US" sz="1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yirik</a:t>
            </a:r>
            <a:r>
              <a:rPr lang="en-US" sz="1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shaharlar</a:t>
            </a:r>
            <a:r>
              <a:rPr lang="en-US" sz="1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ikkiga</a:t>
            </a:r>
            <a:r>
              <a:rPr lang="en-US" sz="1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ma’muriyat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harbiy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ko‘chirib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keltirilganlar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yashaydigan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eski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mahalliy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aholi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vakillari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yashaydigan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qismlarga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ajratildi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Jumladan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Toshkentdagi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Bo‘zsuv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anhori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shaharni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ajratgan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chegara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96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425" y="646167"/>
            <a:ext cx="5472609" cy="2484129"/>
          </a:xfrm>
        </p:spPr>
        <p:txBody>
          <a:bodyPr>
            <a:noAutofit/>
          </a:bodyPr>
          <a:lstStyle/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AutoNum type="arabicPeriod"/>
            </a:pP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podsho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yerga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egalik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qilishni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to‘liq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qo‘liga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olishga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qilgan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AutoNum type="arabicPeriod"/>
            </a:pP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Mustamlakachi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vaqf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yerlariga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nisbatan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siyosat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bordi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AutoNum type="arabicPeriod"/>
            </a:pP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Ko‘chirib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keltirilganlarga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imkoniyatlar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yaratilgan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AutoNum type="arabicPeriod"/>
            </a:pP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Turkiston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o‘lkasida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paydo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shaharlarda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kimlar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yashagan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58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008" y="500770"/>
            <a:ext cx="5688037" cy="975258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O‘rta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Osiyo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iqtisodiyotida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qishloq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xo‘jaligi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yetakchi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o‘rin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tutgan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Rossiya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imperiyasi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agrar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hudud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hisoblangan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Turkiston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o‘lkasida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yer-suvdan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foydalanishni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to‘liq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o‘z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nazoratiga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olish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va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ulardan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olinadigan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soliqlarning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o‘z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vaqtida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to‘planishidan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manfaatdor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edi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 </a:t>
            </a:r>
            <a:endParaRPr lang="ru-RU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Ответы Mail.ru: Какие налоги взимало Кокандское ханство с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586" y="1476028"/>
            <a:ext cx="3560343" cy="166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-112668"/>
            <a:ext cx="5759450" cy="605926"/>
          </a:xfrm>
          <a:prstGeom prst="rect">
            <a:avLst/>
          </a:prstGeom>
          <a:solidFill>
            <a:srgbClr val="0070C0"/>
          </a:solidFill>
        </p:spPr>
        <p:txBody>
          <a:bodyPr wrap="square" lIns="51426" tIns="25713" rIns="51426" bIns="25713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ru-RU" sz="24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Qishloq</a:t>
            </a:r>
            <a:r>
              <a:rPr lang="en-US" altLang="ru-RU" sz="2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xo‘jaligidagi</a:t>
            </a:r>
            <a:r>
              <a:rPr lang="en-US" alt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o‘zgarishlar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58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17" y="164074"/>
            <a:ext cx="5544616" cy="84390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Jumladan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egalik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undan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foydalanish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tartiblariga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e’tibor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qaratilgan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Agrar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masala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nafaqat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iqtisodiy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balki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siyosiy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ahamiyatga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Колонизация» Сибири | Клайпедская ассоциация российских граждан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733" y="1274520"/>
            <a:ext cx="2700300" cy="156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417" y="1274520"/>
            <a:ext cx="2736304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egalik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tartiblarini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nazorat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podsho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hukumatiga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aholi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ustidan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hukumronligini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ta’minlashda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muhum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56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769" y="999883"/>
            <a:ext cx="2376264" cy="1916305"/>
          </a:xfrm>
        </p:spPr>
      </p:pic>
      <p:sp>
        <p:nvSpPr>
          <p:cNvPr id="3" name="Прямоугольник 2"/>
          <p:cNvSpPr/>
          <p:nvPr/>
        </p:nvSpPr>
        <p:spPr>
          <a:xfrm>
            <a:off x="1" y="32963"/>
            <a:ext cx="57594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1886-yildagi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Nizom”ning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Turkiston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o‘lkasining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tuzilishi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bo‘limida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o‘lkada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tarixan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shakllanib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an’anaviy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egalik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munosabatlari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o‘zgartirib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yuborildi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3421" y="977196"/>
            <a:ext cx="3096344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Turkiston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o‘lkasi</a:t>
            </a:r>
            <a:r>
              <a:rPr lang="en-GB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yerlari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o‘rmonlar</a:t>
            </a:r>
            <a:r>
              <a:rPr lang="en-GB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osti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qazilmalari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mulki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GB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GB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demak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mulkiga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aylandi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GB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GB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bitta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farmoyish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mahalliy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aholi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GB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yeriga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nisbatan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o‘zining</a:t>
            </a:r>
            <a:r>
              <a:rPr lang="en-GB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azaliy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tarixiy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huquqlaridan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mahrum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GB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GB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47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2BC6C7-5AD6-485F-90A4-E90D82C8A186}" type="datetime1">
              <a:rPr lang="ru-RU" smtClean="0"/>
              <a:pPr>
                <a:defRPr/>
              </a:pPr>
              <a:t>19.01.2021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1592-0AC1-497E-BE8D-5BE892E74363}" type="slidenum">
              <a:rPr lang="ru-RU" altLang="ru-RU" smtClean="0"/>
              <a:pPr/>
              <a:t>5</a:t>
            </a:fld>
            <a:endParaRPr lang="ru-RU" altLang="ru-RU"/>
          </a:p>
        </p:txBody>
      </p:sp>
      <p:pic>
        <p:nvPicPr>
          <p:cNvPr id="2050" name="Picture 2" descr="Синдром 1916 года - Новости | Караван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70" y="756009"/>
            <a:ext cx="3688663" cy="154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1413" y="2376128"/>
            <a:ext cx="5616623" cy="7905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vaqf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hujjatlarini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tasdiqlash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general-gubernator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roziligi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yerlarni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soliqlari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majburiyatlaridan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ozod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qilmasdan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amalga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oshirilgan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13" y="-36140"/>
            <a:ext cx="56166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Vaqf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(masjid, madrasa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diniy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muassasalarga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tegishli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vaqtda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yashab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ishlov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berayotgan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kishilarga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ijaraga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25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58" y="52091"/>
            <a:ext cx="5410271" cy="70385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Masjid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tasarrufidan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tashqarida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xususiy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shaxs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ixtiyorida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yerlar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solig‘iga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tortiladigan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Ислам в СНГ: Краткая история распространения Ислама в Средней Азии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757" y="1007976"/>
            <a:ext cx="2520280" cy="171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1414" y="1007976"/>
            <a:ext cx="2988332" cy="17139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Vaqf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hujjatlarini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e’tirof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etish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vaqf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daromadlarining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ishlatilishi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ustidan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nazorat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taftish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huquqi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viloyat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ma’muriyati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ixtiyoriga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o‘tkazildi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18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По Фергане. 5. Ош и его обитатели: rus_turk — LiveJournal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42"/>
          <a:stretch/>
        </p:blipFill>
        <p:spPr bwMode="auto">
          <a:xfrm>
            <a:off x="1261659" y="1260004"/>
            <a:ext cx="3190854" cy="1880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005" y="-36140"/>
            <a:ext cx="56880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vaqtgacha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vaqf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mulkidan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olingan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daromadlar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maktablar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madrasalar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masjid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binolarini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ta’mirlashga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xodimlarini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moddiy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ta’minlashga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diniy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marosimlarni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bajarishga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kerakli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buyumlar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gilam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joynamoz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diniy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tadbirlarga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sarflanar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79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433" y="1007976"/>
            <a:ext cx="2268252" cy="15292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Mustamlakachi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mahalliy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din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peshvolari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ulamolar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diniy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muassasalarga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zarba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Ошу — 3015 лет. История в фотографиях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42"/>
          <a:stretch/>
        </p:blipFill>
        <p:spPr bwMode="auto">
          <a:xfrm>
            <a:off x="2809226" y="1007976"/>
            <a:ext cx="2770799" cy="175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3421" y="68967"/>
            <a:ext cx="5436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Vaqf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mulklarini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nazorat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mustamlakachi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vakillari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qo‘liga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o‘tishi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masjidlar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maktablarning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moddiy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ahvoli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yomonlashdi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37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395908"/>
            <a:ext cx="5759449" cy="1036813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Rossiya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imperiyasi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tomonidan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O‘rta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Osiyoni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imperiyaning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ajralmas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bir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qismiga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aylantirish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o‘lkada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doimiy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hukmron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bo‘lib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qolish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maqsadida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Sibir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Kavkaz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hududlaridagidek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mustamlakachilik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siyosati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olib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borildi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9545" y="1432721"/>
            <a:ext cx="3512240" cy="174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-54960"/>
            <a:ext cx="5759450" cy="490510"/>
          </a:xfrm>
          <a:prstGeom prst="rect">
            <a:avLst/>
          </a:prstGeom>
          <a:solidFill>
            <a:srgbClr val="0070C0"/>
          </a:solidFill>
        </p:spPr>
        <p:txBody>
          <a:bodyPr wrap="square" lIns="51426" tIns="25713" rIns="51426" bIns="25713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9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Rossiyaning</a:t>
            </a:r>
            <a:r>
              <a:rPr lang="en-US" sz="19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O‘rta</a:t>
            </a:r>
            <a:r>
              <a:rPr lang="en-US" sz="1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Osiyoga</a:t>
            </a:r>
            <a:r>
              <a:rPr lang="en-US" sz="19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ko‘chirilish</a:t>
            </a:r>
            <a:r>
              <a:rPr lang="en-US" sz="1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siyosati</a:t>
            </a:r>
            <a:endParaRPr lang="ru-RU" sz="1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19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157490</TotalTime>
  <Words>656</Words>
  <Application>Microsoft Office PowerPoint</Application>
  <PresentationFormat>Произвольный</PresentationFormat>
  <Paragraphs>38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Open Sans</vt:lpstr>
      <vt:lpstr>Open Sans Light</vt:lpstr>
      <vt:lpstr>Times New Roman</vt:lpstr>
      <vt:lpstr>1_Office Theme</vt:lpstr>
      <vt:lpstr>Презентация PowerPoint</vt:lpstr>
      <vt:lpstr>Презентация PowerPoint</vt:lpstr>
      <vt:lpstr>Jumladan, yerga egalik qilish va undan foydalanish tartiblariga e’tibor qaratilgan. Agrar masala nafaqat iqtisodiy, balki siyosiy ahamiyatga ham ega bo‘lgan. </vt:lpstr>
      <vt:lpstr>Презентация PowerPoint</vt:lpstr>
      <vt:lpstr>Презентация PowerPoint</vt:lpstr>
      <vt:lpstr>Masjid tasarrufidan tashqarida, xususiy shaxs ixtiyorida bo‘lgan yerlar ham davlat solig‘iga tortiladigan bo‘ldi. </vt:lpstr>
      <vt:lpstr>Презентация PowerPoint</vt:lpstr>
      <vt:lpstr>Презентация PowerPoint</vt:lpstr>
      <vt:lpstr>Презентация PowerPoint</vt:lpstr>
      <vt:lpstr>Bu borada asosiy amalga oshirilgan choralardan biri bu imperiyaning markaziy guberniya aholisini o‘lkaga ko‘chirib keltirish hisoblangan. </vt:lpstr>
      <vt:lpstr>Ko‘chirish siyosati bilan shug‘ullanish o‘lka ma’muriyati zimmasiga yuklatilgan. Ko‘chib kelganlarga katta imtiyozlar berilgan. </vt:lpstr>
      <vt:lpstr>1875-yilda Avliyootada Rossiyadan kelgan dehqonlarning birinchi manzilgohi paydo bo‘ldi. 15 yil davomida (1875–1890) Turkiston o‘lkasiga 1300 oila ko‘chib kelib joylashib, 19 ta rus qishlog‘i tashkil topdi.</vt:lpstr>
      <vt:lpstr>Rossiya imperiyasining ko‘chirib keltirish siyosati Turkiston o‘lkasidagi mustamlaka tizimini mustahkamlash maqsadida amalga oshirilgan edi. </vt:lpstr>
      <vt:lpstr>Ko‘chirib keltirib joylashtirilgan aholining ko‘payishi, ularga unumdor yerlarning berilishi mahalliy aholi vakillarining jiddiy noroziligiga sabab bo‘lgan.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Teacher</cp:lastModifiedBy>
  <cp:revision>1601</cp:revision>
  <dcterms:created xsi:type="dcterms:W3CDTF">2014-10-08T23:03:32Z</dcterms:created>
  <dcterms:modified xsi:type="dcterms:W3CDTF">2021-01-19T11:31:03Z</dcterms:modified>
</cp:coreProperties>
</file>