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4"/>
  </p:notesMasterIdLst>
  <p:sldIdLst>
    <p:sldId id="1428" r:id="rId2"/>
    <p:sldId id="1429" r:id="rId3"/>
    <p:sldId id="1430" r:id="rId4"/>
    <p:sldId id="1431" r:id="rId5"/>
    <p:sldId id="1433" r:id="rId6"/>
    <p:sldId id="1418" r:id="rId7"/>
    <p:sldId id="1434" r:id="rId8"/>
    <p:sldId id="1435" r:id="rId9"/>
    <p:sldId id="1436" r:id="rId10"/>
    <p:sldId id="1437" r:id="rId11"/>
    <p:sldId id="1438" r:id="rId12"/>
    <p:sldId id="1423" r:id="rId13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428"/>
            <p14:sldId id="1429"/>
            <p14:sldId id="1430"/>
            <p14:sldId id="1431"/>
            <p14:sldId id="1433"/>
            <p14:sldId id="1418"/>
            <p14:sldId id="1434"/>
            <p14:sldId id="1435"/>
            <p14:sldId id="1436"/>
            <p14:sldId id="1437"/>
            <p14:sldId id="1438"/>
            <p14:sldId id="1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DDDDD"/>
    <a:srgbClr val="B2B2B2"/>
    <a:srgbClr val="FFFFFF"/>
    <a:srgbClr val="808080"/>
    <a:srgbClr val="5F5F5F"/>
    <a:srgbClr val="C0C0C0"/>
    <a:srgbClr val="7F7F7F"/>
    <a:srgbClr val="328682"/>
    <a:srgbClr val="327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5552" autoAdjust="0"/>
  </p:normalViewPr>
  <p:slideViewPr>
    <p:cSldViewPr snapToObjects="1">
      <p:cViewPr varScale="1">
        <p:scale>
          <a:sx n="220" d="100"/>
          <a:sy n="220" d="100"/>
        </p:scale>
        <p:origin x="750" y="174"/>
      </p:cViewPr>
      <p:guideLst>
        <p:guide orient="horz" pos="742"/>
        <p:guide pos="1882"/>
        <p:guide orient="horz" pos="517"/>
        <p:guide pos="1568"/>
      </p:guideLst>
    </p:cSldViewPr>
  </p:slideViewPr>
  <p:outlineViewPr>
    <p:cViewPr>
      <p:scale>
        <a:sx n="33" d="100"/>
        <a:sy n="33" d="100"/>
      </p:scale>
      <p:origin x="18" y="2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5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7972" y="3003082"/>
            <a:ext cx="1343872" cy="172505"/>
          </a:xfrm>
          <a:prstGeom prst="rect">
            <a:avLst/>
          </a:prstGeom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fld id="{01A269AD-1112-440C-B9DC-0585A9B10F11}" type="datetime1">
              <a:rPr lang="ru-RU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7812" y="3003082"/>
            <a:ext cx="1823826" cy="172505"/>
          </a:xfrm>
          <a:prstGeom prst="rect">
            <a:avLst/>
          </a:prstGeom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27606" y="3003082"/>
            <a:ext cx="1343872" cy="172505"/>
          </a:xfrm>
          <a:prstGeom prst="rect">
            <a:avLst/>
          </a:prstGeom>
        </p:spPr>
        <p:txBody>
          <a:bodyPr lIns="51426" tIns="25713" rIns="51426" bIns="25713"/>
          <a:lstStyle>
            <a:lvl1pPr>
              <a:defRPr/>
            </a:lvl1pPr>
          </a:lstStyle>
          <a:p>
            <a:fld id="{DE304F37-7900-4C04-8906-0086934DE4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308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  <p:sldLayoutId id="2147483844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7" y="1534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48884" y="1275695"/>
            <a:ext cx="2906277" cy="1309312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 algn="ctr">
              <a:lnSpc>
                <a:spcPts val="1952"/>
              </a:lnSpc>
              <a:spcBef>
                <a:spcPts val="110"/>
              </a:spcBef>
            </a:pP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O‘tilgan</a:t>
            </a:r>
            <a:r>
              <a:rPr lang="en-US" sz="20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mavzuni</a:t>
            </a:r>
            <a:r>
              <a:rPr lang="en-US" sz="20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takrorlash</a:t>
            </a:r>
            <a:r>
              <a:rPr lang="en-US" sz="20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</a:p>
          <a:p>
            <a:pPr marL="18387" algn="ctr">
              <a:lnSpc>
                <a:spcPts val="1952"/>
              </a:lnSpc>
              <a:spcBef>
                <a:spcPts val="110"/>
              </a:spcBef>
            </a:pPr>
            <a:r>
              <a:rPr lang="en-US" sz="1600" b="1" dirty="0" smtClean="0">
                <a:solidFill>
                  <a:srgbClr val="0070C0"/>
                </a:solidFill>
                <a:latin typeface="Arial"/>
                <a:cs typeface="Arial"/>
              </a:rPr>
              <a:t>(</a:t>
            </a:r>
            <a:r>
              <a:rPr lang="en-US" sz="1600" b="1" dirty="0" err="1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Qo‘qon</a:t>
            </a: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xonligining</a:t>
            </a: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bosib</a:t>
            </a: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olinishi</a:t>
            </a:r>
            <a:r>
              <a:rPr lang="en-US" sz="1600" b="1" dirty="0" smtClean="0">
                <a:solidFill>
                  <a:srgbClr val="0070C0"/>
                </a:solidFill>
                <a:latin typeface="Arial"/>
                <a:cs typeface="Arial"/>
              </a:rPr>
              <a:t>)</a:t>
            </a:r>
            <a:endParaRPr lang="en-US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2335" algn="ctr">
              <a:lnSpc>
                <a:spcPts val="1961"/>
              </a:lnSpc>
            </a:pPr>
            <a:endParaRPr sz="1747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38203" y="124936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38203" y="2096800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696151" y="227770"/>
            <a:ext cx="847870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696151" y="227770"/>
            <a:ext cx="847870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715929" y="323900"/>
            <a:ext cx="802857" cy="361807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7" b="1" spc="10" dirty="0" smtClean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848884" y="215318"/>
            <a:ext cx="389228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5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</a:t>
            </a:r>
            <a:r>
              <a:rPr kumimoji="0" lang="en-US" sz="3400" b="1" i="0" u="none" strike="noStrike" kern="0" cap="none" spc="5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‘</a:t>
            </a:r>
            <a:r>
              <a:rPr kumimoji="0" lang="en-US" sz="3400" b="1" i="0" u="none" strike="noStrike" kern="0" cap="none" spc="5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zbekiston</a:t>
            </a:r>
            <a:r>
              <a:rPr kumimoji="0" lang="en-US" sz="34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400" b="1" i="0" u="none" strike="noStrike" kern="0" cap="none" spc="5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tarixi</a:t>
            </a:r>
            <a:endParaRPr kumimoji="0" lang="en-US" sz="3400" b="1" i="0" u="none" strike="noStrike" kern="0" cap="none" spc="5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xmlns="" id="{5B75B315-3F99-4F20-AE24-482E239D9233}"/>
              </a:ext>
            </a:extLst>
          </p:cNvPr>
          <p:cNvSpPr/>
          <p:nvPr/>
        </p:nvSpPr>
        <p:spPr>
          <a:xfrm>
            <a:off x="329821" y="310629"/>
            <a:ext cx="407034" cy="366395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:a16="http://schemas.microsoft.com/office/drawing/2014/main" xmlns="" id="{83775CBE-21CF-425D-ABFB-41180DA5A377}"/>
              </a:ext>
            </a:extLst>
          </p:cNvPr>
          <p:cNvSpPr/>
          <p:nvPr/>
        </p:nvSpPr>
        <p:spPr>
          <a:xfrm>
            <a:off x="655322" y="520847"/>
            <a:ext cx="13970" cy="67945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xmlns="" id="{B178D85C-EB66-41A7-A3BD-6CA192A25BC2}"/>
              </a:ext>
            </a:extLst>
          </p:cNvPr>
          <p:cNvSpPr/>
          <p:nvPr/>
        </p:nvSpPr>
        <p:spPr>
          <a:xfrm>
            <a:off x="655322" y="602222"/>
            <a:ext cx="13970" cy="47625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xmlns="" id="{B1AC9C4C-06A4-42C7-B853-E49E57991666}"/>
              </a:ext>
            </a:extLst>
          </p:cNvPr>
          <p:cNvSpPr/>
          <p:nvPr/>
        </p:nvSpPr>
        <p:spPr>
          <a:xfrm>
            <a:off x="397634" y="520847"/>
            <a:ext cx="13970" cy="67945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xmlns="" id="{AA74AE73-2CC7-4164-A38A-9C32CF275CE9}"/>
              </a:ext>
            </a:extLst>
          </p:cNvPr>
          <p:cNvSpPr/>
          <p:nvPr/>
        </p:nvSpPr>
        <p:spPr>
          <a:xfrm>
            <a:off x="397634" y="602222"/>
            <a:ext cx="13970" cy="47625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 descr="C:\Users\xusni\Desktop\photo_2020-09-23_13-59-0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0" t="12023" r="8668" b="4914"/>
          <a:stretch/>
        </p:blipFill>
        <p:spPr bwMode="auto">
          <a:xfrm>
            <a:off x="4211873" y="1275695"/>
            <a:ext cx="1332148" cy="169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ishlash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xoinlik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417" y="561987"/>
            <a:ext cx="55086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 algn="just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- 1875-yilning 22-sentyabrida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Marg‘ilon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Kaufman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talab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tarzda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shartnoma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tuzadi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Qo‘zg‘olonchilar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qurolini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gumashtalariga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qaratdi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Po‘latxonni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yordamchisi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Valixon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boshchiligidagi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yonida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9-oktabrda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ishg‘ol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zo‘rg‘a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qochib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qutildi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Po‘latxon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poytaxt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Asakani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tanladi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Marg‘ilonni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qo‘lga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kiritgach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mahalliy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aholi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hokimiyatini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darhol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tan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9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ishlash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417" y="467916"/>
            <a:ext cx="55086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18-fevraldan 19-fevralga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o‘tar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kechasi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Po‘latxon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xoinlar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ushlanib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qo‘mondonligiga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topshirildi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U 1876-yil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1-martda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Marg‘ilon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bozori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maydonida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oldida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dorga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osildi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yaqin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safdoshlari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ayovsiz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jazolandi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Shu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tariqa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1873-yilda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boshlangan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qo‘zg‘alon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1876-yil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fevralida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tor-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Kaufman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qo‘zg‘alonchilar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endParaRPr lang="en-US" sz="1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Kurash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balki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borildi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harakatni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bostirish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unchalik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…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Osiyoda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qachon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kurashga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duch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Biz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marta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botir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jangchilar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to‘qnashdik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12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5759450" cy="582613"/>
          </a:xfrm>
          <a:prstGeom prst="rect">
            <a:avLst/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3123" tIns="21562" rIns="43123" bIns="21562" anchor="ctr"/>
          <a:lstStyle/>
          <a:p>
            <a:pPr algn="ctr"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Latn-UZ" sz="1900" b="1" dirty="0">
                <a:latin typeface="Arial" pitchFamily="34" charset="0"/>
                <a:cs typeface="Arial" pitchFamily="34" charset="0"/>
              </a:rPr>
              <a:t>MUSTAQIL BAJARISH UCHUN </a:t>
            </a:r>
            <a:r>
              <a:rPr lang="uz-Latn-UZ" sz="1900" b="1" dirty="0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sz="19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1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635" name="TextBox 2"/>
          <p:cNvSpPr txBox="1">
            <a:spLocks noChangeArrowheads="1"/>
          </p:cNvSpPr>
          <p:nvPr/>
        </p:nvSpPr>
        <p:spPr bwMode="auto">
          <a:xfrm>
            <a:off x="137910" y="647936"/>
            <a:ext cx="55501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778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pPr algn="ctr"/>
            <a:r>
              <a:rPr lang="en-US" altLang="ru-RU" sz="2000" b="1" dirty="0" err="1" smtClean="0">
                <a:solidFill>
                  <a:srgbClr val="000000"/>
                </a:solidFill>
                <a:latin typeface="Arial" pitchFamily="34" charset="0"/>
              </a:rPr>
              <a:t>O‘tilgan</a:t>
            </a:r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2000" b="1" dirty="0" err="1" smtClean="0">
                <a:solidFill>
                  <a:srgbClr val="000000"/>
                </a:solidFill>
                <a:latin typeface="Arial" pitchFamily="34" charset="0"/>
              </a:rPr>
              <a:t>mavzulardan</a:t>
            </a:r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2000" b="1" dirty="0" err="1" smtClean="0">
                <a:solidFill>
                  <a:srgbClr val="000000"/>
                </a:solidFill>
                <a:latin typeface="Arial" pitchFamily="34" charset="0"/>
              </a:rPr>
              <a:t>foydalanib</a:t>
            </a:r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2000" b="1" smtClean="0">
                <a:solidFill>
                  <a:srgbClr val="000000"/>
                </a:solidFill>
                <a:latin typeface="Arial" pitchFamily="34" charset="0"/>
              </a:rPr>
              <a:t>quyidagi</a:t>
            </a:r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2000" b="1" dirty="0" err="1" smtClean="0">
                <a:solidFill>
                  <a:srgbClr val="000000"/>
                </a:solidFill>
                <a:latin typeface="Arial" pitchFamily="34" charset="0"/>
              </a:rPr>
              <a:t>jadvalni</a:t>
            </a:r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2000" b="1" dirty="0" err="1" smtClean="0">
                <a:solidFill>
                  <a:srgbClr val="000000"/>
                </a:solidFill>
                <a:latin typeface="Arial" pitchFamily="34" charset="0"/>
              </a:rPr>
              <a:t>to‘ldiring</a:t>
            </a:r>
            <a:r>
              <a:rPr lang="en-US" altLang="ru-RU" sz="2000" b="1" dirty="0" smtClean="0">
                <a:solidFill>
                  <a:srgbClr val="000000"/>
                </a:solidFill>
                <a:latin typeface="Arial" pitchFamily="34" charset="0"/>
              </a:rPr>
              <a:t>.</a:t>
            </a:r>
            <a:endParaRPr lang="ru-RU" altLang="ru-RU" sz="2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490366"/>
              </p:ext>
            </p:extLst>
          </p:nvPr>
        </p:nvGraphicFramePr>
        <p:xfrm>
          <a:off x="179426" y="1393520"/>
          <a:ext cx="5423810" cy="1630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8031"/>
                <a:gridCol w="1368152"/>
                <a:gridCol w="1152128"/>
                <a:gridCol w="1260140"/>
                <a:gridCol w="135535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Hudud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nomi</a:t>
                      </a:r>
                      <a:endParaRPr lang="ru-RU" sz="1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Bosib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olingan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yil</a:t>
                      </a:r>
                      <a:endParaRPr lang="ru-RU" sz="1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Bosib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olgan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1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Jang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tafsiloti</a:t>
                      </a:r>
                      <a:endParaRPr lang="ru-RU" sz="1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853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759450" cy="518529"/>
          </a:xfr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darsda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425" y="647936"/>
            <a:ext cx="5472609" cy="2484129"/>
          </a:xfrm>
        </p:spPr>
        <p:txBody>
          <a:bodyPr>
            <a:normAutofit/>
          </a:bodyPr>
          <a:lstStyle/>
          <a:p>
            <a:pPr marL="0" indent="179388" algn="just">
              <a:spcBef>
                <a:spcPts val="0"/>
              </a:spcBef>
              <a:spcAft>
                <a:spcPts val="1200"/>
              </a:spcAft>
              <a:buNone/>
            </a:pPr>
            <a:endPara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179388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xonligini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bosib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qayerlarda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179388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Farg‘ona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viloyati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qachon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tashkil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qilindi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179388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Mag‘lubiyat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sabablarini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sanab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30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420" y="1043980"/>
            <a:ext cx="5472610" cy="212423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n-US" sz="1500" dirty="0" smtClean="0">
                <a:solidFill>
                  <a:srgbClr val="000000"/>
                </a:solidFill>
              </a:rPr>
              <a:t>- General </a:t>
            </a:r>
            <a:r>
              <a:rPr lang="en-US" sz="1500" dirty="0">
                <a:solidFill>
                  <a:srgbClr val="000000"/>
                </a:solidFill>
              </a:rPr>
              <a:t>M</a:t>
            </a:r>
            <a:r>
              <a:rPr lang="ru-RU" sz="1500" dirty="0">
                <a:solidFill>
                  <a:srgbClr val="000000"/>
                </a:solidFill>
              </a:rPr>
              <a:t>.</a:t>
            </a:r>
            <a:r>
              <a:rPr lang="en-US" sz="1500" dirty="0" err="1">
                <a:solidFill>
                  <a:srgbClr val="000000"/>
                </a:solidFill>
              </a:rPr>
              <a:t>Skobelev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boshchiligidagi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</a:rPr>
              <a:t>hujm</a:t>
            </a:r>
            <a:r>
              <a:rPr lang="ru-RU" sz="1500" dirty="0" smtClean="0">
                <a:solidFill>
                  <a:srgbClr val="000000"/>
                </a:solidFill>
              </a:rPr>
              <a:t> </a:t>
            </a:r>
            <a:r>
              <a:rPr lang="en-US" sz="1500" b="1" dirty="0" err="1" smtClean="0">
                <a:solidFill>
                  <a:srgbClr val="000000"/>
                </a:solidFill>
              </a:rPr>
              <a:t>Andijon</a:t>
            </a:r>
            <a:r>
              <a:rPr lang="en-US" sz="1500" b="1" dirty="0" smtClean="0">
                <a:solidFill>
                  <a:srgbClr val="000000"/>
                </a:solidFill>
              </a:rPr>
              <a:t> </a:t>
            </a:r>
            <a:r>
              <a:rPr lang="en-US" sz="1500" b="1" dirty="0" err="1" smtClean="0">
                <a:solidFill>
                  <a:srgbClr val="000000"/>
                </a:solidFill>
              </a:rPr>
              <a:t>shahriga</a:t>
            </a:r>
            <a:r>
              <a:rPr lang="en-US" sz="1500" b="1" dirty="0" smtClean="0">
                <a:solidFill>
                  <a:srgbClr val="000000"/>
                </a:solidFill>
              </a:rPr>
              <a:t> </a:t>
            </a:r>
            <a:r>
              <a:rPr lang="ru-RU" sz="1500" dirty="0" smtClean="0">
                <a:solidFill>
                  <a:srgbClr val="000000"/>
                </a:solidFill>
              </a:rPr>
              <a:t>1875-</a:t>
            </a:r>
            <a:r>
              <a:rPr lang="en-US" sz="1500" dirty="0" err="1">
                <a:solidFill>
                  <a:srgbClr val="000000"/>
                </a:solidFill>
              </a:rPr>
              <a:t>yil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oktabr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oyi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boshida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boshlandi</a:t>
            </a:r>
            <a:r>
              <a:rPr lang="ru-RU" sz="1500" dirty="0" smtClean="0">
                <a:solidFill>
                  <a:srgbClr val="000000"/>
                </a:solidFill>
              </a:rPr>
              <a:t>.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1876-yil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yanvarda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uyushtirilgan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hujm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natijasida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qiyinchilik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egallandi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Rossiya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imperiyasining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general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M.Skobelov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boshchiligidagi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qo‘shinlari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1875-yil 18-oktabrda </a:t>
            </a:r>
            <a:r>
              <a:rPr lang="en-US" sz="15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Namanganga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joylashib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K.P.Kaufman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qo‘mondonligi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ostidagi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harbiy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kuchlarga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qo‘shildi</a:t>
            </a: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o‘rtasidagi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janglar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1876-yil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yanvar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oyi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oxirigacha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5759450" cy="518529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575936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1323" kern="800" spc="-25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javoblari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177" y="531213"/>
            <a:ext cx="54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>
              <a:spcAft>
                <a:spcPts val="1200"/>
              </a:spcAft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5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xonligini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bosib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qayerlarda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5651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33" y="914261"/>
            <a:ext cx="5328592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1876-yil 19-fevralda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hukumatining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xonligining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tugatilganligi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to‘g‘risidagi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farmoni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e’lon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qilindi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>
                <a:solidFill>
                  <a:srgbClr val="000000"/>
                </a:solidFill>
              </a:rPr>
              <a:t>Qo‘qon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xonligi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hududi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o‘rnida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Turkiston</a:t>
            </a:r>
            <a:r>
              <a:rPr lang="en-US" sz="1600" dirty="0">
                <a:solidFill>
                  <a:srgbClr val="000000"/>
                </a:solidFill>
              </a:rPr>
              <a:t> general-</a:t>
            </a:r>
            <a:r>
              <a:rPr lang="en-US" sz="1600" dirty="0" err="1">
                <a:solidFill>
                  <a:srgbClr val="000000"/>
                </a:solidFill>
              </a:rPr>
              <a:t>gubernatorligi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tarkibiga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kiruvchi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b="1" u="sng" dirty="0" err="1">
                <a:solidFill>
                  <a:srgbClr val="000000"/>
                </a:solidFill>
              </a:rPr>
              <a:t>Farg‘ona</a:t>
            </a:r>
            <a:r>
              <a:rPr lang="en-US" sz="1600" u="sng" dirty="0">
                <a:solidFill>
                  <a:srgbClr val="000000"/>
                </a:solidFill>
              </a:rPr>
              <a:t> </a:t>
            </a:r>
            <a:r>
              <a:rPr lang="en-US" sz="1600" b="1" u="sng" dirty="0" err="1">
                <a:solidFill>
                  <a:srgbClr val="000000"/>
                </a:solidFill>
              </a:rPr>
              <a:t>viloyati</a:t>
            </a:r>
            <a:r>
              <a:rPr lang="en-US" sz="1600" u="sng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tashkil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qilindi</a:t>
            </a:r>
            <a:r>
              <a:rPr lang="en-US" sz="1600" dirty="0">
                <a:solidFill>
                  <a:srgbClr val="000000"/>
                </a:solidFill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</a:rPr>
              <a:t>Viloyatga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Qoqon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xonligini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bosib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olishdagi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harbiy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yurishlarga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rahbarlik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qilgan</a:t>
            </a:r>
            <a:r>
              <a:rPr lang="en-US" sz="1600" dirty="0" smtClean="0">
                <a:solidFill>
                  <a:srgbClr val="000000"/>
                </a:solidFill>
              </a:rPr>
              <a:t> general </a:t>
            </a:r>
            <a:r>
              <a:rPr lang="en-US" sz="1600" b="1" dirty="0" err="1" smtClean="0">
                <a:solidFill>
                  <a:srgbClr val="000000"/>
                </a:solidFill>
              </a:rPr>
              <a:t>M.Skobelov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harbiy</a:t>
            </a:r>
            <a:r>
              <a:rPr lang="en-US" sz="1600" dirty="0" smtClean="0">
                <a:solidFill>
                  <a:srgbClr val="000000"/>
                </a:solidFill>
              </a:rPr>
              <a:t> gubernator </a:t>
            </a:r>
            <a:r>
              <a:rPr lang="en-US" sz="1600" dirty="0" err="1" smtClean="0">
                <a:solidFill>
                  <a:srgbClr val="000000"/>
                </a:solidFill>
              </a:rPr>
              <a:t>etib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tayinlandi</a:t>
            </a:r>
            <a:r>
              <a:rPr lang="en-US" sz="1600" dirty="0" smtClean="0">
                <a:solidFill>
                  <a:srgbClr val="000000"/>
                </a:solidFill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5759450" cy="518529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tIns="0" rIns="0" bIns="0" rtlCol="0" anchor="ctr">
            <a:normAutofit/>
          </a:bodyPr>
          <a:lstStyle>
            <a:lvl1pPr algn="ctr" defTabSz="575936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1323" kern="800" spc="-25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javoblari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10" y="533767"/>
            <a:ext cx="5724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>
              <a:spcAft>
                <a:spcPts val="1200"/>
              </a:spcAft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Farg‘ona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viloyati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qachon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tashkil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qilindi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2917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416" y="2052092"/>
            <a:ext cx="5580000" cy="110599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416" y="395908"/>
            <a:ext cx="5544617" cy="4828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51426" tIns="25713" rIns="51426" bIns="25713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Buxoro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amirligi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xonliklari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Rossiya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imperiyasiga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nisbatan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harbiy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iqtisodiy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rivojlanish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sohasida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orqada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416" y="1007976"/>
            <a:ext cx="5555563" cy="91370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51426" tIns="25713" rIns="51426" bIns="25713">
            <a:spAutoFit/>
          </a:bodyPr>
          <a:lstStyle/>
          <a:p>
            <a:pPr algn="just"/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Davlatlar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o‘rtasida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birlik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ziddiyatlar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yemirib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borardi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Davlatlarning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birontasi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bosqinga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uchragan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qo‘shnisiga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yordamga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kelmadi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xonlikning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alohida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tor-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mor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etilishini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yengillashtirdi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657346" y="884544"/>
            <a:ext cx="246834" cy="1234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2668292" y="1928660"/>
            <a:ext cx="246834" cy="1234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81338" y="35868"/>
            <a:ext cx="5570695" cy="432048"/>
          </a:xfrm>
        </p:spPr>
        <p:txBody>
          <a:bodyPr>
            <a:normAutofit/>
          </a:bodyPr>
          <a:lstStyle/>
          <a:p>
            <a:pPr marL="0" indent="179388">
              <a:spcBef>
                <a:spcPts val="0"/>
              </a:spcBef>
              <a:spcAft>
                <a:spcPts val="1200"/>
              </a:spcAft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Mag‘lubiyat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sabablarini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sanab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795" y="2020311"/>
            <a:ext cx="547260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davlatlardagi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boshqaruvning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zo‘ravonlik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xususiyati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hukumatda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ichki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dushmanlar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ko‘payishiga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keldi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hukumatga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uzluksiz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kurash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borishdi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Natijada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hukmdorlar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Rossiyaning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qo‘llab-quvvatlashidan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umidvor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o‘zlari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mustamlakachilarning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gumashtasiga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aylanib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qolishdi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87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ishlash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ahvol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417" y="503920"/>
            <a:ext cx="55086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Turkiston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general-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gubernatori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K.P.Kaufman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xonligini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tomonlama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o‘rganishni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ettirib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polkovnik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Shaufsga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vazifa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xonlikka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elchi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josus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borishni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topshirdi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1868-yil 29-yanvar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qabul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shartnomaga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Polkovnik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Shaufus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yig‘ilgan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ma’lumotlarda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Xudoyorxonning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mustamlakachilari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tarafida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ekanligi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ammo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guruhga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Sherali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dodxoh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Abdurahmon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oftobochi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boshchilik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qayd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69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ishlash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qo‘zg‘olonning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boshlanishi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417" y="575928"/>
            <a:ext cx="55086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1874-yil 7-noyabr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diplomati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Veynberg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20 kun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davomida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qo‘zg‘olon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sabablarini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o‘rgandi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fikricha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qo‘zg‘olonga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olov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yoqayotgan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kimsa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mashhur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Musulmonqul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mingboshining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o‘g‘li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Abdurahmon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oftobachi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qo‘zg‘olonda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etmay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qulay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fursatni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poylab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Nizo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qabila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boshliqlari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o‘rtasida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boy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feodallarning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lavozim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mansab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talashishlari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natijasida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1874-yilgi “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Санкт-Петербургские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ведомости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gazetasining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168-sonida,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qo‘zg‘olon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noyabr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oyining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oxirlariga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vaqtincha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to‘xtaydi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6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ishlash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xonning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taxtdan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ag‘darilishi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417" y="562432"/>
            <a:ext cx="55086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Xudayorxon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1875-yil 20-iyul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Kaufmanga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so‘rab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xat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yozadi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“…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Qiyin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baxtsiz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damlarda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ishonarli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deb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o‘ylagan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odamlarim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jumladan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mullo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Avliyo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Abdurahmon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oftobochi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Haqnazar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parvonachi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qo‘shinlari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dushmanim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bo‘lmish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isyonchi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qirg‘izlarga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qo‘shilishib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qilishdi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hazratdan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qadar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yaxshiliklar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ko‘rdim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Men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o‘zimni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xonligini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hazratlari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janob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Imperator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himoyasiga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topshirdim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Sizga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do‘stona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iltimos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murojat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qilaman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rmiyasini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artilleriyasini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tezda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jo‘natib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isyonchilarning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maqsadini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puchga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chmiqaring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”.</a:t>
            </a:r>
            <a:endParaRPr lang="ru-RU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9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ishlash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hokimyatchilikning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vujudga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kelishi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417" y="503920"/>
            <a:ext cx="55086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- 1875-yilning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iyulida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Xudayorxon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qochib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ketgandan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taxtga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o‘tirdi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Tarixi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Farg‘ona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nomli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risoladan</a:t>
            </a:r>
            <a:endParaRPr lang="en-US" sz="1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Marg‘ilondan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Xudayorxonni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ukasi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Sulton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Murodbekni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Ho‘qandg‘a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qilmoqchi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ahd-paymon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turg‘anda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borub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Oftobachiga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50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tilla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Nasriddinxonni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qilmoq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muddaosida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zohiri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g‘azot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qo‘yub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Russiya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imperiyasiga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urushmoqchi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Mahramga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.”</a:t>
            </a:r>
          </a:p>
          <a:p>
            <a:pPr marL="285750" indent="-285750" algn="just">
              <a:buFontTx/>
              <a:buChar char="-"/>
            </a:pP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Nasriddin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deb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e’lon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qildirganligidan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g‘azabga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Po‘latxon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kurashga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bog‘laydi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41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155174</TotalTime>
  <Words>766</Words>
  <Application>Microsoft Office PowerPoint</Application>
  <PresentationFormat>Произвольный</PresentationFormat>
  <Paragraphs>59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Open Sans</vt:lpstr>
      <vt:lpstr>Open Sans Light</vt:lpstr>
      <vt:lpstr>Times New Roman</vt:lpstr>
      <vt:lpstr>1_Office Theme</vt:lpstr>
      <vt:lpstr>Презентация PowerPoint</vt:lpstr>
      <vt:lpstr>O‘tgan darsda berilgan topshiriqlar</vt:lpstr>
      <vt:lpstr>- General M.Skobelev boshchiligidagi hujm Andijon shahriga 1875-yil oktabr oyi boshida boshlandi. Shahar 1876-yil yanvarda uyushtirilgan ikkinchi hujm natijasida qiyinchilik bilan egallandi. - Rossiya imperiyasining general M.Skobelov boshchiligidagi qo‘shinlari 1875-yil 18-oktabrda Namanganga joylashib, K.P.Kaufman qo‘mondonligi ostidagi harbiy kuchlarga qo‘shildi. Ikki tomon o‘rtasidagi janglar 1876-yil yanvar oyi oxirigacha davom etadi.</vt:lpstr>
      <vt:lpstr>Презентация PowerPoint</vt:lpstr>
      <vt:lpstr>3. Mag‘lubiyat sabablarini sanab bering: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Teacher</cp:lastModifiedBy>
  <cp:revision>1531</cp:revision>
  <dcterms:created xsi:type="dcterms:W3CDTF">2014-10-08T23:03:32Z</dcterms:created>
  <dcterms:modified xsi:type="dcterms:W3CDTF">2021-01-14T12:43:56Z</dcterms:modified>
</cp:coreProperties>
</file>