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0"/>
  </p:notesMasterIdLst>
  <p:sldIdLst>
    <p:sldId id="1450" r:id="rId2"/>
    <p:sldId id="1485" r:id="rId3"/>
    <p:sldId id="1487" r:id="rId4"/>
    <p:sldId id="1488" r:id="rId5"/>
    <p:sldId id="1489" r:id="rId6"/>
    <p:sldId id="1490" r:id="rId7"/>
    <p:sldId id="1491" r:id="rId8"/>
    <p:sldId id="1499" r:id="rId9"/>
    <p:sldId id="1492" r:id="rId10"/>
    <p:sldId id="1493" r:id="rId11"/>
    <p:sldId id="1494" r:id="rId12"/>
    <p:sldId id="1495" r:id="rId13"/>
    <p:sldId id="1496" r:id="rId14"/>
    <p:sldId id="1497" r:id="rId15"/>
    <p:sldId id="1498" r:id="rId16"/>
    <p:sldId id="1470" r:id="rId17"/>
    <p:sldId id="1500" r:id="rId18"/>
    <p:sldId id="1415" r:id="rId1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50"/>
            <p14:sldId id="1485"/>
            <p14:sldId id="1487"/>
            <p14:sldId id="1488"/>
            <p14:sldId id="1489"/>
            <p14:sldId id="1490"/>
            <p14:sldId id="1491"/>
            <p14:sldId id="1499"/>
            <p14:sldId id="1492"/>
            <p14:sldId id="1493"/>
            <p14:sldId id="1494"/>
            <p14:sldId id="1495"/>
            <p14:sldId id="1496"/>
            <p14:sldId id="1497"/>
            <p14:sldId id="1498"/>
            <p14:sldId id="1470"/>
            <p14:sldId id="1500"/>
            <p14:sldId id="1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288" autoAdjust="0"/>
  </p:normalViewPr>
  <p:slideViewPr>
    <p:cSldViewPr snapToObjects="1">
      <p:cViewPr varScale="1">
        <p:scale>
          <a:sx n="117" d="100"/>
          <a:sy n="117" d="100"/>
        </p:scale>
        <p:origin x="96" y="450"/>
      </p:cViewPr>
      <p:guideLst>
        <p:guide orient="horz" pos="742"/>
        <p:guide pos="1882"/>
        <p:guide orient="horz" pos="517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fld id="{9B493552-9203-4AD9-938B-95D0F040D104}" type="datetime1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defRPr/>
            </a:lvl1pPr>
          </a:lstStyle>
          <a:p>
            <a:fld id="{55CCBBD2-F919-4090-9F61-DDB6E1E4AA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93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48884" y="1275695"/>
            <a:ext cx="2906277" cy="100922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Mavzu: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xonligining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olinishi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81186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81186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696152" y="335949"/>
            <a:ext cx="811866" cy="323783"/>
          </a:xfrm>
          <a:prstGeom prst="rect">
            <a:avLst/>
          </a:prstGeom>
        </p:spPr>
        <p:txBody>
          <a:bodyPr vert="horz" wrap="square" lIns="0" tIns="15852" rIns="0" bIns="0" rtlCol="0" anchor="ctr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848884" y="215318"/>
            <a:ext cx="3627754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</a:t>
            </a:r>
            <a:r>
              <a:rPr kumimoji="0" lang="en-US" sz="3400" b="1" i="0" u="none" strike="noStrike" kern="0" cap="none" spc="5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‘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zbekiston</a:t>
            </a:r>
            <a:r>
              <a:rPr kumimoji="0" lang="en-US" sz="3400" b="1" i="0" u="none" strike="noStrike" kern="0" cap="none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5B75B315-3F99-4F20-AE24-482E239D9233}"/>
              </a:ext>
            </a:extLst>
          </p:cNvPr>
          <p:cNvSpPr/>
          <p:nvPr/>
        </p:nvSpPr>
        <p:spPr>
          <a:xfrm>
            <a:off x="329821" y="31062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3775CBE-21CF-425D-ABFB-41180DA5A377}"/>
              </a:ext>
            </a:extLst>
          </p:cNvPr>
          <p:cNvSpPr/>
          <p:nvPr/>
        </p:nvSpPr>
        <p:spPr>
          <a:xfrm>
            <a:off x="655322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B178D85C-EB66-41A7-A3BD-6CA192A25BC2}"/>
              </a:ext>
            </a:extLst>
          </p:cNvPr>
          <p:cNvSpPr/>
          <p:nvPr/>
        </p:nvSpPr>
        <p:spPr>
          <a:xfrm>
            <a:off x="655322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B1AC9C4C-06A4-42C7-B853-E49E57991666}"/>
              </a:ext>
            </a:extLst>
          </p:cNvPr>
          <p:cNvSpPr/>
          <p:nvPr/>
        </p:nvSpPr>
        <p:spPr>
          <a:xfrm>
            <a:off x="397634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AA74AE73-2CC7-4164-A38A-9C32CF275CE9}"/>
              </a:ext>
            </a:extLst>
          </p:cNvPr>
          <p:cNvSpPr/>
          <p:nvPr/>
        </p:nvSpPr>
        <p:spPr>
          <a:xfrm>
            <a:off x="397634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photo_2020-09-23_13-59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12023" r="8668" b="4914"/>
          <a:stretch/>
        </p:blipFill>
        <p:spPr bwMode="auto">
          <a:xfrm>
            <a:off x="3971185" y="1275695"/>
            <a:ext cx="1464824" cy="16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35868"/>
            <a:ext cx="5565618" cy="7957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yarmida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imperiyasining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Osiyoda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istilochilik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yurishlari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xonligi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Xiva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davlatlaridan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farqli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butunlay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tugatildi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/>
          <a:stretch/>
        </p:blipFill>
        <p:spPr>
          <a:xfrm>
            <a:off x="3059745" y="1017601"/>
            <a:ext cx="2561173" cy="1898588"/>
          </a:xfrm>
        </p:spPr>
      </p:pic>
      <p:sp>
        <p:nvSpPr>
          <p:cNvPr id="7" name="Прямоугольник 6"/>
          <p:cNvSpPr/>
          <p:nvPr/>
        </p:nvSpPr>
        <p:spPr>
          <a:xfrm>
            <a:off x="143421" y="1017600"/>
            <a:ext cx="2808312" cy="1898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mahalliy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asrlar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shakllangan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an’anaviy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turmush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tarziga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ma’muriy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boshqaruv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tizimi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birliklari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tugatilib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manfaatlariga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keladigan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boshqaruv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tizimi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qaror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88" y="119477"/>
            <a:ext cx="5293484" cy="8164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Farg‘ona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vodiysining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bo‘ysundirilishi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Osiyoga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istilochilik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yurishining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uchinchi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(1873-1879)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nihoyasiga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Завоевание Средней Аз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2" y="1123667"/>
            <a:ext cx="2350995" cy="16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1713" y="1411323"/>
            <a:ext cx="2808312" cy="1036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yurishlar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Osiyoning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aylantirildi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712" y="395908"/>
            <a:ext cx="5580025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‘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Osiyoni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bosib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olishning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to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‘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rtinchi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bosqichi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Amudaryo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Kapettog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‘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oralig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‘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u="sng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Qoraqum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sarhadlaridagi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turkmanlarga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qaratildi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ТУРКМЕНСКОЕ ВОЕННОЕ ИСКУССТВО: 20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96" y="1227672"/>
            <a:ext cx="3288858" cy="16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-136"/>
            <a:ext cx="5759450" cy="416130"/>
          </a:xfrm>
          <a:prstGeom prst="rect">
            <a:avLst/>
          </a:prstGeom>
          <a:solidFill>
            <a:srgbClr val="0070C0"/>
          </a:solidFill>
        </p:spPr>
        <p:txBody>
          <a:bodyPr wrap="square" lIns="51426" tIns="25713" rIns="51426" bIns="2571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Turkmanlarning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bo‘ysundirilishi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168" y="586076"/>
            <a:ext cx="4088469" cy="16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8423" y="2341620"/>
            <a:ext cx="5487960" cy="790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Shuning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1879-yil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iyulda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Krasnovodskdan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I.Lazerov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boshchiligidagi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harbiy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qo‘shin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turkmanlar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yashaydigan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hududlarga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jo‘natildi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421" y="35868"/>
            <a:ext cx="5487959" cy="51566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1879-yil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iyulda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Angliya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Afg‘oniston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hududining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qismini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olgandan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so‘ng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inglizlar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O‘rta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Osiyoga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ochildi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738" y="1007976"/>
            <a:ext cx="2556284" cy="13245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Turkmanlarning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qal’asi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Go‘ktepa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bo‘ysundirilgach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1881-yilda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chegaralar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belgilandi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TÜRKMENISTAN - ТУРКМЕНИСТАН: ТУРКМЕНСКИЕ ГОСУДАРСТВА В МИРОВОЙ ИСТОР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5" y="979306"/>
            <a:ext cx="2721302" cy="13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421" y="2413628"/>
            <a:ext cx="5507143" cy="790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o‘lkasidagi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bostirilishi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chegaralar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belgilandi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13" y="-136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1880-yil may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oyida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M.Skobelev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qo‘mondonligi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ostidagi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urinib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ko‘rildi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oylik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qamaldan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qal’a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qo‘lga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kiritildi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yerlardan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markazi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Ashxobod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GB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Kaspiyorti</a:t>
            </a:r>
            <a:r>
              <a:rPr lang="en-GB" sz="1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tuzildi</a:t>
            </a:r>
            <a:r>
              <a:rPr lang="en-GB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1836068"/>
            <a:ext cx="5544616" cy="13321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hududlarda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besh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Sirdaryo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Yettisuv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Farg‘ona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Samarqand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Kaspiyorti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viloyatlari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qilinib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general-</a:t>
            </a:r>
            <a:r>
              <a:rPr lang="en-GB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gubernatorligi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tarkibiga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kiritildi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Игорь АРТЁМОВ: Резня русских в Средней Азии. Сто лет спустя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/>
          <a:stretch/>
        </p:blipFill>
        <p:spPr bwMode="auto">
          <a:xfrm>
            <a:off x="748038" y="178676"/>
            <a:ext cx="4143954" cy="16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409" y="1453325"/>
            <a:ext cx="2546316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GB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Osiyo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xalqlarining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imperiyasiga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kurashdagi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mag‘lubiyatining</a:t>
            </a: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sabablari</a:t>
            </a:r>
            <a:r>
              <a:rPr lang="en-GB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nimada</a:t>
            </a: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Илья Полонский. Какая армия была у Бухарского эмира? | GreyLib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45" y="1187996"/>
            <a:ext cx="2539882" cy="19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-136"/>
            <a:ext cx="5759450" cy="416130"/>
          </a:xfrm>
          <a:prstGeom prst="rect">
            <a:avLst/>
          </a:prstGeom>
          <a:solidFill>
            <a:srgbClr val="0070C0"/>
          </a:solidFill>
        </p:spPr>
        <p:txBody>
          <a:bodyPr wrap="square" lIns="51426" tIns="25713" rIns="51426" bIns="2571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Mag‘lubiyat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sabablari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oqibatlari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417" y="395908"/>
            <a:ext cx="552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Osiyo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xalqlari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bosqinchilarga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qahramonlarcha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qarshilik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ko‘rsatdilar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kurashlari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samarasiz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yakunlandi</a:t>
            </a:r>
            <a:r>
              <a:rPr lang="en-GB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16" y="2026222"/>
            <a:ext cx="5580000" cy="1152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davlatlardagi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boshqaruvning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zo‘ravonlik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xususiyati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hukumatda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dushmanlar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ko‘payishiga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hukumatga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uzluksiz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borishdi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Natijada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hukmdorlar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Rossiyaning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qo‘llab-quvvatlashidan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umidvor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o‘zlari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mustamlakachilarning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gumashtasiga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aylanib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qolishdi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327" y="71872"/>
            <a:ext cx="5495706" cy="7444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just"/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amirligi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Xiva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xonliklari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nisbatan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rivojlanish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sohasida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273" y="971972"/>
            <a:ext cx="5495706" cy="9137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just"/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birlik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ziddiyatlar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yemirib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borardi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Davlatlarning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birontasi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bosqinga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uchragan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qo‘shnisiga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yordamga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kelmadi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xonlikning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alohida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tor-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etilishini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yengillashtirdi</a:t>
            </a:r>
            <a:r>
              <a:rPr lang="en-GB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657346" y="827956"/>
            <a:ext cx="246834" cy="1234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668292" y="1890711"/>
            <a:ext cx="246834" cy="1234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6" tIns="25713" rIns="51426" bIns="2571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25" y="719943"/>
            <a:ext cx="5472609" cy="2484129"/>
          </a:xfrm>
        </p:spPr>
        <p:txBody>
          <a:bodyPr>
            <a:normAutofit/>
          </a:bodyPr>
          <a:lstStyle/>
          <a:p>
            <a:pPr marL="0" indent="1793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xonligining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olinishiga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1793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xonligini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qayerlarda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1793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Farg‘ona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viloyati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qachon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qayerda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17938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Mag‘lubiyat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sabablarini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09" y="395908"/>
            <a:ext cx="5616624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Rossiya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imperiyasi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XIX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asrning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50–60-yillarida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harbiy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istilochilik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yo‘li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Qo‘qon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xonligi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hududining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qismini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bosib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3821" y="2977692"/>
            <a:ext cx="1469615" cy="154520"/>
          </a:xfrm>
          <a:prstGeom prst="rect">
            <a:avLst/>
          </a:prstGeom>
        </p:spPr>
        <p:txBody>
          <a:bodyPr wrap="none" lIns="51426" tIns="25713" rIns="51426" bIns="25713">
            <a:spAutoFit/>
          </a:bodyPr>
          <a:lstStyle/>
          <a:p>
            <a:pPr algn="just">
              <a:lnSpc>
                <a:spcPts val="782"/>
              </a:lnSpc>
              <a:spcBef>
                <a:spcPts val="298"/>
              </a:spcBef>
              <a:tabLst>
                <a:tab pos="1895971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Qo‘qon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qo‘shinlari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026" name="Picture 2" descr="10 фактов о войсках Кокандского ханст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50" y="1151992"/>
            <a:ext cx="2574283" cy="17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136"/>
            <a:ext cx="5759450" cy="421260"/>
          </a:xfrm>
          <a:prstGeom prst="rect">
            <a:avLst/>
          </a:prstGeom>
          <a:solidFill>
            <a:srgbClr val="0070C0"/>
          </a:solidFill>
        </p:spPr>
        <p:txBody>
          <a:bodyPr wrap="square" lIns="51426" tIns="25713" rIns="51426" bIns="2571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ru-RU" sz="16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altLang="ru-RU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xonligidagi</a:t>
            </a:r>
            <a:r>
              <a:rPr lang="en-US" alt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alt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alt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nizolarning</a:t>
            </a:r>
            <a:r>
              <a:rPr lang="en-US" altLang="ru-RU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kuchayishi</a:t>
            </a:r>
            <a:endParaRPr lang="ru-RU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433" y="1186500"/>
            <a:ext cx="2772308" cy="17388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K. P. Kaufman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xonlikda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kuchaytirish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maqsadida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1868-yilda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xonlikda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savdogarlariga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imkoniyatlar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35913"/>
            <a:ext cx="5616624" cy="540015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70-yillarida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xonligida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Дело №702. Как наказали участников восстания в Батпаккар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8" y="732040"/>
            <a:ext cx="4154238" cy="17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413" y="2520144"/>
            <a:ext cx="5544616" cy="544371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1875-yil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bahorida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avj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Is’hoq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Mullo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Hasan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Po‘latxon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rahbarlik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" y="-136"/>
            <a:ext cx="5652033" cy="7115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hukmdori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Xudoyorxon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bostirish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Oftobachi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Avliyolar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17-iyulda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qo‘zg‘olonchilar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43421" y="683940"/>
            <a:ext cx="2053958" cy="22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665" y="683940"/>
            <a:ext cx="3348372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Xudoyorxonning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Nasriddinbek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qo‘zg‘olonchilarga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qo‘shilganidan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20-iyulda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K.P.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Kaufmandan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yordam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so‘rashga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general-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gubernatordan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panoh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izlab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Xo‘jand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Toshkentga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Kaufman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Orenburgga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jo‘natdi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Orenburgdan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Hindiston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Makkaga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qaytib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kelayotganda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kasalga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chalinib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1882-yil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Afg‘onistonda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49" y="9296"/>
            <a:ext cx="5616624" cy="9266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Xudoyorxondan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Nasriddinbek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o‘tirdi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egallashga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Po‘latxon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Nasriddinbek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Oftobachiga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xonligida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vaziyat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keskinlashib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butun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vodiyni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qamrab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3"/>
          <a:stretch/>
        </p:blipFill>
        <p:spPr bwMode="auto">
          <a:xfrm>
            <a:off x="179425" y="863960"/>
            <a:ext cx="1933339" cy="20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425" y="2808176"/>
            <a:ext cx="193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Oftobachi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159645" y="899964"/>
            <a:ext cx="34563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Janglar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etayotgan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Nasriddinbek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mag‘lubiyatdan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qo‘rqib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1875-yil 22-sentabrda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taslim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Kaufman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shartnoma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imperatorning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sodiq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quli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tan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hech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olmasligi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million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rubl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tovon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Sirdaryoning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sohilidagi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Namangan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Chust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ixtiyoriga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o‘tganligi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belgilandi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13" y="443759"/>
            <a:ext cx="5616624" cy="88825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Po‘latxon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qo‘zg‘olonining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kuchayib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ketishidan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xavotirga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tushgan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tor-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Andijonga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Chunki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qo‘zg‘olonchilarning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kuchlari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joylashgan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к сражались с басмачами воины-интернационалисты Красной Арми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8" y="1448520"/>
            <a:ext cx="3715835" cy="15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-23668"/>
            <a:ext cx="5759450" cy="467427"/>
          </a:xfrm>
          <a:prstGeom prst="rect">
            <a:avLst/>
          </a:prstGeom>
          <a:solidFill>
            <a:srgbClr val="0070C0"/>
          </a:solidFill>
        </p:spPr>
        <p:txBody>
          <a:bodyPr wrap="square" lIns="51426" tIns="25713" rIns="51426" bIns="25713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Andijonga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uyushtirilgan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hujum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35868"/>
            <a:ext cx="5580620" cy="900055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+mn-lt"/>
              </a:rPr>
              <a:t>General M</a:t>
            </a:r>
            <a:r>
              <a:rPr lang="ru-RU" sz="1700" dirty="0" smtClean="0">
                <a:solidFill>
                  <a:srgbClr val="000000"/>
                </a:solidFill>
                <a:latin typeface="+mn-lt"/>
              </a:rPr>
              <a:t>.</a:t>
            </a:r>
            <a:r>
              <a:rPr lang="en-US" sz="1700" dirty="0" err="1" smtClean="0">
                <a:solidFill>
                  <a:srgbClr val="000000"/>
                </a:solidFill>
                <a:latin typeface="+mn-lt"/>
              </a:rPr>
              <a:t>Skobelev</a:t>
            </a:r>
            <a:r>
              <a:rPr lang="en-US" sz="17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boshchiligidagi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hujum</a:t>
            </a:r>
            <a:r>
              <a:rPr lang="ru-RU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+mn-lt"/>
              </a:rPr>
              <a:t>1875-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yil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oktabr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oyi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boshida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boshlandi</a:t>
            </a:r>
            <a:r>
              <a:rPr lang="ru-RU" sz="17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Shahar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kun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davomida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to‘plardan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o‘qqa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tutildi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Andijon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aholisi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mudofaa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janglarida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shaharning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har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bir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qarich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yeri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uchun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jon-jahdi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bilan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kurashdi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.</a:t>
            </a:r>
            <a:endParaRPr lang="ru-RU" sz="17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427" y="935922"/>
            <a:ext cx="1855362" cy="20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36427" y="2927886"/>
            <a:ext cx="1855363" cy="22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Skobelev</a:t>
            </a: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425" y="962387"/>
            <a:ext cx="3492388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M.Skobelov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boshchiligidagi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dastlabki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urinishlari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jiddiy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qarshilikka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imorat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xonadonlarga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qo‘yib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yong‘in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qoldirdi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1876-yil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yanvarda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uyushtirilgan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qiyinchilik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egallandi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7" y="1332012"/>
            <a:ext cx="2864156" cy="183055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-136"/>
            <a:ext cx="5759450" cy="416130"/>
          </a:xfrm>
          <a:prstGeom prst="rect">
            <a:avLst/>
          </a:prstGeom>
          <a:solidFill>
            <a:srgbClr val="0070C0"/>
          </a:solidFill>
        </p:spPr>
        <p:txBody>
          <a:bodyPr wrap="square" lIns="51426" tIns="25713" rIns="51426" bIns="2571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Namanganning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olinishi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13" y="403456"/>
            <a:ext cx="5616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imperiyasining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M.Skobelov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boshchiligidagi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1875-yil 18-oktabrda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Namanganga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joylashib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K.P.Kaufman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qo‘mondonligi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ostidagi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kuchlarga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qo‘shildi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qo‘shinlarga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qarshilik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Namanganda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1352334"/>
            <a:ext cx="252028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M.Skobelov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fevral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oyiga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kelibgina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harrbiy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qurol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ustunligi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g‘alabaga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erishdi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Po‘latxon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tarafdorlari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DF312-98E8-4039-B0FA-EA01903F92A5}" type="datetime1">
              <a:rPr lang="ru-RU" smtClean="0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5642-D356-46D9-BB47-371A58BAD9A9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7170" name="Picture 2" descr="Кокандское ханство: мудрость и безрассудная дерзость правителей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9" y="567859"/>
            <a:ext cx="3719113" cy="177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416" y="2376128"/>
            <a:ext cx="5651626" cy="790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Shu tariqa </a:t>
            </a:r>
            <a:r>
              <a:rPr lang="en-US" sz="1600" dirty="0" err="1">
                <a:solidFill>
                  <a:srgbClr val="000000"/>
                </a:solidFill>
              </a:rPr>
              <a:t>Qo‘qon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xonligi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hududi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o‘rnida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Turkiston</a:t>
            </a:r>
            <a:r>
              <a:rPr lang="en-US" sz="1600" dirty="0">
                <a:solidFill>
                  <a:srgbClr val="000000"/>
                </a:solidFill>
              </a:rPr>
              <a:t> general-</a:t>
            </a:r>
            <a:r>
              <a:rPr lang="en-US" sz="1600" dirty="0" err="1">
                <a:solidFill>
                  <a:srgbClr val="000000"/>
                </a:solidFill>
              </a:rPr>
              <a:t>gubernatorligi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tarkibiga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kiruvchi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u="sng" dirty="0" err="1">
                <a:solidFill>
                  <a:srgbClr val="000000"/>
                </a:solidFill>
              </a:rPr>
              <a:t>Farg‘ona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b="1" u="sng" dirty="0" err="1">
                <a:solidFill>
                  <a:srgbClr val="000000"/>
                </a:solidFill>
              </a:rPr>
              <a:t>viloyati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tashkil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qilindi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415" y="-136"/>
            <a:ext cx="5619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1876-yil 19-fevralda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Qo‘qon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xonligining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tugatilganligi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to‘g‘risidagi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farmoni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155889</TotalTime>
  <Words>811</Words>
  <Application>Microsoft Office PowerPoint</Application>
  <PresentationFormat>Произвольный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Times New Roman</vt:lpstr>
      <vt:lpstr>1_Office Theme</vt:lpstr>
      <vt:lpstr>Презентация PowerPoint</vt:lpstr>
      <vt:lpstr>K. P. Kaufman xonlikda o‘z ta’sirini kuchaytirish maqsadida 1868-yilda xon  bilan shartnoma tuzdi. Unga ko‘ra xonlikda Rossiya savdogarlariga katta imkoniyatlar berildi. </vt:lpstr>
      <vt:lpstr>XIX asrning 70-yillarida Qo‘qon xonligida ko‘plab qo‘zg‘olonlar bo‘lib o‘tdi. </vt:lpstr>
      <vt:lpstr>Qo‘qon hukmdori Xudoyorxon qo‘zg‘olonni bostirish uchun Abdurahmon Oftobachi, Iso Avliyolar boshchiligida qo‘shin yubordi. Lekin ular           17-iyulda qo‘zg‘olonchilar tomoniga o‘tib ketdi.</vt:lpstr>
      <vt:lpstr>Xudoyorxondan so‘ng taxtga Nasriddinbek o‘tirdi. Taxtni egallashga harakat qilgan Po‘latxon Nasriddinbek va Abdurahmon Oftobachiga qarshi bo‘lib qoldi. Qo‘qon xonligida siyosiy vaziyat keskinlashib, qo‘zg‘olon butun vodiyni qamrab oldi.</vt:lpstr>
      <vt:lpstr>Презентация PowerPoint</vt:lpstr>
      <vt:lpstr>General M.Skobelev boshchiligidagi hujum 1875-yil oktabr oyi boshida boshlandi. Shahar kun davomida to‘plardan o‘qqa tutildi. Andijon aholisi mudofaa janglarida shaharning har bir qarich yeri uchun jon-jahdi bilan kurashdi.</vt:lpstr>
      <vt:lpstr>Презентация PowerPoint</vt:lpstr>
      <vt:lpstr>Презентация PowerPoint</vt:lpstr>
      <vt:lpstr>XIX asrning ikkinchi yarmida Rossiya imperiyasining O‘rta Osiyoda olib borgan istilochilik yurishlari natijasida Qo‘qon xonligi Buxoro va Xiva davlatlaridan farqli ravishda davlat sifatida butunlay tugatildi. </vt:lpstr>
      <vt:lpstr>Farg‘ona vodiysining bo‘ysundirilishi bilan Rossiya imperiyasining O‘rta Osiyoga istilochilik yurishining uchinchi bosqichi (1873-1879) nihoyasiga yetdi. </vt:lpstr>
      <vt:lpstr>Презентация PowerPoint</vt:lpstr>
      <vt:lpstr>1879-yil iyulda Angliya Afg‘oniston hududining bir qismini bosib olgandan so‘ng inglizlar uchun O‘rta Osiyoga yo‘l ochildi.</vt:lpstr>
      <vt:lpstr>Turkmanlarning asosiy qal’asi Go‘ktepa bo‘ysundirilgach,  1881-yilda Rossiya va Eron o‘rtasidagi chegaralar belgilandi. </vt:lpstr>
      <vt:lpstr>Shunday qilib, bosib olingan hududlarda besh viloyat: Sirdaryo, Yettisuv, Farg‘ona, Samarqand va Kaspiyorti viloyatlari tashkil qilinib, ular yangi tashkil etilgan Turkiston general-gubernatorligi tarkibiga kiritildi. </vt:lpstr>
      <vt:lpstr>Презентация PowerPoint</vt:lpstr>
      <vt:lpstr>Презентация PowerPoint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1561</cp:revision>
  <dcterms:created xsi:type="dcterms:W3CDTF">2014-10-08T23:03:32Z</dcterms:created>
  <dcterms:modified xsi:type="dcterms:W3CDTF">2021-01-12T07:47:20Z</dcterms:modified>
</cp:coreProperties>
</file>