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4"/>
  </p:notesMasterIdLst>
  <p:sldIdLst>
    <p:sldId id="1450" r:id="rId2"/>
    <p:sldId id="1529" r:id="rId3"/>
    <p:sldId id="1530" r:id="rId4"/>
    <p:sldId id="1532" r:id="rId5"/>
    <p:sldId id="1533" r:id="rId6"/>
    <p:sldId id="1534" r:id="rId7"/>
    <p:sldId id="1536" r:id="rId8"/>
    <p:sldId id="1537" r:id="rId9"/>
    <p:sldId id="1538" r:id="rId10"/>
    <p:sldId id="1539" r:id="rId11"/>
    <p:sldId id="1540" r:id="rId12"/>
    <p:sldId id="1541" r:id="rId13"/>
    <p:sldId id="1543" r:id="rId14"/>
    <p:sldId id="1544" r:id="rId15"/>
    <p:sldId id="1546" r:id="rId16"/>
    <p:sldId id="1547" r:id="rId17"/>
    <p:sldId id="1548" r:id="rId18"/>
    <p:sldId id="1549" r:id="rId19"/>
    <p:sldId id="1550" r:id="rId20"/>
    <p:sldId id="1552" r:id="rId21"/>
    <p:sldId id="1554" r:id="rId22"/>
    <p:sldId id="1488" r:id="rId23"/>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29"/>
            <p14:sldId id="1530"/>
            <p14:sldId id="1532"/>
            <p14:sldId id="1533"/>
            <p14:sldId id="1534"/>
            <p14:sldId id="1536"/>
            <p14:sldId id="1537"/>
            <p14:sldId id="1538"/>
            <p14:sldId id="1539"/>
            <p14:sldId id="1540"/>
            <p14:sldId id="1541"/>
            <p14:sldId id="1543"/>
            <p14:sldId id="1544"/>
            <p14:sldId id="1546"/>
            <p14:sldId id="1547"/>
            <p14:sldId id="1548"/>
            <p14:sldId id="1549"/>
            <p14:sldId id="1550"/>
            <p14:sldId id="1552"/>
            <p14:sldId id="1554"/>
            <p14:sldId id="1488"/>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6C8AB"/>
    <a:srgbClr val="D2C99A"/>
    <a:srgbClr val="FFFFFF"/>
    <a:srgbClr val="DDDDDD"/>
    <a:srgbClr val="B2B2B2"/>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99288" autoAdjust="0"/>
  </p:normalViewPr>
  <p:slideViewPr>
    <p:cSldViewPr snapToObjects="1">
      <p:cViewPr varScale="1">
        <p:scale>
          <a:sx n="231" d="100"/>
          <a:sy n="231" d="100"/>
        </p:scale>
        <p:origin x="558" y="192"/>
      </p:cViewPr>
      <p:guideLst>
        <p:guide orient="horz" pos="742"/>
        <p:guide pos="1882"/>
        <p:guide orient="horz" pos="517"/>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1/21/2021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33DB8094-2E1B-4F5F-9A8F-809167A7AA39}" type="datetime1">
              <a:rPr lang="ru-RU"/>
              <a:pPr>
                <a:defRPr/>
              </a:pPr>
              <a:t>21.01.2021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BC1D8AAB-EED0-4A49-9214-AD329B1305BF}" type="slidenum">
              <a:rPr lang="ru-RU" altLang="ru-RU"/>
              <a:pPr/>
              <a:t>‹#›</a:t>
            </a:fld>
            <a:endParaRPr lang="ru-RU" altLang="ru-RU"/>
          </a:p>
        </p:txBody>
      </p:sp>
    </p:spTree>
    <p:extLst>
      <p:ext uri="{BB962C8B-B14F-4D97-AF65-F5344CB8AC3E}">
        <p14:creationId xmlns:p14="http://schemas.microsoft.com/office/powerpoint/2010/main" val="21697414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0706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755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linkedin.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facebook.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twitter.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2"/>
          </p:cNvPr>
          <p:cNvSpPr/>
          <p:nvPr/>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3"/>
          </p:cNvPr>
          <p:cNvSpPr/>
          <p:nvPr/>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4"/>
          </p:cNvPr>
          <p:cNvSpPr/>
          <p:nvPr/>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 id="2147483862" r:id="rId59"/>
    <p:sldLayoutId id="2147483863" r:id="rId60"/>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a16="http://schemas.microsoft.com/office/drawing/2014/main" xmlns="" id="{96789AA7-9596-4F83-89FD-AEC28EE179F1}"/>
              </a:ext>
            </a:extLst>
          </p:cNvPr>
          <p:cNvSpPr txBox="1"/>
          <p:nvPr/>
        </p:nvSpPr>
        <p:spPr>
          <a:xfrm>
            <a:off x="467457" y="1196369"/>
            <a:ext cx="3456385" cy="1732504"/>
          </a:xfrm>
          <a:prstGeom prst="rect">
            <a:avLst/>
          </a:prstGeom>
        </p:spPr>
        <p:txBody>
          <a:bodyPr vert="horz" wrap="square" lIns="0" tIns="13949" rIns="0" bIns="0" rtlCol="0">
            <a:spAutoFit/>
          </a:bodyPr>
          <a:lstStyle/>
          <a:p>
            <a:pPr marL="18387">
              <a:spcBef>
                <a:spcPts val="110"/>
              </a:spcBef>
              <a:spcAft>
                <a:spcPts val="600"/>
              </a:spcAft>
            </a:pPr>
            <a:r>
              <a:rPr sz="2000" dirty="0" err="1" smtClean="0">
                <a:solidFill>
                  <a:srgbClr val="002060"/>
                </a:solidFill>
                <a:latin typeface="Arial" pitchFamily="34" charset="0"/>
                <a:cs typeface="Arial" pitchFamily="34" charset="0"/>
              </a:rPr>
              <a:t>Mavzu</a:t>
            </a:r>
            <a:r>
              <a:rPr sz="2000" dirty="0" smtClean="0">
                <a:solidFill>
                  <a:srgbClr val="002060"/>
                </a:solidFill>
                <a:latin typeface="Arial" pitchFamily="34" charset="0"/>
                <a:cs typeface="Arial" pitchFamily="34" charset="0"/>
              </a:rPr>
              <a:t>:</a:t>
            </a:r>
            <a:r>
              <a:rPr lang="en-US" sz="2000" dirty="0" smtClean="0">
                <a:solidFill>
                  <a:srgbClr val="002060"/>
                </a:solidFill>
                <a:latin typeface="Arial" pitchFamily="34" charset="0"/>
                <a:cs typeface="Arial" pitchFamily="34" charset="0"/>
              </a:rPr>
              <a:t> </a:t>
            </a:r>
          </a:p>
          <a:p>
            <a:pPr marL="18387">
              <a:spcBef>
                <a:spcPts val="110"/>
              </a:spcBef>
              <a:spcAft>
                <a:spcPts val="600"/>
              </a:spcAft>
            </a:pPr>
            <a:r>
              <a:rPr lang="en-US" sz="2000" b="1" dirty="0" err="1" smtClean="0">
                <a:solidFill>
                  <a:srgbClr val="002060"/>
                </a:solidFill>
                <a:latin typeface="Arial" pitchFamily="34" charset="0"/>
                <a:cs typeface="Arial" pitchFamily="34" charset="0"/>
              </a:rPr>
              <a:t>Turkistonda</a:t>
            </a:r>
            <a:r>
              <a:rPr lang="en-US" sz="2000" b="1" dirty="0" smtClean="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milliy-ozodlik</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harakatlarining</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boshlanishi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va</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uning</a:t>
            </a:r>
            <a:r>
              <a:rPr lang="en-US" sz="2000" b="1" dirty="0">
                <a:solidFill>
                  <a:srgbClr val="002060"/>
                </a:solidFill>
                <a:latin typeface="Arial" pitchFamily="34" charset="0"/>
                <a:cs typeface="Arial" pitchFamily="34" charset="0"/>
              </a:rPr>
              <a:t> </a:t>
            </a:r>
            <a:r>
              <a:rPr lang="en-US" sz="2000" b="1" dirty="0" err="1" smtClean="0">
                <a:solidFill>
                  <a:srgbClr val="002060"/>
                </a:solidFill>
                <a:latin typeface="Arial" pitchFamily="34" charset="0"/>
                <a:cs typeface="Arial" pitchFamily="34" charset="0"/>
              </a:rPr>
              <a:t>sabablari</a:t>
            </a:r>
            <a:r>
              <a:rPr lang="en-US" sz="2000" b="1" dirty="0" smtClean="0">
                <a:solidFill>
                  <a:srgbClr val="002060"/>
                </a:solidFill>
                <a:latin typeface="Arial" pitchFamily="34" charset="0"/>
                <a:cs typeface="Arial" pitchFamily="34" charset="0"/>
              </a:rPr>
              <a:t>.</a:t>
            </a:r>
          </a:p>
          <a:p>
            <a:pPr marL="18387">
              <a:spcBef>
                <a:spcPts val="110"/>
              </a:spcBef>
              <a:spcAft>
                <a:spcPts val="600"/>
              </a:spcAft>
            </a:pPr>
            <a:r>
              <a:rPr lang="en-US" sz="2000" b="1" dirty="0" err="1">
                <a:solidFill>
                  <a:srgbClr val="002060"/>
                </a:solidFill>
                <a:latin typeface="Arial" pitchFamily="34" charset="0"/>
                <a:cs typeface="Arial" pitchFamily="34" charset="0"/>
              </a:rPr>
              <a:t>Toshkentda</a:t>
            </a:r>
            <a:r>
              <a:rPr lang="en-US" sz="2000" b="1" dirty="0">
                <a:solidFill>
                  <a:srgbClr val="002060"/>
                </a:solidFill>
                <a:latin typeface="Arial" pitchFamily="34" charset="0"/>
                <a:cs typeface="Arial" pitchFamily="34" charset="0"/>
              </a:rPr>
              <a:t> </a:t>
            </a:r>
            <a:r>
              <a:rPr lang="en-US" sz="2000" b="1" dirty="0" smtClean="0">
                <a:solidFill>
                  <a:srgbClr val="002060"/>
                </a:solidFill>
                <a:latin typeface="Arial" pitchFamily="34" charset="0"/>
                <a:cs typeface="Arial" pitchFamily="34" charset="0"/>
              </a:rPr>
              <a:t> “</a:t>
            </a:r>
            <a:r>
              <a:rPr lang="en-US" sz="2000" b="1" dirty="0" err="1" smtClean="0">
                <a:solidFill>
                  <a:srgbClr val="002060"/>
                </a:solidFill>
                <a:latin typeface="Arial" pitchFamily="34" charset="0"/>
                <a:cs typeface="Arial" pitchFamily="34" charset="0"/>
              </a:rPr>
              <a:t>vabo</a:t>
            </a:r>
            <a:r>
              <a:rPr lang="en-US" sz="2000" b="1" dirty="0" smtClean="0">
                <a:solidFill>
                  <a:srgbClr val="002060"/>
                </a:solidFill>
                <a:latin typeface="Arial" pitchFamily="34" charset="0"/>
                <a:cs typeface="Arial" pitchFamily="34" charset="0"/>
              </a:rPr>
              <a:t> </a:t>
            </a:r>
            <a:r>
              <a:rPr lang="en-US" sz="2000" b="1" dirty="0" err="1" smtClean="0">
                <a:solidFill>
                  <a:srgbClr val="002060"/>
                </a:solidFill>
                <a:latin typeface="Arial" pitchFamily="34" charset="0"/>
                <a:cs typeface="Arial" pitchFamily="34" charset="0"/>
              </a:rPr>
              <a:t>isyoni</a:t>
            </a:r>
            <a:r>
              <a:rPr lang="en-US" sz="2000" b="1" dirty="0" smtClean="0">
                <a:solidFill>
                  <a:srgbClr val="002060"/>
                </a:solidFill>
                <a:latin typeface="Arial" pitchFamily="34" charset="0"/>
                <a:cs typeface="Arial" pitchFamily="34" charset="0"/>
              </a:rPr>
              <a:t>”</a:t>
            </a:r>
            <a:endParaRPr sz="2000" dirty="0">
              <a:solidFill>
                <a:srgbClr val="002060"/>
              </a:solidFill>
              <a:latin typeface="Arial" pitchFamily="34" charset="0"/>
              <a:cs typeface="Arial"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157989" y="1253878"/>
            <a:ext cx="253616"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xmlns="" id="{ACB4B4C4-B96E-4D3D-A3B1-019ECDA735A1}"/>
              </a:ext>
            </a:extLst>
          </p:cNvPr>
          <p:cNvSpPr/>
          <p:nvPr/>
        </p:nvSpPr>
        <p:spPr>
          <a:xfrm>
            <a:off x="157988" y="2166362"/>
            <a:ext cx="253616"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690993" y="219347"/>
            <a:ext cx="925036"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696151" y="227770"/>
            <a:ext cx="919878"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794784" y="359904"/>
            <a:ext cx="811866" cy="339172"/>
          </a:xfrm>
          <a:prstGeom prst="rect">
            <a:avLst/>
          </a:prstGeom>
        </p:spPr>
        <p:txBody>
          <a:bodyPr vert="horz" wrap="square" lIns="0" tIns="15852" rIns="0" bIns="0" rtlCol="0">
            <a:spAutoFit/>
          </a:bodyPr>
          <a:lstStyle/>
          <a:p>
            <a:pPr>
              <a:spcBef>
                <a:spcPts val="125"/>
              </a:spcBef>
            </a:pPr>
            <a:r>
              <a:rPr lang="en-US" sz="2100" b="1" spc="10" dirty="0" smtClean="0">
                <a:solidFill>
                  <a:srgbClr val="FEFEFE"/>
                </a:solidFill>
                <a:latin typeface="Arial"/>
                <a:cs typeface="Arial"/>
              </a:rPr>
              <a:t>9-sinf</a:t>
            </a:r>
            <a:endParaRPr sz="2100" dirty="0">
              <a:latin typeface="Arial"/>
              <a:cs typeface="Arial"/>
            </a:endParaRPr>
          </a:p>
        </p:txBody>
      </p:sp>
      <p:sp>
        <p:nvSpPr>
          <p:cNvPr id="25" name="object 2">
            <a:extLst>
              <a:ext uri="{FF2B5EF4-FFF2-40B4-BE49-F238E27FC236}">
                <a16:creationId xmlns:a16="http://schemas.microsoft.com/office/drawing/2014/main" xmlns="" id="{173C2D9C-C6BD-4DDA-B358-531897F817D9}"/>
              </a:ext>
            </a:extLst>
          </p:cNvPr>
          <p:cNvSpPr txBox="1">
            <a:spLocks/>
          </p:cNvSpPr>
          <p:nvPr/>
        </p:nvSpPr>
        <p:spPr>
          <a:xfrm>
            <a:off x="848884"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a16="http://schemas.microsoft.com/office/drawing/2014/main" xmlns=""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a16="http://schemas.microsoft.com/office/drawing/2014/main" xmlns=""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a16="http://schemas.microsoft.com/office/drawing/2014/main" xmlns=""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a16="http://schemas.microsoft.com/office/drawing/2014/main" xmlns=""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a16="http://schemas.microsoft.com/office/drawing/2014/main" xmlns=""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247877" y="1275695"/>
            <a:ext cx="1404156"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107877"/>
            <a:ext cx="5616624" cy="92950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savdo-sanoat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doiralari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tomonlama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ayniqsa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jihatdan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959908" y="1177778"/>
            <a:ext cx="3628454" cy="176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637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979" y="-136"/>
            <a:ext cx="5409046" cy="540015"/>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O‘lka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to‘lqin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kuchayib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ketishidan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doimiy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ravishda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xavfsirab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turardi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6746" y="577867"/>
            <a:ext cx="3722795" cy="1619833"/>
          </a:xfrm>
        </p:spPr>
      </p:pic>
      <p:sp>
        <p:nvSpPr>
          <p:cNvPr id="7" name="Прямоугольник 6"/>
          <p:cNvSpPr/>
          <p:nvPr/>
        </p:nvSpPr>
        <p:spPr>
          <a:xfrm>
            <a:off x="71413" y="2196108"/>
            <a:ext cx="5580620" cy="1036813"/>
          </a:xfrm>
          <a:prstGeom prst="rect">
            <a:avLst/>
          </a:prstGeom>
        </p:spPr>
        <p:txBody>
          <a:bodyPr wrap="square" lIns="51426" tIns="25713" rIns="51426" bIns="25713">
            <a:spAutoFit/>
          </a:bodyPr>
          <a:lstStyle/>
          <a:p>
            <a:pPr algn="ctr"/>
            <a:r>
              <a:rPr lang="en-US" sz="1600" dirty="0">
                <a:solidFill>
                  <a:srgbClr val="000000"/>
                </a:solidFill>
                <a:latin typeface="Arial" pitchFamily="34" charset="0"/>
                <a:cs typeface="Arial" pitchFamily="34" charset="0"/>
              </a:rPr>
              <a:t>General-gubernator </a:t>
            </a:r>
            <a:r>
              <a:rPr lang="en-US" sz="1600" dirty="0" err="1">
                <a:solidFill>
                  <a:srgbClr val="000000"/>
                </a:solidFill>
                <a:latin typeface="Arial" pitchFamily="34" charset="0"/>
                <a:cs typeface="Arial" pitchFamily="34" charset="0"/>
              </a:rPr>
              <a:t>mahkamasi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maxsus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bo‘limining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ma’ruzasida</a:t>
            </a:r>
            <a:r>
              <a:rPr lang="en-US" sz="1600"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isyonga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moyil</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sudga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oshkora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fikr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bildirdi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379034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35869"/>
            <a:ext cx="5580619" cy="1296143"/>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1892-yildan </a:t>
            </a:r>
            <a:r>
              <a:rPr lang="en-US" sz="1600" dirty="0" err="1">
                <a:solidFill>
                  <a:srgbClr val="000000"/>
                </a:solidFill>
                <a:latin typeface="Arial" pitchFamily="34" charset="0"/>
                <a:cs typeface="Arial" pitchFamily="34" charset="0"/>
              </a:rPr>
              <a:t>mustamlakachilar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fuqarolarni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ko‘rsatgan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taqdirda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bevosita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sudiga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boshladilar</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Gunohkorlar”ni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ochiqchasiga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endilikda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odamlarni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qo‘rqitish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mustamlakachilarga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huquqlar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10242" name="Picture 2" descr="Друзья поневоле. Россия и бухарские евреи, 1800–191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43725" y="1161009"/>
            <a:ext cx="2210094" cy="20072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Как в Средней Азии делают героев-освободителей из мятежников ..."/>
          <p:cNvPicPr>
            <a:picLocks noChangeAspect="1" noChangeArrowheads="1"/>
          </p:cNvPicPr>
          <p:nvPr/>
        </p:nvPicPr>
        <p:blipFill rotWithShape="1">
          <a:blip r:embed="rId3">
            <a:extLst>
              <a:ext uri="{28A0092B-C50C-407E-A947-70E740481C1C}">
                <a14:useLocalDpi xmlns:a14="http://schemas.microsoft.com/office/drawing/2010/main" val="0"/>
              </a:ext>
            </a:extLst>
          </a:blip>
          <a:stretch/>
        </p:blipFill>
        <p:spPr bwMode="auto">
          <a:xfrm>
            <a:off x="107417" y="1198590"/>
            <a:ext cx="2448272" cy="1933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824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4809" y="1281641"/>
            <a:ext cx="2700300" cy="1526535"/>
          </a:xfrm>
        </p:spPr>
      </p:pic>
      <p:sp>
        <p:nvSpPr>
          <p:cNvPr id="7" name="Прямоугольник 6"/>
          <p:cNvSpPr/>
          <p:nvPr/>
        </p:nvSpPr>
        <p:spPr>
          <a:xfrm>
            <a:off x="107417" y="637819"/>
            <a:ext cx="5544616" cy="298149"/>
          </a:xfrm>
          <a:prstGeom prst="rect">
            <a:avLst/>
          </a:prstGeom>
        </p:spPr>
        <p:txBody>
          <a:bodyPr wrap="square" lIns="51426" tIns="25713" rIns="51426" bIns="25713">
            <a:spAutoFit/>
          </a:bodyPr>
          <a:lstStyle/>
          <a:p>
            <a:pPr algn="ctr"/>
            <a:r>
              <a:rPr lang="en-US" sz="1600" dirty="0">
                <a:solidFill>
                  <a:srgbClr val="000000"/>
                </a:solidFill>
                <a:latin typeface="Arial" pitchFamily="34" charset="0"/>
                <a:ea typeface="Times New Roman" panose="02020603050405020304" pitchFamily="18" charset="0"/>
                <a:cs typeface="Arial" pitchFamily="34" charset="0"/>
              </a:rPr>
              <a:t>1892-yilning mart </a:t>
            </a:r>
            <a:r>
              <a:rPr lang="en-US" sz="1600" dirty="0" err="1">
                <a:solidFill>
                  <a:srgbClr val="000000"/>
                </a:solidFill>
                <a:latin typeface="Arial" pitchFamily="34" charset="0"/>
                <a:ea typeface="Times New Roman" panose="02020603050405020304" pitchFamily="18" charset="0"/>
                <a:cs typeface="Arial" pitchFamily="34" charset="0"/>
              </a:rPr>
              <a:t>oyida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Afg‘onistonda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vabo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kasalligi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tarqaldi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9" name="Прямоугольник 8"/>
          <p:cNvSpPr/>
          <p:nvPr/>
        </p:nvSpPr>
        <p:spPr>
          <a:xfrm>
            <a:off x="251433" y="1278920"/>
            <a:ext cx="2520280"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Bahor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faslining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oxirlariga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kelib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bu</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kasallik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a:solidFill>
                  <a:srgbClr val="000000"/>
                </a:solidFill>
                <a:latin typeface="Arial" pitchFamily="34" charset="0"/>
                <a:ea typeface="Times New Roman" panose="02020603050405020304" pitchFamily="18" charset="0"/>
                <a:cs typeface="Arial" pitchFamily="34" charset="0"/>
              </a:rPr>
              <a:t>Samarqand</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smtClean="0">
                <a:solidFill>
                  <a:srgbClr val="000000"/>
                </a:solidFill>
                <a:latin typeface="Arial" pitchFamily="34" charset="0"/>
                <a:ea typeface="Times New Roman" panose="02020603050405020304" pitchFamily="18" charset="0"/>
                <a:cs typeface="Arial" pitchFamily="34" charset="0"/>
              </a:rPr>
              <a:t>viloyati</a:t>
            </a:r>
            <a:r>
              <a:rPr lang="en-US" sz="1600" dirty="0" err="1" smtClean="0">
                <a:solidFill>
                  <a:srgbClr val="000000"/>
                </a:solidFill>
                <a:latin typeface="Arial" pitchFamily="34" charset="0"/>
                <a:ea typeface="Times New Roman" panose="02020603050405020304" pitchFamily="18" charset="0"/>
                <a:cs typeface="Arial" pitchFamily="34" charset="0"/>
              </a:rPr>
              <a:t>ning</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Jizzax</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smtClean="0">
                <a:solidFill>
                  <a:srgbClr val="000000"/>
                </a:solidFill>
                <a:latin typeface="Arial" pitchFamily="34" charset="0"/>
                <a:ea typeface="Times New Roman" panose="02020603050405020304" pitchFamily="18" charset="0"/>
                <a:cs typeface="Arial" pitchFamily="34" charset="0"/>
              </a:rPr>
              <a:t>uyezdi</a:t>
            </a:r>
            <a:r>
              <a:rPr lang="en-US" sz="1600" dirty="0" err="1" smtClean="0">
                <a:solidFill>
                  <a:srgbClr val="000000"/>
                </a:solidFill>
                <a:latin typeface="Arial" pitchFamily="34" charset="0"/>
                <a:ea typeface="Times New Roman" panose="02020603050405020304" pitchFamily="18" charset="0"/>
                <a:cs typeface="Arial" pitchFamily="34" charset="0"/>
              </a:rPr>
              <a:t>da</a:t>
            </a:r>
            <a:r>
              <a:rPr lang="en-US" sz="1600" dirty="0">
                <a:solidFill>
                  <a:srgbClr val="000000"/>
                </a:solidFill>
                <a:latin typeface="Arial" pitchFamily="34" charset="0"/>
                <a:ea typeface="Times New Roman" panose="02020603050405020304" pitchFamily="18" charset="0"/>
                <a:cs typeface="Arial" pitchFamily="34" charset="0"/>
              </a:rPr>
              <a:t>, </a:t>
            </a:r>
            <a:endParaRPr lang="en-US" sz="1600" dirty="0" smtClean="0">
              <a:solidFill>
                <a:srgbClr val="000000"/>
              </a:solidFill>
              <a:latin typeface="Arial" pitchFamily="34" charset="0"/>
              <a:ea typeface="Times New Roman" panose="02020603050405020304" pitchFamily="18" charset="0"/>
              <a:cs typeface="Arial" pitchFamily="34" charset="0"/>
            </a:endParaRPr>
          </a:p>
          <a:p>
            <a:pPr algn="ctr"/>
            <a:r>
              <a:rPr lang="en-US" sz="1600" dirty="0" smtClean="0">
                <a:solidFill>
                  <a:srgbClr val="000000"/>
                </a:solidFill>
                <a:latin typeface="Arial" pitchFamily="34" charset="0"/>
                <a:ea typeface="Times New Roman" panose="02020603050405020304" pitchFamily="18" charset="0"/>
                <a:cs typeface="Arial" pitchFamily="34" charset="0"/>
              </a:rPr>
              <a:t>7-iyunda </a:t>
            </a:r>
            <a:r>
              <a:rPr lang="en-US" sz="1600" dirty="0" err="1">
                <a:solidFill>
                  <a:srgbClr val="000000"/>
                </a:solidFill>
                <a:latin typeface="Arial" pitchFamily="34" charset="0"/>
                <a:ea typeface="Times New Roman" panose="02020603050405020304" pitchFamily="18" charset="0"/>
                <a:cs typeface="Arial" pitchFamily="34" charset="0"/>
              </a:rPr>
              <a:t>esa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Toshkent</a:t>
            </a:r>
            <a:r>
              <a:rPr lang="en-US" sz="1600" dirty="0" err="1">
                <a:solidFill>
                  <a:srgbClr val="000000"/>
                </a:solidFill>
                <a:latin typeface="Arial" pitchFamily="34" charset="0"/>
                <a:ea typeface="Times New Roman" panose="02020603050405020304" pitchFamily="18" charset="0"/>
                <a:cs typeface="Arial" pitchFamily="34" charset="0"/>
              </a:rPr>
              <a:t>da</a:t>
            </a:r>
            <a:r>
              <a:rPr lang="en-US" sz="1600" dirty="0">
                <a:solidFill>
                  <a:srgbClr val="000000"/>
                </a:solidFill>
                <a:latin typeface="Arial" pitchFamily="34" charset="0"/>
                <a:ea typeface="Times New Roman" panose="02020603050405020304" pitchFamily="18" charset="0"/>
                <a:cs typeface="Arial" pitchFamily="34" charset="0"/>
              </a:rPr>
              <a:t> ham </a:t>
            </a:r>
            <a:r>
              <a:rPr lang="en-US" sz="1600" dirty="0" err="1">
                <a:solidFill>
                  <a:srgbClr val="000000"/>
                </a:solidFill>
                <a:latin typeface="Arial" pitchFamily="34" charset="0"/>
                <a:ea typeface="Times New Roman" panose="02020603050405020304" pitchFamily="18" charset="0"/>
                <a:cs typeface="Arial" pitchFamily="34" charset="0"/>
              </a:rPr>
              <a:t>qayd</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qilindi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10" name="Прямоугольник 9"/>
          <p:cNvSpPr/>
          <p:nvPr/>
        </p:nvSpPr>
        <p:spPr>
          <a:xfrm>
            <a:off x="0" y="-66502"/>
            <a:ext cx="5759450" cy="513593"/>
          </a:xfrm>
          <a:prstGeom prst="rect">
            <a:avLst/>
          </a:prstGeom>
          <a:solidFill>
            <a:srgbClr val="0070C0"/>
          </a:solidFill>
        </p:spPr>
        <p:txBody>
          <a:bodyPr wrap="square" lIns="51426" tIns="25713" rIns="51426" bIns="25713" anchor="ctr">
            <a:spAutoFit/>
          </a:bodyPr>
          <a:lstStyle/>
          <a:p>
            <a:pPr algn="ctr">
              <a:lnSpc>
                <a:spcPct val="150000"/>
              </a:lnSpc>
            </a:pPr>
            <a:r>
              <a:rPr lang="en-US" sz="2000" b="1" dirty="0" smtClean="0">
                <a:solidFill>
                  <a:schemeClr val="bg1"/>
                </a:solidFill>
                <a:latin typeface="Arial" pitchFamily="34" charset="0"/>
                <a:cs typeface="Arial" pitchFamily="34" charset="0"/>
              </a:rPr>
              <a:t>“</a:t>
            </a:r>
            <a:r>
              <a:rPr lang="en-US" sz="2000" b="1" dirty="0" err="1" smtClean="0">
                <a:solidFill>
                  <a:schemeClr val="bg1"/>
                </a:solidFill>
                <a:latin typeface="Arial" pitchFamily="34" charset="0"/>
                <a:cs typeface="Arial" pitchFamily="34" charset="0"/>
              </a:rPr>
              <a:t>Vabo</a:t>
            </a:r>
            <a:r>
              <a:rPr lang="en-US" sz="2000" b="1" dirty="0" smtClean="0">
                <a:solidFill>
                  <a:schemeClr val="bg1"/>
                </a:solidFill>
                <a:latin typeface="Arial" pitchFamily="34" charset="0"/>
                <a:cs typeface="Arial" pitchFamily="34" charset="0"/>
              </a:rPr>
              <a:t>” </a:t>
            </a:r>
            <a:r>
              <a:rPr lang="en-US" sz="2000" b="1" dirty="0" err="1" smtClean="0">
                <a:solidFill>
                  <a:schemeClr val="bg1"/>
                </a:solidFill>
                <a:latin typeface="Arial" pitchFamily="34" charset="0"/>
                <a:cs typeface="Arial" pitchFamily="34" charset="0"/>
              </a:rPr>
              <a:t>qo‘zg‘olonining</a:t>
            </a:r>
            <a:r>
              <a:rPr lang="en-US" sz="2000" b="1" dirty="0" smtClean="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boshlanish</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sabablari</a:t>
            </a:r>
            <a:endParaRPr lang="ru-RU"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637974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107418" y="-136"/>
            <a:ext cx="5580620" cy="1218753"/>
          </a:xfrm>
        </p:spPr>
        <p:txBody>
          <a:bodyPr>
            <a:noAutofit/>
          </a:bodyPr>
          <a:lstStyle/>
          <a:p>
            <a:pPr>
              <a:lnSpc>
                <a:spcPct val="100000"/>
              </a:lnSpc>
              <a:spcAft>
                <a:spcPts val="600"/>
              </a:spcAft>
            </a:pPr>
            <a:r>
              <a:rPr lang="en-US" sz="1500" dirty="0">
                <a:solidFill>
                  <a:srgbClr val="000000"/>
                </a:solidFill>
                <a:latin typeface="Arial" pitchFamily="34" charset="0"/>
                <a:cs typeface="Arial" pitchFamily="34" charset="0"/>
              </a:rPr>
              <a:t>Toshkent </a:t>
            </a:r>
            <a:r>
              <a:rPr lang="en-US" sz="1500" dirty="0" err="1">
                <a:solidFill>
                  <a:srgbClr val="000000"/>
                </a:solidFill>
                <a:latin typeface="Arial" pitchFamily="34" charset="0"/>
                <a:cs typeface="Arial" pitchFamily="34" charset="0"/>
              </a:rPr>
              <a:t>shahar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ma’muriyati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kasallikka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tadbirlar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qatorida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shahardagi</a:t>
            </a:r>
            <a:r>
              <a:rPr lang="en-US" sz="1500" dirty="0">
                <a:solidFill>
                  <a:srgbClr val="000000"/>
                </a:solidFill>
                <a:latin typeface="Arial" pitchFamily="34" charset="0"/>
                <a:cs typeface="Arial" pitchFamily="34" charset="0"/>
              </a:rPr>
              <a:t> </a:t>
            </a:r>
            <a:r>
              <a:rPr lang="en-US" sz="1500" b="1" dirty="0">
                <a:solidFill>
                  <a:srgbClr val="000000"/>
                </a:solidFill>
                <a:latin typeface="Arial" pitchFamily="34" charset="0"/>
                <a:cs typeface="Arial" pitchFamily="34" charset="0"/>
              </a:rPr>
              <a:t>12 ta </a:t>
            </a:r>
            <a:r>
              <a:rPr lang="en-US" sz="1500" dirty="0" err="1">
                <a:solidFill>
                  <a:srgbClr val="000000"/>
                </a:solidFill>
                <a:latin typeface="Arial" pitchFamily="34" charset="0"/>
                <a:cs typeface="Arial" pitchFamily="34" charset="0"/>
              </a:rPr>
              <a:t>qabristonni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yopib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qo‘ydi</a:t>
            </a:r>
            <a:r>
              <a:rPr lang="en-US" sz="1500" dirty="0">
                <a:solidFill>
                  <a:srgbClr val="000000"/>
                </a:solidFill>
                <a:latin typeface="Arial" pitchFamily="34" charset="0"/>
                <a:cs typeface="Arial" pitchFamily="34" charset="0"/>
              </a:rPr>
              <a:t>. Shu </a:t>
            </a:r>
            <a:r>
              <a:rPr lang="en-US" sz="1500" dirty="0" err="1">
                <a:solidFill>
                  <a:srgbClr val="000000"/>
                </a:solidFill>
                <a:latin typeface="Arial" pitchFamily="34" charset="0"/>
                <a:cs typeface="Arial" pitchFamily="34" charset="0"/>
              </a:rPr>
              <a:t>kasallikdan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vafot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etgan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kishilar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uchun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shahardan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chekka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joyda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maxsus</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qabristonlar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ochish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qilindi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Lekin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amalda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shahardan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tashqarida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faqat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bitta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qabriston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ochildi</a:t>
            </a:r>
            <a:r>
              <a:rPr lang="en-US" sz="1500" dirty="0" smtClean="0">
                <a:solidFill>
                  <a:srgbClr val="000000"/>
                </a:solidFill>
                <a:latin typeface="Arial" pitchFamily="34" charset="0"/>
                <a:cs typeface="Arial" pitchFamily="34" charset="0"/>
              </a:rPr>
              <a:t>.</a:t>
            </a:r>
            <a:endParaRPr lang="ru-RU" altLang="ru-RU" sz="1500" dirty="0">
              <a:solidFill>
                <a:srgbClr val="000000"/>
              </a:solidFill>
              <a:latin typeface="Arial" pitchFamily="34" charset="0"/>
              <a:cs typeface="Arial" pitchFamily="34" charset="0"/>
            </a:endParaRPr>
          </a:p>
        </p:txBody>
      </p:sp>
      <p:pic>
        <p:nvPicPr>
          <p:cNvPr id="3" name="Объект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735709" y="1566952"/>
            <a:ext cx="2880320" cy="1532240"/>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1"/>
          <p:cNvSpPr txBox="1">
            <a:spLocks/>
          </p:cNvSpPr>
          <p:nvPr/>
        </p:nvSpPr>
        <p:spPr>
          <a:xfrm>
            <a:off x="179425" y="1161678"/>
            <a:ext cx="5436603" cy="386358"/>
          </a:xfrm>
          <a:prstGeom prst="rect">
            <a:avLst/>
          </a:prstGeom>
        </p:spPr>
        <p:txBody>
          <a:bodyPr vert="horz" lIns="0" tIns="0" rIns="0" bIns="0" rtlCol="0" anchor="ctr">
            <a:normAutofit fontScale="92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r>
              <a:rPr lang="en-US" sz="1700" b="1" dirty="0" err="1" smtClean="0">
                <a:solidFill>
                  <a:srgbClr val="002060"/>
                </a:solidFill>
                <a:latin typeface="Arial" pitchFamily="34" charset="0"/>
                <a:cs typeface="Arial" pitchFamily="34" charset="0"/>
              </a:rPr>
              <a:t>Sanitariya</a:t>
            </a:r>
            <a:r>
              <a:rPr lang="en-US" sz="1700" b="1" dirty="0" smtClean="0">
                <a:solidFill>
                  <a:srgbClr val="002060"/>
                </a:solidFill>
                <a:latin typeface="Arial" pitchFamily="34" charset="0"/>
                <a:cs typeface="Arial" pitchFamily="34" charset="0"/>
              </a:rPr>
              <a:t> </a:t>
            </a:r>
            <a:r>
              <a:rPr lang="en-US" sz="1700" b="1" dirty="0" err="1" smtClean="0">
                <a:solidFill>
                  <a:srgbClr val="002060"/>
                </a:solidFill>
                <a:latin typeface="Arial" pitchFamily="34" charset="0"/>
                <a:cs typeface="Arial" pitchFamily="34" charset="0"/>
              </a:rPr>
              <a:t>tadbirlari</a:t>
            </a:r>
            <a:r>
              <a:rPr lang="en-US" sz="1700" b="1" dirty="0" smtClean="0">
                <a:solidFill>
                  <a:srgbClr val="002060"/>
                </a:solidFill>
                <a:latin typeface="Arial" pitchFamily="34" charset="0"/>
                <a:cs typeface="Arial" pitchFamily="34" charset="0"/>
              </a:rPr>
              <a:t> </a:t>
            </a:r>
            <a:r>
              <a:rPr lang="en-US" sz="1700" b="1" dirty="0" err="1" smtClean="0">
                <a:solidFill>
                  <a:srgbClr val="002060"/>
                </a:solidFill>
                <a:latin typeface="Arial" pitchFamily="34" charset="0"/>
                <a:cs typeface="Arial" pitchFamily="34" charset="0"/>
              </a:rPr>
              <a:t>xalqqa</a:t>
            </a:r>
            <a:r>
              <a:rPr lang="en-US" sz="1700" b="1" dirty="0" smtClean="0">
                <a:solidFill>
                  <a:srgbClr val="002060"/>
                </a:solidFill>
                <a:latin typeface="Arial" pitchFamily="34" charset="0"/>
                <a:cs typeface="Arial" pitchFamily="34" charset="0"/>
              </a:rPr>
              <a:t> </a:t>
            </a:r>
            <a:r>
              <a:rPr lang="en-US" sz="1700" b="1" dirty="0" err="1" smtClean="0">
                <a:solidFill>
                  <a:srgbClr val="002060"/>
                </a:solidFill>
                <a:latin typeface="Arial" pitchFamily="34" charset="0"/>
                <a:cs typeface="Arial" pitchFamily="34" charset="0"/>
              </a:rPr>
              <a:t>ishonarli</a:t>
            </a:r>
            <a:r>
              <a:rPr lang="en-US" sz="1700" b="1" dirty="0" smtClean="0">
                <a:solidFill>
                  <a:srgbClr val="002060"/>
                </a:solidFill>
                <a:latin typeface="Arial" pitchFamily="34" charset="0"/>
                <a:cs typeface="Arial" pitchFamily="34" charset="0"/>
              </a:rPr>
              <a:t> </a:t>
            </a:r>
            <a:r>
              <a:rPr lang="en-US" sz="1700" b="1" dirty="0" err="1" smtClean="0">
                <a:solidFill>
                  <a:srgbClr val="002060"/>
                </a:solidFill>
                <a:latin typeface="Arial" pitchFamily="34" charset="0"/>
                <a:cs typeface="Arial" pitchFamily="34" charset="0"/>
              </a:rPr>
              <a:t>qilib</a:t>
            </a:r>
            <a:r>
              <a:rPr lang="en-US" sz="1700" b="1" dirty="0" smtClean="0">
                <a:solidFill>
                  <a:srgbClr val="002060"/>
                </a:solidFill>
                <a:latin typeface="Arial" pitchFamily="34" charset="0"/>
                <a:cs typeface="Arial" pitchFamily="34" charset="0"/>
              </a:rPr>
              <a:t> </a:t>
            </a:r>
            <a:r>
              <a:rPr lang="en-US" sz="1700" b="1" dirty="0" err="1" smtClean="0">
                <a:solidFill>
                  <a:srgbClr val="002060"/>
                </a:solidFill>
                <a:latin typeface="Arial" pitchFamily="34" charset="0"/>
                <a:cs typeface="Arial" pitchFamily="34" charset="0"/>
              </a:rPr>
              <a:t>tushuntirilmadi</a:t>
            </a:r>
            <a:r>
              <a:rPr lang="en-US" sz="1700" b="1" dirty="0" smtClean="0">
                <a:solidFill>
                  <a:srgbClr val="002060"/>
                </a:solidFill>
                <a:latin typeface="Arial" pitchFamily="34" charset="0"/>
                <a:cs typeface="Arial" pitchFamily="34" charset="0"/>
              </a:rPr>
              <a:t>. </a:t>
            </a:r>
            <a:endParaRPr lang="ru-RU" sz="1700" b="1" dirty="0">
              <a:solidFill>
                <a:srgbClr val="002060"/>
              </a:solidFill>
              <a:latin typeface="Arial" pitchFamily="34" charset="0"/>
              <a:cs typeface="Arial" pitchFamily="34" charset="0"/>
            </a:endParaRPr>
          </a:p>
        </p:txBody>
      </p:sp>
      <p:sp>
        <p:nvSpPr>
          <p:cNvPr id="11" name="Прямоугольник 10"/>
          <p:cNvSpPr/>
          <p:nvPr/>
        </p:nvSpPr>
        <p:spPr>
          <a:xfrm>
            <a:off x="143421" y="1566952"/>
            <a:ext cx="2448272"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Bundan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tashqari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shifokor-feldsherlar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yetishmasligi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sababli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bemorlarni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tekshirish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ko‘pincha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to‘rtinchi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772937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0"/>
            <a:ext cx="5544616" cy="1224000"/>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o‘lkasida</a:t>
            </a:r>
            <a:r>
              <a:rPr lang="en-US" sz="1600" dirty="0">
                <a:solidFill>
                  <a:srgbClr val="000000"/>
                </a:solidFill>
                <a:latin typeface="Arial" pitchFamily="34" charset="0"/>
                <a:cs typeface="Arial" pitchFamily="34" charset="0"/>
              </a:rPr>
              <a:t> 1892-yil 18-iyundan </a:t>
            </a:r>
            <a:r>
              <a:rPr lang="en-US" sz="1600" dirty="0" err="1">
                <a:solidFill>
                  <a:srgbClr val="000000"/>
                </a:solidFill>
                <a:latin typeface="Arial" pitchFamily="34" charset="0"/>
                <a:cs typeface="Arial" pitchFamily="34" charset="0"/>
              </a:rPr>
              <a:t>kuchga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kirgan</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Harbiy</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holatda</a:t>
            </a:r>
            <a:r>
              <a:rPr lang="en-US" sz="1600" dirty="0">
                <a:solidFill>
                  <a:srgbClr val="000000"/>
                </a:solidFill>
                <a:latin typeface="Arial" pitchFamily="34" charset="0"/>
                <a:cs typeface="Arial" pitchFamily="34" charset="0"/>
              </a:rPr>
              <a:t> deb </a:t>
            </a:r>
            <a:r>
              <a:rPr lang="en-US" sz="1600" dirty="0" err="1">
                <a:solidFill>
                  <a:srgbClr val="000000"/>
                </a:solidFill>
                <a:latin typeface="Arial" pitchFamily="34" charset="0"/>
                <a:cs typeface="Arial" pitchFamily="34" charset="0"/>
              </a:rPr>
              <a:t>e’lon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Qoida</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vaziyat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sarosimalik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keltirib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chiqardi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Toshkentning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Eski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shahardagi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xalqparvar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oqsoqoli</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Inog‘omxo‘ja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lavozimidan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chetlashtirildi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3074" name="Picture 2" descr="Письма о Ташкенте |Page 334, Chan:51447488 |RSSing.com&quo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9705" y="1396712"/>
            <a:ext cx="2952329" cy="1735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7418" y="1316330"/>
            <a:ext cx="2484275"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dirty="0" err="1" smtClean="0">
                <a:solidFill>
                  <a:srgbClr val="000000"/>
                </a:solidFill>
                <a:latin typeface="Arial" pitchFamily="34" charset="0"/>
                <a:cs typeface="Arial" pitchFamily="34" charset="0"/>
              </a:rPr>
              <a:t>Uning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o‘rniga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tayinlangan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shaxs</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pora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olishni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kuchaytirish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maqsadida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boshqa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kasallik</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bilan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og‘rib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vafot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etganlarni</a:t>
            </a:r>
            <a:r>
              <a:rPr lang="en-US" sz="1400" dirty="0" smtClean="0">
                <a:solidFill>
                  <a:srgbClr val="000000"/>
                </a:solidFill>
                <a:latin typeface="Arial" pitchFamily="34" charset="0"/>
                <a:cs typeface="Arial" pitchFamily="34" charset="0"/>
              </a:rPr>
              <a:t> ham </a:t>
            </a:r>
            <a:r>
              <a:rPr lang="en-US" sz="1400" dirty="0" err="1" smtClean="0">
                <a:solidFill>
                  <a:srgbClr val="000000"/>
                </a:solidFill>
                <a:latin typeface="Arial" pitchFamily="34" charset="0"/>
                <a:cs typeface="Arial" pitchFamily="34" charset="0"/>
              </a:rPr>
              <a:t>vabo</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uchun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ochilgan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shahar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chekkasidagi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qabristonga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ko‘mishni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buyurdi</a:t>
            </a:r>
            <a:r>
              <a:rPr lang="en-US" sz="1400" dirty="0" smtClean="0">
                <a:solidFill>
                  <a:srgbClr val="000000"/>
                </a:solidFill>
                <a:latin typeface="Arial" pitchFamily="34" charset="0"/>
                <a:cs typeface="Arial" pitchFamily="34" charset="0"/>
              </a:rPr>
              <a:t>. </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49041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417" y="467916"/>
            <a:ext cx="5580620" cy="560885"/>
          </a:xfrm>
        </p:spPr>
        <p:txBody>
          <a:bodyPr/>
          <a:lstStyle/>
          <a:p>
            <a:pPr marL="0" indent="0" algn="ctr">
              <a:buNone/>
            </a:pPr>
            <a:r>
              <a:rPr lang="en-US" sz="1600" dirty="0" err="1">
                <a:solidFill>
                  <a:srgbClr val="000000"/>
                </a:solidFill>
                <a:latin typeface="Arial" pitchFamily="34" charset="0"/>
                <a:cs typeface="Arial" pitchFamily="34" charset="0"/>
              </a:rPr>
              <a:t>Tarixda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Vabo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isyoni</a:t>
            </a:r>
            <a:r>
              <a:rPr lang="en-US"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yoki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Toshotar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voqeasi</a:t>
            </a:r>
            <a:r>
              <a:rPr lang="en-US"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deb nom </a:t>
            </a:r>
            <a:r>
              <a:rPr lang="en-US" sz="1600" dirty="0" err="1">
                <a:solidFill>
                  <a:srgbClr val="000000"/>
                </a:solidFill>
                <a:latin typeface="Arial" pitchFamily="34" charset="0"/>
                <a:cs typeface="Arial" pitchFamily="34" charset="0"/>
              </a:rPr>
              <a:t>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1892-yilning 24-iyunida </a:t>
            </a:r>
            <a:r>
              <a:rPr lang="en-US" sz="1600" dirty="0" err="1">
                <a:solidFill>
                  <a:srgbClr val="000000"/>
                </a:solidFill>
                <a:latin typeface="Arial" pitchFamily="34" charset="0"/>
                <a:cs typeface="Arial" pitchFamily="34" charset="0"/>
              </a:rPr>
              <a:t>boshlandi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Рисунок 7"/>
          <p:cNvPicPr/>
          <p:nvPr/>
        </p:nvPicPr>
        <p:blipFill>
          <a:blip r:embed="rId2">
            <a:extLst>
              <a:ext uri="{28A0092B-C50C-407E-A947-70E740481C1C}">
                <a14:useLocalDpi xmlns:a14="http://schemas.microsoft.com/office/drawing/2010/main" val="0"/>
              </a:ext>
            </a:extLst>
          </a:blip>
          <a:srcRect/>
          <a:stretch>
            <a:fillRect/>
          </a:stretch>
        </p:blipFill>
        <p:spPr bwMode="auto">
          <a:xfrm>
            <a:off x="3293571" y="1089608"/>
            <a:ext cx="2358462" cy="1502544"/>
          </a:xfrm>
          <a:prstGeom prst="rect">
            <a:avLst/>
          </a:prstGeom>
          <a:noFill/>
          <a:ln>
            <a:noFill/>
          </a:ln>
        </p:spPr>
      </p:pic>
      <p:sp>
        <p:nvSpPr>
          <p:cNvPr id="7" name="Прямоугольник 6"/>
          <p:cNvSpPr/>
          <p:nvPr/>
        </p:nvSpPr>
        <p:spPr>
          <a:xfrm>
            <a:off x="71413" y="1089608"/>
            <a:ext cx="3132348" cy="189858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Dastlab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mahalliy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noinsof</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amaldorlar</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sudxo‘rlarga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hokimiyatni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suiiste’mol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tanilgan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shahar</a:t>
            </a:r>
            <a:r>
              <a:rPr lang="en-US" sz="1500" dirty="0">
                <a:solidFill>
                  <a:srgbClr val="000000"/>
                </a:solidFill>
                <a:latin typeface="Arial" pitchFamily="34" charset="0"/>
                <a:cs typeface="Arial" pitchFamily="34" charset="0"/>
              </a:rPr>
              <a:t> bosh </a:t>
            </a:r>
            <a:r>
              <a:rPr lang="en-US" sz="1500" dirty="0" err="1">
                <a:solidFill>
                  <a:srgbClr val="000000"/>
                </a:solidFill>
                <a:latin typeface="Arial" pitchFamily="34" charset="0"/>
                <a:cs typeface="Arial" pitchFamily="34" charset="0"/>
              </a:rPr>
              <a:t>oqsoqoliga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noroziligi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boshlandi</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Bu </a:t>
            </a:r>
            <a:r>
              <a:rPr lang="en-US" sz="1500" dirty="0" err="1" smtClean="0">
                <a:solidFill>
                  <a:srgbClr val="000000"/>
                </a:solidFill>
                <a:latin typeface="Arial" pitchFamily="34" charset="0"/>
                <a:cs typeface="Arial" pitchFamily="34" charset="0"/>
              </a:rPr>
              <a:t>qo‘zg‘olonchilar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asosan</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mardikorlar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hunarmand-kosiblardan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iborat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
        <p:nvSpPr>
          <p:cNvPr id="10" name="Прямоугольник 9"/>
          <p:cNvSpPr/>
          <p:nvPr/>
        </p:nvSpPr>
        <p:spPr>
          <a:xfrm>
            <a:off x="3293571" y="2592152"/>
            <a:ext cx="2358462" cy="39048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smtClean="0">
                <a:solidFill>
                  <a:srgbClr val="000000"/>
                </a:solidFill>
                <a:latin typeface="Arial" pitchFamily="34" charset="0"/>
                <a:cs typeface="Arial" pitchFamily="34" charset="0"/>
              </a:rPr>
              <a:t>Qo‘zg‘olonchilarning</a:t>
            </a:r>
            <a:r>
              <a:rPr lang="en-US" sz="1100" b="1" dirty="0" smtClean="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shahar</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hokimiga</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hujumi</a:t>
            </a:r>
            <a:endParaRPr lang="ru-RU" sz="1100" b="1" dirty="0">
              <a:solidFill>
                <a:srgbClr val="000000"/>
              </a:solidFill>
              <a:latin typeface="Arial" pitchFamily="34" charset="0"/>
              <a:cs typeface="Arial" pitchFamily="34" charset="0"/>
            </a:endParaRPr>
          </a:p>
        </p:txBody>
      </p:sp>
      <p:sp>
        <p:nvSpPr>
          <p:cNvPr id="11" name="Прямоугольник 10"/>
          <p:cNvSpPr/>
          <p:nvPr/>
        </p:nvSpPr>
        <p:spPr>
          <a:xfrm>
            <a:off x="0" y="2092"/>
            <a:ext cx="5759450" cy="359705"/>
          </a:xfrm>
          <a:prstGeom prst="rect">
            <a:avLst/>
          </a:prstGeom>
          <a:solidFill>
            <a:srgbClr val="0070C0"/>
          </a:solidFill>
        </p:spPr>
        <p:txBody>
          <a:bodyPr wrap="square" lIns="51426" tIns="25713" rIns="51426" bIns="25713" anchor="ctr">
            <a:spAutoFit/>
          </a:bodyPr>
          <a:lstStyle/>
          <a:p>
            <a:pPr algn="ctr"/>
            <a:r>
              <a:rPr lang="en-US" sz="2000" b="1" dirty="0" err="1" smtClean="0">
                <a:solidFill>
                  <a:schemeClr val="bg1"/>
                </a:solidFill>
                <a:latin typeface="Arial" pitchFamily="34" charset="0"/>
                <a:cs typeface="Arial" pitchFamily="34" charset="0"/>
              </a:rPr>
              <a:t>Qo‘zg‘olonning</a:t>
            </a:r>
            <a:r>
              <a:rPr lang="en-US" sz="2000" b="1" dirty="0" smtClean="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boshlanishi</a:t>
            </a:r>
            <a:endParaRPr lang="ru-RU" sz="2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58379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136"/>
            <a:ext cx="5652033" cy="108012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Eski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oqsoqoli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Muhammad </a:t>
            </a:r>
            <a:r>
              <a:rPr lang="en-US" sz="1600" b="1" dirty="0" err="1">
                <a:solidFill>
                  <a:srgbClr val="000000"/>
                </a:solidFill>
                <a:latin typeface="Arial" pitchFamily="34" charset="0"/>
                <a:cs typeface="Arial" pitchFamily="34" charset="0"/>
              </a:rPr>
              <a:t>Yoqub</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olomondan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qo‘rqib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huzuriga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boradi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Putinsevdan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oqsoqolni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ixtiyoriga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berishni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Putinsev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muzokara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o‘rniga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ishlatishni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afzal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93877" y="1007977"/>
            <a:ext cx="1678136" cy="1908212"/>
          </a:xfrm>
        </p:spPr>
      </p:pic>
      <p:sp>
        <p:nvSpPr>
          <p:cNvPr id="8" name="Прямоугольник 7"/>
          <p:cNvSpPr/>
          <p:nvPr/>
        </p:nvSpPr>
        <p:spPr>
          <a:xfrm>
            <a:off x="3995849" y="2884389"/>
            <a:ext cx="1405495" cy="221205"/>
          </a:xfrm>
          <a:prstGeom prst="rect">
            <a:avLst/>
          </a:prstGeom>
        </p:spPr>
        <p:txBody>
          <a:bodyPr wrap="none" lIns="51426" tIns="25713" rIns="51426" bIns="25713">
            <a:spAutoFit/>
          </a:bodyPr>
          <a:lstStyle/>
          <a:p>
            <a:r>
              <a:rPr lang="en-US" sz="1100" b="1" dirty="0">
                <a:solidFill>
                  <a:srgbClr val="000000"/>
                </a:solidFill>
                <a:latin typeface="Arial" pitchFamily="34" charset="0"/>
                <a:cs typeface="Arial" pitchFamily="34" charset="0"/>
              </a:rPr>
              <a:t>Muhammad </a:t>
            </a:r>
            <a:r>
              <a:rPr lang="en-US" sz="1100" b="1" dirty="0" err="1">
                <a:solidFill>
                  <a:srgbClr val="000000"/>
                </a:solidFill>
                <a:latin typeface="Arial" pitchFamily="34" charset="0"/>
                <a:cs typeface="Arial" pitchFamily="34" charset="0"/>
              </a:rPr>
              <a:t>Yoqub</a:t>
            </a:r>
            <a:r>
              <a:rPr lang="en-US" sz="1100" b="1" dirty="0">
                <a:solidFill>
                  <a:srgbClr val="000000"/>
                </a:solidFill>
                <a:latin typeface="Arial" pitchFamily="34" charset="0"/>
                <a:cs typeface="Arial" pitchFamily="34" charset="0"/>
              </a:rPr>
              <a:t> </a:t>
            </a:r>
            <a:endParaRPr lang="ru-RU" sz="1100" dirty="0">
              <a:solidFill>
                <a:srgbClr val="000000"/>
              </a:solidFill>
              <a:latin typeface="Arial" pitchFamily="34" charset="0"/>
              <a:cs typeface="Arial" pitchFamily="34" charset="0"/>
            </a:endParaRPr>
          </a:p>
        </p:txBody>
      </p:sp>
      <p:sp>
        <p:nvSpPr>
          <p:cNvPr id="3" name="TextBox 2"/>
          <p:cNvSpPr txBox="1"/>
          <p:nvPr/>
        </p:nvSpPr>
        <p:spPr>
          <a:xfrm>
            <a:off x="143421" y="1079984"/>
            <a:ext cx="3456384"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Kuch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to‘g‘risidagi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buyuruqdan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keyin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sabr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kosasi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uzoq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o‘ylab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o‘tirmay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hokimga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hujum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odamlarini</a:t>
            </a:r>
            <a:r>
              <a:rPr lang="en-US" sz="1600" dirty="0" smtClean="0">
                <a:solidFill>
                  <a:srgbClr val="000000"/>
                </a:solidFill>
                <a:latin typeface="Arial" pitchFamily="34" charset="0"/>
                <a:cs typeface="Arial" pitchFamily="34" charset="0"/>
              </a:rPr>
              <a:t> tor-</a:t>
            </a:r>
            <a:r>
              <a:rPr lang="en-US" sz="1600" dirty="0" err="1" smtClean="0">
                <a:solidFill>
                  <a:srgbClr val="000000"/>
                </a:solidFill>
                <a:latin typeface="Arial" pitchFamily="34" charset="0"/>
                <a:cs typeface="Arial" pitchFamily="34" charset="0"/>
              </a:rPr>
              <a:t>mor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etib</a:t>
            </a:r>
            <a:r>
              <a:rPr lang="en-US" sz="1600" dirty="0" smtClean="0">
                <a:solidFill>
                  <a:srgbClr val="000000"/>
                </a:solidFill>
                <a:latin typeface="Arial" pitchFamily="34" charset="0"/>
                <a:cs typeface="Arial" pitchFamily="34" charset="0"/>
              </a:rPr>
              <a:t>, o ‘</a:t>
            </a:r>
            <a:r>
              <a:rPr lang="en-US" sz="1600" dirty="0" err="1" smtClean="0">
                <a:solidFill>
                  <a:srgbClr val="000000"/>
                </a:solidFill>
                <a:latin typeface="Arial" pitchFamily="34" charset="0"/>
                <a:cs typeface="Arial" pitchFamily="34" charset="0"/>
              </a:rPr>
              <a:t>zini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kaltaklashdi</a:t>
            </a:r>
            <a:r>
              <a:rPr lang="en-US" sz="1600" dirty="0" smtClean="0">
                <a:solidFill>
                  <a:srgbClr val="000000"/>
                </a:solidFill>
                <a:latin typeface="Arial" pitchFamily="34" charset="0"/>
                <a:cs typeface="Arial" pitchFamily="34" charset="0"/>
              </a:rPr>
              <a:t>. Toshkent </a:t>
            </a:r>
            <a:r>
              <a:rPr lang="en-US" sz="1600" dirty="0" err="1" smtClean="0">
                <a:solidFill>
                  <a:srgbClr val="000000"/>
                </a:solidFill>
                <a:latin typeface="Arial" pitchFamily="34" charset="0"/>
                <a:cs typeface="Arial" pitchFamily="34" charset="0"/>
              </a:rPr>
              <a:t>oqsoqolining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uyiga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qo‘yishdi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743005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02669"/>
            <a:ext cx="5544615" cy="1209951"/>
          </a:xfrm>
        </p:spPr>
        <p:txBody>
          <a:bodyPr>
            <a:no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Qo‘zg‘olonni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bostirish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uchun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kazaklar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polki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askar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chaqirildi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shafqatsiz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usullar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bostirishi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ishtirokchilarini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ayovsiz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jazolashi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yuzini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yaqqol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ko‘rsatib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115529" y="1419188"/>
            <a:ext cx="3628403" cy="1530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425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07877"/>
            <a:ext cx="5580619" cy="1044115"/>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Toshkentdagi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tashvishga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soldi</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hukumatga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politsiya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shtatini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ko‘paytirish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vakolatlarini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kengaytirish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murojaat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rotWithShape="1">
          <a:blip r:embed="rId2">
            <a:extLst>
              <a:ext uri="{28A0092B-C50C-407E-A947-70E740481C1C}">
                <a14:useLocalDpi xmlns:a14="http://schemas.microsoft.com/office/drawing/2010/main" val="0"/>
              </a:ext>
            </a:extLst>
          </a:blip>
          <a:srcRect l="8844" r="9909"/>
          <a:stretch/>
        </p:blipFill>
        <p:spPr bwMode="auto">
          <a:xfrm>
            <a:off x="3115343" y="1316330"/>
            <a:ext cx="2581835" cy="181588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8012" y="1316330"/>
            <a:ext cx="2879725" cy="181588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1600" dirty="0">
                <a:solidFill>
                  <a:srgbClr val="000000"/>
                </a:solidFill>
                <a:latin typeface="Arial" pitchFamily="34" charset="0"/>
                <a:cs typeface="Arial" pitchFamily="34" charset="0"/>
              </a:rPr>
              <a:t>Sankt-</a:t>
            </a:r>
            <a:r>
              <a:rPr lang="en-US" sz="1600" dirty="0" err="1">
                <a:solidFill>
                  <a:srgbClr val="000000"/>
                </a:solidFill>
                <a:latin typeface="Arial" pitchFamily="34" charset="0"/>
                <a:cs typeface="Arial" pitchFamily="34" charset="0"/>
              </a:rPr>
              <a:t>Peterburg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general-</a:t>
            </a:r>
            <a:r>
              <a:rPr lang="en-US" sz="1600" dirty="0" err="1">
                <a:solidFill>
                  <a:srgbClr val="000000"/>
                </a:solidFill>
                <a:latin typeface="Arial" pitchFamily="34" charset="0"/>
                <a:cs typeface="Arial" pitchFamily="34" charset="0"/>
              </a:rPr>
              <a:t>gubernatorining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iltimosini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qondirib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o‘lkada</a:t>
            </a:r>
            <a:r>
              <a:rPr lang="en-US" sz="1600"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mirshablik</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holati”ni</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ruxsat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vakolatlar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072641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425" y="467916"/>
            <a:ext cx="5436604" cy="790592"/>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Rossiya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imperiyasi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Turkiston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o‘lkasini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olgach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mahalliy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aholining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milliy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davlatchilik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ozodlik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tuyg‘ularini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so‘ndirishni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asosiy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vazifa</a:t>
            </a:r>
            <a:r>
              <a:rPr lang="en-US" sz="1600" dirty="0">
                <a:solidFill>
                  <a:srgbClr val="000000"/>
                </a:solidFill>
                <a:latin typeface="Arial" pitchFamily="34" charset="0"/>
                <a:ea typeface="Times New Roman" panose="02020603050405020304" pitchFamily="18" charset="0"/>
                <a:cs typeface="Arial" pitchFamily="34" charset="0"/>
              </a:rPr>
              <a:t> deb </a:t>
            </a:r>
            <a:r>
              <a:rPr lang="en-US" sz="1600" dirty="0" err="1">
                <a:solidFill>
                  <a:srgbClr val="000000"/>
                </a:solidFill>
                <a:latin typeface="Arial" pitchFamily="34" charset="0"/>
                <a:ea typeface="Times New Roman" panose="02020603050405020304" pitchFamily="18" charset="0"/>
                <a:cs typeface="Arial" pitchFamily="34" charset="0"/>
              </a:rPr>
              <a:t>hisoblagan</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1026" name="Picture 2" descr="Ариев, тартар и моголов нужно знать в лицо. Тартария, это где. Ч2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077" y="1333881"/>
            <a:ext cx="3472886" cy="165431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66502"/>
            <a:ext cx="5759450" cy="513593"/>
          </a:xfrm>
          <a:prstGeom prst="rect">
            <a:avLst/>
          </a:prstGeom>
          <a:solidFill>
            <a:srgbClr val="0070C0"/>
          </a:solidFill>
        </p:spPr>
        <p:txBody>
          <a:bodyPr wrap="square" lIns="51426" tIns="25713" rIns="51426" bIns="25713" anchor="ctr">
            <a:spAutoFit/>
          </a:bodyPr>
          <a:lstStyle/>
          <a:p>
            <a:pPr algn="ctr">
              <a:lnSpc>
                <a:spcPct val="150000"/>
              </a:lnSpc>
            </a:pPr>
            <a:r>
              <a:rPr lang="en-US" altLang="ru-RU" sz="2000" b="1" dirty="0" err="1">
                <a:solidFill>
                  <a:schemeClr val="bg1"/>
                </a:solidFill>
                <a:latin typeface="Arial" pitchFamily="34" charset="0"/>
                <a:cs typeface="Arial" pitchFamily="34" charset="0"/>
              </a:rPr>
              <a:t>Mustamlakachilik</a:t>
            </a:r>
            <a:r>
              <a:rPr lang="en-US" altLang="ru-RU" sz="2000" b="1" dirty="0">
                <a:solidFill>
                  <a:schemeClr val="bg1"/>
                </a:solidFill>
                <a:latin typeface="Arial" pitchFamily="34" charset="0"/>
                <a:cs typeface="Arial" pitchFamily="34" charset="0"/>
              </a:rPr>
              <a:t> </a:t>
            </a:r>
            <a:r>
              <a:rPr lang="en-US" altLang="ru-RU" sz="2000" b="1" dirty="0" err="1">
                <a:solidFill>
                  <a:schemeClr val="bg1"/>
                </a:solidFill>
                <a:latin typeface="Arial" pitchFamily="34" charset="0"/>
                <a:cs typeface="Arial" pitchFamily="34" charset="0"/>
              </a:rPr>
              <a:t>jabr</a:t>
            </a:r>
            <a:r>
              <a:rPr lang="en-US" altLang="ru-RU" sz="2000" b="1" dirty="0">
                <a:solidFill>
                  <a:schemeClr val="bg1"/>
                </a:solidFill>
                <a:latin typeface="Arial" pitchFamily="34" charset="0"/>
                <a:cs typeface="Arial" pitchFamily="34" charset="0"/>
              </a:rPr>
              <a:t> </a:t>
            </a:r>
            <a:r>
              <a:rPr lang="en-US" altLang="ru-RU" sz="2000" b="1" dirty="0" err="1">
                <a:solidFill>
                  <a:schemeClr val="bg1"/>
                </a:solidFill>
                <a:latin typeface="Arial" pitchFamily="34" charset="0"/>
                <a:cs typeface="Arial" pitchFamily="34" charset="0"/>
              </a:rPr>
              <a:t>zulmning</a:t>
            </a:r>
            <a:r>
              <a:rPr lang="en-US" altLang="ru-RU" sz="2000" b="1" dirty="0">
                <a:solidFill>
                  <a:schemeClr val="bg1"/>
                </a:solidFill>
                <a:latin typeface="Arial" pitchFamily="34" charset="0"/>
                <a:cs typeface="Arial" pitchFamily="34" charset="0"/>
              </a:rPr>
              <a:t> </a:t>
            </a:r>
            <a:r>
              <a:rPr lang="en-US" altLang="ru-RU" sz="2000" b="1" dirty="0" err="1">
                <a:solidFill>
                  <a:schemeClr val="bg1"/>
                </a:solidFill>
                <a:latin typeface="Arial" pitchFamily="34" charset="0"/>
                <a:cs typeface="Arial" pitchFamily="34" charset="0"/>
              </a:rPr>
              <a:t>kuchayishi</a:t>
            </a:r>
            <a:endParaRPr lang="ru-RU"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17208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85514"/>
            <a:ext cx="5634442" cy="1030474"/>
          </a:xfrm>
        </p:spPr>
        <p:txBody>
          <a:bodyPr>
            <a:noAutofit/>
          </a:bodyPr>
          <a:lstStyle/>
          <a:p>
            <a:pPr>
              <a:lnSpc>
                <a:spcPct val="100000"/>
              </a:lnSpc>
              <a:spcAft>
                <a:spcPts val="600"/>
              </a:spcAft>
            </a:pPr>
            <a:r>
              <a:rPr lang="en-US" sz="1600" b="1" dirty="0" err="1">
                <a:solidFill>
                  <a:srgbClr val="000000"/>
                </a:solidFill>
                <a:latin typeface="Arial" pitchFamily="34" charset="0"/>
                <a:cs typeface="Arial" pitchFamily="34" charset="0"/>
              </a:rPr>
              <a:t>Turkiston</a:t>
            </a:r>
            <a:r>
              <a:rPr lang="en-US" sz="1600" b="1" dirty="0">
                <a:solidFill>
                  <a:srgbClr val="000000"/>
                </a:solidFill>
                <a:latin typeface="Arial" pitchFamily="34" charset="0"/>
                <a:cs typeface="Arial" pitchFamily="34" charset="0"/>
              </a:rPr>
              <a:t> general-</a:t>
            </a:r>
            <a:r>
              <a:rPr lang="en-US" sz="1600" b="1" dirty="0" err="1">
                <a:solidFill>
                  <a:srgbClr val="000000"/>
                </a:solidFill>
                <a:latin typeface="Arial" pitchFamily="34" charset="0"/>
                <a:cs typeface="Arial" pitchFamily="34" charset="0"/>
              </a:rPr>
              <a:t>gubernatori</a:t>
            </a:r>
            <a:r>
              <a:rPr lang="en-US" sz="1600" b="1"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u="sng" dirty="0" err="1" smtClean="0">
                <a:solidFill>
                  <a:srgbClr val="000000"/>
                </a:solidFill>
                <a:latin typeface="Arial" pitchFamily="34" charset="0"/>
                <a:cs typeface="Arial" pitchFamily="34" charset="0"/>
              </a:rPr>
              <a:t>kuchli</a:t>
            </a:r>
            <a:r>
              <a:rPr lang="en-US" sz="1600" u="sng" dirty="0" smtClean="0">
                <a:solidFill>
                  <a:srgbClr val="000000"/>
                </a:solidFill>
                <a:latin typeface="Arial" pitchFamily="34" charset="0"/>
                <a:cs typeface="Arial" pitchFamily="34" charset="0"/>
              </a:rPr>
              <a:t> </a:t>
            </a:r>
            <a:r>
              <a:rPr lang="en-US" sz="1600" u="sng" dirty="0" err="1" smtClean="0">
                <a:solidFill>
                  <a:srgbClr val="000000"/>
                </a:solidFill>
                <a:latin typeface="Arial" pitchFamily="34" charset="0"/>
                <a:cs typeface="Arial" pitchFamily="34" charset="0"/>
              </a:rPr>
              <a:t>muhofazada</a:t>
            </a:r>
            <a:r>
              <a:rPr lang="en-US" sz="1600" dirty="0" smtClean="0">
                <a:solidFill>
                  <a:srgbClr val="000000"/>
                </a:solidFill>
                <a:latin typeface="Arial" pitchFamily="34" charset="0"/>
                <a:cs typeface="Arial" pitchFamily="34" charset="0"/>
              </a:rPr>
              <a:t>”</a:t>
            </a:r>
            <a:r>
              <a:rPr lang="ru-RU"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deb e</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majlis</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yig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inlarni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tarqatish</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sanoat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korxonalarini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yopish</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matbuot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organlarini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taqiqlash</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istalgan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odamni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surgun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jarima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huquqlarni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a:t>
            </a:r>
            <a:r>
              <a:rPr lang="ru-RU" sz="1600" dirty="0">
                <a:solidFill>
                  <a:srgbClr val="000000"/>
                </a:solidFill>
                <a:latin typeface="Arial" pitchFamily="34" charset="0"/>
                <a:cs typeface="Arial" pitchFamily="34" charset="0"/>
              </a:rPr>
              <a:t>.</a:t>
            </a: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3877" y="1242201"/>
            <a:ext cx="1678136" cy="1457963"/>
          </a:xfrm>
          <a:prstGeom prst="rect">
            <a:avLst/>
          </a:prstGeom>
          <a:noFill/>
          <a:ln>
            <a:noFill/>
          </a:ln>
        </p:spPr>
      </p:pic>
      <p:sp>
        <p:nvSpPr>
          <p:cNvPr id="8" name="Прямоугольник 7"/>
          <p:cNvSpPr/>
          <p:nvPr/>
        </p:nvSpPr>
        <p:spPr>
          <a:xfrm>
            <a:off x="3923841" y="2710372"/>
            <a:ext cx="1458394" cy="205816"/>
          </a:xfrm>
          <a:prstGeom prst="rect">
            <a:avLst/>
          </a:prstGeom>
        </p:spPr>
        <p:txBody>
          <a:bodyPr wrap="none" lIns="51426" tIns="25713" rIns="51426" bIns="25713">
            <a:spAutoFit/>
          </a:bodyPr>
          <a:lstStyle/>
          <a:p>
            <a:r>
              <a:rPr lang="en-US" sz="1000" b="1" dirty="0">
                <a:solidFill>
                  <a:srgbClr val="000000"/>
                </a:solidFill>
                <a:latin typeface="Arial" pitchFamily="34" charset="0"/>
                <a:ea typeface="Times New Roman" panose="02020603050405020304" pitchFamily="18" charset="0"/>
                <a:cs typeface="Arial" pitchFamily="34" charset="0"/>
              </a:rPr>
              <a:t>Toshkent. </a:t>
            </a:r>
            <a:r>
              <a:rPr lang="en-US" sz="1000" b="1" dirty="0" err="1">
                <a:solidFill>
                  <a:srgbClr val="000000"/>
                </a:solidFill>
                <a:latin typeface="Arial" pitchFamily="34" charset="0"/>
                <a:ea typeface="Times New Roman" panose="02020603050405020304" pitchFamily="18" charset="0"/>
                <a:cs typeface="Arial" pitchFamily="34" charset="0"/>
              </a:rPr>
              <a:t>Eski</a:t>
            </a:r>
            <a:r>
              <a:rPr lang="en-US" sz="1000" b="1" dirty="0">
                <a:solidFill>
                  <a:srgbClr val="000000"/>
                </a:solidFill>
                <a:latin typeface="Arial" pitchFamily="34" charset="0"/>
                <a:ea typeface="Times New Roman" panose="02020603050405020304" pitchFamily="18" charset="0"/>
                <a:cs typeface="Arial" pitchFamily="34" charset="0"/>
              </a:rPr>
              <a:t> </a:t>
            </a:r>
            <a:r>
              <a:rPr lang="en-US" sz="1000" b="1" dirty="0" err="1">
                <a:solidFill>
                  <a:srgbClr val="000000"/>
                </a:solidFill>
                <a:latin typeface="Arial" pitchFamily="34" charset="0"/>
                <a:ea typeface="Times New Roman" panose="02020603050405020304" pitchFamily="18" charset="0"/>
                <a:cs typeface="Arial" pitchFamily="34" charset="0"/>
              </a:rPr>
              <a:t>shahar</a:t>
            </a:r>
            <a:endParaRPr lang="ru-RU" dirty="0">
              <a:solidFill>
                <a:srgbClr val="000000"/>
              </a:solidFill>
              <a:latin typeface="Arial" pitchFamily="34" charset="0"/>
              <a:cs typeface="Arial" pitchFamily="34" charset="0"/>
            </a:endParaRPr>
          </a:p>
        </p:txBody>
      </p:sp>
      <p:sp>
        <p:nvSpPr>
          <p:cNvPr id="3" name="Прямоугольник 2"/>
          <p:cNvSpPr/>
          <p:nvPr/>
        </p:nvSpPr>
        <p:spPr>
          <a:xfrm>
            <a:off x="323441" y="1296008"/>
            <a:ext cx="3312368"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Favqulodda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muhofazad</a:t>
            </a:r>
            <a:r>
              <a:rPr lang="en-US" sz="1600" dirty="0" err="1" smtClean="0">
                <a:solidFill>
                  <a:srgbClr val="000000"/>
                </a:solidFill>
                <a:latin typeface="Arial" pitchFamily="34" charset="0"/>
                <a:cs typeface="Arial" pitchFamily="34" charset="0"/>
              </a:rPr>
              <a:t>a</a:t>
            </a:r>
            <a:r>
              <a:rPr lang="en-US"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deb </a:t>
            </a:r>
            <a:r>
              <a:rPr lang="en-US" sz="1600" dirty="0" err="1">
                <a:solidFill>
                  <a:srgbClr val="000000"/>
                </a:solidFill>
                <a:latin typeface="Arial" pitchFamily="34" charset="0"/>
                <a:cs typeface="Arial" pitchFamily="34" charset="0"/>
              </a:rPr>
              <a:t>e’lon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hokimiyat</a:t>
            </a:r>
            <a:r>
              <a:rPr lang="en-US" sz="1600" dirty="0">
                <a:solidFill>
                  <a:srgbClr val="000000"/>
                </a:solidFill>
                <a:latin typeface="Arial" pitchFamily="34" charset="0"/>
                <a:cs typeface="Arial" pitchFamily="34" charset="0"/>
              </a:rPr>
              <a:t> general-gubernator </a:t>
            </a:r>
            <a:r>
              <a:rPr lang="en-US" sz="1600" dirty="0" err="1">
                <a:solidFill>
                  <a:srgbClr val="000000"/>
                </a:solidFill>
                <a:latin typeface="Arial" pitchFamily="34" charset="0"/>
                <a:cs typeface="Arial" pitchFamily="34" charset="0"/>
              </a:rPr>
              <a:t>yoki</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tayinlagan</a:t>
            </a:r>
            <a:r>
              <a:rPr lang="en-US" sz="1600" dirty="0">
                <a:solidFill>
                  <a:srgbClr val="000000"/>
                </a:solidFill>
                <a:latin typeface="Arial" pitchFamily="34" charset="0"/>
                <a:cs typeface="Arial" pitchFamily="34" charset="0"/>
              </a:rPr>
              <a:t> bosh </a:t>
            </a:r>
            <a:r>
              <a:rPr lang="en-US" sz="1600" dirty="0" err="1">
                <a:solidFill>
                  <a:srgbClr val="000000"/>
                </a:solidFill>
                <a:latin typeface="Arial" pitchFamily="34" charset="0"/>
                <a:cs typeface="Arial" pitchFamily="34" charset="0"/>
              </a:rPr>
              <a:t>noib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45495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72517"/>
            <a:ext cx="5472608" cy="791443"/>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Ushbu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bostirilishida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manfaatlari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yo‘lida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urf-odatlari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diniy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e’tiqodi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qadriyatlarini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toptashdan</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qaytmasligini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ko‘rsatdilar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8194" name="Picture 2" descr="БСЭ. Большая Советская Энциклопедия (УЗ)"/>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1783" y="1143758"/>
            <a:ext cx="2664246" cy="177607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170908" y="1143758"/>
            <a:ext cx="2672813" cy="1776072"/>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Bef>
                <a:spcPts val="0"/>
              </a:spcBef>
              <a:spcAft>
                <a:spcPts val="600"/>
              </a:spcAft>
            </a:pPr>
            <a:r>
              <a:rPr lang="en-US" sz="1600" dirty="0" err="1" smtClean="0">
                <a:solidFill>
                  <a:srgbClr val="000000"/>
                </a:solidFill>
                <a:latin typeface="Arial" pitchFamily="34" charset="0"/>
                <a:cs typeface="Arial" pitchFamily="34" charset="0"/>
              </a:rPr>
              <a:t>Umuman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olganda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mustamlakachilar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qadamda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o‘zlarining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hokim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istilochi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ekanliklarini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mahalliy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namoyish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8741640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200" b="1" dirty="0" err="1">
                <a:solidFill>
                  <a:schemeClr val="bg1"/>
                </a:solidFill>
                <a:latin typeface="Arial" pitchFamily="34" charset="0"/>
                <a:cs typeface="Arial" pitchFamily="34" charset="0"/>
              </a:rPr>
              <a:t>Mustaqil</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bajarish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uchun</a:t>
            </a:r>
            <a:r>
              <a:rPr lang="en-US" sz="2200" b="1" dirty="0">
                <a:solidFill>
                  <a:schemeClr val="bg1"/>
                </a:solidFill>
                <a:latin typeface="Arial" pitchFamily="34" charset="0"/>
                <a:cs typeface="Arial" pitchFamily="34" charset="0"/>
              </a:rPr>
              <a:t> </a:t>
            </a:r>
            <a:r>
              <a:rPr lang="en-US" sz="2200" b="1" dirty="0" err="1" smtClean="0">
                <a:solidFill>
                  <a:schemeClr val="bg1"/>
                </a:solidFill>
                <a:latin typeface="Arial" pitchFamily="34" charset="0"/>
                <a:cs typeface="Arial" pitchFamily="34" charset="0"/>
              </a:rPr>
              <a:t>topshiriqlar</a:t>
            </a:r>
            <a:endParaRPr lang="ru-RU" sz="22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646167"/>
            <a:ext cx="5472609" cy="2484129"/>
          </a:xfrm>
        </p:spPr>
        <p:txBody>
          <a:bodyPr>
            <a:noAutofit/>
          </a:bodyPr>
          <a:lstStyle/>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Mustamlakachilik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jabr-zulmining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kauchayishi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asosan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qanday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ko‘rinishlarda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yaqqol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ko‘zga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tashlandi</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Xalq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hayotining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qashshoqlashishiga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qanday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omillar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sabab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bo‘ldi</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smtClean="0">
                <a:solidFill>
                  <a:srgbClr val="000000"/>
                </a:solidFill>
                <a:latin typeface="Arial" pitchFamily="34" charset="0"/>
                <a:cs typeface="Arial" pitchFamily="34" charset="0"/>
              </a:rPr>
              <a:t>Toshkent </a:t>
            </a:r>
            <a:r>
              <a:rPr lang="en-US" sz="1500" dirty="0" err="1" smtClean="0">
                <a:solidFill>
                  <a:srgbClr val="000000"/>
                </a:solidFill>
                <a:latin typeface="Arial" pitchFamily="34" charset="0"/>
                <a:cs typeface="Arial" pitchFamily="34" charset="0"/>
              </a:rPr>
              <a:t>qo‘zg‘oloning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boshlanish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sabablarini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ayting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milliy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qadriyatlarga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nimalar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kirishini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izohlang</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Qo‘zg‘olon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bostirilgandan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keyin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qanday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tadbirlar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amalga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oshirildi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86586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143421" y="45747"/>
            <a:ext cx="5544615" cy="1142249"/>
          </a:xfrm>
        </p:spPr>
        <p:txBody>
          <a:bodyPr>
            <a:noAutofit/>
          </a:bodyPr>
          <a:lstStyle/>
          <a:p>
            <a:pPr indent="179388" algn="l" defTabSz="179388">
              <a:lnSpc>
                <a:spcPct val="100000"/>
              </a:lnSpc>
              <a:spcAft>
                <a:spcPts val="600"/>
              </a:spcAft>
            </a:pPr>
            <a:r>
              <a:rPr lang="en-US" sz="1500" dirty="0" err="1">
                <a:solidFill>
                  <a:srgbClr val="000000"/>
                </a:solidFill>
                <a:latin typeface="Arial" pitchFamily="34" charset="0"/>
                <a:cs typeface="Arial" pitchFamily="34" charset="0"/>
              </a:rPr>
              <a:t>Har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qanday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mustamlakachi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davlat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harbiy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bosqinchilik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hududning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boyliklaridan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o‘z</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manfaati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foydalanishga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harakat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qiladi</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a:r>
            <a:br>
              <a:rPr lang="en-US" sz="1500" dirty="0" smtClean="0">
                <a:solidFill>
                  <a:srgbClr val="000000"/>
                </a:solidFill>
                <a:latin typeface="Arial" pitchFamily="34" charset="0"/>
                <a:cs typeface="Arial" pitchFamily="34" charset="0"/>
              </a:rPr>
            </a:b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Turkistonda</a:t>
            </a:r>
            <a:r>
              <a:rPr lang="en-US" sz="1500" dirty="0" smtClean="0">
                <a:solidFill>
                  <a:srgbClr val="000000"/>
                </a:solidFill>
                <a:latin typeface="Arial" pitchFamily="34" charset="0"/>
                <a:cs typeface="Arial" pitchFamily="34" charset="0"/>
              </a:rPr>
              <a:t> </a:t>
            </a:r>
            <a:r>
              <a:rPr lang="en-US" sz="1500" dirty="0">
                <a:solidFill>
                  <a:srgbClr val="000000"/>
                </a:solidFill>
                <a:latin typeface="Arial" pitchFamily="34" charset="0"/>
                <a:cs typeface="Arial" pitchFamily="34" charset="0"/>
              </a:rPr>
              <a:t>ham </a:t>
            </a:r>
            <a:r>
              <a:rPr lang="en-US" sz="1500" dirty="0" err="1">
                <a:solidFill>
                  <a:srgbClr val="000000"/>
                </a:solidFill>
                <a:latin typeface="Arial" pitchFamily="34" charset="0"/>
                <a:cs typeface="Arial" pitchFamily="34" charset="0"/>
              </a:rPr>
              <a:t>xuddi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shu</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taxlitda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yuritilib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o‘lkani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Rossiya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imperiyasining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asosiy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xomashyo</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bazasiga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aylantirishga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kirishildi</a:t>
            </a:r>
            <a:r>
              <a:rPr lang="en-US" sz="1500" dirty="0">
                <a:solidFill>
                  <a:srgbClr val="000000"/>
                </a:solidFill>
                <a:latin typeface="Arial" pitchFamily="34" charset="0"/>
                <a:cs typeface="Arial" pitchFamily="34" charset="0"/>
              </a:rPr>
              <a:t>.</a:t>
            </a:r>
            <a:endParaRPr lang="ru-RU" altLang="ru-RU" sz="1500" dirty="0">
              <a:solidFill>
                <a:srgbClr val="000000"/>
              </a:solidFill>
              <a:latin typeface="Arial" pitchFamily="34" charset="0"/>
              <a:cs typeface="Arial" pitchFamily="34" charset="0"/>
            </a:endParaRPr>
          </a:p>
        </p:txBody>
      </p:sp>
      <p:pic>
        <p:nvPicPr>
          <p:cNvPr id="2050" name="Picture 2" descr="Покорение Средней Азии"/>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4202" y="1268199"/>
            <a:ext cx="1732109" cy="19391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4690" y="1280036"/>
            <a:ext cx="3713147"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179388" algn="just"/>
            <a:r>
              <a:rPr lang="en-US" sz="1500" dirty="0" err="1">
                <a:solidFill>
                  <a:srgbClr val="000000"/>
                </a:solidFill>
                <a:latin typeface="Arial" pitchFamily="34" charset="0"/>
                <a:cs typeface="Arial" pitchFamily="34" charset="0"/>
              </a:rPr>
              <a:t>O‘lkada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sanoat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ishlab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chiqarish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rivojlana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borib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kapitalistik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munosabatlarga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asta-sekin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ochilayotgan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bo‘lsada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xalqning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moddiy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ahvolini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yaxshilamadi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balki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korxona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xo‘jayinlari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savdogarlar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amaldorlarning</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boysinishiga</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ochib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berdi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8033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4" y="344081"/>
            <a:ext cx="5587670" cy="987931"/>
          </a:xfrm>
        </p:spPr>
        <p:txBody>
          <a:bodyPr>
            <a:normAutofit fontScale="90000"/>
          </a:body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qiyinchiliklar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xalqning</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ma’naviy</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jihatdan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kamsitilishi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urf-odatlarga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qarorlarning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qabul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natijasida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imperiyasining</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milliy-ozodlik</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avj</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markazlaridan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aylandi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3074" name="Picture 2" descr="Национально-освободительное восстание 1916 года в Казахстане"/>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68433" y="1354461"/>
            <a:ext cx="2707350" cy="180851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0" y="10442"/>
            <a:ext cx="5759450" cy="359705"/>
          </a:xfrm>
          <a:prstGeom prst="rect">
            <a:avLst/>
          </a:prstGeom>
          <a:solidFill>
            <a:srgbClr val="0070C0"/>
          </a:solidFill>
        </p:spPr>
        <p:txBody>
          <a:bodyPr wrap="square" lIns="51426" tIns="25713" rIns="51426" bIns="25713" anchor="ctr">
            <a:spAutoFit/>
          </a:bodyPr>
          <a:lstStyle/>
          <a:p>
            <a:pPr algn="ctr"/>
            <a:r>
              <a:rPr lang="en-US" altLang="ru-RU" sz="2000" b="1" dirty="0" err="1" smtClean="0">
                <a:solidFill>
                  <a:schemeClr val="bg1"/>
                </a:solidFill>
                <a:latin typeface="Arial" pitchFamily="34" charset="0"/>
                <a:cs typeface="Arial" pitchFamily="34" charset="0"/>
              </a:rPr>
              <a:t>Milliy-ozodlik</a:t>
            </a:r>
            <a:r>
              <a:rPr lang="en-US" altLang="ru-RU" sz="2000" b="1" dirty="0" smtClean="0">
                <a:solidFill>
                  <a:schemeClr val="bg1"/>
                </a:solidFill>
                <a:latin typeface="Arial" pitchFamily="34" charset="0"/>
                <a:cs typeface="Arial" pitchFamily="34" charset="0"/>
              </a:rPr>
              <a:t> </a:t>
            </a:r>
            <a:r>
              <a:rPr lang="en-US" altLang="ru-RU" sz="2000" b="1" dirty="0" err="1" smtClean="0">
                <a:solidFill>
                  <a:schemeClr val="bg1"/>
                </a:solidFill>
                <a:latin typeface="Arial" pitchFamily="34" charset="0"/>
                <a:cs typeface="Arial" pitchFamily="34" charset="0"/>
              </a:rPr>
              <a:t>harakatlarning</a:t>
            </a:r>
            <a:r>
              <a:rPr lang="en-US" altLang="ru-RU" sz="2000" b="1" dirty="0" smtClean="0">
                <a:solidFill>
                  <a:schemeClr val="bg1"/>
                </a:solidFill>
                <a:latin typeface="Arial" pitchFamily="34" charset="0"/>
                <a:cs typeface="Arial" pitchFamily="34" charset="0"/>
              </a:rPr>
              <a:t> </a:t>
            </a:r>
            <a:r>
              <a:rPr lang="en-US" altLang="ru-RU" sz="2000" b="1" dirty="0" err="1" smtClean="0">
                <a:solidFill>
                  <a:schemeClr val="bg1"/>
                </a:solidFill>
                <a:latin typeface="Arial" pitchFamily="34" charset="0"/>
                <a:cs typeface="Arial" pitchFamily="34" charset="0"/>
              </a:rPr>
              <a:t>boshlanishi</a:t>
            </a:r>
            <a:endParaRPr lang="ru-RU" sz="2000" dirty="0">
              <a:solidFill>
                <a:schemeClr val="bg1"/>
              </a:solidFill>
              <a:latin typeface="Arial" pitchFamily="34" charset="0"/>
              <a:cs typeface="Arial" pitchFamily="34" charset="0"/>
            </a:endParaRPr>
          </a:p>
        </p:txBody>
      </p:sp>
      <p:sp>
        <p:nvSpPr>
          <p:cNvPr id="3" name="TextBox 2"/>
          <p:cNvSpPr txBox="1"/>
          <p:nvPr/>
        </p:nvSpPr>
        <p:spPr>
          <a:xfrm>
            <a:off x="179425" y="1332012"/>
            <a:ext cx="2700300" cy="160043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dirty="0" err="1" smtClean="0">
                <a:solidFill>
                  <a:srgbClr val="000000"/>
                </a:solidFill>
                <a:latin typeface="Arial" pitchFamily="34" charset="0"/>
                <a:cs typeface="Arial" pitchFamily="34" charset="0"/>
              </a:rPr>
              <a:t>O‘lkaning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turli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joylarida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ko‘tarilib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kelayotgan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bu</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qo‘zg‘olonlarning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harakatlantiruvchi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kuchi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asosan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dehqonlar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shahar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hunarmand-kosiblardan</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iborat</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aholining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kambag‘al</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qismi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bo‘ldi</a:t>
            </a:r>
            <a:r>
              <a:rPr lang="en-US" sz="1400" dirty="0" smtClean="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3985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2" y="71872"/>
            <a:ext cx="5508612" cy="1296144"/>
          </a:xfrm>
        </p:spPr>
        <p:txBody>
          <a:bodyPr>
            <a:noAutofit/>
          </a:bodyPr>
          <a:lstStyle/>
          <a:p>
            <a:pPr indent="179388" algn="l">
              <a:lnSpc>
                <a:spcPct val="100000"/>
              </a:lnSpc>
              <a:spcAft>
                <a:spcPts val="600"/>
              </a:spcAft>
            </a:pPr>
            <a:r>
              <a:rPr lang="en-US" sz="1500" dirty="0">
                <a:solidFill>
                  <a:srgbClr val="000000"/>
                </a:solidFill>
                <a:latin typeface="Arial" pitchFamily="34" charset="0"/>
                <a:cs typeface="Arial" pitchFamily="34" charset="0"/>
              </a:rPr>
              <a:t>1878-yili </a:t>
            </a:r>
            <a:r>
              <a:rPr lang="en-US" sz="1500" b="1" dirty="0" err="1">
                <a:solidFill>
                  <a:srgbClr val="000000"/>
                </a:solidFill>
                <a:latin typeface="Arial" pitchFamily="34" charset="0"/>
                <a:cs typeface="Arial" pitchFamily="34" charset="0"/>
              </a:rPr>
              <a:t>Mingtepada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hozirgi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Marhamat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tumani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mustamlakachilarning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siyosiy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iqtisodiy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zulmiga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Yetimxon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boshchiligida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qo‘zg‘olon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ko‘tarildi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mustamlakachi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hukumat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kuch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bilan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bostirdi</a:t>
            </a:r>
            <a:r>
              <a:rPr lang="en-US" sz="1500" dirty="0" smtClean="0">
                <a:solidFill>
                  <a:srgbClr val="000000"/>
                </a:solidFill>
                <a:latin typeface="Arial" pitchFamily="34" charset="0"/>
                <a:cs typeface="Arial" pitchFamily="34" charset="0"/>
              </a:rPr>
              <a:t>. </a:t>
            </a:r>
            <a:br>
              <a:rPr lang="en-US" sz="1500" dirty="0" smtClean="0">
                <a:solidFill>
                  <a:srgbClr val="000000"/>
                </a:solidFill>
                <a:latin typeface="Arial" pitchFamily="34" charset="0"/>
                <a:cs typeface="Arial" pitchFamily="34" charset="0"/>
              </a:rPr>
            </a:br>
            <a:r>
              <a:rPr lang="en-US" sz="1500" b="1" dirty="0" smtClean="0">
                <a:solidFill>
                  <a:srgbClr val="000000"/>
                </a:solidFill>
                <a:latin typeface="Arial" pitchFamily="34" charset="0"/>
                <a:cs typeface="Arial" pitchFamily="34" charset="0"/>
              </a:rPr>
              <a:t>1879-yilning </a:t>
            </a:r>
            <a:r>
              <a:rPr lang="en-US" sz="1500" b="1" dirty="0" err="1">
                <a:solidFill>
                  <a:srgbClr val="000000"/>
                </a:solidFill>
                <a:latin typeface="Arial" pitchFamily="34" charset="0"/>
                <a:cs typeface="Arial" pitchFamily="34" charset="0"/>
              </a:rPr>
              <a:t>kuzida</a:t>
            </a:r>
            <a:r>
              <a:rPr lang="en-US" sz="1500" b="1"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mahalliy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a:t>
            </a:r>
            <a:r>
              <a:rPr lang="en-US" sz="1500"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Farg‘ona</a:t>
            </a:r>
            <a:r>
              <a:rPr lang="en-US" sz="1500" b="1"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viloyat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boshqarmasi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binosi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oldiga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ochiqchasiga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norozilik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bildirib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yig‘ildi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pic>
        <p:nvPicPr>
          <p:cNvPr id="4098" name="Picture 2" descr="НАЦИОНАЛЬНО- ОСВОБОДИТЕЛЬНОЕ ДВИЖЕНИЕ 1916 ГОД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3701" y="1404020"/>
            <a:ext cx="3024336" cy="173504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3422" y="1490544"/>
            <a:ext cx="2412267"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Marg‘ilon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uyezdida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to‘plash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noqonuniy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kirganligiga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kamaytirilishini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682713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3" y="599430"/>
            <a:ext cx="5183505" cy="540015"/>
          </a:xfrm>
        </p:spPr>
        <p:txBody>
          <a:bodyPr>
            <a:normAutofit/>
          </a:bodyPr>
          <a:lstStyle/>
          <a:p>
            <a:r>
              <a:rPr lang="ru-RU" sz="1500" b="1" dirty="0">
                <a:cs typeface="Andalus" panose="02020603050405020304" pitchFamily="18" charset="-78"/>
              </a:rPr>
              <a:t/>
            </a:r>
            <a:br>
              <a:rPr lang="ru-RU" sz="1500" b="1" dirty="0">
                <a:cs typeface="Andalus" panose="02020603050405020304" pitchFamily="18" charset="-78"/>
              </a:rPr>
            </a:br>
            <a:endParaRPr lang="ru-RU" sz="1500" b="1" dirty="0">
              <a:cs typeface="Andalus" panose="02020603050405020304" pitchFamily="18" charset="-78"/>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337654" y="1476028"/>
            <a:ext cx="3174853" cy="1638425"/>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79425" y="251892"/>
            <a:ext cx="5508611" cy="1080120"/>
          </a:xfrm>
          <a:prstGeom prst="rect">
            <a:avLst/>
          </a:prstGeom>
        </p:spPr>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Qo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zg</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olon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kuchayib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ketishi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ehtimolini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sezgan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podsho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hukumati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komissiya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tuzib</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vaziyatni</a:t>
            </a:r>
            <a:r>
              <a:rPr lang="en-US" sz="1600" dirty="0" smtClean="0">
                <a:solidFill>
                  <a:srgbClr val="000000"/>
                </a:solidFill>
                <a:latin typeface="Arial" pitchFamily="34" charset="0"/>
                <a:cs typeface="Arial" pitchFamily="34" charset="0"/>
              </a:rPr>
              <a:t> 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rganishga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kirishdi</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Komissiya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viloyatda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paxta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ekishning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lamda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avj</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oldirilishi</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natijada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muhim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ekinlar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keskin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kamayganligi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sabab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lganini</a:t>
            </a:r>
            <a:r>
              <a:rPr lang="en-US" sz="1600" dirty="0" smtClean="0">
                <a:solidFill>
                  <a:srgbClr val="000000"/>
                </a:solidFill>
                <a:latin typeface="Arial" pitchFamily="34" charset="0"/>
                <a:cs typeface="Arial" pitchFamily="34" charset="0"/>
              </a:rPr>
              <a:t> ma</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lum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qilgan</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 </a:t>
            </a:r>
            <a:r>
              <a:rPr lang="ru-RU" sz="1600" dirty="0" smtClean="0">
                <a:solidFill>
                  <a:srgbClr val="000000"/>
                </a:solidFill>
                <a:latin typeface="Arial" pitchFamily="34" charset="0"/>
                <a:cs typeface="Arial" pitchFamily="34" charset="0"/>
              </a:rPr>
              <a:t/>
            </a:r>
            <a:br>
              <a:rPr lang="ru-RU" sz="1600" dirty="0" smtClean="0">
                <a:solidFill>
                  <a:srgbClr val="000000"/>
                </a:solidFill>
                <a:latin typeface="Arial" pitchFamily="34" charset="0"/>
                <a:cs typeface="Arial" pitchFamily="34" charset="0"/>
              </a:rPr>
            </a:b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29852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008" y="22870"/>
            <a:ext cx="5652033" cy="1410375"/>
          </a:xfrm>
        </p:spPr>
        <p:txBody>
          <a:bodyPr>
            <a:normAutofit/>
          </a:bodyPr>
          <a:lstStyle/>
          <a:p>
            <a:pPr>
              <a:lnSpc>
                <a:spcPct val="100000"/>
              </a:lnSpc>
              <a:spcAft>
                <a:spcPts val="600"/>
              </a:spcAft>
            </a:pPr>
            <a:r>
              <a:rPr lang="en-US" sz="1500" dirty="0">
                <a:solidFill>
                  <a:srgbClr val="000000"/>
                </a:solidFill>
                <a:latin typeface="Arial" pitchFamily="34" charset="0"/>
                <a:cs typeface="Arial" pitchFamily="34" charset="0"/>
              </a:rPr>
              <a:t>1880-yilning </a:t>
            </a:r>
            <a:r>
              <a:rPr lang="en-US" sz="1500" dirty="0" err="1">
                <a:solidFill>
                  <a:srgbClr val="000000"/>
                </a:solidFill>
                <a:latin typeface="Arial" pitchFamily="34" charset="0"/>
                <a:cs typeface="Arial" pitchFamily="34" charset="0"/>
              </a:rPr>
              <a:t>noyabrida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hamma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soliqlarni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to‘laganligiga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qaramay</a:t>
            </a:r>
            <a:r>
              <a:rPr lang="en-US" sz="1500"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Xo‘jand</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uyezdining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boshlig‘i</a:t>
            </a:r>
            <a:r>
              <a:rPr lang="en-US" sz="1500" dirty="0">
                <a:solidFill>
                  <a:srgbClr val="000000"/>
                </a:solidFill>
                <a:latin typeface="Arial" pitchFamily="34" charset="0"/>
                <a:cs typeface="Arial" pitchFamily="34" charset="0"/>
              </a:rPr>
              <a:t> </a:t>
            </a:r>
            <a:r>
              <a:rPr lang="en-US" sz="1500" u="sng" dirty="0" err="1">
                <a:solidFill>
                  <a:srgbClr val="000000"/>
                </a:solidFill>
                <a:latin typeface="Arial" pitchFamily="34" charset="0"/>
                <a:cs typeface="Arial" pitchFamily="34" charset="0"/>
              </a:rPr>
              <a:t>Xo‘jand</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u="sng" dirty="0">
                <a:solidFill>
                  <a:srgbClr val="000000"/>
                </a:solidFill>
                <a:latin typeface="Arial" pitchFamily="34" charset="0"/>
                <a:cs typeface="Arial" pitchFamily="34" charset="0"/>
              </a:rPr>
              <a:t> </a:t>
            </a:r>
            <a:r>
              <a:rPr lang="en-US" sz="1500" u="sng" dirty="0" err="1">
                <a:solidFill>
                  <a:srgbClr val="000000"/>
                </a:solidFill>
                <a:latin typeface="Arial" pitchFamily="34" charset="0"/>
                <a:cs typeface="Arial" pitchFamily="34" charset="0"/>
              </a:rPr>
              <a:t>O‘ratepa</a:t>
            </a:r>
            <a:r>
              <a:rPr lang="en-US" sz="1500" u="sng"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tumanlaridagi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qo‘shimcha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yer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solig‘i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olinishini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Sabr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kosasi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to‘lgan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aholi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Rahmonqulihoji</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Mirkarimboylar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boshchiligida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odamlar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uyezd</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boshlig‘ining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mahkamasiga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borib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adolatsiz</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soliqni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bekor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qilishni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talab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qiladi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pic>
        <p:nvPicPr>
          <p:cNvPr id="6146" name="Picture 2" descr="31 спорный вопрос» русской истории: басмачество как результат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4337" y="1446379"/>
            <a:ext cx="3457696" cy="16858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2076" y="1510868"/>
            <a:ext cx="1836204"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Bunga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javoban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boshliq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mirshablarga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namoish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rahbarlarini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hibisga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olishni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buyurdi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345651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57979"/>
            <a:ext cx="5580620" cy="841783"/>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1885-yilning </a:t>
            </a:r>
            <a:r>
              <a:rPr lang="en-US" sz="1600" dirty="0" err="1">
                <a:solidFill>
                  <a:srgbClr val="000000"/>
                </a:solidFill>
                <a:latin typeface="Arial" pitchFamily="34" charset="0"/>
                <a:cs typeface="Arial" pitchFamily="34" charset="0"/>
              </a:rPr>
              <a:t>yozida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Farg‘ona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vodiysida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qaytadan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avj</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Andijonda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Darvishxon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boshchiligida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ko‘tarildi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170" name="Picture 2" descr="Ош. Под гнетом Кокандского ханства » Страница 3 » Информационный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53567" y="1236615"/>
            <a:ext cx="2948078" cy="152925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91982" y="1236615"/>
            <a:ext cx="2370258"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Endi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kurash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usullarini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o‘zgartirib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volost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boshliqlarining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qarorgohlariga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hujum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uyushtirdilar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051722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35868"/>
            <a:ext cx="5580620" cy="1080120"/>
          </a:xfrm>
        </p:spPr>
        <p:txBody>
          <a:bodyPr>
            <a:normAutofit/>
          </a:bodyPr>
          <a:lstStyle/>
          <a:p>
            <a:pPr>
              <a:lnSpc>
                <a:spcPct val="100000"/>
              </a:lnSpc>
              <a:spcAft>
                <a:spcPts val="600"/>
              </a:spcAft>
            </a:pPr>
            <a:r>
              <a:rPr lang="en-US" sz="1600" b="1" dirty="0">
                <a:solidFill>
                  <a:srgbClr val="000000"/>
                </a:solidFill>
                <a:latin typeface="Arial" pitchFamily="34" charset="0"/>
                <a:cs typeface="Arial" pitchFamily="34" charset="0"/>
              </a:rPr>
              <a:t>1896-yilda Namangan </a:t>
            </a:r>
            <a:r>
              <a:rPr lang="en-US" sz="1600" dirty="0" err="1">
                <a:solidFill>
                  <a:srgbClr val="000000"/>
                </a:solidFill>
                <a:latin typeface="Arial" pitchFamily="34" charset="0"/>
                <a:cs typeface="Arial" pitchFamily="34" charset="0"/>
              </a:rPr>
              <a:t>uyezdining</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Oqsuv</a:t>
            </a:r>
            <a:r>
              <a:rPr lang="en-US"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Shahrixon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volostidagi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Naymanchi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Ko‘hnamozor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Langarbob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mingboshilar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saylovlaridagi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oshkora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ketdi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8194" name="Picture 2" descr="Как казахи восставали при Советах. Часть I - Platon.as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9908" y="1279840"/>
            <a:ext cx="4081954" cy="1620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197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157526</TotalTime>
  <Words>927</Words>
  <Application>Microsoft Office PowerPoint</Application>
  <PresentationFormat>Произвольный</PresentationFormat>
  <Paragraphs>54</Paragraphs>
  <Slides>22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Andalus</vt:lpstr>
      <vt:lpstr>Arial</vt:lpstr>
      <vt:lpstr>Calibri</vt:lpstr>
      <vt:lpstr>Open Sans</vt:lpstr>
      <vt:lpstr>Open Sans Light</vt:lpstr>
      <vt:lpstr>Times New Roman</vt:lpstr>
      <vt:lpstr>1_Office Theme</vt:lpstr>
      <vt:lpstr>Презентация PowerPoint</vt:lpstr>
      <vt:lpstr>Презентация PowerPoint</vt:lpstr>
      <vt:lpstr>Har qanday mustamlakachi davlat harbiy va bosqinchilik yo‘li bilan bosib olgan hududning boyliklaridan o‘z manfaati yo‘lida foydalanishga harakat qiladi.   Turkistonda ham xuddi shu taxlitda ish yuritilib, o‘lkani Rossiya imperiyasining asosiy xomashyo bazasiga aylantirishga kirishildi.</vt:lpstr>
      <vt:lpstr>XIX asr oxirida iqtisodiy qiyinchiliklar va xalqning ma’naviy jihatdan kamsitilishi, mahalliy urf-odatlarga zid bo‘lgan qarorlarning qabul qilinishi natijasida Turkiston Rossiya imperiyasining milliy-ozodlik harakatlari avj olgan markazlaridan biriga aylandi. </vt:lpstr>
      <vt:lpstr>1878-yili Mingtepada (hozirgi Marhamat tumani) mustamlakachilarning siyosiy va iqtisodiy zulmiga qarshi Yetimxon boshchiligida qo‘zg‘olon ko‘tarildi. Uni mustamlakachi hukumat kuch bilan bostirdi.  1879-yilning kuzida mahalliy aholi Farg‘ona viloyat boshqarmasi binosi oldiga ochiqchasiga norozilik bildirib yig‘ildi. </vt:lpstr>
      <vt:lpstr> </vt:lpstr>
      <vt:lpstr>1880-yilning noyabrida aholi hamma soliqlarni to‘laganligiga qaramay, Xo‘jand uyezdining boshlig‘i Xo‘jand va O‘ratepa tumanlaridagi aholidan qo‘shimcha yer solig‘i olinishini e’lon qildi. Sabr kosasi to‘lgan aholi Rahmonqulihoji, Mirkarimboylar boshchiligida odamlar uyezd boshlig‘ining mahkamasiga borib, adolatsiz soliqni bekor qilishni talab qiladi.</vt:lpstr>
      <vt:lpstr>1885-yilning yozida Farg‘ona vodiysida xalq qo‘zgolonlari qaytadan avj olib, Andijonda Darvishxon boshchiligida qo‘zg‘olon ko‘tarildi. </vt:lpstr>
      <vt:lpstr>1896-yilda Namangan uyezdining Oqsuv–Shahrixon volostidagi Naymanchi, Ko‘hnamozor, Langarbob qishloqlarida aholining mingboshilar saylovlaridagi noroziligi oshkora qo‘zg‘olonga aylanib ketdi.</vt:lpstr>
      <vt:lpstr>Rossiya imperiyasining savdo-sanoat doiralari Turkiston o‘lkasini har tomonlama, ayniqsa, iqtisodiy jihatdan qaram qilishda faol ishtirok etdilar.</vt:lpstr>
      <vt:lpstr>O‘lka ma’muriyati qo‘zg‘olonlarning yangi to‘lqin bilan kuchayib ketishidan doimiy ravishda xavfsirab turardi.</vt:lpstr>
      <vt:lpstr>1892-yildan mustamlakachilar oddiy fuqarolarni ma’murlarga qarshilik ko‘rsatgan taqdirda bevosita harbiy dala sudiga bera boshladilar. “Gunohkorlar”ni ochiqchasiga qatl etish endilikda odamlarni qo‘rqitish uchun mustamlakachilarga katta huquqlar berdi.</vt:lpstr>
      <vt:lpstr>Презентация PowerPoint</vt:lpstr>
      <vt:lpstr>Toshkent shahar ma’muriyati kasallikka qarshi tadbirlar qatorida shahardagi 12 ta qabristonni yopib qo‘ydi. Shu kasallikdan vafot etgan kishilar uchun shahardan chekka joyda maxsus qabristonlar ochish va’da qilindi. Lekin amalda shahardan tashqarida faqat bitta qabriston ochildi.</vt:lpstr>
      <vt:lpstr>Turkiston o‘lkasida 1892-yil 18-iyundan kuchga kirgan “Harbiy holatda deb e’lon qilingan joylar haqida Qoida” joriy etildi. Bunday vaziyat aholi orasida sarosimalik va norozilik keltirib chiqardi. Toshkentning Eski shahardagi xalqparvar oqsoqoli Inog‘omxo‘ja lavozimidan chetlashtirildi.</vt:lpstr>
      <vt:lpstr>Презентация PowerPoint</vt:lpstr>
      <vt:lpstr>Eski shahar oqsoqoli Muhammad Yoqub olomondan qo‘rqib shahar boshlig‘i huzuriga boradi. Xalq Putinsevdan oqsoqolni ular ixtiyoriga berishni talab qildi. Putinsev esa muzokara o‘rniga kuch ishlatishni afzal ko‘rdi. </vt:lpstr>
      <vt:lpstr>Qo‘zg‘olonni bostirish uchun kazaklar polki va bir rota askar chaqirildi. O‘lka ma’muriyatining norozilik harakatlarini shafqatsiz usullar bilan bostirishi, qo‘zg‘olon ishtirokchilarini ayovsiz jazolashi mustamlakachi hukumatning asl yuzini yaqqol ko‘rsatib berdi. </vt:lpstr>
      <vt:lpstr>Toshkentdagi qo‘zg‘olon Turkiston mustamlaka ma’muriyatini jiddiy tashvishga soldi. U hukumatga politsiya shtatini ko‘paytirish va jazo vakolatlarini yanada kengaytirish haqida murojaat qildi. </vt:lpstr>
      <vt:lpstr>Turkiston general-gubernatori “kuchli muhofazada” deb e’lon qilingan joylarda majlis-yig‘inlarni tarqatish, savdo-sanoat korxonalarini yopish, matbuot organlarini taqiqlash, istalgan odamni surgun qilish, jarima solish va boshqa huquqlarni oldi.</vt:lpstr>
      <vt:lpstr>Ushbu qo‘zg‘olonning bostirilishida mustamlakachilar o‘z manfaatlari yo‘lida xalqning urf-odatlari, diniy e’tiqodi, milliy qadriyatlarini toptashdan ham qaytmasligini ko‘rsatdilar.</vt:lpstr>
      <vt:lpstr>Mustaqil bajarish uchun topshiriqlar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Teacher</cp:lastModifiedBy>
  <cp:revision>1604</cp:revision>
  <dcterms:created xsi:type="dcterms:W3CDTF">2014-10-08T23:03:32Z</dcterms:created>
  <dcterms:modified xsi:type="dcterms:W3CDTF">2021-01-21T07:23:18Z</dcterms:modified>
</cp:coreProperties>
</file>