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Lst>
  <p:notesMasterIdLst>
    <p:notesMasterId r:id="rId24"/>
  </p:notesMasterIdLst>
  <p:sldIdLst>
    <p:sldId id="1450" r:id="rId2"/>
    <p:sldId id="1529" r:id="rId3"/>
    <p:sldId id="1530" r:id="rId4"/>
    <p:sldId id="1532" r:id="rId5"/>
    <p:sldId id="1533" r:id="rId6"/>
    <p:sldId id="1534" r:id="rId7"/>
    <p:sldId id="1536" r:id="rId8"/>
    <p:sldId id="1537" r:id="rId9"/>
    <p:sldId id="1538" r:id="rId10"/>
    <p:sldId id="1539" r:id="rId11"/>
    <p:sldId id="1540" r:id="rId12"/>
    <p:sldId id="1541" r:id="rId13"/>
    <p:sldId id="1543" r:id="rId14"/>
    <p:sldId id="1544" r:id="rId15"/>
    <p:sldId id="1546" r:id="rId16"/>
    <p:sldId id="1547" r:id="rId17"/>
    <p:sldId id="1548" r:id="rId18"/>
    <p:sldId id="1549" r:id="rId19"/>
    <p:sldId id="1550" r:id="rId20"/>
    <p:sldId id="1552" r:id="rId21"/>
    <p:sldId id="1554" r:id="rId22"/>
    <p:sldId id="1488" r:id="rId23"/>
  </p:sldIdLst>
  <p:sldSz cx="5759450" cy="3240088"/>
  <p:notesSz cx="6858000" cy="9144000"/>
  <p:defaultTextStyle>
    <a:defPPr>
      <a:defRPr lang="en-US"/>
    </a:defPPr>
    <a:lvl1pPr marL="0" algn="l" defTabSz="575895" rtl="0" eaLnBrk="1" latinLnBrk="0" hangingPunct="1">
      <a:defRPr sz="1134" kern="1200">
        <a:solidFill>
          <a:schemeClr val="tx1"/>
        </a:solidFill>
        <a:latin typeface="+mn-lt"/>
        <a:ea typeface="+mn-ea"/>
        <a:cs typeface="+mn-cs"/>
      </a:defRPr>
    </a:lvl1pPr>
    <a:lvl2pPr marL="287948" algn="l" defTabSz="575895" rtl="0" eaLnBrk="1" latinLnBrk="0" hangingPunct="1">
      <a:defRPr sz="1134" kern="1200">
        <a:solidFill>
          <a:schemeClr val="tx1"/>
        </a:solidFill>
        <a:latin typeface="+mn-lt"/>
        <a:ea typeface="+mn-ea"/>
        <a:cs typeface="+mn-cs"/>
      </a:defRPr>
    </a:lvl2pPr>
    <a:lvl3pPr marL="575895" algn="l" defTabSz="575895" rtl="0" eaLnBrk="1" latinLnBrk="0" hangingPunct="1">
      <a:defRPr sz="1134" kern="1200">
        <a:solidFill>
          <a:schemeClr val="tx1"/>
        </a:solidFill>
        <a:latin typeface="+mn-lt"/>
        <a:ea typeface="+mn-ea"/>
        <a:cs typeface="+mn-cs"/>
      </a:defRPr>
    </a:lvl3pPr>
    <a:lvl4pPr marL="863842" algn="l" defTabSz="575895" rtl="0" eaLnBrk="1" latinLnBrk="0" hangingPunct="1">
      <a:defRPr sz="1134" kern="1200">
        <a:solidFill>
          <a:schemeClr val="tx1"/>
        </a:solidFill>
        <a:latin typeface="+mn-lt"/>
        <a:ea typeface="+mn-ea"/>
        <a:cs typeface="+mn-cs"/>
      </a:defRPr>
    </a:lvl4pPr>
    <a:lvl5pPr marL="1151789" algn="l" defTabSz="575895" rtl="0" eaLnBrk="1" latinLnBrk="0" hangingPunct="1">
      <a:defRPr sz="1134" kern="1200">
        <a:solidFill>
          <a:schemeClr val="tx1"/>
        </a:solidFill>
        <a:latin typeface="+mn-lt"/>
        <a:ea typeface="+mn-ea"/>
        <a:cs typeface="+mn-cs"/>
      </a:defRPr>
    </a:lvl5pPr>
    <a:lvl6pPr marL="1439737" algn="l" defTabSz="575895" rtl="0" eaLnBrk="1" latinLnBrk="0" hangingPunct="1">
      <a:defRPr sz="1134" kern="1200">
        <a:solidFill>
          <a:schemeClr val="tx1"/>
        </a:solidFill>
        <a:latin typeface="+mn-lt"/>
        <a:ea typeface="+mn-ea"/>
        <a:cs typeface="+mn-cs"/>
      </a:defRPr>
    </a:lvl6pPr>
    <a:lvl7pPr marL="1727684" algn="l" defTabSz="575895" rtl="0" eaLnBrk="1" latinLnBrk="0" hangingPunct="1">
      <a:defRPr sz="1134" kern="1200">
        <a:solidFill>
          <a:schemeClr val="tx1"/>
        </a:solidFill>
        <a:latin typeface="+mn-lt"/>
        <a:ea typeface="+mn-ea"/>
        <a:cs typeface="+mn-cs"/>
      </a:defRPr>
    </a:lvl7pPr>
    <a:lvl8pPr marL="2015632" algn="l" defTabSz="575895" rtl="0" eaLnBrk="1" latinLnBrk="0" hangingPunct="1">
      <a:defRPr sz="1134" kern="1200">
        <a:solidFill>
          <a:schemeClr val="tx1"/>
        </a:solidFill>
        <a:latin typeface="+mn-lt"/>
        <a:ea typeface="+mn-ea"/>
        <a:cs typeface="+mn-cs"/>
      </a:defRPr>
    </a:lvl8pPr>
    <a:lvl9pPr marL="2303580" algn="l" defTabSz="575895" rtl="0" eaLnBrk="1" latinLnBrk="0" hangingPunct="1">
      <a:defRPr sz="1134" kern="1200">
        <a:solidFill>
          <a:schemeClr val="tx1"/>
        </a:solidFill>
        <a:latin typeface="+mn-lt"/>
        <a:ea typeface="+mn-ea"/>
        <a:cs typeface="+mn-cs"/>
      </a:defRPr>
    </a:lvl9pPr>
  </p:defaultTextStyle>
  <p:extLst>
    <p:ext uri="{521415D9-36F7-43E2-AB2F-B90AF26B5E84}">
      <p14:sectionLst xmlns:p14="http://schemas.microsoft.com/office/powerpoint/2010/main">
        <p14:section name="Font" id="{01319F16-3CEB-44B1-837A-5DFE664B1540}">
          <p14:sldIdLst>
            <p14:sldId id="1450"/>
            <p14:sldId id="1529"/>
            <p14:sldId id="1530"/>
            <p14:sldId id="1532"/>
            <p14:sldId id="1533"/>
            <p14:sldId id="1534"/>
            <p14:sldId id="1536"/>
            <p14:sldId id="1537"/>
            <p14:sldId id="1538"/>
            <p14:sldId id="1539"/>
            <p14:sldId id="1540"/>
            <p14:sldId id="1541"/>
            <p14:sldId id="1543"/>
            <p14:sldId id="1544"/>
            <p14:sldId id="1546"/>
            <p14:sldId id="1547"/>
            <p14:sldId id="1548"/>
            <p14:sldId id="1549"/>
            <p14:sldId id="1550"/>
            <p14:sldId id="1552"/>
            <p14:sldId id="1554"/>
            <p14:sldId id="1488"/>
          </p14:sldIdLst>
        </p14:section>
      </p14:sectionLst>
    </p:ext>
    <p:ext uri="{EFAFB233-063F-42B5-8137-9DF3F51BA10A}">
      <p15:sldGuideLst xmlns:p15="http://schemas.microsoft.com/office/powerpoint/2012/main">
        <p15:guide id="1" orient="horz" pos="742" userDrawn="1">
          <p15:clr>
            <a:srgbClr val="A4A3A4"/>
          </p15:clr>
        </p15:guide>
        <p15:guide id="2" pos="1882" userDrawn="1">
          <p15:clr>
            <a:srgbClr val="A4A3A4"/>
          </p15:clr>
        </p15:guide>
        <p15:guide id="3" orient="horz" pos="517" userDrawn="1">
          <p15:clr>
            <a:srgbClr val="A4A3A4"/>
          </p15:clr>
        </p15:guide>
        <p15:guide id="4" pos="156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нвар Фархадович" initials="АФ" lastIdx="1" clrIdx="0">
    <p:extLst>
      <p:ext uri="{19B8F6BF-5375-455C-9EA6-DF929625EA0E}">
        <p15:presenceInfo xmlns:p15="http://schemas.microsoft.com/office/powerpoint/2012/main" userId="b45d8b19bf4079a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6C8AB"/>
    <a:srgbClr val="D2C99A"/>
    <a:srgbClr val="FFFFFF"/>
    <a:srgbClr val="DDDDDD"/>
    <a:srgbClr val="B2B2B2"/>
    <a:srgbClr val="808080"/>
    <a:srgbClr val="5F5F5F"/>
    <a:srgbClr val="C0C0C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6" autoAdjust="0"/>
    <p:restoredTop sz="99288" autoAdjust="0"/>
  </p:normalViewPr>
  <p:slideViewPr>
    <p:cSldViewPr snapToObjects="1">
      <p:cViewPr varScale="1">
        <p:scale>
          <a:sx n="231" d="100"/>
          <a:sy n="231" d="100"/>
        </p:scale>
        <p:origin x="558" y="192"/>
      </p:cViewPr>
      <p:guideLst>
        <p:guide orient="horz" pos="742"/>
        <p:guide pos="1882"/>
        <p:guide orient="horz" pos="517"/>
        <p:guide pos="1568"/>
      </p:guideLst>
    </p:cSldViewPr>
  </p:slideViewPr>
  <p:outlineViewPr>
    <p:cViewPr>
      <p:scale>
        <a:sx n="33" d="100"/>
        <a:sy n="33" d="100"/>
      </p:scale>
      <p:origin x="18" y="2442"/>
    </p:cViewPr>
  </p:outlineViewPr>
  <p:notesTextViewPr>
    <p:cViewPr>
      <p:scale>
        <a:sx n="1" d="1"/>
        <a:sy n="1" d="1"/>
      </p:scale>
      <p:origin x="0" y="0"/>
    </p:cViewPr>
  </p:notesTextViewPr>
  <p:sorterViewPr>
    <p:cViewPr>
      <p:scale>
        <a:sx n="33" d="100"/>
        <a:sy n="33" d="100"/>
      </p:scale>
      <p:origin x="0" y="-35886"/>
    </p:cViewPr>
  </p:sorterViewPr>
  <p:notesViewPr>
    <p:cSldViewPr snapToObjects="1">
      <p:cViewPr varScale="1">
        <p:scale>
          <a:sx n="73" d="100"/>
          <a:sy n="73" d="100"/>
        </p:scale>
        <p:origin x="-3792" y="-11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1D146-B4E0-1741-B9EE-9789392EFCC4}" type="datetimeFigureOut">
              <a:rPr lang="en-US" smtClean="0"/>
              <a:t>1/21/2021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287948" rtl="0" eaLnBrk="1" latinLnBrk="0" hangingPunct="1">
      <a:defRPr sz="756" kern="1200">
        <a:solidFill>
          <a:schemeClr val="tx1"/>
        </a:solidFill>
        <a:latin typeface="+mn-lt"/>
        <a:ea typeface="+mn-ea"/>
        <a:cs typeface="+mn-cs"/>
      </a:defRPr>
    </a:lvl1pPr>
    <a:lvl2pPr marL="287948" algn="l" defTabSz="287948" rtl="0" eaLnBrk="1" latinLnBrk="0" hangingPunct="1">
      <a:defRPr sz="756" kern="1200">
        <a:solidFill>
          <a:schemeClr val="tx1"/>
        </a:solidFill>
        <a:latin typeface="+mn-lt"/>
        <a:ea typeface="+mn-ea"/>
        <a:cs typeface="+mn-cs"/>
      </a:defRPr>
    </a:lvl2pPr>
    <a:lvl3pPr marL="575895" algn="l" defTabSz="287948" rtl="0" eaLnBrk="1" latinLnBrk="0" hangingPunct="1">
      <a:defRPr sz="756" kern="1200">
        <a:solidFill>
          <a:schemeClr val="tx1"/>
        </a:solidFill>
        <a:latin typeface="+mn-lt"/>
        <a:ea typeface="+mn-ea"/>
        <a:cs typeface="+mn-cs"/>
      </a:defRPr>
    </a:lvl3pPr>
    <a:lvl4pPr marL="863842" algn="l" defTabSz="287948" rtl="0" eaLnBrk="1" latinLnBrk="0" hangingPunct="1">
      <a:defRPr sz="756" kern="1200">
        <a:solidFill>
          <a:schemeClr val="tx1"/>
        </a:solidFill>
        <a:latin typeface="+mn-lt"/>
        <a:ea typeface="+mn-ea"/>
        <a:cs typeface="+mn-cs"/>
      </a:defRPr>
    </a:lvl4pPr>
    <a:lvl5pPr marL="1151789" algn="l" defTabSz="287948" rtl="0" eaLnBrk="1" latinLnBrk="0" hangingPunct="1">
      <a:defRPr sz="756" kern="1200">
        <a:solidFill>
          <a:schemeClr val="tx1"/>
        </a:solidFill>
        <a:latin typeface="+mn-lt"/>
        <a:ea typeface="+mn-ea"/>
        <a:cs typeface="+mn-cs"/>
      </a:defRPr>
    </a:lvl5pPr>
    <a:lvl6pPr marL="1439737" algn="l" defTabSz="287948" rtl="0" eaLnBrk="1" latinLnBrk="0" hangingPunct="1">
      <a:defRPr sz="756" kern="1200">
        <a:solidFill>
          <a:schemeClr val="tx1"/>
        </a:solidFill>
        <a:latin typeface="+mn-lt"/>
        <a:ea typeface="+mn-ea"/>
        <a:cs typeface="+mn-cs"/>
      </a:defRPr>
    </a:lvl6pPr>
    <a:lvl7pPr marL="1727684" algn="l" defTabSz="287948" rtl="0" eaLnBrk="1" latinLnBrk="0" hangingPunct="1">
      <a:defRPr sz="756" kern="1200">
        <a:solidFill>
          <a:schemeClr val="tx1"/>
        </a:solidFill>
        <a:latin typeface="+mn-lt"/>
        <a:ea typeface="+mn-ea"/>
        <a:cs typeface="+mn-cs"/>
      </a:defRPr>
    </a:lvl7pPr>
    <a:lvl8pPr marL="2015632" algn="l" defTabSz="287948" rtl="0" eaLnBrk="1" latinLnBrk="0" hangingPunct="1">
      <a:defRPr sz="756" kern="1200">
        <a:solidFill>
          <a:schemeClr val="tx1"/>
        </a:solidFill>
        <a:latin typeface="+mn-lt"/>
        <a:ea typeface="+mn-ea"/>
        <a:cs typeface="+mn-cs"/>
      </a:defRPr>
    </a:lvl8pPr>
    <a:lvl9pPr marL="2303580" algn="l" defTabSz="287948" rtl="0" eaLnBrk="1" latinLnBrk="0" hangingPunct="1">
      <a:defRPr sz="75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5328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2305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591754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880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17609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1"/>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1"/>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1"/>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1"/>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1"/>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1"/>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1"/>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1"/>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1"/>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40"/>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40"/>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40"/>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40"/>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40"/>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5484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62117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2237378"/>
      </p:ext>
    </p:extLst>
  </p:cSld>
  <p:clrMapOvr>
    <a:masterClrMapping/>
  </p:clrMapOvr>
  <p:extLst mod="1">
    <p:ext uri="{DCECCB84-F9BA-43D5-87BE-67443E8EF086}">
      <p15:sldGuideLst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48899943"/>
      </p:ext>
    </p:extLst>
  </p:cSld>
  <p:clrMapOvr>
    <a:masterClrMapping/>
  </p:clrMapOvr>
  <p:extLst mod="1">
    <p:ext uri="{DCECCB84-F9BA-43D5-87BE-67443E8EF086}">
      <p15:sldGuideLst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245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23486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7594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0758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06727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9097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4896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7557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836260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0641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386985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40493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631063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69564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6661069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713201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577139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0923844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471987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7836208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686194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2040762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9979089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84024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663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465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796690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621581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46553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516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428127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3306490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380896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399578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34198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006425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3032658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6432992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782530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9943910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280774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6962635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9376082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455254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287972" y="3003082"/>
            <a:ext cx="1343872" cy="172505"/>
          </a:xfrm>
          <a:prstGeom prst="rect">
            <a:avLst/>
          </a:prstGeom>
        </p:spPr>
        <p:txBody>
          <a:bodyPr lIns="51426" tIns="25713" rIns="51426" bIns="25713"/>
          <a:lstStyle>
            <a:lvl1pPr>
              <a:defRPr/>
            </a:lvl1pPr>
          </a:lstStyle>
          <a:p>
            <a:pPr>
              <a:defRPr/>
            </a:pPr>
            <a:fld id="{33DB8094-2E1B-4F5F-9A8F-809167A7AA39}" type="datetime1">
              <a:rPr lang="ru-RU"/>
              <a:pPr>
                <a:defRPr/>
              </a:pPr>
              <a:t>21.01.2021</a:t>
            </a:fld>
            <a:endParaRPr lang="ru-RU"/>
          </a:p>
        </p:txBody>
      </p:sp>
      <p:sp>
        <p:nvSpPr>
          <p:cNvPr id="5" name="Нижний колонтитул 4"/>
          <p:cNvSpPr>
            <a:spLocks noGrp="1"/>
          </p:cNvSpPr>
          <p:nvPr>
            <p:ph type="ftr" sz="quarter" idx="11"/>
          </p:nvPr>
        </p:nvSpPr>
        <p:spPr>
          <a:xfrm>
            <a:off x="1967812" y="3003082"/>
            <a:ext cx="1823826" cy="172505"/>
          </a:xfrm>
          <a:prstGeom prst="rect">
            <a:avLst/>
          </a:prstGeom>
        </p:spPr>
        <p:txBody>
          <a:bodyPr lIns="51426" tIns="25713" rIns="51426" bIns="25713"/>
          <a:lstStyle>
            <a:lvl1pPr>
              <a:defRPr/>
            </a:lvl1pPr>
          </a:lstStyle>
          <a:p>
            <a:pPr>
              <a:defRPr/>
            </a:pPr>
            <a:endParaRPr lang="ru-RU"/>
          </a:p>
        </p:txBody>
      </p:sp>
      <p:sp>
        <p:nvSpPr>
          <p:cNvPr id="6" name="Номер слайда 5"/>
          <p:cNvSpPr>
            <a:spLocks noGrp="1"/>
          </p:cNvSpPr>
          <p:nvPr>
            <p:ph type="sldNum" sz="quarter" idx="12"/>
          </p:nvPr>
        </p:nvSpPr>
        <p:spPr>
          <a:xfrm>
            <a:off x="4127606" y="3003082"/>
            <a:ext cx="1343872" cy="172505"/>
          </a:xfrm>
          <a:prstGeom prst="rect">
            <a:avLst/>
          </a:prstGeom>
        </p:spPr>
        <p:txBody>
          <a:bodyPr lIns="51426" tIns="25713" rIns="51426" bIns="25713"/>
          <a:lstStyle>
            <a:lvl1pPr>
              <a:defRPr/>
            </a:lvl1pPr>
          </a:lstStyle>
          <a:p>
            <a:fld id="{BC1D8AAB-EED0-4A49-9214-AD329B1305BF}" type="slidenum">
              <a:rPr lang="ru-RU" altLang="ru-RU"/>
              <a:pPr/>
              <a:t>‹#›</a:t>
            </a:fld>
            <a:endParaRPr lang="ru-RU" altLang="ru-RU"/>
          </a:p>
        </p:txBody>
      </p:sp>
    </p:spTree>
    <p:extLst>
      <p:ext uri="{BB962C8B-B14F-4D97-AF65-F5344CB8AC3E}">
        <p14:creationId xmlns:p14="http://schemas.microsoft.com/office/powerpoint/2010/main" val="21697414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407062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079295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7552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9072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576017"/>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576017"/>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9658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690863"/>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852010"/>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690863"/>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852010"/>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564980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hyperlink" Target="https://www.linkedin.com/" TargetMode="Externa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hyperlink" Target="https://www.facebook.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hyperlink" Target="https://twitter.com/" TargetMode="Externa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60" y="132269"/>
            <a:ext cx="4895533" cy="38626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31960" y="576016"/>
            <a:ext cx="4895533" cy="21863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67" dirty="0"/>
              <a:t>i9 presentation to Joe Smith</a:t>
            </a:r>
          </a:p>
        </p:txBody>
      </p:sp>
      <p:sp>
        <p:nvSpPr>
          <p:cNvPr id="7" name="Slide Number Placeholder 5"/>
          <p:cNvSpPr txBox="1">
            <a:spLocks/>
          </p:cNvSpPr>
          <p:nvPr/>
        </p:nvSpPr>
        <p:spPr>
          <a:xfrm>
            <a:off x="384986"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567" smtClean="0"/>
              <a:pPr algn="ctr"/>
              <a:t>‹#›</a:t>
            </a:fld>
            <a:endParaRPr lang="en-US" sz="567" dirty="0"/>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7" name="Rectangle 9"/>
          <p:cNvSpPr/>
          <p:nvPr/>
        </p:nvSpPr>
        <p:spPr>
          <a:xfrm rot="2700000">
            <a:off x="201578"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5" name="Rectangle 9"/>
          <p:cNvSpPr/>
          <p:nvPr/>
        </p:nvSpPr>
        <p:spPr>
          <a:xfrm rot="13500000">
            <a:off x="591679"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9" name="Freeform 6"/>
          <p:cNvSpPr>
            <a:spLocks/>
          </p:cNvSpPr>
          <p:nvPr/>
        </p:nvSpPr>
        <p:spPr bwMode="auto">
          <a:xfrm>
            <a:off x="5117727"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2" name="Oval 21"/>
          <p:cNvSpPr/>
          <p:nvPr/>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3" name="Oval 22"/>
          <p:cNvSpPr/>
          <p:nvPr/>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4" name="Oval 23"/>
          <p:cNvSpPr/>
          <p:nvPr/>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8" name="Rectangle 17">
            <a:hlinkClick r:id="rId62"/>
          </p:cNvPr>
          <p:cNvSpPr/>
          <p:nvPr/>
        </p:nvSpPr>
        <p:spPr>
          <a:xfrm>
            <a:off x="5035235"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5" name="Rectangle 24">
            <a:hlinkClick r:id="rId63"/>
          </p:cNvPr>
          <p:cNvSpPr/>
          <p:nvPr/>
        </p:nvSpPr>
        <p:spPr>
          <a:xfrm>
            <a:off x="5240258"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6" name="Rectangle 25">
            <a:hlinkClick r:id="rId64"/>
          </p:cNvPr>
          <p:cNvSpPr/>
          <p:nvPr/>
        </p:nvSpPr>
        <p:spPr>
          <a:xfrm>
            <a:off x="5449973"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7" name="Action Button: Forward or Next 26">
            <a:hlinkClick r:id="" action="ppaction://hlinkshowjump?jump=nextslide" highlightClick="1"/>
          </p:cNvPr>
          <p:cNvSpPr/>
          <p:nvPr/>
        </p:nvSpPr>
        <p:spPr>
          <a:xfrm>
            <a:off x="532427" y="2957135"/>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
        <p:nvSpPr>
          <p:cNvPr id="28" name="Action Button: Back or Previous 27">
            <a:hlinkClick r:id="" action="ppaction://hlinkshowjump?jump=previousslide" highlightClick="1"/>
          </p:cNvPr>
          <p:cNvSpPr/>
          <p:nvPr/>
        </p:nvSpPr>
        <p:spPr>
          <a:xfrm>
            <a:off x="118080" y="2953462"/>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752" r:id="rId13"/>
    <p:sldLayoutId id="2147483753" r:id="rId14"/>
    <p:sldLayoutId id="2147483754" r:id="rId15"/>
    <p:sldLayoutId id="2147483755" r:id="rId16"/>
    <p:sldLayoutId id="2147483774" r:id="rId17"/>
    <p:sldLayoutId id="2147483756" r:id="rId18"/>
    <p:sldLayoutId id="2147483775" r:id="rId19"/>
    <p:sldLayoutId id="2147483757" r:id="rId20"/>
    <p:sldLayoutId id="2147483776" r:id="rId21"/>
    <p:sldLayoutId id="2147483758" r:id="rId22"/>
    <p:sldLayoutId id="2147483777" r:id="rId23"/>
    <p:sldLayoutId id="2147483759" r:id="rId24"/>
    <p:sldLayoutId id="2147483778" r:id="rId25"/>
    <p:sldLayoutId id="2147483760" r:id="rId26"/>
    <p:sldLayoutId id="2147483779" r:id="rId27"/>
    <p:sldLayoutId id="2147483761" r:id="rId28"/>
    <p:sldLayoutId id="2147483780" r:id="rId29"/>
    <p:sldLayoutId id="2147483762" r:id="rId30"/>
    <p:sldLayoutId id="2147483781" r:id="rId31"/>
    <p:sldLayoutId id="2147483763" r:id="rId32"/>
    <p:sldLayoutId id="2147483782" r:id="rId33"/>
    <p:sldLayoutId id="2147483764" r:id="rId34"/>
    <p:sldLayoutId id="2147483783" r:id="rId35"/>
    <p:sldLayoutId id="2147483765" r:id="rId36"/>
    <p:sldLayoutId id="2147483784" r:id="rId37"/>
    <p:sldLayoutId id="2147483785" r:id="rId38"/>
    <p:sldLayoutId id="2147483766" r:id="rId39"/>
    <p:sldLayoutId id="2147483768" r:id="rId40"/>
    <p:sldLayoutId id="2147483786" r:id="rId41"/>
    <p:sldLayoutId id="2147483788" r:id="rId42"/>
    <p:sldLayoutId id="2147483769" r:id="rId43"/>
    <p:sldLayoutId id="2147483767" r:id="rId44"/>
    <p:sldLayoutId id="2147483787" r:id="rId45"/>
    <p:sldLayoutId id="2147483771" r:id="rId46"/>
    <p:sldLayoutId id="2147483773" r:id="rId47"/>
    <p:sldLayoutId id="2147483792" r:id="rId48"/>
    <p:sldLayoutId id="2147483793" r:id="rId49"/>
    <p:sldLayoutId id="2147483794" r:id="rId50"/>
    <p:sldLayoutId id="2147483795" r:id="rId51"/>
    <p:sldLayoutId id="2147483796" r:id="rId52"/>
    <p:sldLayoutId id="2147483797" r:id="rId53"/>
    <p:sldLayoutId id="2147483798" r:id="rId54"/>
    <p:sldLayoutId id="2147483842" r:id="rId55"/>
    <p:sldLayoutId id="2147483841" r:id="rId56"/>
    <p:sldLayoutId id="2147483843" r:id="rId57"/>
    <p:sldLayoutId id="2147483844" r:id="rId58"/>
    <p:sldLayoutId id="2147483862" r:id="rId59"/>
    <p:sldLayoutId id="2147483863" r:id="rId60"/>
  </p:sldLayoutIdLst>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xmlns="" id="{EE80F0AA-4DF1-4DBF-9AA2-5439157D8912}"/>
              </a:ext>
            </a:extLst>
          </p:cNvPr>
          <p:cNvSpPr/>
          <p:nvPr/>
        </p:nvSpPr>
        <p:spPr>
          <a:xfrm>
            <a:off x="1057" y="1534"/>
            <a:ext cx="5751631" cy="1019581"/>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1132"/>
          </a:p>
        </p:txBody>
      </p:sp>
      <p:sp>
        <p:nvSpPr>
          <p:cNvPr id="15" name="object 4">
            <a:extLst>
              <a:ext uri="{FF2B5EF4-FFF2-40B4-BE49-F238E27FC236}">
                <a16:creationId xmlns:a16="http://schemas.microsoft.com/office/drawing/2014/main" xmlns="" id="{96789AA7-9596-4F83-89FD-AEC28EE179F1}"/>
              </a:ext>
            </a:extLst>
          </p:cNvPr>
          <p:cNvSpPr txBox="1"/>
          <p:nvPr/>
        </p:nvSpPr>
        <p:spPr>
          <a:xfrm>
            <a:off x="467457" y="1196369"/>
            <a:ext cx="3456385" cy="1732504"/>
          </a:xfrm>
          <a:prstGeom prst="rect">
            <a:avLst/>
          </a:prstGeom>
        </p:spPr>
        <p:txBody>
          <a:bodyPr vert="horz" wrap="square" lIns="0" tIns="13949" rIns="0" bIns="0" rtlCol="0">
            <a:spAutoFit/>
          </a:bodyPr>
          <a:lstStyle/>
          <a:p>
            <a:pPr marL="18387">
              <a:spcBef>
                <a:spcPts val="110"/>
              </a:spcBef>
              <a:spcAft>
                <a:spcPts val="600"/>
              </a:spcAft>
            </a:pPr>
            <a:r>
              <a:rPr sz="2000" dirty="0" err="1" smtClean="0">
                <a:solidFill>
                  <a:srgbClr val="002060"/>
                </a:solidFill>
                <a:latin typeface="Arial" pitchFamily="34" charset="0"/>
                <a:cs typeface="Arial" pitchFamily="34" charset="0"/>
              </a:rPr>
              <a:t>Mavzu</a:t>
            </a:r>
            <a:r>
              <a:rPr sz="2000" dirty="0" smtClean="0">
                <a:solidFill>
                  <a:srgbClr val="002060"/>
                </a:solidFill>
                <a:latin typeface="Arial" pitchFamily="34" charset="0"/>
                <a:cs typeface="Arial" pitchFamily="34" charset="0"/>
              </a:rPr>
              <a:t>:</a:t>
            </a:r>
            <a:r>
              <a:rPr lang="en-US" sz="2000" dirty="0" smtClean="0">
                <a:solidFill>
                  <a:srgbClr val="002060"/>
                </a:solidFill>
                <a:latin typeface="Arial" pitchFamily="34" charset="0"/>
                <a:cs typeface="Arial" pitchFamily="34" charset="0"/>
              </a:rPr>
              <a:t> </a:t>
            </a:r>
          </a:p>
          <a:p>
            <a:pPr marL="18387">
              <a:spcBef>
                <a:spcPts val="110"/>
              </a:spcBef>
              <a:spcAft>
                <a:spcPts val="600"/>
              </a:spcAft>
            </a:pPr>
            <a:r>
              <a:rPr lang="en-US" sz="2000" b="1" dirty="0" err="1" smtClean="0">
                <a:solidFill>
                  <a:srgbClr val="002060"/>
                </a:solidFill>
                <a:latin typeface="Arial" pitchFamily="34" charset="0"/>
                <a:cs typeface="Arial" pitchFamily="34" charset="0"/>
              </a:rPr>
              <a:t>Turkistonda</a:t>
            </a:r>
            <a:r>
              <a:rPr lang="en-US" sz="2000" b="1" dirty="0" smtClean="0">
                <a:solidFill>
                  <a:srgbClr val="002060"/>
                </a:solidFill>
                <a:latin typeface="Arial" pitchFamily="34" charset="0"/>
                <a:cs typeface="Arial" pitchFamily="34" charset="0"/>
              </a:rPr>
              <a:t> </a:t>
            </a:r>
            <a:r>
              <a:rPr lang="en-US" sz="2000" b="1" dirty="0" err="1">
                <a:solidFill>
                  <a:srgbClr val="002060"/>
                </a:solidFill>
                <a:latin typeface="Arial" pitchFamily="34" charset="0"/>
                <a:cs typeface="Arial" pitchFamily="34" charset="0"/>
              </a:rPr>
              <a:t>milliy-ozodlik</a:t>
            </a:r>
            <a:r>
              <a:rPr lang="en-US" sz="2000" b="1" dirty="0">
                <a:solidFill>
                  <a:srgbClr val="002060"/>
                </a:solidFill>
                <a:latin typeface="Arial" pitchFamily="34" charset="0"/>
                <a:cs typeface="Arial" pitchFamily="34" charset="0"/>
              </a:rPr>
              <a:t> </a:t>
            </a:r>
            <a:r>
              <a:rPr lang="en-US" sz="2000" b="1" dirty="0" err="1">
                <a:solidFill>
                  <a:srgbClr val="002060"/>
                </a:solidFill>
                <a:latin typeface="Arial" pitchFamily="34" charset="0"/>
                <a:cs typeface="Arial" pitchFamily="34" charset="0"/>
              </a:rPr>
              <a:t>harakatlarining</a:t>
            </a:r>
            <a:r>
              <a:rPr lang="en-US" sz="2000" b="1" dirty="0">
                <a:solidFill>
                  <a:srgbClr val="002060"/>
                </a:solidFill>
                <a:latin typeface="Arial" pitchFamily="34" charset="0"/>
                <a:cs typeface="Arial" pitchFamily="34" charset="0"/>
              </a:rPr>
              <a:t> </a:t>
            </a:r>
            <a:r>
              <a:rPr lang="en-US" sz="2000" b="1" dirty="0" err="1">
                <a:solidFill>
                  <a:srgbClr val="002060"/>
                </a:solidFill>
                <a:latin typeface="Arial" pitchFamily="34" charset="0"/>
                <a:cs typeface="Arial" pitchFamily="34" charset="0"/>
              </a:rPr>
              <a:t>boshlanishi</a:t>
            </a:r>
            <a:r>
              <a:rPr lang="en-US" sz="2000" b="1" dirty="0">
                <a:solidFill>
                  <a:srgbClr val="002060"/>
                </a:solidFill>
                <a:latin typeface="Arial" pitchFamily="34" charset="0"/>
                <a:cs typeface="Arial" pitchFamily="34" charset="0"/>
              </a:rPr>
              <a:t> </a:t>
            </a:r>
            <a:r>
              <a:rPr lang="en-US" sz="2000" b="1" dirty="0" err="1">
                <a:solidFill>
                  <a:srgbClr val="002060"/>
                </a:solidFill>
                <a:latin typeface="Arial" pitchFamily="34" charset="0"/>
                <a:cs typeface="Arial" pitchFamily="34" charset="0"/>
              </a:rPr>
              <a:t>va</a:t>
            </a:r>
            <a:r>
              <a:rPr lang="en-US" sz="2000" b="1" dirty="0">
                <a:solidFill>
                  <a:srgbClr val="002060"/>
                </a:solidFill>
                <a:latin typeface="Arial" pitchFamily="34" charset="0"/>
                <a:cs typeface="Arial" pitchFamily="34" charset="0"/>
              </a:rPr>
              <a:t> </a:t>
            </a:r>
            <a:r>
              <a:rPr lang="en-US" sz="2000" b="1" dirty="0" err="1">
                <a:solidFill>
                  <a:srgbClr val="002060"/>
                </a:solidFill>
                <a:latin typeface="Arial" pitchFamily="34" charset="0"/>
                <a:cs typeface="Arial" pitchFamily="34" charset="0"/>
              </a:rPr>
              <a:t>uning</a:t>
            </a:r>
            <a:r>
              <a:rPr lang="en-US" sz="2000" b="1" dirty="0">
                <a:solidFill>
                  <a:srgbClr val="002060"/>
                </a:solidFill>
                <a:latin typeface="Arial" pitchFamily="34" charset="0"/>
                <a:cs typeface="Arial" pitchFamily="34" charset="0"/>
              </a:rPr>
              <a:t> </a:t>
            </a:r>
            <a:r>
              <a:rPr lang="en-US" sz="2000" b="1" dirty="0" err="1" smtClean="0">
                <a:solidFill>
                  <a:srgbClr val="002060"/>
                </a:solidFill>
                <a:latin typeface="Arial" pitchFamily="34" charset="0"/>
                <a:cs typeface="Arial" pitchFamily="34" charset="0"/>
              </a:rPr>
              <a:t>sabablari</a:t>
            </a:r>
            <a:r>
              <a:rPr lang="en-US" sz="2000" b="1" dirty="0" smtClean="0">
                <a:solidFill>
                  <a:srgbClr val="002060"/>
                </a:solidFill>
                <a:latin typeface="Arial" pitchFamily="34" charset="0"/>
                <a:cs typeface="Arial" pitchFamily="34" charset="0"/>
              </a:rPr>
              <a:t>.</a:t>
            </a:r>
          </a:p>
          <a:p>
            <a:pPr marL="18387">
              <a:spcBef>
                <a:spcPts val="110"/>
              </a:spcBef>
              <a:spcAft>
                <a:spcPts val="600"/>
              </a:spcAft>
            </a:pPr>
            <a:r>
              <a:rPr lang="en-US" sz="2000" b="1" dirty="0" err="1">
                <a:solidFill>
                  <a:srgbClr val="002060"/>
                </a:solidFill>
                <a:latin typeface="Arial" pitchFamily="34" charset="0"/>
                <a:cs typeface="Arial" pitchFamily="34" charset="0"/>
              </a:rPr>
              <a:t>Toshkentda</a:t>
            </a:r>
            <a:r>
              <a:rPr lang="en-US" sz="2000" b="1" dirty="0">
                <a:solidFill>
                  <a:srgbClr val="002060"/>
                </a:solidFill>
                <a:latin typeface="Arial" pitchFamily="34" charset="0"/>
                <a:cs typeface="Arial" pitchFamily="34" charset="0"/>
              </a:rPr>
              <a:t> </a:t>
            </a:r>
            <a:r>
              <a:rPr lang="en-US" sz="2000" b="1" dirty="0" smtClean="0">
                <a:solidFill>
                  <a:srgbClr val="002060"/>
                </a:solidFill>
                <a:latin typeface="Arial" pitchFamily="34" charset="0"/>
                <a:cs typeface="Arial" pitchFamily="34" charset="0"/>
              </a:rPr>
              <a:t> “</a:t>
            </a:r>
            <a:r>
              <a:rPr lang="en-US" sz="2000" b="1" dirty="0" err="1" smtClean="0">
                <a:solidFill>
                  <a:srgbClr val="002060"/>
                </a:solidFill>
                <a:latin typeface="Arial" pitchFamily="34" charset="0"/>
                <a:cs typeface="Arial" pitchFamily="34" charset="0"/>
              </a:rPr>
              <a:t>vabo</a:t>
            </a:r>
            <a:r>
              <a:rPr lang="en-US" sz="2000" b="1" dirty="0" smtClean="0">
                <a:solidFill>
                  <a:srgbClr val="002060"/>
                </a:solidFill>
                <a:latin typeface="Arial" pitchFamily="34" charset="0"/>
                <a:cs typeface="Arial" pitchFamily="34" charset="0"/>
              </a:rPr>
              <a:t> </a:t>
            </a:r>
            <a:r>
              <a:rPr lang="en-US" sz="2000" b="1" dirty="0" err="1" smtClean="0">
                <a:solidFill>
                  <a:srgbClr val="002060"/>
                </a:solidFill>
                <a:latin typeface="Arial" pitchFamily="34" charset="0"/>
                <a:cs typeface="Arial" pitchFamily="34" charset="0"/>
              </a:rPr>
              <a:t>isyoni</a:t>
            </a:r>
            <a:r>
              <a:rPr lang="en-US" sz="2000" b="1" dirty="0" smtClean="0">
                <a:solidFill>
                  <a:srgbClr val="002060"/>
                </a:solidFill>
                <a:latin typeface="Arial" pitchFamily="34" charset="0"/>
                <a:cs typeface="Arial" pitchFamily="34" charset="0"/>
              </a:rPr>
              <a:t>”</a:t>
            </a:r>
            <a:endParaRPr sz="2000" dirty="0">
              <a:solidFill>
                <a:srgbClr val="002060"/>
              </a:solidFill>
              <a:latin typeface="Arial" pitchFamily="34" charset="0"/>
              <a:cs typeface="Arial" pitchFamily="34" charset="0"/>
            </a:endParaRPr>
          </a:p>
        </p:txBody>
      </p:sp>
      <p:sp>
        <p:nvSpPr>
          <p:cNvPr id="16" name="object 5">
            <a:extLst>
              <a:ext uri="{FF2B5EF4-FFF2-40B4-BE49-F238E27FC236}">
                <a16:creationId xmlns:a16="http://schemas.microsoft.com/office/drawing/2014/main" xmlns="" id="{A8BAE388-D6D2-40E9-8208-E39C1E0E7029}"/>
              </a:ext>
            </a:extLst>
          </p:cNvPr>
          <p:cNvSpPr/>
          <p:nvPr/>
        </p:nvSpPr>
        <p:spPr>
          <a:xfrm>
            <a:off x="157989" y="1253878"/>
            <a:ext cx="253616" cy="679721"/>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sz="1132"/>
          </a:p>
        </p:txBody>
      </p:sp>
      <p:sp>
        <p:nvSpPr>
          <p:cNvPr id="17" name="object 6">
            <a:extLst>
              <a:ext uri="{FF2B5EF4-FFF2-40B4-BE49-F238E27FC236}">
                <a16:creationId xmlns:a16="http://schemas.microsoft.com/office/drawing/2014/main" xmlns="" id="{ACB4B4C4-B96E-4D3D-A3B1-019ECDA735A1}"/>
              </a:ext>
            </a:extLst>
          </p:cNvPr>
          <p:cNvSpPr/>
          <p:nvPr/>
        </p:nvSpPr>
        <p:spPr>
          <a:xfrm>
            <a:off x="157988" y="2166362"/>
            <a:ext cx="253616" cy="679721"/>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6989A"/>
          </a:solidFill>
        </p:spPr>
        <p:txBody>
          <a:bodyPr wrap="square" lIns="0" tIns="0" rIns="0" bIns="0" rtlCol="0"/>
          <a:lstStyle/>
          <a:p>
            <a:endParaRPr sz="1132"/>
          </a:p>
        </p:txBody>
      </p:sp>
      <p:sp>
        <p:nvSpPr>
          <p:cNvPr id="20" name="object 9">
            <a:extLst>
              <a:ext uri="{FF2B5EF4-FFF2-40B4-BE49-F238E27FC236}">
                <a16:creationId xmlns:a16="http://schemas.microsoft.com/office/drawing/2014/main" xmlns="" id="{F294EAD7-CAB8-401C-B12D-6064AA1177E0}"/>
              </a:ext>
            </a:extLst>
          </p:cNvPr>
          <p:cNvSpPr/>
          <p:nvPr/>
        </p:nvSpPr>
        <p:spPr>
          <a:xfrm>
            <a:off x="4690993" y="219347"/>
            <a:ext cx="925036" cy="602999"/>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1132"/>
          </a:p>
        </p:txBody>
      </p:sp>
      <p:sp>
        <p:nvSpPr>
          <p:cNvPr id="21" name="object 10">
            <a:extLst>
              <a:ext uri="{FF2B5EF4-FFF2-40B4-BE49-F238E27FC236}">
                <a16:creationId xmlns:a16="http://schemas.microsoft.com/office/drawing/2014/main" xmlns="" id="{27824596-7DE1-4136-95E4-49A51856B6D3}"/>
              </a:ext>
            </a:extLst>
          </p:cNvPr>
          <p:cNvSpPr/>
          <p:nvPr/>
        </p:nvSpPr>
        <p:spPr>
          <a:xfrm>
            <a:off x="4696151" y="227770"/>
            <a:ext cx="919878" cy="602999"/>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1132"/>
          </a:p>
        </p:txBody>
      </p:sp>
      <p:sp>
        <p:nvSpPr>
          <p:cNvPr id="22" name="object 12">
            <a:extLst>
              <a:ext uri="{FF2B5EF4-FFF2-40B4-BE49-F238E27FC236}">
                <a16:creationId xmlns:a16="http://schemas.microsoft.com/office/drawing/2014/main" xmlns="" id="{CAFE6579-511C-4CCB-9A5C-300ACC2F553A}"/>
              </a:ext>
            </a:extLst>
          </p:cNvPr>
          <p:cNvSpPr txBox="1"/>
          <p:nvPr/>
        </p:nvSpPr>
        <p:spPr>
          <a:xfrm>
            <a:off x="4794784" y="359904"/>
            <a:ext cx="811866" cy="339172"/>
          </a:xfrm>
          <a:prstGeom prst="rect">
            <a:avLst/>
          </a:prstGeom>
        </p:spPr>
        <p:txBody>
          <a:bodyPr vert="horz" wrap="square" lIns="0" tIns="15852" rIns="0" bIns="0" rtlCol="0">
            <a:spAutoFit/>
          </a:bodyPr>
          <a:lstStyle/>
          <a:p>
            <a:pPr>
              <a:spcBef>
                <a:spcPts val="125"/>
              </a:spcBef>
            </a:pPr>
            <a:r>
              <a:rPr lang="en-US" sz="2100" b="1" spc="10" dirty="0" smtClean="0">
                <a:solidFill>
                  <a:srgbClr val="FEFEFE"/>
                </a:solidFill>
                <a:latin typeface="Arial"/>
                <a:cs typeface="Arial"/>
              </a:rPr>
              <a:t>9-sinf</a:t>
            </a:r>
            <a:endParaRPr sz="2100" dirty="0">
              <a:latin typeface="Arial"/>
              <a:cs typeface="Arial"/>
            </a:endParaRPr>
          </a:p>
        </p:txBody>
      </p:sp>
      <p:sp>
        <p:nvSpPr>
          <p:cNvPr id="25" name="object 2">
            <a:extLst>
              <a:ext uri="{FF2B5EF4-FFF2-40B4-BE49-F238E27FC236}">
                <a16:creationId xmlns:a16="http://schemas.microsoft.com/office/drawing/2014/main" xmlns="" id="{173C2D9C-C6BD-4DDA-B358-531897F817D9}"/>
              </a:ext>
            </a:extLst>
          </p:cNvPr>
          <p:cNvSpPr txBox="1">
            <a:spLocks/>
          </p:cNvSpPr>
          <p:nvPr/>
        </p:nvSpPr>
        <p:spPr>
          <a:xfrm>
            <a:off x="848884" y="215318"/>
            <a:ext cx="3627754" cy="537967"/>
          </a:xfrm>
          <a:prstGeom prst="rect">
            <a:avLst/>
          </a:prstGeom>
        </p:spPr>
        <p:txBody>
          <a:bodyPr vert="horz" wrap="square" lIns="0" tIns="14604" rIns="0" bIns="0" rtlCol="0">
            <a:spAutoFit/>
          </a:bodyPr>
          <a:lstStyle>
            <a:lvl1pPr>
              <a:defRPr sz="3400" b="1" i="0">
                <a:solidFill>
                  <a:schemeClr val="bg1"/>
                </a:solidFill>
                <a:latin typeface="Arial"/>
                <a:ea typeface="+mj-ea"/>
                <a:cs typeface="Arial"/>
              </a:defRPr>
            </a:lvl1pPr>
          </a:lstStyle>
          <a:p>
            <a:pPr marL="12700" marR="0" lvl="0" indent="0" defTabSz="914400" eaLnBrk="1" fontAlgn="auto" latinLnBrk="0" hangingPunct="1">
              <a:lnSpc>
                <a:spcPct val="100000"/>
              </a:lnSpc>
              <a:spcBef>
                <a:spcPts val="114"/>
              </a:spcBef>
              <a:spcAft>
                <a:spcPts val="0"/>
              </a:spcAft>
              <a:buClrTx/>
              <a:buSzTx/>
              <a:buFontTx/>
              <a:buNone/>
              <a:tabLst/>
              <a:defRPr/>
            </a:pPr>
            <a:r>
              <a:rPr kumimoji="0" lang="en-US" sz="3400" b="1" i="0" u="none" strike="noStrike" kern="0" cap="none" spc="5" normalizeH="0" baseline="0" noProof="0" dirty="0" err="1">
                <a:ln>
                  <a:noFill/>
                </a:ln>
                <a:solidFill>
                  <a:sysClr val="window" lastClr="FFFFFF"/>
                </a:solidFill>
                <a:effectLst/>
                <a:uLnTx/>
                <a:uFillTx/>
                <a:latin typeface="Arial"/>
                <a:ea typeface="+mj-ea"/>
                <a:cs typeface="Arial"/>
              </a:rPr>
              <a:t>O</a:t>
            </a:r>
            <a:r>
              <a:rPr kumimoji="0" lang="en-US" sz="3400" b="1" i="0" u="none" strike="noStrike" kern="0" cap="none" spc="5" normalizeH="0" noProof="0" dirty="0" err="1">
                <a:ln>
                  <a:noFill/>
                </a:ln>
                <a:solidFill>
                  <a:sysClr val="window" lastClr="FFFFFF"/>
                </a:solidFill>
                <a:effectLst/>
                <a:uLnTx/>
                <a:uFillTx/>
                <a:latin typeface="Arial"/>
                <a:ea typeface="+mj-ea"/>
                <a:cs typeface="Arial"/>
              </a:rPr>
              <a:t>‘</a:t>
            </a:r>
            <a:r>
              <a:rPr kumimoji="0" lang="en-US" sz="3400" b="1" i="0" u="none" strike="noStrike" kern="0" cap="none" spc="5" normalizeH="0" baseline="0" noProof="0" dirty="0" err="1">
                <a:ln>
                  <a:noFill/>
                </a:ln>
                <a:solidFill>
                  <a:sysClr val="window" lastClr="FFFFFF"/>
                </a:solidFill>
                <a:effectLst/>
                <a:uLnTx/>
                <a:uFillTx/>
                <a:latin typeface="Arial"/>
                <a:ea typeface="+mj-ea"/>
                <a:cs typeface="Arial"/>
              </a:rPr>
              <a:t>zbekiston</a:t>
            </a:r>
            <a:r>
              <a:rPr kumimoji="0" lang="en-US" sz="3400" b="1" i="0" u="none" strike="noStrike" kern="0" cap="none" spc="-30" normalizeH="0" baseline="0" noProof="0" dirty="0">
                <a:ln>
                  <a:noFill/>
                </a:ln>
                <a:solidFill>
                  <a:sysClr val="window" lastClr="FFFFFF"/>
                </a:solidFill>
                <a:effectLst/>
                <a:uLnTx/>
                <a:uFillTx/>
                <a:latin typeface="Arial"/>
                <a:ea typeface="+mj-ea"/>
                <a:cs typeface="Arial"/>
              </a:rPr>
              <a:t> </a:t>
            </a:r>
            <a:r>
              <a:rPr kumimoji="0" lang="en-US" sz="3400" b="1" i="0" u="none" strike="noStrike" kern="0" cap="none" spc="5" normalizeH="0" baseline="0" noProof="0" dirty="0" err="1">
                <a:ln>
                  <a:noFill/>
                </a:ln>
                <a:solidFill>
                  <a:sysClr val="window" lastClr="FFFFFF"/>
                </a:solidFill>
                <a:effectLst/>
                <a:uLnTx/>
                <a:uFillTx/>
                <a:latin typeface="Arial"/>
                <a:ea typeface="+mj-ea"/>
                <a:cs typeface="Arial"/>
              </a:rPr>
              <a:t>tarixi</a:t>
            </a:r>
            <a:endParaRPr kumimoji="0" lang="en-US" sz="3400" b="1" i="0" u="none" strike="noStrike" kern="0" cap="none" spc="5" normalizeH="0" baseline="0" noProof="0" dirty="0">
              <a:ln>
                <a:noFill/>
              </a:ln>
              <a:solidFill>
                <a:sysClr val="window" lastClr="FFFFFF"/>
              </a:solidFill>
              <a:effectLst/>
              <a:uLnTx/>
              <a:uFillTx/>
              <a:latin typeface="Arial"/>
              <a:ea typeface="+mj-ea"/>
              <a:cs typeface="Arial"/>
            </a:endParaRPr>
          </a:p>
        </p:txBody>
      </p:sp>
      <p:sp>
        <p:nvSpPr>
          <p:cNvPr id="26" name="object 11">
            <a:extLst>
              <a:ext uri="{FF2B5EF4-FFF2-40B4-BE49-F238E27FC236}">
                <a16:creationId xmlns:a16="http://schemas.microsoft.com/office/drawing/2014/main" xmlns="" id="{5B75B315-3F99-4F20-AE24-482E239D9233}"/>
              </a:ext>
            </a:extLst>
          </p:cNvPr>
          <p:cNvSpPr/>
          <p:nvPr/>
        </p:nvSpPr>
        <p:spPr>
          <a:xfrm>
            <a:off x="329821" y="310629"/>
            <a:ext cx="407034" cy="366395"/>
          </a:xfrm>
          <a:custGeom>
            <a:avLst/>
            <a:gdLst/>
            <a:ahLst/>
            <a:cxnLst/>
            <a:rect l="l" t="t" r="r" b="b"/>
            <a:pathLst>
              <a:path w="407034" h="366395">
                <a:moveTo>
                  <a:pt x="406874" y="352624"/>
                </a:moveTo>
                <a:lnTo>
                  <a:pt x="0" y="352624"/>
                </a:lnTo>
                <a:lnTo>
                  <a:pt x="0" y="366187"/>
                </a:lnTo>
                <a:lnTo>
                  <a:pt x="406874" y="366187"/>
                </a:lnTo>
                <a:lnTo>
                  <a:pt x="406874" y="352624"/>
                </a:lnTo>
                <a:close/>
              </a:path>
              <a:path w="407034" h="366395">
                <a:moveTo>
                  <a:pt x="54248" y="0"/>
                </a:moveTo>
                <a:lnTo>
                  <a:pt x="0" y="0"/>
                </a:lnTo>
                <a:lnTo>
                  <a:pt x="0" y="21700"/>
                </a:lnTo>
                <a:lnTo>
                  <a:pt x="6781" y="35261"/>
                </a:lnTo>
                <a:lnTo>
                  <a:pt x="6781" y="352624"/>
                </a:lnTo>
                <a:lnTo>
                  <a:pt x="20342" y="352624"/>
                </a:lnTo>
                <a:lnTo>
                  <a:pt x="20342" y="40686"/>
                </a:lnTo>
                <a:lnTo>
                  <a:pt x="47468" y="40686"/>
                </a:lnTo>
                <a:lnTo>
                  <a:pt x="47468" y="35261"/>
                </a:lnTo>
                <a:lnTo>
                  <a:pt x="51537" y="27122"/>
                </a:lnTo>
                <a:lnTo>
                  <a:pt x="17632" y="27122"/>
                </a:lnTo>
                <a:lnTo>
                  <a:pt x="13561" y="18986"/>
                </a:lnTo>
                <a:lnTo>
                  <a:pt x="13561" y="13561"/>
                </a:lnTo>
                <a:lnTo>
                  <a:pt x="54248" y="13561"/>
                </a:lnTo>
                <a:lnTo>
                  <a:pt x="54248" y="0"/>
                </a:lnTo>
                <a:close/>
              </a:path>
              <a:path w="407034" h="366395">
                <a:moveTo>
                  <a:pt x="47468" y="40686"/>
                </a:moveTo>
                <a:lnTo>
                  <a:pt x="33903" y="40686"/>
                </a:lnTo>
                <a:lnTo>
                  <a:pt x="33903" y="352624"/>
                </a:lnTo>
                <a:lnTo>
                  <a:pt x="47468" y="352624"/>
                </a:lnTo>
                <a:lnTo>
                  <a:pt x="47468" y="196656"/>
                </a:lnTo>
                <a:lnTo>
                  <a:pt x="115282" y="196656"/>
                </a:lnTo>
                <a:lnTo>
                  <a:pt x="115282" y="183092"/>
                </a:lnTo>
                <a:lnTo>
                  <a:pt x="47468" y="183092"/>
                </a:lnTo>
                <a:lnTo>
                  <a:pt x="47468" y="40686"/>
                </a:lnTo>
                <a:close/>
              </a:path>
              <a:path w="407034" h="366395">
                <a:moveTo>
                  <a:pt x="115282" y="196656"/>
                </a:moveTo>
                <a:lnTo>
                  <a:pt x="101718" y="196656"/>
                </a:lnTo>
                <a:lnTo>
                  <a:pt x="101718" y="352624"/>
                </a:lnTo>
                <a:lnTo>
                  <a:pt x="115282" y="352624"/>
                </a:lnTo>
                <a:lnTo>
                  <a:pt x="115282" y="196656"/>
                </a:lnTo>
                <a:close/>
              </a:path>
              <a:path w="407034" h="366395">
                <a:moveTo>
                  <a:pt x="203436" y="93578"/>
                </a:moveTo>
                <a:lnTo>
                  <a:pt x="157999" y="125453"/>
                </a:lnTo>
                <a:lnTo>
                  <a:pt x="130820" y="164782"/>
                </a:lnTo>
                <a:lnTo>
                  <a:pt x="128844" y="181062"/>
                </a:lnTo>
                <a:lnTo>
                  <a:pt x="128844" y="352624"/>
                </a:lnTo>
                <a:lnTo>
                  <a:pt x="142405" y="352624"/>
                </a:lnTo>
                <a:lnTo>
                  <a:pt x="142405" y="217001"/>
                </a:lnTo>
                <a:lnTo>
                  <a:pt x="278030" y="217001"/>
                </a:lnTo>
                <a:lnTo>
                  <a:pt x="278030" y="203436"/>
                </a:lnTo>
                <a:lnTo>
                  <a:pt x="142405" y="203436"/>
                </a:lnTo>
                <a:lnTo>
                  <a:pt x="142405" y="181062"/>
                </a:lnTo>
                <a:lnTo>
                  <a:pt x="155852" y="145109"/>
                </a:lnTo>
                <a:lnTo>
                  <a:pt x="203436" y="109857"/>
                </a:lnTo>
                <a:lnTo>
                  <a:pt x="226642" y="109857"/>
                </a:lnTo>
                <a:lnTo>
                  <a:pt x="203436" y="93578"/>
                </a:lnTo>
                <a:close/>
              </a:path>
              <a:path w="407034" h="366395">
                <a:moveTo>
                  <a:pt x="203436" y="236664"/>
                </a:moveTo>
                <a:lnTo>
                  <a:pt x="170622" y="262844"/>
                </a:lnTo>
                <a:lnTo>
                  <a:pt x="169531" y="270568"/>
                </a:lnTo>
                <a:lnTo>
                  <a:pt x="169531" y="352624"/>
                </a:lnTo>
                <a:lnTo>
                  <a:pt x="183092" y="352624"/>
                </a:lnTo>
                <a:lnTo>
                  <a:pt x="183092" y="265146"/>
                </a:lnTo>
                <a:lnTo>
                  <a:pt x="185806" y="260399"/>
                </a:lnTo>
                <a:lnTo>
                  <a:pt x="190554" y="258364"/>
                </a:lnTo>
                <a:lnTo>
                  <a:pt x="203436" y="252262"/>
                </a:lnTo>
                <a:lnTo>
                  <a:pt x="229994" y="252262"/>
                </a:lnTo>
                <a:lnTo>
                  <a:pt x="228474" y="250449"/>
                </a:lnTo>
                <a:lnTo>
                  <a:pt x="222421" y="246157"/>
                </a:lnTo>
                <a:lnTo>
                  <a:pt x="203436" y="236664"/>
                </a:lnTo>
                <a:close/>
              </a:path>
              <a:path w="407034" h="366395">
                <a:moveTo>
                  <a:pt x="229994" y="252262"/>
                </a:moveTo>
                <a:lnTo>
                  <a:pt x="203436" y="252262"/>
                </a:lnTo>
                <a:lnTo>
                  <a:pt x="216320" y="258364"/>
                </a:lnTo>
                <a:lnTo>
                  <a:pt x="221068" y="260399"/>
                </a:lnTo>
                <a:lnTo>
                  <a:pt x="223782" y="265146"/>
                </a:lnTo>
                <a:lnTo>
                  <a:pt x="223782" y="352624"/>
                </a:lnTo>
                <a:lnTo>
                  <a:pt x="237343" y="352624"/>
                </a:lnTo>
                <a:lnTo>
                  <a:pt x="237343" y="270568"/>
                </a:lnTo>
                <a:lnTo>
                  <a:pt x="236252" y="262844"/>
                </a:lnTo>
                <a:lnTo>
                  <a:pt x="233190" y="256075"/>
                </a:lnTo>
                <a:lnTo>
                  <a:pt x="229994" y="252262"/>
                </a:lnTo>
                <a:close/>
              </a:path>
              <a:path w="407034" h="366395">
                <a:moveTo>
                  <a:pt x="278030" y="217001"/>
                </a:moveTo>
                <a:lnTo>
                  <a:pt x="264469" y="217001"/>
                </a:lnTo>
                <a:lnTo>
                  <a:pt x="264469" y="352624"/>
                </a:lnTo>
                <a:lnTo>
                  <a:pt x="278030" y="352624"/>
                </a:lnTo>
                <a:lnTo>
                  <a:pt x="278030" y="217001"/>
                </a:lnTo>
                <a:close/>
              </a:path>
              <a:path w="407034" h="366395">
                <a:moveTo>
                  <a:pt x="305156" y="81373"/>
                </a:moveTo>
                <a:lnTo>
                  <a:pt x="291592" y="81373"/>
                </a:lnTo>
                <a:lnTo>
                  <a:pt x="291592" y="352624"/>
                </a:lnTo>
                <a:lnTo>
                  <a:pt x="305156" y="352624"/>
                </a:lnTo>
                <a:lnTo>
                  <a:pt x="305156" y="196656"/>
                </a:lnTo>
                <a:lnTo>
                  <a:pt x="372971" y="196656"/>
                </a:lnTo>
                <a:lnTo>
                  <a:pt x="372971" y="183092"/>
                </a:lnTo>
                <a:lnTo>
                  <a:pt x="305156" y="183092"/>
                </a:lnTo>
                <a:lnTo>
                  <a:pt x="305156" y="172923"/>
                </a:lnTo>
                <a:lnTo>
                  <a:pt x="318717" y="164105"/>
                </a:lnTo>
                <a:lnTo>
                  <a:pt x="342452" y="164105"/>
                </a:lnTo>
                <a:lnTo>
                  <a:pt x="337031" y="160037"/>
                </a:lnTo>
                <a:lnTo>
                  <a:pt x="331944" y="156646"/>
                </a:lnTo>
                <a:lnTo>
                  <a:pt x="305156" y="156646"/>
                </a:lnTo>
                <a:lnTo>
                  <a:pt x="305156" y="81373"/>
                </a:lnTo>
                <a:close/>
              </a:path>
              <a:path w="407034" h="366395">
                <a:moveTo>
                  <a:pt x="372971" y="196656"/>
                </a:moveTo>
                <a:lnTo>
                  <a:pt x="359406" y="196656"/>
                </a:lnTo>
                <a:lnTo>
                  <a:pt x="359406" y="352624"/>
                </a:lnTo>
                <a:lnTo>
                  <a:pt x="372971" y="352624"/>
                </a:lnTo>
                <a:lnTo>
                  <a:pt x="372971" y="196656"/>
                </a:lnTo>
                <a:close/>
              </a:path>
              <a:path w="407034" h="366395">
                <a:moveTo>
                  <a:pt x="400093" y="40686"/>
                </a:moveTo>
                <a:lnTo>
                  <a:pt x="386532" y="40686"/>
                </a:lnTo>
                <a:lnTo>
                  <a:pt x="386532" y="352624"/>
                </a:lnTo>
                <a:lnTo>
                  <a:pt x="400093" y="352624"/>
                </a:lnTo>
                <a:lnTo>
                  <a:pt x="400093" y="40686"/>
                </a:lnTo>
                <a:close/>
              </a:path>
              <a:path w="407034" h="366395">
                <a:moveTo>
                  <a:pt x="226642" y="109857"/>
                </a:moveTo>
                <a:lnTo>
                  <a:pt x="203436" y="109857"/>
                </a:lnTo>
                <a:lnTo>
                  <a:pt x="241411" y="136302"/>
                </a:lnTo>
                <a:lnTo>
                  <a:pt x="251022" y="145013"/>
                </a:lnTo>
                <a:lnTo>
                  <a:pt x="258281" y="155630"/>
                </a:lnTo>
                <a:lnTo>
                  <a:pt x="262869" y="167773"/>
                </a:lnTo>
                <a:lnTo>
                  <a:pt x="264469" y="181062"/>
                </a:lnTo>
                <a:lnTo>
                  <a:pt x="264469" y="203436"/>
                </a:lnTo>
                <a:lnTo>
                  <a:pt x="278030" y="203436"/>
                </a:lnTo>
                <a:lnTo>
                  <a:pt x="278030" y="181062"/>
                </a:lnTo>
                <a:lnTo>
                  <a:pt x="276049" y="164743"/>
                </a:lnTo>
                <a:lnTo>
                  <a:pt x="270317" y="149696"/>
                </a:lnTo>
                <a:lnTo>
                  <a:pt x="261153" y="136430"/>
                </a:lnTo>
                <a:lnTo>
                  <a:pt x="248874" y="125453"/>
                </a:lnTo>
                <a:lnTo>
                  <a:pt x="226642" y="109857"/>
                </a:lnTo>
                <a:close/>
              </a:path>
              <a:path w="407034" h="366395">
                <a:moveTo>
                  <a:pt x="88157" y="147830"/>
                </a:moveTo>
                <a:lnTo>
                  <a:pt x="69843" y="160037"/>
                </a:lnTo>
                <a:lnTo>
                  <a:pt x="64422" y="164105"/>
                </a:lnTo>
                <a:lnTo>
                  <a:pt x="61029" y="170207"/>
                </a:lnTo>
                <a:lnTo>
                  <a:pt x="61029" y="183092"/>
                </a:lnTo>
                <a:lnTo>
                  <a:pt x="74594" y="183092"/>
                </a:lnTo>
                <a:lnTo>
                  <a:pt x="74594" y="174952"/>
                </a:lnTo>
                <a:lnTo>
                  <a:pt x="75952" y="172923"/>
                </a:lnTo>
                <a:lnTo>
                  <a:pt x="77306" y="171561"/>
                </a:lnTo>
                <a:lnTo>
                  <a:pt x="88157" y="164782"/>
                </a:lnTo>
                <a:lnTo>
                  <a:pt x="115282" y="164782"/>
                </a:lnTo>
                <a:lnTo>
                  <a:pt x="115282" y="156646"/>
                </a:lnTo>
                <a:lnTo>
                  <a:pt x="101718" y="156646"/>
                </a:lnTo>
                <a:lnTo>
                  <a:pt x="88157" y="147830"/>
                </a:lnTo>
                <a:close/>
              </a:path>
              <a:path w="407034" h="366395">
                <a:moveTo>
                  <a:pt x="115282" y="164782"/>
                </a:moveTo>
                <a:lnTo>
                  <a:pt x="88157" y="164782"/>
                </a:lnTo>
                <a:lnTo>
                  <a:pt x="101718" y="173598"/>
                </a:lnTo>
                <a:lnTo>
                  <a:pt x="101718" y="183092"/>
                </a:lnTo>
                <a:lnTo>
                  <a:pt x="115282" y="183092"/>
                </a:lnTo>
                <a:lnTo>
                  <a:pt x="115282" y="164782"/>
                </a:lnTo>
                <a:close/>
              </a:path>
              <a:path w="407034" h="366395">
                <a:moveTo>
                  <a:pt x="342452" y="164105"/>
                </a:moveTo>
                <a:lnTo>
                  <a:pt x="318717" y="164105"/>
                </a:lnTo>
                <a:lnTo>
                  <a:pt x="329568" y="170888"/>
                </a:lnTo>
                <a:lnTo>
                  <a:pt x="331603" y="172242"/>
                </a:lnTo>
                <a:lnTo>
                  <a:pt x="332280" y="174279"/>
                </a:lnTo>
                <a:lnTo>
                  <a:pt x="332280" y="183092"/>
                </a:lnTo>
                <a:lnTo>
                  <a:pt x="345843" y="183092"/>
                </a:lnTo>
                <a:lnTo>
                  <a:pt x="345843" y="170207"/>
                </a:lnTo>
                <a:lnTo>
                  <a:pt x="342452" y="164105"/>
                </a:lnTo>
                <a:close/>
              </a:path>
              <a:path w="407034" h="366395">
                <a:moveTo>
                  <a:pt x="406874" y="0"/>
                </a:moveTo>
                <a:lnTo>
                  <a:pt x="352626" y="0"/>
                </a:lnTo>
                <a:lnTo>
                  <a:pt x="352626" y="21700"/>
                </a:lnTo>
                <a:lnTo>
                  <a:pt x="359406" y="35261"/>
                </a:lnTo>
                <a:lnTo>
                  <a:pt x="359406" y="183092"/>
                </a:lnTo>
                <a:lnTo>
                  <a:pt x="372971" y="183092"/>
                </a:lnTo>
                <a:lnTo>
                  <a:pt x="372971" y="40686"/>
                </a:lnTo>
                <a:lnTo>
                  <a:pt x="400093" y="40686"/>
                </a:lnTo>
                <a:lnTo>
                  <a:pt x="400093" y="35261"/>
                </a:lnTo>
                <a:lnTo>
                  <a:pt x="404163" y="27122"/>
                </a:lnTo>
                <a:lnTo>
                  <a:pt x="370255" y="27122"/>
                </a:lnTo>
                <a:lnTo>
                  <a:pt x="366187" y="18986"/>
                </a:lnTo>
                <a:lnTo>
                  <a:pt x="366187" y="13561"/>
                </a:lnTo>
                <a:lnTo>
                  <a:pt x="406874" y="13561"/>
                </a:lnTo>
                <a:lnTo>
                  <a:pt x="406874" y="0"/>
                </a:lnTo>
                <a:close/>
              </a:path>
              <a:path w="407034" h="366395">
                <a:moveTo>
                  <a:pt x="305156" y="40686"/>
                </a:moveTo>
                <a:lnTo>
                  <a:pt x="101718" y="40686"/>
                </a:lnTo>
                <a:lnTo>
                  <a:pt x="101718" y="156646"/>
                </a:lnTo>
                <a:lnTo>
                  <a:pt x="115282" y="156646"/>
                </a:lnTo>
                <a:lnTo>
                  <a:pt x="115282" y="81373"/>
                </a:lnTo>
                <a:lnTo>
                  <a:pt x="305156" y="81373"/>
                </a:lnTo>
                <a:lnTo>
                  <a:pt x="305156" y="67812"/>
                </a:lnTo>
                <a:lnTo>
                  <a:pt x="115282" y="67812"/>
                </a:lnTo>
                <a:lnTo>
                  <a:pt x="115282" y="54248"/>
                </a:lnTo>
                <a:lnTo>
                  <a:pt x="305156" y="54248"/>
                </a:lnTo>
                <a:lnTo>
                  <a:pt x="305156" y="40686"/>
                </a:lnTo>
                <a:close/>
              </a:path>
              <a:path w="407034" h="366395">
                <a:moveTo>
                  <a:pt x="318717" y="147830"/>
                </a:moveTo>
                <a:lnTo>
                  <a:pt x="305156" y="156646"/>
                </a:lnTo>
                <a:lnTo>
                  <a:pt x="331944" y="156646"/>
                </a:lnTo>
                <a:lnTo>
                  <a:pt x="318717" y="147830"/>
                </a:lnTo>
                <a:close/>
              </a:path>
              <a:path w="407034" h="366395">
                <a:moveTo>
                  <a:pt x="305156" y="54248"/>
                </a:moveTo>
                <a:lnTo>
                  <a:pt x="291592" y="54248"/>
                </a:lnTo>
                <a:lnTo>
                  <a:pt x="291592" y="67812"/>
                </a:lnTo>
                <a:lnTo>
                  <a:pt x="305156" y="67812"/>
                </a:lnTo>
                <a:lnTo>
                  <a:pt x="305156" y="54248"/>
                </a:lnTo>
                <a:close/>
              </a:path>
              <a:path w="407034" h="366395">
                <a:moveTo>
                  <a:pt x="54248" y="13561"/>
                </a:moveTo>
                <a:lnTo>
                  <a:pt x="40686" y="13561"/>
                </a:lnTo>
                <a:lnTo>
                  <a:pt x="40686" y="18986"/>
                </a:lnTo>
                <a:lnTo>
                  <a:pt x="36619" y="27122"/>
                </a:lnTo>
                <a:lnTo>
                  <a:pt x="51537" y="27122"/>
                </a:lnTo>
                <a:lnTo>
                  <a:pt x="54248" y="21700"/>
                </a:lnTo>
                <a:lnTo>
                  <a:pt x="54248" y="13561"/>
                </a:lnTo>
                <a:close/>
              </a:path>
              <a:path w="407034" h="366395">
                <a:moveTo>
                  <a:pt x="406874" y="13561"/>
                </a:moveTo>
                <a:lnTo>
                  <a:pt x="393313" y="13561"/>
                </a:lnTo>
                <a:lnTo>
                  <a:pt x="393313" y="18986"/>
                </a:lnTo>
                <a:lnTo>
                  <a:pt x="389242" y="27122"/>
                </a:lnTo>
                <a:lnTo>
                  <a:pt x="404163" y="27122"/>
                </a:lnTo>
                <a:lnTo>
                  <a:pt x="406874" y="21700"/>
                </a:lnTo>
                <a:lnTo>
                  <a:pt x="406874" y="13561"/>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sp>
        <p:nvSpPr>
          <p:cNvPr id="27" name="object 12">
            <a:extLst>
              <a:ext uri="{FF2B5EF4-FFF2-40B4-BE49-F238E27FC236}">
                <a16:creationId xmlns:a16="http://schemas.microsoft.com/office/drawing/2014/main" xmlns="" id="{83775CBE-21CF-425D-ABFB-41180DA5A377}"/>
              </a:ext>
            </a:extLst>
          </p:cNvPr>
          <p:cNvSpPr/>
          <p:nvPr/>
        </p:nvSpPr>
        <p:spPr>
          <a:xfrm>
            <a:off x="655322" y="520847"/>
            <a:ext cx="13970" cy="67945"/>
          </a:xfrm>
          <a:custGeom>
            <a:avLst/>
            <a:gdLst/>
            <a:ahLst/>
            <a:cxnLst/>
            <a:rect l="l" t="t" r="r" b="b"/>
            <a:pathLst>
              <a:path w="13970" h="67945">
                <a:moveTo>
                  <a:pt x="0" y="67814"/>
                </a:moveTo>
                <a:lnTo>
                  <a:pt x="13561" y="67814"/>
                </a:lnTo>
                <a:lnTo>
                  <a:pt x="13561" y="0"/>
                </a:lnTo>
                <a:lnTo>
                  <a:pt x="0" y="0"/>
                </a:lnTo>
                <a:lnTo>
                  <a:pt x="0" y="67814"/>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sp>
        <p:nvSpPr>
          <p:cNvPr id="28" name="object 13">
            <a:extLst>
              <a:ext uri="{FF2B5EF4-FFF2-40B4-BE49-F238E27FC236}">
                <a16:creationId xmlns:a16="http://schemas.microsoft.com/office/drawing/2014/main" xmlns="" id="{B178D85C-EB66-41A7-A3BD-6CA192A25BC2}"/>
              </a:ext>
            </a:extLst>
          </p:cNvPr>
          <p:cNvSpPr/>
          <p:nvPr/>
        </p:nvSpPr>
        <p:spPr>
          <a:xfrm>
            <a:off x="655322" y="602222"/>
            <a:ext cx="13970" cy="47625"/>
          </a:xfrm>
          <a:custGeom>
            <a:avLst/>
            <a:gdLst/>
            <a:ahLst/>
            <a:cxnLst/>
            <a:rect l="l" t="t" r="r" b="b"/>
            <a:pathLst>
              <a:path w="13970" h="47625">
                <a:moveTo>
                  <a:pt x="0" y="47468"/>
                </a:moveTo>
                <a:lnTo>
                  <a:pt x="13561" y="47468"/>
                </a:lnTo>
                <a:lnTo>
                  <a:pt x="13561" y="0"/>
                </a:lnTo>
                <a:lnTo>
                  <a:pt x="0" y="0"/>
                </a:lnTo>
                <a:lnTo>
                  <a:pt x="0" y="47468"/>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sp>
        <p:nvSpPr>
          <p:cNvPr id="29" name="object 14">
            <a:extLst>
              <a:ext uri="{FF2B5EF4-FFF2-40B4-BE49-F238E27FC236}">
                <a16:creationId xmlns:a16="http://schemas.microsoft.com/office/drawing/2014/main" xmlns="" id="{B1AC9C4C-06A4-42C7-B853-E49E57991666}"/>
              </a:ext>
            </a:extLst>
          </p:cNvPr>
          <p:cNvSpPr/>
          <p:nvPr/>
        </p:nvSpPr>
        <p:spPr>
          <a:xfrm>
            <a:off x="397634" y="520847"/>
            <a:ext cx="13970" cy="67945"/>
          </a:xfrm>
          <a:custGeom>
            <a:avLst/>
            <a:gdLst/>
            <a:ahLst/>
            <a:cxnLst/>
            <a:rect l="l" t="t" r="r" b="b"/>
            <a:pathLst>
              <a:path w="13970" h="67945">
                <a:moveTo>
                  <a:pt x="0" y="67814"/>
                </a:moveTo>
                <a:lnTo>
                  <a:pt x="13561" y="67814"/>
                </a:lnTo>
                <a:lnTo>
                  <a:pt x="13561" y="0"/>
                </a:lnTo>
                <a:lnTo>
                  <a:pt x="0" y="0"/>
                </a:lnTo>
                <a:lnTo>
                  <a:pt x="0" y="67814"/>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sp>
        <p:nvSpPr>
          <p:cNvPr id="30" name="object 15">
            <a:extLst>
              <a:ext uri="{FF2B5EF4-FFF2-40B4-BE49-F238E27FC236}">
                <a16:creationId xmlns:a16="http://schemas.microsoft.com/office/drawing/2014/main" xmlns="" id="{AA74AE73-2CC7-4164-A38A-9C32CF275CE9}"/>
              </a:ext>
            </a:extLst>
          </p:cNvPr>
          <p:cNvSpPr/>
          <p:nvPr/>
        </p:nvSpPr>
        <p:spPr>
          <a:xfrm>
            <a:off x="397634" y="602222"/>
            <a:ext cx="13970" cy="47625"/>
          </a:xfrm>
          <a:custGeom>
            <a:avLst/>
            <a:gdLst/>
            <a:ahLst/>
            <a:cxnLst/>
            <a:rect l="l" t="t" r="r" b="b"/>
            <a:pathLst>
              <a:path w="13970" h="47625">
                <a:moveTo>
                  <a:pt x="0" y="47468"/>
                </a:moveTo>
                <a:lnTo>
                  <a:pt x="13561" y="47468"/>
                </a:lnTo>
                <a:lnTo>
                  <a:pt x="13561" y="0"/>
                </a:lnTo>
                <a:lnTo>
                  <a:pt x="0" y="0"/>
                </a:lnTo>
                <a:lnTo>
                  <a:pt x="0" y="47468"/>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pic>
        <p:nvPicPr>
          <p:cNvPr id="1026" name="Picture 2" descr="C:\Users\xusni\Desktop\photo_2020-09-23_13-59-05.jpg"/>
          <p:cNvPicPr>
            <a:picLocks noChangeAspect="1" noChangeArrowheads="1"/>
          </p:cNvPicPr>
          <p:nvPr/>
        </p:nvPicPr>
        <p:blipFill rotWithShape="1">
          <a:blip r:embed="rId2">
            <a:extLst>
              <a:ext uri="{28A0092B-C50C-407E-A947-70E740481C1C}">
                <a14:useLocalDpi xmlns:a14="http://schemas.microsoft.com/office/drawing/2010/main" val="0"/>
              </a:ext>
            </a:extLst>
          </a:blip>
          <a:srcRect l="5670" t="12023" r="8668" b="4914"/>
          <a:stretch/>
        </p:blipFill>
        <p:spPr bwMode="auto">
          <a:xfrm>
            <a:off x="4247877" y="1275695"/>
            <a:ext cx="1404156" cy="1693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99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13" y="107877"/>
            <a:ext cx="5616624" cy="929508"/>
          </a:xfrm>
        </p:spPr>
        <p:txBody>
          <a:bodyPr>
            <a:normAutofit/>
          </a:bodyPr>
          <a:lstStyle/>
          <a:p>
            <a:pPr>
              <a:lnSpc>
                <a:spcPct val="100000"/>
              </a:lnSpc>
              <a:spcAft>
                <a:spcPts val="600"/>
              </a:spcAft>
            </a:pPr>
            <a:r>
              <a:rPr lang="en-US" sz="1600" dirty="0" err="1">
                <a:solidFill>
                  <a:srgbClr val="000000"/>
                </a:solidFill>
                <a:latin typeface="Arial" pitchFamily="34" charset="0"/>
                <a:cs typeface="Arial" pitchFamily="34" charset="0"/>
              </a:rPr>
              <a:t>Rossiya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imperiyasining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savdo-sanoat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doiralari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Turkiston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o‘lkasini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tomonlama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ayniqsa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iqtisodiy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jihatdan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qaram</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qilishda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faol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ishtirok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etdilar</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959908" y="1177778"/>
            <a:ext cx="3628454" cy="176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637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0979" y="-136"/>
            <a:ext cx="5409046" cy="540015"/>
          </a:xfrm>
        </p:spPr>
        <p:txBody>
          <a:bodyPr>
            <a:normAutofit/>
          </a:bodyPr>
          <a:lstStyle/>
          <a:p>
            <a:pPr>
              <a:lnSpc>
                <a:spcPct val="100000"/>
              </a:lnSpc>
              <a:spcAft>
                <a:spcPts val="600"/>
              </a:spcAft>
            </a:pPr>
            <a:r>
              <a:rPr lang="en-US" sz="1600" dirty="0" err="1">
                <a:solidFill>
                  <a:srgbClr val="000000"/>
                </a:solidFill>
                <a:latin typeface="Arial" pitchFamily="34" charset="0"/>
                <a:cs typeface="Arial" pitchFamily="34" charset="0"/>
              </a:rPr>
              <a:t>O‘lka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ma’muriyati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qo‘zg‘olonlarning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yangi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to‘lqin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bilan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kuchayib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ketishidan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doimiy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ravishda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xavfsirab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turardi</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6746" y="577867"/>
            <a:ext cx="3722795" cy="1619833"/>
          </a:xfrm>
        </p:spPr>
      </p:pic>
      <p:sp>
        <p:nvSpPr>
          <p:cNvPr id="7" name="Прямоугольник 6"/>
          <p:cNvSpPr/>
          <p:nvPr/>
        </p:nvSpPr>
        <p:spPr>
          <a:xfrm>
            <a:off x="71413" y="2196108"/>
            <a:ext cx="5580620" cy="1036813"/>
          </a:xfrm>
          <a:prstGeom prst="rect">
            <a:avLst/>
          </a:prstGeom>
        </p:spPr>
        <p:txBody>
          <a:bodyPr wrap="square" lIns="51426" tIns="25713" rIns="51426" bIns="25713">
            <a:spAutoFit/>
          </a:bodyPr>
          <a:lstStyle/>
          <a:p>
            <a:pPr algn="ctr"/>
            <a:r>
              <a:rPr lang="en-US" sz="1600" dirty="0">
                <a:solidFill>
                  <a:srgbClr val="000000"/>
                </a:solidFill>
                <a:latin typeface="Arial" pitchFamily="34" charset="0"/>
                <a:cs typeface="Arial" pitchFamily="34" charset="0"/>
              </a:rPr>
              <a:t>General-gubernator </a:t>
            </a:r>
            <a:r>
              <a:rPr lang="en-US" sz="1600" dirty="0" err="1">
                <a:solidFill>
                  <a:srgbClr val="000000"/>
                </a:solidFill>
                <a:latin typeface="Arial" pitchFamily="34" charset="0"/>
                <a:cs typeface="Arial" pitchFamily="34" charset="0"/>
              </a:rPr>
              <a:t>mahkamasi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maxsus</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bo‘limining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boshlig‘i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o‘z</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ma’ruzasida</a:t>
            </a:r>
            <a:r>
              <a:rPr lang="en-US" sz="1600" dirty="0">
                <a:solidFill>
                  <a:srgbClr val="000000"/>
                </a:solidFill>
                <a:latin typeface="Arial" pitchFamily="34" charset="0"/>
                <a:cs typeface="Arial" pitchFamily="34" charset="0"/>
              </a:rPr>
              <a:t> </a:t>
            </a:r>
            <a:r>
              <a:rPr lang="en-US" sz="1600" b="1" dirty="0" smtClean="0">
                <a:solidFill>
                  <a:srgbClr val="000000"/>
                </a:solidFill>
                <a:latin typeface="Arial" pitchFamily="34" charset="0"/>
                <a:cs typeface="Arial" pitchFamily="34" charset="0"/>
              </a:rPr>
              <a:t>“</a:t>
            </a:r>
            <a:r>
              <a:rPr lang="en-US" sz="1600" b="1" dirty="0" err="1" smtClean="0">
                <a:solidFill>
                  <a:srgbClr val="000000"/>
                </a:solidFill>
                <a:latin typeface="Arial" pitchFamily="34" charset="0"/>
                <a:cs typeface="Arial" pitchFamily="34" charset="0"/>
              </a:rPr>
              <a:t>isyonga</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moyil</a:t>
            </a:r>
            <a:r>
              <a:rPr lang="en-US" sz="1600" b="1"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aholi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vakillarini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harbiy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sudga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berish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bu</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sud</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o‘lim</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jazosini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oshkora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ijro</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etishi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haqida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fikr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bildirdi</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379034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417" y="35869"/>
            <a:ext cx="5580619" cy="1296143"/>
          </a:xfrm>
        </p:spPr>
        <p:txBody>
          <a:bodyPr>
            <a:normAutofit/>
          </a:bodyPr>
          <a:lstStyle/>
          <a:p>
            <a:pPr>
              <a:lnSpc>
                <a:spcPct val="100000"/>
              </a:lnSpc>
              <a:spcAft>
                <a:spcPts val="600"/>
              </a:spcAft>
            </a:pPr>
            <a:r>
              <a:rPr lang="en-US" sz="1600" dirty="0">
                <a:solidFill>
                  <a:srgbClr val="000000"/>
                </a:solidFill>
                <a:latin typeface="Arial" pitchFamily="34" charset="0"/>
                <a:cs typeface="Arial" pitchFamily="34" charset="0"/>
              </a:rPr>
              <a:t>1892-yildan </a:t>
            </a:r>
            <a:r>
              <a:rPr lang="en-US" sz="1600" dirty="0" err="1">
                <a:solidFill>
                  <a:srgbClr val="000000"/>
                </a:solidFill>
                <a:latin typeface="Arial" pitchFamily="34" charset="0"/>
                <a:cs typeface="Arial" pitchFamily="34" charset="0"/>
              </a:rPr>
              <a:t>mustamlakachilar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oddiy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fuqarolarni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ma’murlarga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qarshilik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ko‘rsatgan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taqdirda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bevosita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harbiy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dala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sudiga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bera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boshladilar</a:t>
            </a:r>
            <a:r>
              <a:rPr lang="en-US" sz="1600" dirty="0">
                <a:solidFill>
                  <a:srgbClr val="000000"/>
                </a:solidFill>
                <a:latin typeface="Arial" pitchFamily="34" charset="0"/>
                <a:cs typeface="Arial" pitchFamily="34" charset="0"/>
              </a:rPr>
              <a:t>. </a:t>
            </a:r>
            <a:r>
              <a:rPr lang="en-US" sz="1600" dirty="0" smtClean="0">
                <a:solidFill>
                  <a:srgbClr val="000000"/>
                </a:solidFill>
                <a:latin typeface="Arial" pitchFamily="34" charset="0"/>
                <a:cs typeface="Arial" pitchFamily="34" charset="0"/>
              </a:rPr>
              <a:t>“</a:t>
            </a:r>
            <a:r>
              <a:rPr lang="en-US" sz="1600" dirty="0" err="1" smtClean="0">
                <a:solidFill>
                  <a:srgbClr val="000000"/>
                </a:solidFill>
                <a:latin typeface="Arial" pitchFamily="34" charset="0"/>
                <a:cs typeface="Arial" pitchFamily="34" charset="0"/>
              </a:rPr>
              <a:t>Gunohkorlar”ni</a:t>
            </a:r>
            <a:r>
              <a:rPr lang="en-US" sz="1600"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ochiqchasiga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qatl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etish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endilikda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odamlarni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qo‘rqitish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uchun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mustamlakachilarga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katta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huquqlar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berdi</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pic>
        <p:nvPicPr>
          <p:cNvPr id="10242" name="Picture 2" descr="Друзья поневоле. Россия и бухарские евреи, 1800–191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43725" y="1161009"/>
            <a:ext cx="2210094" cy="20072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Как в Средней Азии делают героев-освободителей из мятежников ..."/>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107417" y="1198590"/>
            <a:ext cx="2448272" cy="1933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824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4809" y="1281641"/>
            <a:ext cx="2700300" cy="1526535"/>
          </a:xfrm>
        </p:spPr>
      </p:pic>
      <p:sp>
        <p:nvSpPr>
          <p:cNvPr id="7" name="Прямоугольник 6"/>
          <p:cNvSpPr/>
          <p:nvPr/>
        </p:nvSpPr>
        <p:spPr>
          <a:xfrm>
            <a:off x="107417" y="637819"/>
            <a:ext cx="5544616" cy="298149"/>
          </a:xfrm>
          <a:prstGeom prst="rect">
            <a:avLst/>
          </a:prstGeom>
        </p:spPr>
        <p:txBody>
          <a:bodyPr wrap="square" lIns="51426" tIns="25713" rIns="51426" bIns="25713">
            <a:spAutoFit/>
          </a:bodyPr>
          <a:lstStyle/>
          <a:p>
            <a:pPr algn="ctr"/>
            <a:r>
              <a:rPr lang="en-US" sz="1600" dirty="0">
                <a:solidFill>
                  <a:srgbClr val="000000"/>
                </a:solidFill>
                <a:latin typeface="Arial" pitchFamily="34" charset="0"/>
                <a:ea typeface="Times New Roman" panose="02020603050405020304" pitchFamily="18" charset="0"/>
                <a:cs typeface="Arial" pitchFamily="34" charset="0"/>
              </a:rPr>
              <a:t>1892-yilning mart </a:t>
            </a:r>
            <a:r>
              <a:rPr lang="en-US" sz="1600" dirty="0" err="1">
                <a:solidFill>
                  <a:srgbClr val="000000"/>
                </a:solidFill>
                <a:latin typeface="Arial" pitchFamily="34" charset="0"/>
                <a:ea typeface="Times New Roman" panose="02020603050405020304" pitchFamily="18" charset="0"/>
                <a:cs typeface="Arial" pitchFamily="34" charset="0"/>
              </a:rPr>
              <a:t>oyida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Afg‘onistonda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vabo</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kasalligi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tarqaldi</a:t>
            </a:r>
            <a:r>
              <a:rPr lang="en-US" sz="1600" dirty="0">
                <a:solidFill>
                  <a:srgbClr val="000000"/>
                </a:solidFill>
                <a:latin typeface="Arial" pitchFamily="34" charset="0"/>
                <a:ea typeface="Times New Roman" panose="02020603050405020304" pitchFamily="18" charset="0"/>
                <a:cs typeface="Arial" pitchFamily="34" charset="0"/>
              </a:rPr>
              <a:t>. </a:t>
            </a:r>
            <a:endParaRPr lang="ru-RU" sz="1600" dirty="0">
              <a:solidFill>
                <a:srgbClr val="000000"/>
              </a:solidFill>
              <a:latin typeface="Arial" pitchFamily="34" charset="0"/>
              <a:cs typeface="Arial" pitchFamily="34" charset="0"/>
            </a:endParaRPr>
          </a:p>
        </p:txBody>
      </p:sp>
      <p:sp>
        <p:nvSpPr>
          <p:cNvPr id="9" name="Прямоугольник 8"/>
          <p:cNvSpPr/>
          <p:nvPr/>
        </p:nvSpPr>
        <p:spPr>
          <a:xfrm>
            <a:off x="251433" y="1278920"/>
            <a:ext cx="2520280" cy="1529256"/>
          </a:xfrm>
          <a:prstGeom prst="rect">
            <a:avLst/>
          </a:prstGeom>
        </p:spPr>
        <p:style>
          <a:lnRef idx="2">
            <a:schemeClr val="accent1"/>
          </a:lnRef>
          <a:fillRef idx="1">
            <a:schemeClr val="lt1"/>
          </a:fillRef>
          <a:effectRef idx="0">
            <a:schemeClr val="accent1"/>
          </a:effectRef>
          <a:fontRef idx="minor">
            <a:schemeClr val="dk1"/>
          </a:fontRef>
        </p:style>
        <p:txBody>
          <a:bodyPr wrap="square" lIns="51426" tIns="25713" rIns="51426" bIns="25713">
            <a:spAutoFit/>
          </a:bodyPr>
          <a:lstStyle/>
          <a:p>
            <a:pPr algn="ctr"/>
            <a:r>
              <a:rPr lang="en-US" sz="1600" dirty="0" err="1">
                <a:solidFill>
                  <a:srgbClr val="000000"/>
                </a:solidFill>
                <a:latin typeface="Arial" pitchFamily="34" charset="0"/>
                <a:ea typeface="Times New Roman" panose="02020603050405020304" pitchFamily="18" charset="0"/>
                <a:cs typeface="Arial" pitchFamily="34" charset="0"/>
              </a:rPr>
              <a:t>Bahor</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faslining</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oxirlariga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kelib</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bu</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kasallik</a:t>
            </a:r>
            <a:r>
              <a:rPr lang="en-US" sz="1600" dirty="0">
                <a:solidFill>
                  <a:srgbClr val="000000"/>
                </a:solidFill>
                <a:latin typeface="Arial" pitchFamily="34" charset="0"/>
                <a:ea typeface="Times New Roman" panose="02020603050405020304" pitchFamily="18" charset="0"/>
                <a:cs typeface="Arial" pitchFamily="34" charset="0"/>
              </a:rPr>
              <a:t> </a:t>
            </a:r>
            <a:r>
              <a:rPr lang="en-US" sz="1600" b="1" dirty="0">
                <a:solidFill>
                  <a:srgbClr val="000000"/>
                </a:solidFill>
                <a:latin typeface="Arial" pitchFamily="34" charset="0"/>
                <a:ea typeface="Times New Roman" panose="02020603050405020304" pitchFamily="18" charset="0"/>
                <a:cs typeface="Arial" pitchFamily="34" charset="0"/>
              </a:rPr>
              <a:t>Samarqand</a:t>
            </a:r>
            <a:r>
              <a:rPr lang="en-US" sz="1600" dirty="0">
                <a:solidFill>
                  <a:srgbClr val="000000"/>
                </a:solidFill>
                <a:latin typeface="Arial" pitchFamily="34" charset="0"/>
                <a:ea typeface="Times New Roman" panose="02020603050405020304" pitchFamily="18" charset="0"/>
                <a:cs typeface="Arial" pitchFamily="34" charset="0"/>
              </a:rPr>
              <a:t> </a:t>
            </a:r>
            <a:r>
              <a:rPr lang="en-US" sz="1600" b="1" dirty="0" err="1" smtClean="0">
                <a:solidFill>
                  <a:srgbClr val="000000"/>
                </a:solidFill>
                <a:latin typeface="Arial" pitchFamily="34" charset="0"/>
                <a:ea typeface="Times New Roman" panose="02020603050405020304" pitchFamily="18" charset="0"/>
                <a:cs typeface="Arial" pitchFamily="34" charset="0"/>
              </a:rPr>
              <a:t>viloyati</a:t>
            </a:r>
            <a:r>
              <a:rPr lang="en-US" sz="1600" dirty="0" err="1" smtClean="0">
                <a:solidFill>
                  <a:srgbClr val="000000"/>
                </a:solidFill>
                <a:latin typeface="Arial" pitchFamily="34" charset="0"/>
                <a:ea typeface="Times New Roman" panose="02020603050405020304" pitchFamily="18" charset="0"/>
                <a:cs typeface="Arial" pitchFamily="34" charset="0"/>
              </a:rPr>
              <a:t>ning</a:t>
            </a:r>
            <a:r>
              <a:rPr lang="en-US" sz="1600" dirty="0" smtClean="0">
                <a:solidFill>
                  <a:srgbClr val="000000"/>
                </a:solidFill>
                <a:latin typeface="Arial" pitchFamily="34" charset="0"/>
                <a:ea typeface="Times New Roman" panose="02020603050405020304" pitchFamily="18" charset="0"/>
                <a:cs typeface="Arial" pitchFamily="34" charset="0"/>
              </a:rPr>
              <a:t> </a:t>
            </a:r>
            <a:r>
              <a:rPr lang="en-US" sz="1600" b="1" dirty="0" err="1">
                <a:solidFill>
                  <a:srgbClr val="000000"/>
                </a:solidFill>
                <a:latin typeface="Arial" pitchFamily="34" charset="0"/>
                <a:ea typeface="Times New Roman" panose="02020603050405020304" pitchFamily="18" charset="0"/>
                <a:cs typeface="Arial" pitchFamily="34" charset="0"/>
              </a:rPr>
              <a:t>Jizzax</a:t>
            </a:r>
            <a:r>
              <a:rPr lang="en-US" sz="1600" b="1" dirty="0">
                <a:solidFill>
                  <a:srgbClr val="000000"/>
                </a:solidFill>
                <a:latin typeface="Arial" pitchFamily="34" charset="0"/>
                <a:ea typeface="Times New Roman" panose="02020603050405020304" pitchFamily="18" charset="0"/>
                <a:cs typeface="Arial" pitchFamily="34" charset="0"/>
              </a:rPr>
              <a:t> </a:t>
            </a:r>
            <a:r>
              <a:rPr lang="en-US" sz="1600" b="1" dirty="0" err="1" smtClean="0">
                <a:solidFill>
                  <a:srgbClr val="000000"/>
                </a:solidFill>
                <a:latin typeface="Arial" pitchFamily="34" charset="0"/>
                <a:ea typeface="Times New Roman" panose="02020603050405020304" pitchFamily="18" charset="0"/>
                <a:cs typeface="Arial" pitchFamily="34" charset="0"/>
              </a:rPr>
              <a:t>uyezdi</a:t>
            </a:r>
            <a:r>
              <a:rPr lang="en-US" sz="1600" dirty="0" err="1" smtClean="0">
                <a:solidFill>
                  <a:srgbClr val="000000"/>
                </a:solidFill>
                <a:latin typeface="Arial" pitchFamily="34" charset="0"/>
                <a:ea typeface="Times New Roman" panose="02020603050405020304" pitchFamily="18" charset="0"/>
                <a:cs typeface="Arial" pitchFamily="34" charset="0"/>
              </a:rPr>
              <a:t>da</a:t>
            </a:r>
            <a:r>
              <a:rPr lang="en-US" sz="1600" dirty="0">
                <a:solidFill>
                  <a:srgbClr val="000000"/>
                </a:solidFill>
                <a:latin typeface="Arial" pitchFamily="34" charset="0"/>
                <a:ea typeface="Times New Roman" panose="02020603050405020304" pitchFamily="18" charset="0"/>
                <a:cs typeface="Arial" pitchFamily="34" charset="0"/>
              </a:rPr>
              <a:t>, </a:t>
            </a:r>
            <a:endParaRPr lang="en-US" sz="1600" dirty="0" smtClean="0">
              <a:solidFill>
                <a:srgbClr val="000000"/>
              </a:solidFill>
              <a:latin typeface="Arial" pitchFamily="34" charset="0"/>
              <a:ea typeface="Times New Roman" panose="02020603050405020304" pitchFamily="18" charset="0"/>
              <a:cs typeface="Arial" pitchFamily="34" charset="0"/>
            </a:endParaRPr>
          </a:p>
          <a:p>
            <a:pPr algn="ctr"/>
            <a:r>
              <a:rPr lang="en-US" sz="1600" dirty="0" smtClean="0">
                <a:solidFill>
                  <a:srgbClr val="000000"/>
                </a:solidFill>
                <a:latin typeface="Arial" pitchFamily="34" charset="0"/>
                <a:ea typeface="Times New Roman" panose="02020603050405020304" pitchFamily="18" charset="0"/>
                <a:cs typeface="Arial" pitchFamily="34" charset="0"/>
              </a:rPr>
              <a:t>7-iyunda </a:t>
            </a:r>
            <a:r>
              <a:rPr lang="en-US" sz="1600" dirty="0" err="1">
                <a:solidFill>
                  <a:srgbClr val="000000"/>
                </a:solidFill>
                <a:latin typeface="Arial" pitchFamily="34" charset="0"/>
                <a:ea typeface="Times New Roman" panose="02020603050405020304" pitchFamily="18" charset="0"/>
                <a:cs typeface="Arial" pitchFamily="34" charset="0"/>
              </a:rPr>
              <a:t>esa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b="1" dirty="0" err="1">
                <a:solidFill>
                  <a:srgbClr val="000000"/>
                </a:solidFill>
                <a:latin typeface="Arial" pitchFamily="34" charset="0"/>
                <a:ea typeface="Times New Roman" panose="02020603050405020304" pitchFamily="18" charset="0"/>
                <a:cs typeface="Arial" pitchFamily="34" charset="0"/>
              </a:rPr>
              <a:t>Toshkent</a:t>
            </a:r>
            <a:r>
              <a:rPr lang="en-US" sz="1600" dirty="0" err="1">
                <a:solidFill>
                  <a:srgbClr val="000000"/>
                </a:solidFill>
                <a:latin typeface="Arial" pitchFamily="34" charset="0"/>
                <a:ea typeface="Times New Roman" panose="02020603050405020304" pitchFamily="18" charset="0"/>
                <a:cs typeface="Arial" pitchFamily="34" charset="0"/>
              </a:rPr>
              <a:t>da</a:t>
            </a:r>
            <a:r>
              <a:rPr lang="en-US" sz="1600" dirty="0">
                <a:solidFill>
                  <a:srgbClr val="000000"/>
                </a:solidFill>
                <a:latin typeface="Arial" pitchFamily="34" charset="0"/>
                <a:ea typeface="Times New Roman" panose="02020603050405020304" pitchFamily="18" charset="0"/>
                <a:cs typeface="Arial" pitchFamily="34" charset="0"/>
              </a:rPr>
              <a:t> ham </a:t>
            </a:r>
            <a:r>
              <a:rPr lang="en-US" sz="1600" dirty="0" err="1">
                <a:solidFill>
                  <a:srgbClr val="000000"/>
                </a:solidFill>
                <a:latin typeface="Arial" pitchFamily="34" charset="0"/>
                <a:ea typeface="Times New Roman" panose="02020603050405020304" pitchFamily="18" charset="0"/>
                <a:cs typeface="Arial" pitchFamily="34" charset="0"/>
              </a:rPr>
              <a:t>qayd</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qilindi</a:t>
            </a:r>
            <a:r>
              <a:rPr lang="en-US" sz="1600" dirty="0">
                <a:solidFill>
                  <a:srgbClr val="000000"/>
                </a:solidFill>
                <a:latin typeface="Arial" pitchFamily="34" charset="0"/>
                <a:ea typeface="Times New Roman" panose="02020603050405020304" pitchFamily="18" charset="0"/>
                <a:cs typeface="Arial" pitchFamily="34" charset="0"/>
              </a:rPr>
              <a:t>. </a:t>
            </a:r>
            <a:endParaRPr lang="ru-RU" sz="1600" dirty="0">
              <a:solidFill>
                <a:srgbClr val="000000"/>
              </a:solidFill>
              <a:latin typeface="Arial" pitchFamily="34" charset="0"/>
              <a:cs typeface="Arial" pitchFamily="34" charset="0"/>
            </a:endParaRPr>
          </a:p>
        </p:txBody>
      </p:sp>
      <p:sp>
        <p:nvSpPr>
          <p:cNvPr id="10" name="Прямоугольник 9"/>
          <p:cNvSpPr/>
          <p:nvPr/>
        </p:nvSpPr>
        <p:spPr>
          <a:xfrm>
            <a:off x="0" y="-66502"/>
            <a:ext cx="5759450" cy="513593"/>
          </a:xfrm>
          <a:prstGeom prst="rect">
            <a:avLst/>
          </a:prstGeom>
          <a:solidFill>
            <a:srgbClr val="0070C0"/>
          </a:solidFill>
        </p:spPr>
        <p:txBody>
          <a:bodyPr wrap="square" lIns="51426" tIns="25713" rIns="51426" bIns="25713" anchor="ctr">
            <a:spAutoFit/>
          </a:bodyPr>
          <a:lstStyle/>
          <a:p>
            <a:pPr algn="ctr">
              <a:lnSpc>
                <a:spcPct val="150000"/>
              </a:lnSpc>
            </a:pPr>
            <a:r>
              <a:rPr lang="en-US" sz="2000" b="1" dirty="0" smtClean="0">
                <a:solidFill>
                  <a:schemeClr val="bg1"/>
                </a:solidFill>
                <a:latin typeface="Arial" pitchFamily="34" charset="0"/>
                <a:cs typeface="Arial" pitchFamily="34" charset="0"/>
              </a:rPr>
              <a:t>“</a:t>
            </a:r>
            <a:r>
              <a:rPr lang="en-US" sz="2000" b="1" dirty="0" err="1" smtClean="0">
                <a:solidFill>
                  <a:schemeClr val="bg1"/>
                </a:solidFill>
                <a:latin typeface="Arial" pitchFamily="34" charset="0"/>
                <a:cs typeface="Arial" pitchFamily="34" charset="0"/>
              </a:rPr>
              <a:t>Vabo</a:t>
            </a:r>
            <a:r>
              <a:rPr lang="en-US" sz="2000" b="1" dirty="0" smtClean="0">
                <a:solidFill>
                  <a:schemeClr val="bg1"/>
                </a:solidFill>
                <a:latin typeface="Arial" pitchFamily="34" charset="0"/>
                <a:cs typeface="Arial" pitchFamily="34" charset="0"/>
              </a:rPr>
              <a:t>” </a:t>
            </a:r>
            <a:r>
              <a:rPr lang="en-US" sz="2000" b="1" dirty="0" err="1" smtClean="0">
                <a:solidFill>
                  <a:schemeClr val="bg1"/>
                </a:solidFill>
                <a:latin typeface="Arial" pitchFamily="34" charset="0"/>
                <a:cs typeface="Arial" pitchFamily="34" charset="0"/>
              </a:rPr>
              <a:t>qo‘zg‘olonining</a:t>
            </a:r>
            <a:r>
              <a:rPr lang="en-US" sz="2000" b="1" dirty="0" smtClean="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boshlanish</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sabablari</a:t>
            </a:r>
            <a:endParaRPr lang="ru-RU"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637974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a:xfrm>
            <a:off x="107418" y="-136"/>
            <a:ext cx="5580620" cy="1218753"/>
          </a:xfrm>
        </p:spPr>
        <p:txBody>
          <a:bodyPr>
            <a:noAutofit/>
          </a:bodyPr>
          <a:lstStyle/>
          <a:p>
            <a:pPr>
              <a:lnSpc>
                <a:spcPct val="100000"/>
              </a:lnSpc>
              <a:spcAft>
                <a:spcPts val="600"/>
              </a:spcAft>
            </a:pPr>
            <a:r>
              <a:rPr lang="en-US" sz="1500" dirty="0">
                <a:solidFill>
                  <a:srgbClr val="000000"/>
                </a:solidFill>
                <a:latin typeface="Arial" pitchFamily="34" charset="0"/>
                <a:cs typeface="Arial" pitchFamily="34" charset="0"/>
              </a:rPr>
              <a:t>Toshkent </a:t>
            </a:r>
            <a:r>
              <a:rPr lang="en-US" sz="1500" dirty="0" err="1">
                <a:solidFill>
                  <a:srgbClr val="000000"/>
                </a:solidFill>
                <a:latin typeface="Arial" pitchFamily="34" charset="0"/>
                <a:cs typeface="Arial" pitchFamily="34" charset="0"/>
              </a:rPr>
              <a:t>shahar</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ma’muriyati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kasallikka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qarshi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tadbirlar</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qatorida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shahardagi</a:t>
            </a:r>
            <a:r>
              <a:rPr lang="en-US" sz="1500" dirty="0">
                <a:solidFill>
                  <a:srgbClr val="000000"/>
                </a:solidFill>
                <a:latin typeface="Arial" pitchFamily="34" charset="0"/>
                <a:cs typeface="Arial" pitchFamily="34" charset="0"/>
              </a:rPr>
              <a:t> </a:t>
            </a:r>
            <a:r>
              <a:rPr lang="en-US" sz="1500" b="1" dirty="0">
                <a:solidFill>
                  <a:srgbClr val="000000"/>
                </a:solidFill>
                <a:latin typeface="Arial" pitchFamily="34" charset="0"/>
                <a:cs typeface="Arial" pitchFamily="34" charset="0"/>
              </a:rPr>
              <a:t>12 ta </a:t>
            </a:r>
            <a:r>
              <a:rPr lang="en-US" sz="1500" dirty="0" err="1">
                <a:solidFill>
                  <a:srgbClr val="000000"/>
                </a:solidFill>
                <a:latin typeface="Arial" pitchFamily="34" charset="0"/>
                <a:cs typeface="Arial" pitchFamily="34" charset="0"/>
              </a:rPr>
              <a:t>qabristonni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yopib</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qo‘ydi</a:t>
            </a:r>
            <a:r>
              <a:rPr lang="en-US" sz="1500" dirty="0">
                <a:solidFill>
                  <a:srgbClr val="000000"/>
                </a:solidFill>
                <a:latin typeface="Arial" pitchFamily="34" charset="0"/>
                <a:cs typeface="Arial" pitchFamily="34" charset="0"/>
              </a:rPr>
              <a:t>. Shu </a:t>
            </a:r>
            <a:r>
              <a:rPr lang="en-US" sz="1500" dirty="0" err="1">
                <a:solidFill>
                  <a:srgbClr val="000000"/>
                </a:solidFill>
                <a:latin typeface="Arial" pitchFamily="34" charset="0"/>
                <a:cs typeface="Arial" pitchFamily="34" charset="0"/>
              </a:rPr>
              <a:t>kasallikdan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vafot</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etgan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kishilar</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uchun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shahardan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chekka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joyda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maxsus</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qabristonlar</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ochish</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va’da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qilindi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Lekin</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amalda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shahardan</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tashqarida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faqat</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bitta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qabriston</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ochildi</a:t>
            </a:r>
            <a:r>
              <a:rPr lang="en-US" sz="1500" dirty="0" smtClean="0">
                <a:solidFill>
                  <a:srgbClr val="000000"/>
                </a:solidFill>
                <a:latin typeface="Arial" pitchFamily="34" charset="0"/>
                <a:cs typeface="Arial" pitchFamily="34" charset="0"/>
              </a:rPr>
              <a:t>.</a:t>
            </a:r>
            <a:endParaRPr lang="ru-RU" altLang="ru-RU" sz="1500" dirty="0">
              <a:solidFill>
                <a:srgbClr val="000000"/>
              </a:solidFill>
              <a:latin typeface="Arial" pitchFamily="34" charset="0"/>
              <a:cs typeface="Arial" pitchFamily="34" charset="0"/>
            </a:endParaRPr>
          </a:p>
        </p:txBody>
      </p:sp>
      <p:pic>
        <p:nvPicPr>
          <p:cNvPr id="3" name="Объект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735709" y="1566952"/>
            <a:ext cx="2880320" cy="1532240"/>
          </a:xfrm>
          <a:prstGeom prst="rect">
            <a:avLst/>
          </a:prstGeom>
          <a:noFill/>
          <a:extLst>
            <a:ext uri="{909E8E84-426E-40DD-AFC4-6F175D3DCCD1}">
              <a14:hiddenFill xmlns:a14="http://schemas.microsoft.com/office/drawing/2010/main">
                <a:solidFill>
                  <a:srgbClr val="FFFFFF"/>
                </a:solidFill>
              </a14:hiddenFill>
            </a:ext>
          </a:extLst>
        </p:spPr>
      </p:pic>
      <p:sp>
        <p:nvSpPr>
          <p:cNvPr id="9" name="Заголовок 1"/>
          <p:cNvSpPr txBox="1">
            <a:spLocks/>
          </p:cNvSpPr>
          <p:nvPr/>
        </p:nvSpPr>
        <p:spPr>
          <a:xfrm>
            <a:off x="179425" y="1161678"/>
            <a:ext cx="5436603" cy="386358"/>
          </a:xfrm>
          <a:prstGeom prst="rect">
            <a:avLst/>
          </a:prstGeom>
        </p:spPr>
        <p:txBody>
          <a:bodyPr vert="horz" lIns="0" tIns="0" rIns="0" bIns="0" rtlCol="0" anchor="ctr">
            <a:normAutofit fontScale="92500"/>
          </a:bodyPr>
          <a:lst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a:lstStyle>
          <a:p>
            <a:r>
              <a:rPr lang="en-US" sz="1700" b="1" dirty="0" err="1" smtClean="0">
                <a:solidFill>
                  <a:srgbClr val="002060"/>
                </a:solidFill>
                <a:latin typeface="Arial" pitchFamily="34" charset="0"/>
                <a:cs typeface="Arial" pitchFamily="34" charset="0"/>
              </a:rPr>
              <a:t>Sanitariya</a:t>
            </a:r>
            <a:r>
              <a:rPr lang="en-US" sz="1700" b="1" dirty="0" smtClean="0">
                <a:solidFill>
                  <a:srgbClr val="002060"/>
                </a:solidFill>
                <a:latin typeface="Arial" pitchFamily="34" charset="0"/>
                <a:cs typeface="Arial" pitchFamily="34" charset="0"/>
              </a:rPr>
              <a:t> </a:t>
            </a:r>
            <a:r>
              <a:rPr lang="en-US" sz="1700" b="1" dirty="0" err="1" smtClean="0">
                <a:solidFill>
                  <a:srgbClr val="002060"/>
                </a:solidFill>
                <a:latin typeface="Arial" pitchFamily="34" charset="0"/>
                <a:cs typeface="Arial" pitchFamily="34" charset="0"/>
              </a:rPr>
              <a:t>tadbirlari</a:t>
            </a:r>
            <a:r>
              <a:rPr lang="en-US" sz="1700" b="1" dirty="0" smtClean="0">
                <a:solidFill>
                  <a:srgbClr val="002060"/>
                </a:solidFill>
                <a:latin typeface="Arial" pitchFamily="34" charset="0"/>
                <a:cs typeface="Arial" pitchFamily="34" charset="0"/>
              </a:rPr>
              <a:t> </a:t>
            </a:r>
            <a:r>
              <a:rPr lang="en-US" sz="1700" b="1" dirty="0" err="1" smtClean="0">
                <a:solidFill>
                  <a:srgbClr val="002060"/>
                </a:solidFill>
                <a:latin typeface="Arial" pitchFamily="34" charset="0"/>
                <a:cs typeface="Arial" pitchFamily="34" charset="0"/>
              </a:rPr>
              <a:t>xalqqa</a:t>
            </a:r>
            <a:r>
              <a:rPr lang="en-US" sz="1700" b="1" dirty="0" smtClean="0">
                <a:solidFill>
                  <a:srgbClr val="002060"/>
                </a:solidFill>
                <a:latin typeface="Arial" pitchFamily="34" charset="0"/>
                <a:cs typeface="Arial" pitchFamily="34" charset="0"/>
              </a:rPr>
              <a:t> </a:t>
            </a:r>
            <a:r>
              <a:rPr lang="en-US" sz="1700" b="1" dirty="0" err="1" smtClean="0">
                <a:solidFill>
                  <a:srgbClr val="002060"/>
                </a:solidFill>
                <a:latin typeface="Arial" pitchFamily="34" charset="0"/>
                <a:cs typeface="Arial" pitchFamily="34" charset="0"/>
              </a:rPr>
              <a:t>ishonarli</a:t>
            </a:r>
            <a:r>
              <a:rPr lang="en-US" sz="1700" b="1" dirty="0" smtClean="0">
                <a:solidFill>
                  <a:srgbClr val="002060"/>
                </a:solidFill>
                <a:latin typeface="Arial" pitchFamily="34" charset="0"/>
                <a:cs typeface="Arial" pitchFamily="34" charset="0"/>
              </a:rPr>
              <a:t> </a:t>
            </a:r>
            <a:r>
              <a:rPr lang="en-US" sz="1700" b="1" dirty="0" err="1" smtClean="0">
                <a:solidFill>
                  <a:srgbClr val="002060"/>
                </a:solidFill>
                <a:latin typeface="Arial" pitchFamily="34" charset="0"/>
                <a:cs typeface="Arial" pitchFamily="34" charset="0"/>
              </a:rPr>
              <a:t>qilib</a:t>
            </a:r>
            <a:r>
              <a:rPr lang="en-US" sz="1700" b="1" dirty="0" smtClean="0">
                <a:solidFill>
                  <a:srgbClr val="002060"/>
                </a:solidFill>
                <a:latin typeface="Arial" pitchFamily="34" charset="0"/>
                <a:cs typeface="Arial" pitchFamily="34" charset="0"/>
              </a:rPr>
              <a:t> </a:t>
            </a:r>
            <a:r>
              <a:rPr lang="en-US" sz="1700" b="1" dirty="0" err="1" smtClean="0">
                <a:solidFill>
                  <a:srgbClr val="002060"/>
                </a:solidFill>
                <a:latin typeface="Arial" pitchFamily="34" charset="0"/>
                <a:cs typeface="Arial" pitchFamily="34" charset="0"/>
              </a:rPr>
              <a:t>tushuntirilmadi</a:t>
            </a:r>
            <a:r>
              <a:rPr lang="en-US" sz="1700" b="1" dirty="0" smtClean="0">
                <a:solidFill>
                  <a:srgbClr val="002060"/>
                </a:solidFill>
                <a:latin typeface="Arial" pitchFamily="34" charset="0"/>
                <a:cs typeface="Arial" pitchFamily="34" charset="0"/>
              </a:rPr>
              <a:t>. </a:t>
            </a:r>
            <a:endParaRPr lang="ru-RU" sz="1700" b="1" dirty="0">
              <a:solidFill>
                <a:srgbClr val="002060"/>
              </a:solidFill>
              <a:latin typeface="Arial" pitchFamily="34" charset="0"/>
              <a:cs typeface="Arial" pitchFamily="34" charset="0"/>
            </a:endParaRPr>
          </a:p>
        </p:txBody>
      </p:sp>
      <p:sp>
        <p:nvSpPr>
          <p:cNvPr id="11" name="Прямоугольник 10"/>
          <p:cNvSpPr/>
          <p:nvPr/>
        </p:nvSpPr>
        <p:spPr>
          <a:xfrm>
            <a:off x="143421" y="1566952"/>
            <a:ext cx="2448272" cy="1529256"/>
          </a:xfrm>
          <a:prstGeom prst="rect">
            <a:avLst/>
          </a:prstGeom>
        </p:spPr>
        <p:style>
          <a:lnRef idx="2">
            <a:schemeClr val="accent1"/>
          </a:lnRef>
          <a:fillRef idx="1">
            <a:schemeClr val="lt1"/>
          </a:fillRef>
          <a:effectRef idx="0">
            <a:schemeClr val="accent1"/>
          </a:effectRef>
          <a:fontRef idx="minor">
            <a:schemeClr val="dk1"/>
          </a:fontRef>
        </p:style>
        <p:txBody>
          <a:bodyPr wrap="square" lIns="51426" tIns="25713" rIns="51426" bIns="25713">
            <a:spAutoFit/>
          </a:bodyPr>
          <a:lstStyle/>
          <a:p>
            <a:pPr algn="ctr"/>
            <a:r>
              <a:rPr lang="en-US" sz="1600" dirty="0" err="1">
                <a:solidFill>
                  <a:srgbClr val="000000"/>
                </a:solidFill>
                <a:latin typeface="Arial" pitchFamily="34" charset="0"/>
                <a:cs typeface="Arial" pitchFamily="34" charset="0"/>
              </a:rPr>
              <a:t>Bundan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tashqari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shifokor-feldsherlar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yetishmasligi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sababli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bemorlarni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tekshirish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ko‘pincha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uchinchi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yo</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to‘rtinchi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kuni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o‘tkazilar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772937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418" y="0"/>
            <a:ext cx="5544616" cy="1224000"/>
          </a:xfrm>
        </p:spPr>
        <p:txBody>
          <a:bodyPr>
            <a:noAutofit/>
          </a:bodyPr>
          <a:lstStyle/>
          <a:p>
            <a:pPr>
              <a:lnSpc>
                <a:spcPct val="100000"/>
              </a:lnSpc>
              <a:spcAft>
                <a:spcPts val="600"/>
              </a:spcAft>
            </a:pPr>
            <a:r>
              <a:rPr lang="en-US" sz="1600" dirty="0" err="1">
                <a:solidFill>
                  <a:srgbClr val="000000"/>
                </a:solidFill>
                <a:latin typeface="Arial" pitchFamily="34" charset="0"/>
                <a:cs typeface="Arial" pitchFamily="34" charset="0"/>
              </a:rPr>
              <a:t>Turkiston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o‘lkasida</a:t>
            </a:r>
            <a:r>
              <a:rPr lang="en-US" sz="1600" dirty="0">
                <a:solidFill>
                  <a:srgbClr val="000000"/>
                </a:solidFill>
                <a:latin typeface="Arial" pitchFamily="34" charset="0"/>
                <a:cs typeface="Arial" pitchFamily="34" charset="0"/>
              </a:rPr>
              <a:t> 1892-yil 18-iyundan </a:t>
            </a:r>
            <a:r>
              <a:rPr lang="en-US" sz="1600" dirty="0" err="1">
                <a:solidFill>
                  <a:srgbClr val="000000"/>
                </a:solidFill>
                <a:latin typeface="Arial" pitchFamily="34" charset="0"/>
                <a:cs typeface="Arial" pitchFamily="34" charset="0"/>
              </a:rPr>
              <a:t>kuchga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kirgan</a:t>
            </a:r>
            <a:r>
              <a:rPr lang="en-US" sz="1600" dirty="0">
                <a:solidFill>
                  <a:srgbClr val="000000"/>
                </a:solidFill>
                <a:latin typeface="Arial" pitchFamily="34" charset="0"/>
                <a:cs typeface="Arial" pitchFamily="34" charset="0"/>
              </a:rPr>
              <a:t> </a:t>
            </a:r>
            <a:r>
              <a:rPr lang="en-US" sz="1600" dirty="0" smtClean="0">
                <a:solidFill>
                  <a:srgbClr val="000000"/>
                </a:solidFill>
                <a:latin typeface="Arial" pitchFamily="34" charset="0"/>
                <a:cs typeface="Arial" pitchFamily="34" charset="0"/>
              </a:rPr>
              <a:t>“</a:t>
            </a:r>
            <a:r>
              <a:rPr lang="en-US" sz="1600" dirty="0" err="1" smtClean="0">
                <a:solidFill>
                  <a:srgbClr val="000000"/>
                </a:solidFill>
                <a:latin typeface="Arial" pitchFamily="34" charset="0"/>
                <a:cs typeface="Arial" pitchFamily="34" charset="0"/>
              </a:rPr>
              <a:t>Harbiy</a:t>
            </a:r>
            <a:r>
              <a:rPr lang="en-US" sz="1600"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holatda</a:t>
            </a:r>
            <a:r>
              <a:rPr lang="en-US" sz="1600" dirty="0">
                <a:solidFill>
                  <a:srgbClr val="000000"/>
                </a:solidFill>
                <a:latin typeface="Arial" pitchFamily="34" charset="0"/>
                <a:cs typeface="Arial" pitchFamily="34" charset="0"/>
              </a:rPr>
              <a:t> deb </a:t>
            </a:r>
            <a:r>
              <a:rPr lang="en-US" sz="1600" dirty="0" err="1">
                <a:solidFill>
                  <a:srgbClr val="000000"/>
                </a:solidFill>
                <a:latin typeface="Arial" pitchFamily="34" charset="0"/>
                <a:cs typeface="Arial" pitchFamily="34" charset="0"/>
              </a:rPr>
              <a:t>e’lon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qilingan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joylar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haqida</a:t>
            </a:r>
            <a:r>
              <a:rPr lang="en-US" sz="1600" dirty="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Qoida</a:t>
            </a:r>
            <a:r>
              <a:rPr lang="en-US" sz="1600"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joriy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etildi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Bunday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vaziyat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aholi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orasida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sarosimalik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norozilik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keltirib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chiqardi</a:t>
            </a:r>
            <a:r>
              <a:rPr lang="en-US" sz="1600" dirty="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Toshkentning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Eski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shahardagi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xalqparvar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oqsoqoli</a:t>
            </a:r>
            <a:r>
              <a:rPr lang="en-US" sz="1600"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Inog‘omxo‘ja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lavozimidan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chetlashtirildi</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pic>
        <p:nvPicPr>
          <p:cNvPr id="3074" name="Picture 2" descr="Письма о Ташкенте |Page 334, Chan:51447488 |RSSing.com&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9705" y="1396712"/>
            <a:ext cx="2952329" cy="1735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7418" y="1316330"/>
            <a:ext cx="2484275"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err="1" smtClean="0">
                <a:solidFill>
                  <a:srgbClr val="000000"/>
                </a:solidFill>
                <a:latin typeface="Arial" pitchFamily="34" charset="0"/>
                <a:cs typeface="Arial" pitchFamily="34" charset="0"/>
              </a:rPr>
              <a:t>Uning</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o‘rniga</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tayinlangan</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shaxs</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pora</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olishni</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kuchaytirish</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maqsadida</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boshqa</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kasallik</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bilan</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og‘rib</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vafot</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etganlarni</a:t>
            </a:r>
            <a:r>
              <a:rPr lang="en-US" sz="1400" dirty="0" smtClean="0">
                <a:solidFill>
                  <a:srgbClr val="000000"/>
                </a:solidFill>
                <a:latin typeface="Arial" pitchFamily="34" charset="0"/>
                <a:cs typeface="Arial" pitchFamily="34" charset="0"/>
              </a:rPr>
              <a:t> ham </a:t>
            </a:r>
            <a:r>
              <a:rPr lang="en-US" sz="1400" dirty="0" err="1" smtClean="0">
                <a:solidFill>
                  <a:srgbClr val="000000"/>
                </a:solidFill>
                <a:latin typeface="Arial" pitchFamily="34" charset="0"/>
                <a:cs typeface="Arial" pitchFamily="34" charset="0"/>
              </a:rPr>
              <a:t>vabo</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uchun</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ochilgan</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shahar</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chekkasidagi</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qabristonga</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ko‘mishni</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buyurdi</a:t>
            </a:r>
            <a:r>
              <a:rPr lang="en-US" sz="1400" dirty="0" smtClean="0">
                <a:solidFill>
                  <a:srgbClr val="000000"/>
                </a:solidFill>
                <a:latin typeface="Arial" pitchFamily="34" charset="0"/>
                <a:cs typeface="Arial" pitchFamily="34" charset="0"/>
              </a:rPr>
              <a:t>. </a:t>
            </a:r>
            <a:endParaRPr lang="ru-RU" sz="14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8490415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417" y="467916"/>
            <a:ext cx="5580620" cy="560885"/>
          </a:xfrm>
        </p:spPr>
        <p:txBody>
          <a:bodyPr/>
          <a:lstStyle/>
          <a:p>
            <a:pPr marL="0" indent="0" algn="ctr">
              <a:buNone/>
            </a:pPr>
            <a:r>
              <a:rPr lang="en-US" sz="1600" dirty="0" err="1">
                <a:solidFill>
                  <a:srgbClr val="000000"/>
                </a:solidFill>
                <a:latin typeface="Arial" pitchFamily="34" charset="0"/>
                <a:cs typeface="Arial" pitchFamily="34" charset="0"/>
              </a:rPr>
              <a:t>Tarixda</a:t>
            </a:r>
            <a:r>
              <a:rPr lang="en-US" sz="1600" dirty="0">
                <a:solidFill>
                  <a:srgbClr val="000000"/>
                </a:solidFill>
                <a:latin typeface="Arial" pitchFamily="34" charset="0"/>
                <a:cs typeface="Arial" pitchFamily="34" charset="0"/>
              </a:rPr>
              <a:t> </a:t>
            </a:r>
            <a:r>
              <a:rPr lang="en-US" sz="1600" dirty="0" smtClean="0">
                <a:solidFill>
                  <a:srgbClr val="000000"/>
                </a:solidFill>
                <a:latin typeface="Arial" pitchFamily="34" charset="0"/>
                <a:cs typeface="Arial" pitchFamily="34" charset="0"/>
              </a:rPr>
              <a:t>“</a:t>
            </a:r>
            <a:r>
              <a:rPr lang="en-US" sz="1600" dirty="0" err="1" smtClean="0">
                <a:solidFill>
                  <a:srgbClr val="000000"/>
                </a:solidFill>
                <a:latin typeface="Arial" pitchFamily="34" charset="0"/>
                <a:cs typeface="Arial" pitchFamily="34" charset="0"/>
              </a:rPr>
              <a:t>Vabo</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isyoni</a:t>
            </a:r>
            <a:r>
              <a:rPr lang="en-US" sz="1600" dirty="0" smtClean="0">
                <a:solidFill>
                  <a:srgbClr val="000000"/>
                </a:solidFill>
                <a:latin typeface="Arial" pitchFamily="34" charset="0"/>
                <a:cs typeface="Arial" pitchFamily="34" charset="0"/>
              </a:rPr>
              <a:t>” </a:t>
            </a:r>
            <a:r>
              <a:rPr lang="en-US" sz="1600" dirty="0">
                <a:solidFill>
                  <a:srgbClr val="000000"/>
                </a:solidFill>
                <a:latin typeface="Arial" pitchFamily="34" charset="0"/>
                <a:cs typeface="Arial" pitchFamily="34" charset="0"/>
              </a:rPr>
              <a:t>(</a:t>
            </a:r>
            <a:r>
              <a:rPr lang="en-US" sz="1600" dirty="0" err="1">
                <a:solidFill>
                  <a:srgbClr val="000000"/>
                </a:solidFill>
                <a:latin typeface="Arial" pitchFamily="34" charset="0"/>
                <a:cs typeface="Arial" pitchFamily="34" charset="0"/>
              </a:rPr>
              <a:t>yoki</a:t>
            </a:r>
            <a:r>
              <a:rPr lang="en-US" sz="1600" dirty="0">
                <a:solidFill>
                  <a:srgbClr val="000000"/>
                </a:solidFill>
                <a:latin typeface="Arial" pitchFamily="34" charset="0"/>
                <a:cs typeface="Arial" pitchFamily="34" charset="0"/>
              </a:rPr>
              <a:t> </a:t>
            </a:r>
            <a:r>
              <a:rPr lang="en-US" sz="1600" dirty="0" smtClean="0">
                <a:solidFill>
                  <a:srgbClr val="000000"/>
                </a:solidFill>
                <a:latin typeface="Arial" pitchFamily="34" charset="0"/>
                <a:cs typeface="Arial" pitchFamily="34" charset="0"/>
              </a:rPr>
              <a:t>“</a:t>
            </a:r>
            <a:r>
              <a:rPr lang="en-US" sz="1600" dirty="0" err="1" smtClean="0">
                <a:solidFill>
                  <a:srgbClr val="000000"/>
                </a:solidFill>
                <a:latin typeface="Arial" pitchFamily="34" charset="0"/>
                <a:cs typeface="Arial" pitchFamily="34" charset="0"/>
              </a:rPr>
              <a:t>Toshotar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voqeasi</a:t>
            </a:r>
            <a:r>
              <a:rPr lang="en-US" sz="1600" dirty="0" smtClean="0">
                <a:solidFill>
                  <a:srgbClr val="000000"/>
                </a:solidFill>
                <a:latin typeface="Arial" pitchFamily="34" charset="0"/>
                <a:cs typeface="Arial" pitchFamily="34" charset="0"/>
              </a:rPr>
              <a:t>”) </a:t>
            </a:r>
            <a:r>
              <a:rPr lang="en-US" sz="1600" dirty="0">
                <a:solidFill>
                  <a:srgbClr val="000000"/>
                </a:solidFill>
                <a:latin typeface="Arial" pitchFamily="34" charset="0"/>
                <a:cs typeface="Arial" pitchFamily="34" charset="0"/>
              </a:rPr>
              <a:t>deb nom </a:t>
            </a:r>
            <a:r>
              <a:rPr lang="en-US" sz="1600" dirty="0" err="1">
                <a:solidFill>
                  <a:srgbClr val="000000"/>
                </a:solidFill>
                <a:latin typeface="Arial" pitchFamily="34" charset="0"/>
                <a:cs typeface="Arial" pitchFamily="34" charset="0"/>
              </a:rPr>
              <a:t>olgan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qo‘zg‘olon</a:t>
            </a:r>
            <a:r>
              <a:rPr lang="en-US" sz="1600" dirty="0">
                <a:solidFill>
                  <a:srgbClr val="000000"/>
                </a:solidFill>
                <a:latin typeface="Arial" pitchFamily="34" charset="0"/>
                <a:cs typeface="Arial" pitchFamily="34" charset="0"/>
              </a:rPr>
              <a:t> 1892-yilning 24-iyunida </a:t>
            </a:r>
            <a:r>
              <a:rPr lang="en-US" sz="1600" dirty="0" err="1">
                <a:solidFill>
                  <a:srgbClr val="000000"/>
                </a:solidFill>
                <a:latin typeface="Arial" pitchFamily="34" charset="0"/>
                <a:cs typeface="Arial" pitchFamily="34" charset="0"/>
              </a:rPr>
              <a:t>boshlandi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8" name="Рисунок 7"/>
          <p:cNvPicPr/>
          <p:nvPr/>
        </p:nvPicPr>
        <p:blipFill>
          <a:blip r:embed="rId2">
            <a:extLst>
              <a:ext uri="{28A0092B-C50C-407E-A947-70E740481C1C}">
                <a14:useLocalDpi xmlns:a14="http://schemas.microsoft.com/office/drawing/2010/main" val="0"/>
              </a:ext>
            </a:extLst>
          </a:blip>
          <a:srcRect/>
          <a:stretch>
            <a:fillRect/>
          </a:stretch>
        </p:blipFill>
        <p:spPr bwMode="auto">
          <a:xfrm>
            <a:off x="3293571" y="1089608"/>
            <a:ext cx="2358462" cy="1502544"/>
          </a:xfrm>
          <a:prstGeom prst="rect">
            <a:avLst/>
          </a:prstGeom>
          <a:noFill/>
          <a:ln>
            <a:noFill/>
          </a:ln>
        </p:spPr>
      </p:pic>
      <p:sp>
        <p:nvSpPr>
          <p:cNvPr id="7" name="Прямоугольник 6"/>
          <p:cNvSpPr/>
          <p:nvPr/>
        </p:nvSpPr>
        <p:spPr>
          <a:xfrm>
            <a:off x="71413" y="1089608"/>
            <a:ext cx="3132348" cy="1898588"/>
          </a:xfrm>
          <a:prstGeom prst="rect">
            <a:avLst/>
          </a:prstGeom>
        </p:spPr>
        <p:style>
          <a:lnRef idx="2">
            <a:schemeClr val="accent1"/>
          </a:lnRef>
          <a:fillRef idx="1">
            <a:schemeClr val="lt1"/>
          </a:fillRef>
          <a:effectRef idx="0">
            <a:schemeClr val="accent1"/>
          </a:effectRef>
          <a:fontRef idx="minor">
            <a:schemeClr val="dk1"/>
          </a:fontRef>
        </p:style>
        <p:txBody>
          <a:bodyPr wrap="square" lIns="51426" tIns="25713" rIns="51426" bIns="25713">
            <a:spAutoFit/>
          </a:bodyPr>
          <a:lstStyle/>
          <a:p>
            <a:pPr algn="ctr"/>
            <a:r>
              <a:rPr lang="en-US" sz="1500" dirty="0" err="1">
                <a:solidFill>
                  <a:srgbClr val="000000"/>
                </a:solidFill>
                <a:latin typeface="Arial" pitchFamily="34" charset="0"/>
                <a:cs typeface="Arial" pitchFamily="34" charset="0"/>
              </a:rPr>
              <a:t>Dastlab</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mahalliy</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aholining</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noinsof</a:t>
            </a:r>
            <a:r>
              <a:rPr lang="en-US" sz="1500" dirty="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amaldorlar</a:t>
            </a:r>
            <a:r>
              <a:rPr lang="en-US" sz="1500" dirty="0" smtClean="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va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sudxo‘rlarga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hokimiyatni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suiiste’mol</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qilish</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bilan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tanilgan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shahar</a:t>
            </a:r>
            <a:r>
              <a:rPr lang="en-US" sz="1500" dirty="0">
                <a:solidFill>
                  <a:srgbClr val="000000"/>
                </a:solidFill>
                <a:latin typeface="Arial" pitchFamily="34" charset="0"/>
                <a:cs typeface="Arial" pitchFamily="34" charset="0"/>
              </a:rPr>
              <a:t> bosh </a:t>
            </a:r>
            <a:r>
              <a:rPr lang="en-US" sz="1500" dirty="0" err="1">
                <a:solidFill>
                  <a:srgbClr val="000000"/>
                </a:solidFill>
                <a:latin typeface="Arial" pitchFamily="34" charset="0"/>
                <a:cs typeface="Arial" pitchFamily="34" charset="0"/>
              </a:rPr>
              <a:t>oqsoqoliga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qarshi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noroziligi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bilan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boshlandi</a:t>
            </a:r>
            <a:r>
              <a:rPr lang="en-US" sz="1500" dirty="0">
                <a:solidFill>
                  <a:srgbClr val="000000"/>
                </a:solidFill>
                <a:latin typeface="Arial" pitchFamily="34" charset="0"/>
                <a:cs typeface="Arial" pitchFamily="34" charset="0"/>
              </a:rPr>
              <a:t>. </a:t>
            </a:r>
            <a:r>
              <a:rPr lang="en-US" sz="1500" dirty="0" smtClean="0">
                <a:solidFill>
                  <a:srgbClr val="000000"/>
                </a:solidFill>
                <a:latin typeface="Arial" pitchFamily="34" charset="0"/>
                <a:cs typeface="Arial" pitchFamily="34" charset="0"/>
              </a:rPr>
              <a:t>Bu </a:t>
            </a:r>
            <a:r>
              <a:rPr lang="en-US" sz="1500" dirty="0" err="1" smtClean="0">
                <a:solidFill>
                  <a:srgbClr val="000000"/>
                </a:solidFill>
                <a:latin typeface="Arial" pitchFamily="34" charset="0"/>
                <a:cs typeface="Arial" pitchFamily="34" charset="0"/>
              </a:rPr>
              <a:t>qo‘zg‘olonchilar</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asosan</a:t>
            </a:r>
            <a:r>
              <a:rPr lang="en-US" sz="1500" dirty="0" smtClean="0">
                <a:solidFill>
                  <a:srgbClr val="000000"/>
                </a:solidFill>
                <a:latin typeface="Arial" pitchFamily="34" charset="0"/>
                <a:cs typeface="Arial" pitchFamily="34" charset="0"/>
              </a:rPr>
              <a:t>, </a:t>
            </a:r>
            <a:r>
              <a:rPr lang="en-US" sz="1500" b="1" dirty="0" err="1" smtClean="0">
                <a:solidFill>
                  <a:srgbClr val="000000"/>
                </a:solidFill>
                <a:latin typeface="Arial" pitchFamily="34" charset="0"/>
                <a:cs typeface="Arial" pitchFamily="34" charset="0"/>
              </a:rPr>
              <a:t>mardikorlar</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va</a:t>
            </a:r>
            <a:r>
              <a:rPr lang="en-US" sz="1500" dirty="0" smtClean="0">
                <a:solidFill>
                  <a:srgbClr val="000000"/>
                </a:solidFill>
                <a:latin typeface="Arial" pitchFamily="34" charset="0"/>
                <a:cs typeface="Arial" pitchFamily="34" charset="0"/>
              </a:rPr>
              <a:t> </a:t>
            </a:r>
            <a:r>
              <a:rPr lang="en-US" sz="1500" b="1" dirty="0" err="1" smtClean="0">
                <a:solidFill>
                  <a:srgbClr val="000000"/>
                </a:solidFill>
                <a:latin typeface="Arial" pitchFamily="34" charset="0"/>
                <a:cs typeface="Arial" pitchFamily="34" charset="0"/>
              </a:rPr>
              <a:t>hunarmand-kosiblardan</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iborat</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edi</a:t>
            </a:r>
            <a:r>
              <a:rPr lang="en-US" sz="1500" dirty="0" smtClean="0">
                <a:solidFill>
                  <a:srgbClr val="000000"/>
                </a:solidFill>
                <a:latin typeface="Arial" pitchFamily="34" charset="0"/>
                <a:cs typeface="Arial" pitchFamily="34" charset="0"/>
              </a:rPr>
              <a:t>.</a:t>
            </a:r>
            <a:endParaRPr lang="ru-RU" sz="1500" dirty="0">
              <a:solidFill>
                <a:srgbClr val="000000"/>
              </a:solidFill>
              <a:latin typeface="Arial" pitchFamily="34" charset="0"/>
              <a:cs typeface="Arial" pitchFamily="34" charset="0"/>
            </a:endParaRPr>
          </a:p>
        </p:txBody>
      </p:sp>
      <p:sp>
        <p:nvSpPr>
          <p:cNvPr id="10" name="Прямоугольник 9"/>
          <p:cNvSpPr/>
          <p:nvPr/>
        </p:nvSpPr>
        <p:spPr>
          <a:xfrm>
            <a:off x="3293571" y="2592152"/>
            <a:ext cx="2358462" cy="390482"/>
          </a:xfrm>
          <a:prstGeom prst="rect">
            <a:avLst/>
          </a:prstGeom>
        </p:spPr>
        <p:style>
          <a:lnRef idx="2">
            <a:schemeClr val="dk1"/>
          </a:lnRef>
          <a:fillRef idx="1">
            <a:schemeClr val="lt1"/>
          </a:fillRef>
          <a:effectRef idx="0">
            <a:schemeClr val="dk1"/>
          </a:effectRef>
          <a:fontRef idx="minor">
            <a:schemeClr val="dk1"/>
          </a:fontRef>
        </p:style>
        <p:txBody>
          <a:bodyPr wrap="square" lIns="51426" tIns="25713" rIns="51426" bIns="25713">
            <a:spAutoFit/>
          </a:bodyPr>
          <a:lstStyle/>
          <a:p>
            <a:pPr algn="ctr"/>
            <a:r>
              <a:rPr lang="en-US" sz="1100" b="1" dirty="0" err="1" smtClean="0">
                <a:solidFill>
                  <a:srgbClr val="000000"/>
                </a:solidFill>
                <a:latin typeface="Arial" pitchFamily="34" charset="0"/>
                <a:cs typeface="Arial" pitchFamily="34" charset="0"/>
              </a:rPr>
              <a:t>Qo‘zg‘olonchilarning</a:t>
            </a:r>
            <a:r>
              <a:rPr lang="en-US" sz="1100" b="1" dirty="0" smtClean="0">
                <a:solidFill>
                  <a:srgbClr val="000000"/>
                </a:solidFill>
                <a:latin typeface="Arial" pitchFamily="34" charset="0"/>
                <a:cs typeface="Arial" pitchFamily="34" charset="0"/>
              </a:rPr>
              <a:t> </a:t>
            </a:r>
            <a:r>
              <a:rPr lang="en-US" sz="1100" b="1" dirty="0" err="1">
                <a:solidFill>
                  <a:srgbClr val="000000"/>
                </a:solidFill>
                <a:latin typeface="Arial" pitchFamily="34" charset="0"/>
                <a:cs typeface="Arial" pitchFamily="34" charset="0"/>
              </a:rPr>
              <a:t>shahar</a:t>
            </a:r>
            <a:r>
              <a:rPr lang="en-US" sz="1100" b="1" dirty="0">
                <a:solidFill>
                  <a:srgbClr val="000000"/>
                </a:solidFill>
                <a:latin typeface="Arial" pitchFamily="34" charset="0"/>
                <a:cs typeface="Arial" pitchFamily="34" charset="0"/>
              </a:rPr>
              <a:t> </a:t>
            </a:r>
            <a:r>
              <a:rPr lang="en-US" sz="1100" b="1" dirty="0" err="1">
                <a:solidFill>
                  <a:srgbClr val="000000"/>
                </a:solidFill>
                <a:latin typeface="Arial" pitchFamily="34" charset="0"/>
                <a:cs typeface="Arial" pitchFamily="34" charset="0"/>
              </a:rPr>
              <a:t>hokimiga</a:t>
            </a:r>
            <a:r>
              <a:rPr lang="en-US" sz="1100" b="1" dirty="0">
                <a:solidFill>
                  <a:srgbClr val="000000"/>
                </a:solidFill>
                <a:latin typeface="Arial" pitchFamily="34" charset="0"/>
                <a:cs typeface="Arial" pitchFamily="34" charset="0"/>
              </a:rPr>
              <a:t> </a:t>
            </a:r>
            <a:r>
              <a:rPr lang="en-US" sz="1100" b="1" dirty="0" err="1">
                <a:solidFill>
                  <a:srgbClr val="000000"/>
                </a:solidFill>
                <a:latin typeface="Arial" pitchFamily="34" charset="0"/>
                <a:cs typeface="Arial" pitchFamily="34" charset="0"/>
              </a:rPr>
              <a:t>hujumi</a:t>
            </a:r>
            <a:endParaRPr lang="ru-RU" sz="1100" b="1" dirty="0">
              <a:solidFill>
                <a:srgbClr val="000000"/>
              </a:solidFill>
              <a:latin typeface="Arial" pitchFamily="34" charset="0"/>
              <a:cs typeface="Arial" pitchFamily="34" charset="0"/>
            </a:endParaRPr>
          </a:p>
        </p:txBody>
      </p:sp>
      <p:sp>
        <p:nvSpPr>
          <p:cNvPr id="11" name="Прямоугольник 10"/>
          <p:cNvSpPr/>
          <p:nvPr/>
        </p:nvSpPr>
        <p:spPr>
          <a:xfrm>
            <a:off x="0" y="2092"/>
            <a:ext cx="5759450" cy="359705"/>
          </a:xfrm>
          <a:prstGeom prst="rect">
            <a:avLst/>
          </a:prstGeom>
          <a:solidFill>
            <a:srgbClr val="0070C0"/>
          </a:solidFill>
        </p:spPr>
        <p:txBody>
          <a:bodyPr wrap="square" lIns="51426" tIns="25713" rIns="51426" bIns="25713" anchor="ctr">
            <a:spAutoFit/>
          </a:bodyPr>
          <a:lstStyle/>
          <a:p>
            <a:pPr algn="ctr"/>
            <a:r>
              <a:rPr lang="en-US" sz="2000" b="1" dirty="0" err="1" smtClean="0">
                <a:solidFill>
                  <a:schemeClr val="bg1"/>
                </a:solidFill>
                <a:latin typeface="Arial" pitchFamily="34" charset="0"/>
                <a:cs typeface="Arial" pitchFamily="34" charset="0"/>
              </a:rPr>
              <a:t>Qo‘zg‘olonning</a:t>
            </a:r>
            <a:r>
              <a:rPr lang="en-US" sz="2000" b="1" dirty="0" smtClean="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boshlanishi</a:t>
            </a:r>
            <a:endParaRPr lang="ru-RU"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258379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13" y="-136"/>
            <a:ext cx="5652033" cy="1080120"/>
          </a:xfrm>
        </p:spPr>
        <p:txBody>
          <a:bodyPr>
            <a:normAutofit/>
          </a:bodyPr>
          <a:lstStyle/>
          <a:p>
            <a:pPr>
              <a:lnSpc>
                <a:spcPct val="100000"/>
              </a:lnSpc>
              <a:spcAft>
                <a:spcPts val="600"/>
              </a:spcAft>
            </a:pPr>
            <a:r>
              <a:rPr lang="en-US" sz="1600" dirty="0" err="1">
                <a:solidFill>
                  <a:srgbClr val="000000"/>
                </a:solidFill>
                <a:latin typeface="Arial" pitchFamily="34" charset="0"/>
                <a:cs typeface="Arial" pitchFamily="34" charset="0"/>
              </a:rPr>
              <a:t>Eski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shahar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oqsoqoli</a:t>
            </a:r>
            <a:r>
              <a:rPr lang="en-US" sz="1600" dirty="0">
                <a:solidFill>
                  <a:srgbClr val="000000"/>
                </a:solidFill>
                <a:latin typeface="Arial" pitchFamily="34" charset="0"/>
                <a:cs typeface="Arial" pitchFamily="34" charset="0"/>
              </a:rPr>
              <a:t> </a:t>
            </a:r>
            <a:r>
              <a:rPr lang="en-US" sz="1600" b="1" dirty="0">
                <a:solidFill>
                  <a:srgbClr val="000000"/>
                </a:solidFill>
                <a:latin typeface="Arial" pitchFamily="34" charset="0"/>
                <a:cs typeface="Arial" pitchFamily="34" charset="0"/>
              </a:rPr>
              <a:t>Muhammad </a:t>
            </a:r>
            <a:r>
              <a:rPr lang="en-US" sz="1600" b="1" dirty="0" err="1">
                <a:solidFill>
                  <a:srgbClr val="000000"/>
                </a:solidFill>
                <a:latin typeface="Arial" pitchFamily="34" charset="0"/>
                <a:cs typeface="Arial" pitchFamily="34" charset="0"/>
              </a:rPr>
              <a:t>Yoqub</a:t>
            </a:r>
            <a:r>
              <a:rPr lang="en-US" sz="1600" b="1"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olomondan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qo‘rqib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shahar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boshlig‘i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huzuriga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boradi</a:t>
            </a:r>
            <a:r>
              <a:rPr lang="en-US" sz="1600" dirty="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Xalq</a:t>
            </a:r>
            <a:r>
              <a:rPr lang="en-US" sz="1600" dirty="0" smtClean="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Putinsevdan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oqsoqolni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ixtiyoriga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berishni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talab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qildi</a:t>
            </a:r>
            <a:r>
              <a:rPr lang="en-US" sz="1600" dirty="0" smtClean="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Putinsev</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esa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muzokara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o‘rniga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kuch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ishlatishni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afzal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ko‘rdi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3877" y="1007977"/>
            <a:ext cx="1678136" cy="1908212"/>
          </a:xfrm>
        </p:spPr>
      </p:pic>
      <p:sp>
        <p:nvSpPr>
          <p:cNvPr id="8" name="Прямоугольник 7"/>
          <p:cNvSpPr/>
          <p:nvPr/>
        </p:nvSpPr>
        <p:spPr>
          <a:xfrm>
            <a:off x="3995849" y="2884389"/>
            <a:ext cx="1405495" cy="221205"/>
          </a:xfrm>
          <a:prstGeom prst="rect">
            <a:avLst/>
          </a:prstGeom>
        </p:spPr>
        <p:txBody>
          <a:bodyPr wrap="none" lIns="51426" tIns="25713" rIns="51426" bIns="25713">
            <a:spAutoFit/>
          </a:bodyPr>
          <a:lstStyle/>
          <a:p>
            <a:r>
              <a:rPr lang="en-US" sz="1100" b="1" dirty="0">
                <a:solidFill>
                  <a:srgbClr val="000000"/>
                </a:solidFill>
                <a:latin typeface="Arial" pitchFamily="34" charset="0"/>
                <a:cs typeface="Arial" pitchFamily="34" charset="0"/>
              </a:rPr>
              <a:t>Muhammad </a:t>
            </a:r>
            <a:r>
              <a:rPr lang="en-US" sz="1100" b="1" dirty="0" err="1">
                <a:solidFill>
                  <a:srgbClr val="000000"/>
                </a:solidFill>
                <a:latin typeface="Arial" pitchFamily="34" charset="0"/>
                <a:cs typeface="Arial" pitchFamily="34" charset="0"/>
              </a:rPr>
              <a:t>Yoqub</a:t>
            </a:r>
            <a:r>
              <a:rPr lang="en-US" sz="1100" b="1" dirty="0">
                <a:solidFill>
                  <a:srgbClr val="000000"/>
                </a:solidFill>
                <a:latin typeface="Arial" pitchFamily="34" charset="0"/>
                <a:cs typeface="Arial" pitchFamily="34" charset="0"/>
              </a:rPr>
              <a:t> </a:t>
            </a:r>
            <a:endParaRPr lang="ru-RU" sz="1100" dirty="0">
              <a:solidFill>
                <a:srgbClr val="000000"/>
              </a:solidFill>
              <a:latin typeface="Arial" pitchFamily="34" charset="0"/>
              <a:cs typeface="Arial" pitchFamily="34" charset="0"/>
            </a:endParaRPr>
          </a:p>
        </p:txBody>
      </p:sp>
      <p:sp>
        <p:nvSpPr>
          <p:cNvPr id="3" name="TextBox 2"/>
          <p:cNvSpPr txBox="1"/>
          <p:nvPr/>
        </p:nvSpPr>
        <p:spPr>
          <a:xfrm>
            <a:off x="143421" y="1079984"/>
            <a:ext cx="3456384"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err="1" smtClean="0">
                <a:solidFill>
                  <a:srgbClr val="000000"/>
                </a:solidFill>
                <a:latin typeface="Arial" pitchFamily="34" charset="0"/>
                <a:cs typeface="Arial" pitchFamily="34" charset="0"/>
              </a:rPr>
              <a:t>Kuch</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ishlatish</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to‘g‘risidagi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buyuruqdan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keyin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sabr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kosasi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to‘lgan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xalq</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uzoq</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o‘ylab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o‘tirmay</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hokimga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hujum</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boshladi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Uning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odamlarini</a:t>
            </a:r>
            <a:r>
              <a:rPr lang="en-US" sz="1600" dirty="0" smtClean="0">
                <a:solidFill>
                  <a:srgbClr val="000000"/>
                </a:solidFill>
                <a:latin typeface="Arial" pitchFamily="34" charset="0"/>
                <a:cs typeface="Arial" pitchFamily="34" charset="0"/>
              </a:rPr>
              <a:t> tor-</a:t>
            </a:r>
            <a:r>
              <a:rPr lang="en-US" sz="1600" dirty="0" err="1" smtClean="0">
                <a:solidFill>
                  <a:srgbClr val="000000"/>
                </a:solidFill>
                <a:latin typeface="Arial" pitchFamily="34" charset="0"/>
                <a:cs typeface="Arial" pitchFamily="34" charset="0"/>
              </a:rPr>
              <a:t>mor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etib</a:t>
            </a:r>
            <a:r>
              <a:rPr lang="en-US" sz="1600" dirty="0" smtClean="0">
                <a:solidFill>
                  <a:srgbClr val="000000"/>
                </a:solidFill>
                <a:latin typeface="Arial" pitchFamily="34" charset="0"/>
                <a:cs typeface="Arial" pitchFamily="34" charset="0"/>
              </a:rPr>
              <a:t>, o ‘</a:t>
            </a:r>
            <a:r>
              <a:rPr lang="en-US" sz="1600" dirty="0" err="1" smtClean="0">
                <a:solidFill>
                  <a:srgbClr val="000000"/>
                </a:solidFill>
                <a:latin typeface="Arial" pitchFamily="34" charset="0"/>
                <a:cs typeface="Arial" pitchFamily="34" charset="0"/>
              </a:rPr>
              <a:t>zini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kaltaklashdi</a:t>
            </a:r>
            <a:r>
              <a:rPr lang="en-US" sz="1600" dirty="0" smtClean="0">
                <a:solidFill>
                  <a:srgbClr val="000000"/>
                </a:solidFill>
                <a:latin typeface="Arial" pitchFamily="34" charset="0"/>
                <a:cs typeface="Arial" pitchFamily="34" charset="0"/>
              </a:rPr>
              <a:t>. Toshkent </a:t>
            </a:r>
            <a:r>
              <a:rPr lang="en-US" sz="1600" dirty="0" err="1" smtClean="0">
                <a:solidFill>
                  <a:srgbClr val="000000"/>
                </a:solidFill>
                <a:latin typeface="Arial" pitchFamily="34" charset="0"/>
                <a:cs typeface="Arial" pitchFamily="34" charset="0"/>
              </a:rPr>
              <a:t>oqsoqolining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uyiga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o‘t</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qo‘yishdi</a:t>
            </a:r>
            <a:r>
              <a:rPr lang="en-US" sz="1600" dirty="0" smtClean="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743005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421" y="102669"/>
            <a:ext cx="5544615" cy="1209951"/>
          </a:xfrm>
        </p:spPr>
        <p:txBody>
          <a:bodyPr>
            <a:noAutofit/>
          </a:bodyPr>
          <a:lstStyle/>
          <a:p>
            <a:pPr>
              <a:lnSpc>
                <a:spcPct val="100000"/>
              </a:lnSpc>
              <a:spcAft>
                <a:spcPts val="600"/>
              </a:spcAft>
            </a:pPr>
            <a:r>
              <a:rPr lang="en-US" sz="1600" dirty="0" err="1" smtClean="0">
                <a:solidFill>
                  <a:srgbClr val="000000"/>
                </a:solidFill>
                <a:latin typeface="Arial" pitchFamily="34" charset="0"/>
                <a:cs typeface="Arial" pitchFamily="34" charset="0"/>
              </a:rPr>
              <a:t>Qo‘zg‘olonni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bostirish</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uchun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kazaklar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polki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bir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rota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askar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chaqirildi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O‘lka</a:t>
            </a:r>
            <a:r>
              <a:rPr lang="en-US" sz="1600"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ma’muriyatining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norozilik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harakatlarini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shafqatsiz</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usullar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bilan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bostirishi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qo‘zg‘olon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ishtirokchilarini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ayovsiz</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jazolashi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mustamlakachi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hukumatning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asl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yuzini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yaqqol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ko‘rsatib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berdi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8" name="Объект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115529" y="1419188"/>
            <a:ext cx="3628403" cy="1530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425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417" y="107877"/>
            <a:ext cx="5580619" cy="1044115"/>
          </a:xfrm>
        </p:spPr>
        <p:txBody>
          <a:bodyPr>
            <a:normAutofit/>
          </a:bodyPr>
          <a:lstStyle/>
          <a:p>
            <a:pPr>
              <a:lnSpc>
                <a:spcPct val="100000"/>
              </a:lnSpc>
              <a:spcAft>
                <a:spcPts val="600"/>
              </a:spcAft>
            </a:pPr>
            <a:r>
              <a:rPr lang="en-US" sz="1600" dirty="0" err="1">
                <a:solidFill>
                  <a:srgbClr val="000000"/>
                </a:solidFill>
                <a:latin typeface="Arial" pitchFamily="34" charset="0"/>
                <a:cs typeface="Arial" pitchFamily="34" charset="0"/>
              </a:rPr>
              <a:t>Toshkentdagi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qo‘zg‘olon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Turkiston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mustamlaka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ma’muriyatini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jiddiy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tashvishga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soldi</a:t>
            </a:r>
            <a:r>
              <a:rPr lang="en-US" sz="1600" dirty="0">
                <a:solidFill>
                  <a:srgbClr val="000000"/>
                </a:solidFill>
                <a:latin typeface="Arial" pitchFamily="34" charset="0"/>
                <a:cs typeface="Arial" pitchFamily="34" charset="0"/>
              </a:rPr>
              <a:t>. U </a:t>
            </a:r>
            <a:r>
              <a:rPr lang="en-US" sz="1600" dirty="0" err="1">
                <a:solidFill>
                  <a:srgbClr val="000000"/>
                </a:solidFill>
                <a:latin typeface="Arial" pitchFamily="34" charset="0"/>
                <a:cs typeface="Arial" pitchFamily="34" charset="0"/>
              </a:rPr>
              <a:t>hukumatga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politsiya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shtatini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ko‘paytirish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jazo</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vakolatlarini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yanada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kengaytirish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haqida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murojaat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8" name="Объект 7"/>
          <p:cNvPicPr>
            <a:picLocks noGrp="1" noChangeAspect="1"/>
          </p:cNvPicPr>
          <p:nvPr>
            <p:ph idx="1"/>
          </p:nvPr>
        </p:nvPicPr>
        <p:blipFill rotWithShape="1">
          <a:blip r:embed="rId2">
            <a:extLst>
              <a:ext uri="{28A0092B-C50C-407E-A947-70E740481C1C}">
                <a14:useLocalDpi xmlns:a14="http://schemas.microsoft.com/office/drawing/2010/main" val="0"/>
              </a:ext>
            </a:extLst>
          </a:blip>
          <a:srcRect l="8844" r="9909"/>
          <a:stretch/>
        </p:blipFill>
        <p:spPr bwMode="auto">
          <a:xfrm>
            <a:off x="3115343" y="1316330"/>
            <a:ext cx="2581835" cy="181588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08012" y="1316330"/>
            <a:ext cx="2879725" cy="181588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r>
              <a:rPr lang="en-US" sz="1600" dirty="0">
                <a:solidFill>
                  <a:srgbClr val="000000"/>
                </a:solidFill>
                <a:latin typeface="Arial" pitchFamily="34" charset="0"/>
                <a:cs typeface="Arial" pitchFamily="34" charset="0"/>
              </a:rPr>
              <a:t>Sankt-</a:t>
            </a:r>
            <a:r>
              <a:rPr lang="en-US" sz="1600" dirty="0" err="1">
                <a:solidFill>
                  <a:srgbClr val="000000"/>
                </a:solidFill>
                <a:latin typeface="Arial" pitchFamily="34" charset="0"/>
                <a:cs typeface="Arial" pitchFamily="34" charset="0"/>
              </a:rPr>
              <a:t>Peterburg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Turkiston</a:t>
            </a:r>
            <a:r>
              <a:rPr lang="en-US" sz="1600" dirty="0">
                <a:solidFill>
                  <a:srgbClr val="000000"/>
                </a:solidFill>
                <a:latin typeface="Arial" pitchFamily="34" charset="0"/>
                <a:cs typeface="Arial" pitchFamily="34" charset="0"/>
              </a:rPr>
              <a:t> general-</a:t>
            </a:r>
            <a:r>
              <a:rPr lang="en-US" sz="1600" dirty="0" err="1">
                <a:solidFill>
                  <a:srgbClr val="000000"/>
                </a:solidFill>
                <a:latin typeface="Arial" pitchFamily="34" charset="0"/>
                <a:cs typeface="Arial" pitchFamily="34" charset="0"/>
              </a:rPr>
              <a:t>gubernatorining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iltimosini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qondirib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o‘lkada</a:t>
            </a:r>
            <a:r>
              <a:rPr lang="en-US" sz="1600" dirty="0">
                <a:solidFill>
                  <a:srgbClr val="000000"/>
                </a:solidFill>
                <a:latin typeface="Arial" pitchFamily="34" charset="0"/>
                <a:cs typeface="Arial" pitchFamily="34" charset="0"/>
              </a:rPr>
              <a:t> </a:t>
            </a:r>
            <a:r>
              <a:rPr lang="en-US" sz="1600" b="1" dirty="0" smtClean="0">
                <a:solidFill>
                  <a:srgbClr val="000000"/>
                </a:solidFill>
                <a:latin typeface="Arial" pitchFamily="34" charset="0"/>
                <a:cs typeface="Arial" pitchFamily="34" charset="0"/>
              </a:rPr>
              <a:t>“</a:t>
            </a:r>
            <a:r>
              <a:rPr lang="en-US" sz="1600" b="1" dirty="0" err="1" smtClean="0">
                <a:solidFill>
                  <a:srgbClr val="000000"/>
                </a:solidFill>
                <a:latin typeface="Arial" pitchFamily="34" charset="0"/>
                <a:cs typeface="Arial" pitchFamily="34" charset="0"/>
              </a:rPr>
              <a:t>mirshablik</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holati”ni</a:t>
            </a:r>
            <a:r>
              <a:rPr lang="en-US" sz="1600" b="1"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joriy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etishga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ruxsat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berdi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Mustamlakachilar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uchun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vakolatlar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berildi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072641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425" y="467916"/>
            <a:ext cx="5436604" cy="790592"/>
          </a:xfrm>
          <a:prstGeom prst="rect">
            <a:avLst/>
          </a:prstGeom>
        </p:spPr>
        <p:txBody>
          <a:bodyPr wrap="square" lIns="51426" tIns="25713" rIns="51426" bIns="25713">
            <a:spAutoFit/>
          </a:bodyPr>
          <a:lstStyle/>
          <a:p>
            <a:pPr algn="ctr"/>
            <a:r>
              <a:rPr lang="en-US" sz="1600" dirty="0" err="1">
                <a:solidFill>
                  <a:srgbClr val="000000"/>
                </a:solidFill>
                <a:latin typeface="Arial" pitchFamily="34" charset="0"/>
                <a:ea typeface="Times New Roman" panose="02020603050405020304" pitchFamily="18" charset="0"/>
                <a:cs typeface="Arial" pitchFamily="34" charset="0"/>
              </a:rPr>
              <a:t>Rossiya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imperiyasi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Turkiston</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o‘lkasini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bosib</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olgach</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mahalliy</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aholining</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milliy</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davlatchilik</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ozodlik</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tuyg‘ularini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so‘ndirishni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asosiy</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vazifa</a:t>
            </a:r>
            <a:r>
              <a:rPr lang="en-US" sz="1600" dirty="0">
                <a:solidFill>
                  <a:srgbClr val="000000"/>
                </a:solidFill>
                <a:latin typeface="Arial" pitchFamily="34" charset="0"/>
                <a:ea typeface="Times New Roman" panose="02020603050405020304" pitchFamily="18" charset="0"/>
                <a:cs typeface="Arial" pitchFamily="34" charset="0"/>
              </a:rPr>
              <a:t> deb </a:t>
            </a:r>
            <a:r>
              <a:rPr lang="en-US" sz="1600" dirty="0" err="1">
                <a:solidFill>
                  <a:srgbClr val="000000"/>
                </a:solidFill>
                <a:latin typeface="Arial" pitchFamily="34" charset="0"/>
                <a:ea typeface="Times New Roman" panose="02020603050405020304" pitchFamily="18" charset="0"/>
                <a:cs typeface="Arial" pitchFamily="34" charset="0"/>
              </a:rPr>
              <a:t>hisoblagan</a:t>
            </a:r>
            <a:r>
              <a:rPr lang="en-US" sz="1600" dirty="0">
                <a:solidFill>
                  <a:srgbClr val="000000"/>
                </a:solidFill>
                <a:latin typeface="Arial" pitchFamily="34" charset="0"/>
                <a:ea typeface="Times New Roman" panose="02020603050405020304" pitchFamily="18" charset="0"/>
                <a:cs typeface="Arial" pitchFamily="34" charset="0"/>
              </a:rPr>
              <a:t>.</a:t>
            </a:r>
            <a:endParaRPr lang="ru-RU" sz="1600" dirty="0">
              <a:solidFill>
                <a:srgbClr val="000000"/>
              </a:solidFill>
              <a:latin typeface="Arial" pitchFamily="34" charset="0"/>
              <a:cs typeface="Arial" pitchFamily="34" charset="0"/>
            </a:endParaRPr>
          </a:p>
        </p:txBody>
      </p:sp>
      <p:pic>
        <p:nvPicPr>
          <p:cNvPr id="1026" name="Picture 2" descr="Ариев, тартар и моголов нужно знать в лицо. Тартария, это где. Ч2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077" y="1333881"/>
            <a:ext cx="3472886" cy="1654315"/>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0" y="-66502"/>
            <a:ext cx="5759450" cy="513593"/>
          </a:xfrm>
          <a:prstGeom prst="rect">
            <a:avLst/>
          </a:prstGeom>
          <a:solidFill>
            <a:srgbClr val="0070C0"/>
          </a:solidFill>
        </p:spPr>
        <p:txBody>
          <a:bodyPr wrap="square" lIns="51426" tIns="25713" rIns="51426" bIns="25713" anchor="ctr">
            <a:spAutoFit/>
          </a:bodyPr>
          <a:lstStyle/>
          <a:p>
            <a:pPr algn="ctr">
              <a:lnSpc>
                <a:spcPct val="150000"/>
              </a:lnSpc>
            </a:pPr>
            <a:r>
              <a:rPr lang="en-US" altLang="ru-RU" sz="2000" b="1" dirty="0" err="1">
                <a:solidFill>
                  <a:schemeClr val="bg1"/>
                </a:solidFill>
                <a:latin typeface="Arial" pitchFamily="34" charset="0"/>
                <a:cs typeface="Arial" pitchFamily="34" charset="0"/>
              </a:rPr>
              <a:t>Mustamlakachilik</a:t>
            </a:r>
            <a:r>
              <a:rPr lang="en-US" altLang="ru-RU" sz="2000" b="1" dirty="0">
                <a:solidFill>
                  <a:schemeClr val="bg1"/>
                </a:solidFill>
                <a:latin typeface="Arial" pitchFamily="34" charset="0"/>
                <a:cs typeface="Arial" pitchFamily="34" charset="0"/>
              </a:rPr>
              <a:t> </a:t>
            </a:r>
            <a:r>
              <a:rPr lang="en-US" altLang="ru-RU" sz="2000" b="1" dirty="0" err="1">
                <a:solidFill>
                  <a:schemeClr val="bg1"/>
                </a:solidFill>
                <a:latin typeface="Arial" pitchFamily="34" charset="0"/>
                <a:cs typeface="Arial" pitchFamily="34" charset="0"/>
              </a:rPr>
              <a:t>jabr</a:t>
            </a:r>
            <a:r>
              <a:rPr lang="en-US" altLang="ru-RU" sz="2000" b="1" dirty="0">
                <a:solidFill>
                  <a:schemeClr val="bg1"/>
                </a:solidFill>
                <a:latin typeface="Arial" pitchFamily="34" charset="0"/>
                <a:cs typeface="Arial" pitchFamily="34" charset="0"/>
              </a:rPr>
              <a:t> </a:t>
            </a:r>
            <a:r>
              <a:rPr lang="en-US" altLang="ru-RU" sz="2000" b="1" dirty="0" err="1">
                <a:solidFill>
                  <a:schemeClr val="bg1"/>
                </a:solidFill>
                <a:latin typeface="Arial" pitchFamily="34" charset="0"/>
                <a:cs typeface="Arial" pitchFamily="34" charset="0"/>
              </a:rPr>
              <a:t>zulmning</a:t>
            </a:r>
            <a:r>
              <a:rPr lang="en-US" altLang="ru-RU" sz="2000" b="1" dirty="0">
                <a:solidFill>
                  <a:schemeClr val="bg1"/>
                </a:solidFill>
                <a:latin typeface="Arial" pitchFamily="34" charset="0"/>
                <a:cs typeface="Arial" pitchFamily="34" charset="0"/>
              </a:rPr>
              <a:t> </a:t>
            </a:r>
            <a:r>
              <a:rPr lang="en-US" altLang="ru-RU" sz="2000" b="1" dirty="0" err="1">
                <a:solidFill>
                  <a:schemeClr val="bg1"/>
                </a:solidFill>
                <a:latin typeface="Arial" pitchFamily="34" charset="0"/>
                <a:cs typeface="Arial" pitchFamily="34" charset="0"/>
              </a:rPr>
              <a:t>kuchayishi</a:t>
            </a:r>
            <a:endParaRPr lang="ru-RU"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17208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417" y="85514"/>
            <a:ext cx="5634442" cy="1030474"/>
          </a:xfrm>
        </p:spPr>
        <p:txBody>
          <a:bodyPr>
            <a:noAutofit/>
          </a:bodyPr>
          <a:lstStyle/>
          <a:p>
            <a:pPr>
              <a:lnSpc>
                <a:spcPct val="100000"/>
              </a:lnSpc>
              <a:spcAft>
                <a:spcPts val="600"/>
              </a:spcAft>
            </a:pPr>
            <a:r>
              <a:rPr lang="en-US" sz="1600" b="1" dirty="0" err="1">
                <a:solidFill>
                  <a:srgbClr val="000000"/>
                </a:solidFill>
                <a:latin typeface="Arial" pitchFamily="34" charset="0"/>
                <a:cs typeface="Arial" pitchFamily="34" charset="0"/>
              </a:rPr>
              <a:t>Turkiston</a:t>
            </a:r>
            <a:r>
              <a:rPr lang="en-US" sz="1600" b="1" dirty="0">
                <a:solidFill>
                  <a:srgbClr val="000000"/>
                </a:solidFill>
                <a:latin typeface="Arial" pitchFamily="34" charset="0"/>
                <a:cs typeface="Arial" pitchFamily="34" charset="0"/>
              </a:rPr>
              <a:t> general-</a:t>
            </a:r>
            <a:r>
              <a:rPr lang="en-US" sz="1600" b="1" dirty="0" err="1">
                <a:solidFill>
                  <a:srgbClr val="000000"/>
                </a:solidFill>
                <a:latin typeface="Arial" pitchFamily="34" charset="0"/>
                <a:cs typeface="Arial" pitchFamily="34" charset="0"/>
              </a:rPr>
              <a:t>gubernatori</a:t>
            </a:r>
            <a:r>
              <a:rPr lang="en-US" sz="1600" b="1" dirty="0">
                <a:solidFill>
                  <a:srgbClr val="000000"/>
                </a:solidFill>
                <a:latin typeface="Arial" pitchFamily="34" charset="0"/>
                <a:cs typeface="Arial" pitchFamily="34" charset="0"/>
              </a:rPr>
              <a:t> </a:t>
            </a:r>
            <a:r>
              <a:rPr lang="en-US" sz="1600" dirty="0" smtClean="0">
                <a:solidFill>
                  <a:srgbClr val="000000"/>
                </a:solidFill>
                <a:latin typeface="Arial" pitchFamily="34" charset="0"/>
                <a:cs typeface="Arial" pitchFamily="34" charset="0"/>
              </a:rPr>
              <a:t>“</a:t>
            </a:r>
            <a:r>
              <a:rPr lang="en-US" sz="1600" u="sng" dirty="0" err="1" smtClean="0">
                <a:solidFill>
                  <a:srgbClr val="000000"/>
                </a:solidFill>
                <a:latin typeface="Arial" pitchFamily="34" charset="0"/>
                <a:cs typeface="Arial" pitchFamily="34" charset="0"/>
              </a:rPr>
              <a:t>kuchli</a:t>
            </a:r>
            <a:r>
              <a:rPr lang="en-US" sz="1600" u="sng" dirty="0" smtClean="0">
                <a:solidFill>
                  <a:srgbClr val="000000"/>
                </a:solidFill>
                <a:latin typeface="Arial" pitchFamily="34" charset="0"/>
                <a:cs typeface="Arial" pitchFamily="34" charset="0"/>
              </a:rPr>
              <a:t> </a:t>
            </a:r>
            <a:r>
              <a:rPr lang="en-US" sz="1600" u="sng" dirty="0" err="1" smtClean="0">
                <a:solidFill>
                  <a:srgbClr val="000000"/>
                </a:solidFill>
                <a:latin typeface="Arial" pitchFamily="34" charset="0"/>
                <a:cs typeface="Arial" pitchFamily="34" charset="0"/>
              </a:rPr>
              <a:t>muhofazada</a:t>
            </a:r>
            <a:r>
              <a:rPr lang="en-US" sz="1600" dirty="0" smtClean="0">
                <a:solidFill>
                  <a:srgbClr val="000000"/>
                </a:solidFill>
                <a:latin typeface="Arial" pitchFamily="34" charset="0"/>
                <a:cs typeface="Arial" pitchFamily="34" charset="0"/>
              </a:rPr>
              <a:t>”</a:t>
            </a:r>
            <a:r>
              <a:rPr lang="ru-RU" sz="1600" dirty="0" smtClean="0">
                <a:solidFill>
                  <a:srgbClr val="000000"/>
                </a:solidFill>
                <a:latin typeface="Arial" pitchFamily="34" charset="0"/>
                <a:cs typeface="Arial" pitchFamily="34" charset="0"/>
              </a:rPr>
              <a:t> </a:t>
            </a:r>
            <a:r>
              <a:rPr lang="en-US" sz="1600" dirty="0">
                <a:solidFill>
                  <a:srgbClr val="000000"/>
                </a:solidFill>
                <a:latin typeface="Arial" pitchFamily="34" charset="0"/>
                <a:cs typeface="Arial" pitchFamily="34" charset="0"/>
              </a:rPr>
              <a:t>deb e</a:t>
            </a:r>
            <a:r>
              <a:rPr lang="ru-RU" sz="1600" dirty="0">
                <a:solidFill>
                  <a:srgbClr val="000000"/>
                </a:solidFill>
                <a:latin typeface="Arial" pitchFamily="34" charset="0"/>
                <a:cs typeface="Arial" pitchFamily="34" charset="0"/>
              </a:rPr>
              <a:t>’</a:t>
            </a:r>
            <a:r>
              <a:rPr lang="en-US" sz="1600" dirty="0" err="1">
                <a:solidFill>
                  <a:srgbClr val="000000"/>
                </a:solidFill>
                <a:latin typeface="Arial" pitchFamily="34" charset="0"/>
                <a:cs typeface="Arial" pitchFamily="34" charset="0"/>
              </a:rPr>
              <a:t>lon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qilingan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joylarda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majlis</a:t>
            </a:r>
            <a:r>
              <a:rPr lang="ru-RU" sz="1600" dirty="0">
                <a:solidFill>
                  <a:srgbClr val="000000"/>
                </a:solidFill>
                <a:latin typeface="Arial" pitchFamily="34" charset="0"/>
                <a:cs typeface="Arial" pitchFamily="34" charset="0"/>
              </a:rPr>
              <a:t>-</a:t>
            </a:r>
            <a:r>
              <a:rPr lang="en-US" sz="1600" dirty="0" err="1">
                <a:solidFill>
                  <a:srgbClr val="000000"/>
                </a:solidFill>
                <a:latin typeface="Arial" pitchFamily="34" charset="0"/>
                <a:cs typeface="Arial" pitchFamily="34" charset="0"/>
              </a:rPr>
              <a:t>yig</a:t>
            </a:r>
            <a:r>
              <a:rPr lang="ru-RU" sz="1600" dirty="0">
                <a:solidFill>
                  <a:srgbClr val="000000"/>
                </a:solidFill>
                <a:latin typeface="Arial" pitchFamily="34" charset="0"/>
                <a:cs typeface="Arial" pitchFamily="34" charset="0"/>
              </a:rPr>
              <a:t>‘</a:t>
            </a:r>
            <a:r>
              <a:rPr lang="en-US" sz="1600" dirty="0" err="1">
                <a:solidFill>
                  <a:srgbClr val="000000"/>
                </a:solidFill>
                <a:latin typeface="Arial" pitchFamily="34" charset="0"/>
                <a:cs typeface="Arial" pitchFamily="34" charset="0"/>
              </a:rPr>
              <a:t>inlarni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tarqatish</a:t>
            </a:r>
            <a:r>
              <a:rPr lang="ru-RU"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savdo</a:t>
            </a:r>
            <a:r>
              <a:rPr lang="ru-RU" sz="1600" dirty="0">
                <a:solidFill>
                  <a:srgbClr val="000000"/>
                </a:solidFill>
                <a:latin typeface="Arial" pitchFamily="34" charset="0"/>
                <a:cs typeface="Arial" pitchFamily="34" charset="0"/>
              </a:rPr>
              <a:t>-</a:t>
            </a:r>
            <a:r>
              <a:rPr lang="en-US" sz="1600" dirty="0" err="1">
                <a:solidFill>
                  <a:srgbClr val="000000"/>
                </a:solidFill>
                <a:latin typeface="Arial" pitchFamily="34" charset="0"/>
                <a:cs typeface="Arial" pitchFamily="34" charset="0"/>
              </a:rPr>
              <a:t>sanoat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korxonalarini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yopish</a:t>
            </a:r>
            <a:r>
              <a:rPr lang="ru-RU"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matbuot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organlarini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taqiqlash</a:t>
            </a:r>
            <a:r>
              <a:rPr lang="ru-RU"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istalgan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odamni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surgun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qilish</a:t>
            </a:r>
            <a:r>
              <a:rPr lang="ru-RU"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jarima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solish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boshqa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huquqlarni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oldi</a:t>
            </a:r>
            <a:r>
              <a:rPr lang="ru-RU" sz="1600" dirty="0">
                <a:solidFill>
                  <a:srgbClr val="000000"/>
                </a:solidFill>
                <a:latin typeface="Arial" pitchFamily="34" charset="0"/>
                <a:cs typeface="Arial" pitchFamily="34" charset="0"/>
              </a:rPr>
              <a:t>.</a:t>
            </a:r>
          </a:p>
        </p:txBody>
      </p:sp>
      <p:pic>
        <p:nvPicPr>
          <p:cNvPr id="7" name="Объект 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93877" y="1242201"/>
            <a:ext cx="1678136" cy="1457963"/>
          </a:xfrm>
          <a:prstGeom prst="rect">
            <a:avLst/>
          </a:prstGeom>
          <a:noFill/>
          <a:ln>
            <a:noFill/>
          </a:ln>
        </p:spPr>
      </p:pic>
      <p:sp>
        <p:nvSpPr>
          <p:cNvPr id="8" name="Прямоугольник 7"/>
          <p:cNvSpPr/>
          <p:nvPr/>
        </p:nvSpPr>
        <p:spPr>
          <a:xfrm>
            <a:off x="3923841" y="2710372"/>
            <a:ext cx="1458394" cy="205816"/>
          </a:xfrm>
          <a:prstGeom prst="rect">
            <a:avLst/>
          </a:prstGeom>
        </p:spPr>
        <p:txBody>
          <a:bodyPr wrap="none" lIns="51426" tIns="25713" rIns="51426" bIns="25713">
            <a:spAutoFit/>
          </a:bodyPr>
          <a:lstStyle/>
          <a:p>
            <a:r>
              <a:rPr lang="en-US" sz="1000" b="1" dirty="0">
                <a:solidFill>
                  <a:srgbClr val="000000"/>
                </a:solidFill>
                <a:latin typeface="Arial" pitchFamily="34" charset="0"/>
                <a:ea typeface="Times New Roman" panose="02020603050405020304" pitchFamily="18" charset="0"/>
                <a:cs typeface="Arial" pitchFamily="34" charset="0"/>
              </a:rPr>
              <a:t>Toshkent. </a:t>
            </a:r>
            <a:r>
              <a:rPr lang="en-US" sz="1000" b="1" dirty="0" err="1">
                <a:solidFill>
                  <a:srgbClr val="000000"/>
                </a:solidFill>
                <a:latin typeface="Arial" pitchFamily="34" charset="0"/>
                <a:ea typeface="Times New Roman" panose="02020603050405020304" pitchFamily="18" charset="0"/>
                <a:cs typeface="Arial" pitchFamily="34" charset="0"/>
              </a:rPr>
              <a:t>Eski</a:t>
            </a:r>
            <a:r>
              <a:rPr lang="en-US" sz="1000" b="1" dirty="0">
                <a:solidFill>
                  <a:srgbClr val="000000"/>
                </a:solidFill>
                <a:latin typeface="Arial" pitchFamily="34" charset="0"/>
                <a:ea typeface="Times New Roman" panose="02020603050405020304" pitchFamily="18" charset="0"/>
                <a:cs typeface="Arial" pitchFamily="34" charset="0"/>
              </a:rPr>
              <a:t> </a:t>
            </a:r>
            <a:r>
              <a:rPr lang="en-US" sz="1000" b="1" dirty="0" err="1">
                <a:solidFill>
                  <a:srgbClr val="000000"/>
                </a:solidFill>
                <a:latin typeface="Arial" pitchFamily="34" charset="0"/>
                <a:ea typeface="Times New Roman" panose="02020603050405020304" pitchFamily="18" charset="0"/>
                <a:cs typeface="Arial" pitchFamily="34" charset="0"/>
              </a:rPr>
              <a:t>shahar</a:t>
            </a:r>
            <a:endParaRPr lang="ru-RU" dirty="0">
              <a:solidFill>
                <a:srgbClr val="000000"/>
              </a:solidFill>
              <a:latin typeface="Arial" pitchFamily="34" charset="0"/>
              <a:cs typeface="Arial" pitchFamily="34" charset="0"/>
            </a:endParaRPr>
          </a:p>
        </p:txBody>
      </p:sp>
      <p:sp>
        <p:nvSpPr>
          <p:cNvPr id="3" name="Прямоугольник 2"/>
          <p:cNvSpPr/>
          <p:nvPr/>
        </p:nvSpPr>
        <p:spPr>
          <a:xfrm>
            <a:off x="323441" y="1296008"/>
            <a:ext cx="3312368"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600" b="1" dirty="0" smtClean="0">
                <a:solidFill>
                  <a:srgbClr val="000000"/>
                </a:solidFill>
                <a:latin typeface="Arial" pitchFamily="34" charset="0"/>
                <a:cs typeface="Arial" pitchFamily="34" charset="0"/>
              </a:rPr>
              <a:t>“</a:t>
            </a:r>
            <a:r>
              <a:rPr lang="en-US" sz="1600" b="1" dirty="0" err="1" smtClean="0">
                <a:solidFill>
                  <a:srgbClr val="000000"/>
                </a:solidFill>
                <a:latin typeface="Arial" pitchFamily="34" charset="0"/>
                <a:cs typeface="Arial" pitchFamily="34" charset="0"/>
              </a:rPr>
              <a:t>Favqulodda</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muhofazad</a:t>
            </a:r>
            <a:r>
              <a:rPr lang="en-US" sz="1600" dirty="0" err="1" smtClean="0">
                <a:solidFill>
                  <a:srgbClr val="000000"/>
                </a:solidFill>
                <a:latin typeface="Arial" pitchFamily="34" charset="0"/>
                <a:cs typeface="Arial" pitchFamily="34" charset="0"/>
              </a:rPr>
              <a:t>a</a:t>
            </a:r>
            <a:r>
              <a:rPr lang="en-US" sz="1600" dirty="0" smtClean="0">
                <a:solidFill>
                  <a:srgbClr val="000000"/>
                </a:solidFill>
                <a:latin typeface="Arial" pitchFamily="34" charset="0"/>
                <a:cs typeface="Arial" pitchFamily="34" charset="0"/>
              </a:rPr>
              <a:t>” </a:t>
            </a:r>
            <a:r>
              <a:rPr lang="en-US" sz="1600" dirty="0">
                <a:solidFill>
                  <a:srgbClr val="000000"/>
                </a:solidFill>
                <a:latin typeface="Arial" pitchFamily="34" charset="0"/>
                <a:cs typeface="Arial" pitchFamily="34" charset="0"/>
              </a:rPr>
              <a:t>deb </a:t>
            </a:r>
            <a:r>
              <a:rPr lang="en-US" sz="1600" dirty="0" err="1">
                <a:solidFill>
                  <a:srgbClr val="000000"/>
                </a:solidFill>
                <a:latin typeface="Arial" pitchFamily="34" charset="0"/>
                <a:cs typeface="Arial" pitchFamily="34" charset="0"/>
              </a:rPr>
              <a:t>e’lon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qilingan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joylarda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esa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butun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hokimiyat</a:t>
            </a:r>
            <a:r>
              <a:rPr lang="en-US" sz="1600" dirty="0">
                <a:solidFill>
                  <a:srgbClr val="000000"/>
                </a:solidFill>
                <a:latin typeface="Arial" pitchFamily="34" charset="0"/>
                <a:cs typeface="Arial" pitchFamily="34" charset="0"/>
              </a:rPr>
              <a:t> general-gubernator </a:t>
            </a:r>
            <a:r>
              <a:rPr lang="en-US" sz="1600" dirty="0" err="1">
                <a:solidFill>
                  <a:srgbClr val="000000"/>
                </a:solidFill>
                <a:latin typeface="Arial" pitchFamily="34" charset="0"/>
                <a:cs typeface="Arial" pitchFamily="34" charset="0"/>
              </a:rPr>
              <a:t>yoki</a:t>
            </a:r>
            <a:r>
              <a:rPr lang="en-US" sz="1600" dirty="0">
                <a:solidFill>
                  <a:srgbClr val="000000"/>
                </a:solidFill>
                <a:latin typeface="Arial" pitchFamily="34" charset="0"/>
                <a:cs typeface="Arial" pitchFamily="34" charset="0"/>
              </a:rPr>
              <a:t> u </a:t>
            </a:r>
            <a:r>
              <a:rPr lang="en-US" sz="1600" dirty="0" err="1">
                <a:solidFill>
                  <a:srgbClr val="000000"/>
                </a:solidFill>
                <a:latin typeface="Arial" pitchFamily="34" charset="0"/>
                <a:cs typeface="Arial" pitchFamily="34" charset="0"/>
              </a:rPr>
              <a:t>tayinlagan</a:t>
            </a:r>
            <a:r>
              <a:rPr lang="en-US" sz="1600" dirty="0">
                <a:solidFill>
                  <a:srgbClr val="000000"/>
                </a:solidFill>
                <a:latin typeface="Arial" pitchFamily="34" charset="0"/>
                <a:cs typeface="Arial" pitchFamily="34" charset="0"/>
              </a:rPr>
              <a:t> bosh </a:t>
            </a:r>
            <a:r>
              <a:rPr lang="en-US" sz="1600" dirty="0" err="1">
                <a:solidFill>
                  <a:srgbClr val="000000"/>
                </a:solidFill>
                <a:latin typeface="Arial" pitchFamily="34" charset="0"/>
                <a:cs typeface="Arial" pitchFamily="34" charset="0"/>
              </a:rPr>
              <a:t>noib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qo‘liga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o‘tdi</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454958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425" y="72517"/>
            <a:ext cx="5472608" cy="791443"/>
          </a:xfrm>
        </p:spPr>
        <p:txBody>
          <a:bodyPr>
            <a:normAutofit/>
          </a:bodyPr>
          <a:lstStyle/>
          <a:p>
            <a:pPr>
              <a:lnSpc>
                <a:spcPct val="100000"/>
              </a:lnSpc>
              <a:spcAft>
                <a:spcPts val="600"/>
              </a:spcAft>
            </a:pPr>
            <a:r>
              <a:rPr lang="en-US" sz="1600" dirty="0" err="1">
                <a:solidFill>
                  <a:srgbClr val="000000"/>
                </a:solidFill>
                <a:latin typeface="Arial" pitchFamily="34" charset="0"/>
                <a:cs typeface="Arial" pitchFamily="34" charset="0"/>
              </a:rPr>
              <a:t>Ushbu</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qo‘zg‘olonning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bostirilishida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mustamlakachilar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o‘z</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manfaatlari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yo‘lida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xalqning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urf-odatlari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diniy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e’tiqodi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milliy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qadriyatlarini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toptashdan</a:t>
            </a:r>
            <a:r>
              <a:rPr lang="en-US" sz="1600" dirty="0">
                <a:solidFill>
                  <a:srgbClr val="000000"/>
                </a:solidFill>
                <a:latin typeface="Arial" pitchFamily="34" charset="0"/>
                <a:cs typeface="Arial" pitchFamily="34" charset="0"/>
              </a:rPr>
              <a:t> ham </a:t>
            </a:r>
            <a:r>
              <a:rPr lang="en-US" sz="1600" dirty="0" err="1">
                <a:solidFill>
                  <a:srgbClr val="000000"/>
                </a:solidFill>
                <a:latin typeface="Arial" pitchFamily="34" charset="0"/>
                <a:cs typeface="Arial" pitchFamily="34" charset="0"/>
              </a:rPr>
              <a:t>qaytmasligini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ko‘rsatdilar</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pic>
        <p:nvPicPr>
          <p:cNvPr id="8194" name="Picture 2" descr="БСЭ. Большая Советская Энциклопедия (УЗ)"/>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1783" y="1143758"/>
            <a:ext cx="2664246" cy="1776072"/>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1"/>
          <p:cNvSpPr txBox="1">
            <a:spLocks/>
          </p:cNvSpPr>
          <p:nvPr/>
        </p:nvSpPr>
        <p:spPr>
          <a:xfrm>
            <a:off x="170908" y="1143758"/>
            <a:ext cx="2672813" cy="1776072"/>
          </a:xfrm>
          <a:prstGeom prst="rect">
            <a:avLst/>
          </a:prstGeom>
        </p:spPr>
        <p:style>
          <a:lnRef idx="2">
            <a:schemeClr val="accent1"/>
          </a:lnRef>
          <a:fillRef idx="1">
            <a:schemeClr val="lt1"/>
          </a:fillRef>
          <a:effectRef idx="0">
            <a:schemeClr val="accent1"/>
          </a:effectRef>
          <a:fontRef idx="minor">
            <a:schemeClr val="dk1"/>
          </a:fontRef>
        </p:style>
        <p:txBody>
          <a:bodyPr vert="horz" lIns="0" tIns="0" rIns="0" bIns="0" rtlCol="0" anchor="ctr">
            <a:normAutofit/>
          </a:bodyPr>
          <a:lst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a:lstStyle>
          <a:p>
            <a:pPr>
              <a:lnSpc>
                <a:spcPct val="100000"/>
              </a:lnSpc>
              <a:spcBef>
                <a:spcPts val="0"/>
              </a:spcBef>
              <a:spcAft>
                <a:spcPts val="600"/>
              </a:spcAft>
            </a:pPr>
            <a:r>
              <a:rPr lang="en-US" sz="1600" dirty="0" err="1" smtClean="0">
                <a:solidFill>
                  <a:srgbClr val="000000"/>
                </a:solidFill>
                <a:latin typeface="Arial" pitchFamily="34" charset="0"/>
                <a:cs typeface="Arial" pitchFamily="34" charset="0"/>
              </a:rPr>
              <a:t>Umuman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olganda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mustamlakachilar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har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qadamda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o‘zlarining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o‘lkada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hokim</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istilochi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ekanliklarini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mahalliy</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aholiga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namoyish</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qildi</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874164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759450" cy="518529"/>
          </a:xfrm>
          <a:solidFill>
            <a:srgbClr val="0070C0"/>
          </a:solidFill>
        </p:spPr>
        <p:style>
          <a:lnRef idx="1">
            <a:schemeClr val="accent1"/>
          </a:lnRef>
          <a:fillRef idx="2">
            <a:schemeClr val="accent1"/>
          </a:fillRef>
          <a:effectRef idx="1">
            <a:schemeClr val="accent1"/>
          </a:effectRef>
          <a:fontRef idx="minor">
            <a:schemeClr val="dk1"/>
          </a:fontRef>
        </p:style>
        <p:txBody>
          <a:bodyPr>
            <a:normAutofit/>
          </a:bodyPr>
          <a:lstStyle/>
          <a:p>
            <a:r>
              <a:rPr lang="en-US" sz="2200" b="1" dirty="0" err="1">
                <a:solidFill>
                  <a:schemeClr val="bg1"/>
                </a:solidFill>
                <a:latin typeface="Arial" pitchFamily="34" charset="0"/>
                <a:cs typeface="Arial" pitchFamily="34" charset="0"/>
              </a:rPr>
              <a:t>Mustaqil</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bajarish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uchun</a:t>
            </a:r>
            <a:r>
              <a:rPr lang="en-US" sz="2200" b="1" dirty="0">
                <a:solidFill>
                  <a:schemeClr val="bg1"/>
                </a:solidFill>
                <a:latin typeface="Arial" pitchFamily="34" charset="0"/>
                <a:cs typeface="Arial" pitchFamily="34" charset="0"/>
              </a:rPr>
              <a:t> </a:t>
            </a:r>
            <a:r>
              <a:rPr lang="en-US" sz="2200" b="1" dirty="0" err="1" smtClean="0">
                <a:solidFill>
                  <a:schemeClr val="bg1"/>
                </a:solidFill>
                <a:latin typeface="Arial" pitchFamily="34" charset="0"/>
                <a:cs typeface="Arial" pitchFamily="34" charset="0"/>
              </a:rPr>
              <a:t>topshiriqlar</a:t>
            </a:r>
            <a:endParaRPr lang="ru-RU" sz="2200" b="1" dirty="0">
              <a:solidFill>
                <a:schemeClr val="bg1"/>
              </a:solidFill>
              <a:latin typeface="Arial" pitchFamily="34" charset="0"/>
              <a:cs typeface="Arial" pitchFamily="34" charset="0"/>
            </a:endParaRPr>
          </a:p>
        </p:txBody>
      </p:sp>
      <p:sp>
        <p:nvSpPr>
          <p:cNvPr id="3" name="Объект 2"/>
          <p:cNvSpPr>
            <a:spLocks noGrp="1"/>
          </p:cNvSpPr>
          <p:nvPr>
            <p:ph idx="1"/>
          </p:nvPr>
        </p:nvSpPr>
        <p:spPr>
          <a:xfrm>
            <a:off x="179425" y="646167"/>
            <a:ext cx="5472609" cy="2484129"/>
          </a:xfrm>
        </p:spPr>
        <p:txBody>
          <a:bodyPr>
            <a:noAutofit/>
          </a:bodyPr>
          <a:lstStyle/>
          <a:p>
            <a:pPr marL="342900" indent="-342900" algn="just">
              <a:lnSpc>
                <a:spcPct val="110000"/>
              </a:lnSpc>
              <a:spcBef>
                <a:spcPts val="0"/>
              </a:spcBef>
              <a:spcAft>
                <a:spcPts val="600"/>
              </a:spcAft>
              <a:buClrTx/>
              <a:buAutoNum type="arabicPeriod"/>
            </a:pPr>
            <a:r>
              <a:rPr lang="en-US" sz="1500" dirty="0" err="1" smtClean="0">
                <a:solidFill>
                  <a:srgbClr val="000000"/>
                </a:solidFill>
                <a:latin typeface="Arial" pitchFamily="34" charset="0"/>
                <a:cs typeface="Arial" pitchFamily="34" charset="0"/>
              </a:rPr>
              <a:t>Mustamlakachilik</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jabr-zulmining</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kauchayishi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asosan</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qanday</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ko‘rinishlarda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yaqqol</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ko‘zga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tashlandi</a:t>
            </a:r>
            <a:r>
              <a:rPr lang="en-US" sz="1500" dirty="0" smtClean="0">
                <a:solidFill>
                  <a:srgbClr val="000000"/>
                </a:solidFill>
                <a:latin typeface="Arial" pitchFamily="34" charset="0"/>
                <a:cs typeface="Arial" pitchFamily="34" charset="0"/>
              </a:rPr>
              <a:t>?</a:t>
            </a:r>
          </a:p>
          <a:p>
            <a:pPr marL="342900" indent="-342900" algn="just">
              <a:lnSpc>
                <a:spcPct val="110000"/>
              </a:lnSpc>
              <a:spcBef>
                <a:spcPts val="0"/>
              </a:spcBef>
              <a:spcAft>
                <a:spcPts val="600"/>
              </a:spcAft>
              <a:buClrTx/>
              <a:buAutoNum type="arabicPeriod"/>
            </a:pPr>
            <a:r>
              <a:rPr lang="en-US" sz="1500" dirty="0" err="1" smtClean="0">
                <a:solidFill>
                  <a:srgbClr val="000000"/>
                </a:solidFill>
                <a:latin typeface="Arial" pitchFamily="34" charset="0"/>
                <a:cs typeface="Arial" pitchFamily="34" charset="0"/>
              </a:rPr>
              <a:t>Xalq</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hayotining</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qashshoqlashishiga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qanday</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omillar</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sabab</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bo‘ldi</a:t>
            </a:r>
            <a:r>
              <a:rPr lang="en-US" sz="1500" dirty="0" smtClean="0">
                <a:solidFill>
                  <a:srgbClr val="000000"/>
                </a:solidFill>
                <a:latin typeface="Arial" pitchFamily="34" charset="0"/>
                <a:cs typeface="Arial" pitchFamily="34" charset="0"/>
              </a:rPr>
              <a:t>?</a:t>
            </a:r>
          </a:p>
          <a:p>
            <a:pPr marL="342900" indent="-342900" algn="just">
              <a:lnSpc>
                <a:spcPct val="110000"/>
              </a:lnSpc>
              <a:spcBef>
                <a:spcPts val="0"/>
              </a:spcBef>
              <a:spcAft>
                <a:spcPts val="600"/>
              </a:spcAft>
              <a:buClrTx/>
              <a:buAutoNum type="arabicPeriod"/>
            </a:pPr>
            <a:r>
              <a:rPr lang="en-US" sz="1500" dirty="0" smtClean="0">
                <a:solidFill>
                  <a:srgbClr val="000000"/>
                </a:solidFill>
                <a:latin typeface="Arial" pitchFamily="34" charset="0"/>
                <a:cs typeface="Arial" pitchFamily="34" charset="0"/>
              </a:rPr>
              <a:t>Toshkent </a:t>
            </a:r>
            <a:r>
              <a:rPr lang="en-US" sz="1500" dirty="0" err="1" smtClean="0">
                <a:solidFill>
                  <a:srgbClr val="000000"/>
                </a:solidFill>
                <a:latin typeface="Arial" pitchFamily="34" charset="0"/>
                <a:cs typeface="Arial" pitchFamily="34" charset="0"/>
              </a:rPr>
              <a:t>qo‘zg‘oloning</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boshlanish</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sabablarini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ayting</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va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milliy</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qadriyatlarga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nimalar</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kirishini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izohlang</a:t>
            </a:r>
            <a:r>
              <a:rPr lang="en-US" sz="1500" dirty="0" smtClean="0">
                <a:solidFill>
                  <a:srgbClr val="000000"/>
                </a:solidFill>
                <a:latin typeface="Arial" pitchFamily="34" charset="0"/>
                <a:cs typeface="Arial" pitchFamily="34" charset="0"/>
              </a:rPr>
              <a:t>?</a:t>
            </a:r>
          </a:p>
          <a:p>
            <a:pPr marL="342900" indent="-342900" algn="just">
              <a:lnSpc>
                <a:spcPct val="110000"/>
              </a:lnSpc>
              <a:spcBef>
                <a:spcPts val="0"/>
              </a:spcBef>
              <a:spcAft>
                <a:spcPts val="600"/>
              </a:spcAft>
              <a:buClrTx/>
              <a:buAutoNum type="arabicPeriod"/>
            </a:pPr>
            <a:r>
              <a:rPr lang="en-US" sz="1500" dirty="0" err="1" smtClean="0">
                <a:solidFill>
                  <a:srgbClr val="000000"/>
                </a:solidFill>
                <a:latin typeface="Arial" pitchFamily="34" charset="0"/>
                <a:cs typeface="Arial" pitchFamily="34" charset="0"/>
              </a:rPr>
              <a:t>Qo‘zg‘olon</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bostirilgandan</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keyin</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qanday</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tadbirlar</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amalga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oshirildi</a:t>
            </a:r>
            <a:r>
              <a:rPr lang="en-US" sz="1500" dirty="0" smtClean="0">
                <a:solidFill>
                  <a:srgbClr val="000000"/>
                </a:solidFill>
                <a:latin typeface="Arial" pitchFamily="34" charset="0"/>
                <a:cs typeface="Arial" pitchFamily="34" charset="0"/>
              </a:rPr>
              <a:t>?</a:t>
            </a:r>
            <a:endParaRPr lang="ru-RU" sz="15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386586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143421" y="45747"/>
            <a:ext cx="5544615" cy="1142249"/>
          </a:xfrm>
        </p:spPr>
        <p:txBody>
          <a:bodyPr>
            <a:noAutofit/>
          </a:bodyPr>
          <a:lstStyle/>
          <a:p>
            <a:pPr indent="179388" algn="l" defTabSz="179388">
              <a:lnSpc>
                <a:spcPct val="100000"/>
              </a:lnSpc>
              <a:spcAft>
                <a:spcPts val="600"/>
              </a:spcAft>
            </a:pPr>
            <a:r>
              <a:rPr lang="en-US" sz="1500" dirty="0" err="1">
                <a:solidFill>
                  <a:srgbClr val="000000"/>
                </a:solidFill>
                <a:latin typeface="Arial" pitchFamily="34" charset="0"/>
                <a:cs typeface="Arial" pitchFamily="34" charset="0"/>
              </a:rPr>
              <a:t>Har</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qanday</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mustamlakachi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davlat</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harbiy</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va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bosqinchilik</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yo‘li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bilan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bosib</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olgan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hududning</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boyliklaridan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o‘z</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manfaati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yo‘lida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foydalanishga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harakat</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qiladi</a:t>
            </a:r>
            <a:r>
              <a:rPr lang="en-US" sz="1500" dirty="0">
                <a:solidFill>
                  <a:srgbClr val="000000"/>
                </a:solidFill>
                <a:latin typeface="Arial" pitchFamily="34" charset="0"/>
                <a:cs typeface="Arial" pitchFamily="34" charset="0"/>
              </a:rPr>
              <a:t>. </a:t>
            </a:r>
            <a:r>
              <a:rPr lang="en-US" sz="1500" dirty="0" smtClean="0">
                <a:solidFill>
                  <a:srgbClr val="000000"/>
                </a:solidFill>
                <a:latin typeface="Arial" pitchFamily="34" charset="0"/>
                <a:cs typeface="Arial" pitchFamily="34" charset="0"/>
              </a:rPr>
              <a:t/>
            </a:r>
            <a:br>
              <a:rPr lang="en-US" sz="1500" dirty="0" smtClean="0">
                <a:solidFill>
                  <a:srgbClr val="000000"/>
                </a:solidFill>
                <a:latin typeface="Arial" pitchFamily="34" charset="0"/>
                <a:cs typeface="Arial" pitchFamily="34" charset="0"/>
              </a:rPr>
            </a:br>
            <a:r>
              <a:rPr lang="en-US" sz="1500" dirty="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Turkistonda</a:t>
            </a:r>
            <a:r>
              <a:rPr lang="en-US" sz="1500" dirty="0" smtClean="0">
                <a:solidFill>
                  <a:srgbClr val="000000"/>
                </a:solidFill>
                <a:latin typeface="Arial" pitchFamily="34" charset="0"/>
                <a:cs typeface="Arial" pitchFamily="34" charset="0"/>
              </a:rPr>
              <a:t> </a:t>
            </a:r>
            <a:r>
              <a:rPr lang="en-US" sz="1500" dirty="0">
                <a:solidFill>
                  <a:srgbClr val="000000"/>
                </a:solidFill>
                <a:latin typeface="Arial" pitchFamily="34" charset="0"/>
                <a:cs typeface="Arial" pitchFamily="34" charset="0"/>
              </a:rPr>
              <a:t>ham </a:t>
            </a:r>
            <a:r>
              <a:rPr lang="en-US" sz="1500" dirty="0" err="1">
                <a:solidFill>
                  <a:srgbClr val="000000"/>
                </a:solidFill>
                <a:latin typeface="Arial" pitchFamily="34" charset="0"/>
                <a:cs typeface="Arial" pitchFamily="34" charset="0"/>
              </a:rPr>
              <a:t>xuddi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shu</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taxlitda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ish</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yuritilib</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o‘lkani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Rossiya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imperiyasining</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asosiy</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xomashyo</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bazasiga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aylantirishga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kirishildi</a:t>
            </a:r>
            <a:r>
              <a:rPr lang="en-US" sz="1500" dirty="0">
                <a:solidFill>
                  <a:srgbClr val="000000"/>
                </a:solidFill>
                <a:latin typeface="Arial" pitchFamily="34" charset="0"/>
                <a:cs typeface="Arial" pitchFamily="34" charset="0"/>
              </a:rPr>
              <a:t>.</a:t>
            </a:r>
            <a:endParaRPr lang="ru-RU" altLang="ru-RU" sz="1500" dirty="0">
              <a:solidFill>
                <a:srgbClr val="000000"/>
              </a:solidFill>
              <a:latin typeface="Arial" pitchFamily="34" charset="0"/>
              <a:cs typeface="Arial" pitchFamily="34" charset="0"/>
            </a:endParaRPr>
          </a:p>
        </p:txBody>
      </p:sp>
      <p:pic>
        <p:nvPicPr>
          <p:cNvPr id="2050" name="Picture 2" descr="Покорение Средней Азии"/>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74202" y="1268199"/>
            <a:ext cx="1732109" cy="19391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4690" y="1280036"/>
            <a:ext cx="3713147"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179388" algn="just"/>
            <a:r>
              <a:rPr lang="en-US" sz="1500" dirty="0" err="1">
                <a:solidFill>
                  <a:srgbClr val="000000"/>
                </a:solidFill>
                <a:latin typeface="Arial" pitchFamily="34" charset="0"/>
                <a:cs typeface="Arial" pitchFamily="34" charset="0"/>
              </a:rPr>
              <a:t>O‘lkada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sanoat</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ishlab</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chiqarish</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rivojlana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borib</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kapitalistik</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munosabatlarga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asta-sekin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yo‘l</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ochilayotgan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bo‘lsada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bu</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xalqning</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moddiy</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ahvolini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yaxshilamadi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balki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korxona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xo‘jayinlari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savdogarlar</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amaldorlarning</a:t>
            </a:r>
            <a:r>
              <a:rPr lang="en-US" sz="1500" dirty="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boysinishiga</a:t>
            </a:r>
            <a:r>
              <a:rPr lang="en-US" sz="1500" dirty="0" smtClean="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yo‘l</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ochib</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berdi</a:t>
            </a:r>
            <a:r>
              <a:rPr lang="en-US" sz="1500" dirty="0">
                <a:solidFill>
                  <a:srgbClr val="000000"/>
                </a:solidFill>
                <a:latin typeface="Arial" pitchFamily="34" charset="0"/>
                <a:cs typeface="Arial" pitchFamily="34" charset="0"/>
              </a:rPr>
              <a:t>. </a:t>
            </a:r>
            <a:endParaRPr lang="ru-RU" sz="15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58033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14" y="344081"/>
            <a:ext cx="5587670" cy="987931"/>
          </a:xfrm>
        </p:spPr>
        <p:txBody>
          <a:bodyPr>
            <a:normAutofit fontScale="90000"/>
          </a:bodyPr>
          <a:lstStyle/>
          <a:p>
            <a:pPr>
              <a:lnSpc>
                <a:spcPct val="100000"/>
              </a:lnSpc>
              <a:spcAft>
                <a:spcPts val="600"/>
              </a:spcAft>
            </a:pPr>
            <a:r>
              <a:rPr lang="en-US" sz="1600" dirty="0">
                <a:solidFill>
                  <a:srgbClr val="000000"/>
                </a:solidFill>
                <a:latin typeface="Arial" pitchFamily="34" charset="0"/>
                <a:cs typeface="Arial" pitchFamily="34" charset="0"/>
              </a:rPr>
              <a:t>XIX </a:t>
            </a:r>
            <a:r>
              <a:rPr lang="en-US" sz="1600" dirty="0" err="1">
                <a:solidFill>
                  <a:srgbClr val="000000"/>
                </a:solidFill>
                <a:latin typeface="Arial" pitchFamily="34" charset="0"/>
                <a:cs typeface="Arial" pitchFamily="34" charset="0"/>
              </a:rPr>
              <a:t>asr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oxirida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iqtisodiy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qiyinchiliklar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xalqning</a:t>
            </a:r>
            <a:r>
              <a:rPr lang="en-US" sz="1600" dirty="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ma’naviy</a:t>
            </a:r>
            <a:r>
              <a:rPr lang="en-US" sz="1600"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jihatdan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kamsitilishi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mahalliy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urf-odatlarga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zid</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qarorlarning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qabul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qilinishi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natijasida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Turkiston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Rossiya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imperiyasining</a:t>
            </a:r>
            <a:r>
              <a:rPr lang="en-US" sz="1600" dirty="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milliy-ozodlik</a:t>
            </a:r>
            <a:r>
              <a:rPr lang="en-US" sz="1600"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harakatlari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avj</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markazlaridan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biriga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aylandi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3074" name="Picture 2" descr="Национально-освободительное восстание 1916 года в Казахстане"/>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68433" y="1354461"/>
            <a:ext cx="2707350" cy="1808511"/>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0" y="10442"/>
            <a:ext cx="5759450" cy="359705"/>
          </a:xfrm>
          <a:prstGeom prst="rect">
            <a:avLst/>
          </a:prstGeom>
          <a:solidFill>
            <a:srgbClr val="0070C0"/>
          </a:solidFill>
        </p:spPr>
        <p:txBody>
          <a:bodyPr wrap="square" lIns="51426" tIns="25713" rIns="51426" bIns="25713" anchor="ctr">
            <a:spAutoFit/>
          </a:bodyPr>
          <a:lstStyle/>
          <a:p>
            <a:pPr algn="ctr"/>
            <a:r>
              <a:rPr lang="en-US" altLang="ru-RU" sz="2000" b="1" dirty="0" err="1" smtClean="0">
                <a:solidFill>
                  <a:schemeClr val="bg1"/>
                </a:solidFill>
                <a:latin typeface="Arial" pitchFamily="34" charset="0"/>
                <a:cs typeface="Arial" pitchFamily="34" charset="0"/>
              </a:rPr>
              <a:t>Milliy-ozodlik</a:t>
            </a:r>
            <a:r>
              <a:rPr lang="en-US" altLang="ru-RU" sz="2000" b="1" dirty="0" smtClean="0">
                <a:solidFill>
                  <a:schemeClr val="bg1"/>
                </a:solidFill>
                <a:latin typeface="Arial" pitchFamily="34" charset="0"/>
                <a:cs typeface="Arial" pitchFamily="34" charset="0"/>
              </a:rPr>
              <a:t> </a:t>
            </a:r>
            <a:r>
              <a:rPr lang="en-US" altLang="ru-RU" sz="2000" b="1" dirty="0" err="1" smtClean="0">
                <a:solidFill>
                  <a:schemeClr val="bg1"/>
                </a:solidFill>
                <a:latin typeface="Arial" pitchFamily="34" charset="0"/>
                <a:cs typeface="Arial" pitchFamily="34" charset="0"/>
              </a:rPr>
              <a:t>harakatlarning</a:t>
            </a:r>
            <a:r>
              <a:rPr lang="en-US" altLang="ru-RU" sz="2000" b="1" dirty="0" smtClean="0">
                <a:solidFill>
                  <a:schemeClr val="bg1"/>
                </a:solidFill>
                <a:latin typeface="Arial" pitchFamily="34" charset="0"/>
                <a:cs typeface="Arial" pitchFamily="34" charset="0"/>
              </a:rPr>
              <a:t> </a:t>
            </a:r>
            <a:r>
              <a:rPr lang="en-US" altLang="ru-RU" sz="2000" b="1" dirty="0" err="1" smtClean="0">
                <a:solidFill>
                  <a:schemeClr val="bg1"/>
                </a:solidFill>
                <a:latin typeface="Arial" pitchFamily="34" charset="0"/>
                <a:cs typeface="Arial" pitchFamily="34" charset="0"/>
              </a:rPr>
              <a:t>boshlanishi</a:t>
            </a:r>
            <a:endParaRPr lang="ru-RU" sz="2000" dirty="0">
              <a:solidFill>
                <a:schemeClr val="bg1"/>
              </a:solidFill>
              <a:latin typeface="Arial" pitchFamily="34" charset="0"/>
              <a:cs typeface="Arial" pitchFamily="34" charset="0"/>
            </a:endParaRPr>
          </a:p>
        </p:txBody>
      </p:sp>
      <p:sp>
        <p:nvSpPr>
          <p:cNvPr id="3" name="TextBox 2"/>
          <p:cNvSpPr txBox="1"/>
          <p:nvPr/>
        </p:nvSpPr>
        <p:spPr>
          <a:xfrm>
            <a:off x="179425" y="1332012"/>
            <a:ext cx="2700300" cy="160043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err="1" smtClean="0">
                <a:solidFill>
                  <a:srgbClr val="000000"/>
                </a:solidFill>
                <a:latin typeface="Arial" pitchFamily="34" charset="0"/>
                <a:cs typeface="Arial" pitchFamily="34" charset="0"/>
              </a:rPr>
              <a:t>O‘lkaning</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turli</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joylarida</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ko‘tarilib</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kelayotgan</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bu</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qo‘zg‘olonlarning</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harakatlantiruvchi</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kuchi</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asosan</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dehqonlar</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shahar</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hunarmand-kosiblardan</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iborat</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aholining</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kambag‘al</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qismi</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bo‘ldi</a:t>
            </a:r>
            <a:r>
              <a:rPr lang="en-US" sz="1400" dirty="0" smtClean="0">
                <a:solidFill>
                  <a:srgbClr val="000000"/>
                </a:solidFill>
                <a:latin typeface="Arial" pitchFamily="34" charset="0"/>
                <a:cs typeface="Arial" pitchFamily="34" charset="0"/>
              </a:rPr>
              <a:t>.</a:t>
            </a:r>
            <a:endParaRPr lang="ru-RU" sz="14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13985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422" y="71872"/>
            <a:ext cx="5508612" cy="1296144"/>
          </a:xfrm>
        </p:spPr>
        <p:txBody>
          <a:bodyPr>
            <a:noAutofit/>
          </a:bodyPr>
          <a:lstStyle/>
          <a:p>
            <a:pPr indent="179388" algn="l">
              <a:lnSpc>
                <a:spcPct val="100000"/>
              </a:lnSpc>
              <a:spcAft>
                <a:spcPts val="600"/>
              </a:spcAft>
            </a:pPr>
            <a:r>
              <a:rPr lang="en-US" sz="1500" dirty="0">
                <a:solidFill>
                  <a:srgbClr val="000000"/>
                </a:solidFill>
                <a:latin typeface="Arial" pitchFamily="34" charset="0"/>
                <a:cs typeface="Arial" pitchFamily="34" charset="0"/>
              </a:rPr>
              <a:t>1878-yili </a:t>
            </a:r>
            <a:r>
              <a:rPr lang="en-US" sz="1500" b="1" dirty="0" err="1">
                <a:solidFill>
                  <a:srgbClr val="000000"/>
                </a:solidFill>
                <a:latin typeface="Arial" pitchFamily="34" charset="0"/>
                <a:cs typeface="Arial" pitchFamily="34" charset="0"/>
              </a:rPr>
              <a:t>Mingtepada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hozirgi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Marhamat</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tumani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mustamlakachilarning</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siyosiy</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va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iqtisodiy</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zulmiga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qarshi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Yetimxon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boshchiligida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qo‘zg‘olon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ko‘tarildi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Uni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mustamlakachi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hukumat</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kuch</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bilan</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bostirdi</a:t>
            </a:r>
            <a:r>
              <a:rPr lang="en-US" sz="1500" dirty="0" smtClean="0">
                <a:solidFill>
                  <a:srgbClr val="000000"/>
                </a:solidFill>
                <a:latin typeface="Arial" pitchFamily="34" charset="0"/>
                <a:cs typeface="Arial" pitchFamily="34" charset="0"/>
              </a:rPr>
              <a:t>. </a:t>
            </a:r>
            <a:br>
              <a:rPr lang="en-US" sz="1500" dirty="0" smtClean="0">
                <a:solidFill>
                  <a:srgbClr val="000000"/>
                </a:solidFill>
                <a:latin typeface="Arial" pitchFamily="34" charset="0"/>
                <a:cs typeface="Arial" pitchFamily="34" charset="0"/>
              </a:rPr>
            </a:br>
            <a:r>
              <a:rPr lang="en-US" sz="1500" b="1" dirty="0" smtClean="0">
                <a:solidFill>
                  <a:srgbClr val="000000"/>
                </a:solidFill>
                <a:latin typeface="Arial" pitchFamily="34" charset="0"/>
                <a:cs typeface="Arial" pitchFamily="34" charset="0"/>
              </a:rPr>
              <a:t>1879-yilning </a:t>
            </a:r>
            <a:r>
              <a:rPr lang="en-US" sz="1500" b="1" dirty="0" err="1">
                <a:solidFill>
                  <a:srgbClr val="000000"/>
                </a:solidFill>
                <a:latin typeface="Arial" pitchFamily="34" charset="0"/>
                <a:cs typeface="Arial" pitchFamily="34" charset="0"/>
              </a:rPr>
              <a:t>kuzida</a:t>
            </a:r>
            <a:r>
              <a:rPr lang="en-US" sz="1500" b="1"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mahalliy</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aholi</a:t>
            </a:r>
            <a:r>
              <a:rPr lang="en-US" sz="1500" dirty="0">
                <a:solidFill>
                  <a:srgbClr val="000000"/>
                </a:solidFill>
                <a:latin typeface="Arial" pitchFamily="34" charset="0"/>
                <a:cs typeface="Arial" pitchFamily="34" charset="0"/>
              </a:rPr>
              <a:t> </a:t>
            </a:r>
            <a:r>
              <a:rPr lang="en-US" sz="1500" b="1" dirty="0" err="1">
                <a:solidFill>
                  <a:srgbClr val="000000"/>
                </a:solidFill>
                <a:latin typeface="Arial" pitchFamily="34" charset="0"/>
                <a:cs typeface="Arial" pitchFamily="34" charset="0"/>
              </a:rPr>
              <a:t>Farg‘ona</a:t>
            </a:r>
            <a:r>
              <a:rPr lang="en-US" sz="1500" b="1"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viloyat</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boshqarmasi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binosi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oldiga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ochiqchasiga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norozilik</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bildirib</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yig‘ildi</a:t>
            </a:r>
            <a:r>
              <a:rPr lang="en-US" sz="1500" dirty="0">
                <a:solidFill>
                  <a:srgbClr val="000000"/>
                </a:solidFill>
                <a:latin typeface="Arial" pitchFamily="34" charset="0"/>
                <a:cs typeface="Arial" pitchFamily="34" charset="0"/>
              </a:rPr>
              <a:t>. </a:t>
            </a:r>
            <a:endParaRPr lang="ru-RU" sz="1500" dirty="0">
              <a:solidFill>
                <a:srgbClr val="000000"/>
              </a:solidFill>
              <a:latin typeface="Arial" pitchFamily="34" charset="0"/>
              <a:cs typeface="Arial" pitchFamily="34" charset="0"/>
            </a:endParaRPr>
          </a:p>
        </p:txBody>
      </p:sp>
      <p:pic>
        <p:nvPicPr>
          <p:cNvPr id="4098" name="Picture 2" descr="НАЦИОНАЛЬНО- ОСВОБОДИТЕЛЬНОЕ ДВИЖЕНИЕ 1916 ГОДА"/>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3701" y="1404020"/>
            <a:ext cx="3024336" cy="173504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43422" y="1490544"/>
            <a:ext cx="2412267"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600" dirty="0" err="1">
                <a:solidFill>
                  <a:srgbClr val="000000"/>
                </a:solidFill>
                <a:latin typeface="Arial" pitchFamily="34" charset="0"/>
                <a:cs typeface="Arial" pitchFamily="34" charset="0"/>
              </a:rPr>
              <a:t>Ular</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Marg‘ilon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uyezdida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soliq</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to‘plash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noqonuniy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tusga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kirganligiga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qarshi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chiqib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soliqlarning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kamaytirilishini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qat’iy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talab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qildilar</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682713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7973" y="599430"/>
            <a:ext cx="5183505" cy="540015"/>
          </a:xfrm>
        </p:spPr>
        <p:txBody>
          <a:bodyPr>
            <a:normAutofit/>
          </a:bodyPr>
          <a:lstStyle/>
          <a:p>
            <a:r>
              <a:rPr lang="ru-RU" sz="1500" b="1" dirty="0">
                <a:cs typeface="Andalus" panose="02020603050405020304" pitchFamily="18" charset="-78"/>
              </a:rPr>
              <a:t/>
            </a:r>
            <a:br>
              <a:rPr lang="ru-RU" sz="1500" b="1" dirty="0">
                <a:cs typeface="Andalus" panose="02020603050405020304" pitchFamily="18" charset="-78"/>
              </a:rPr>
            </a:br>
            <a:endParaRPr lang="ru-RU" sz="1500" b="1" dirty="0">
              <a:cs typeface="Andalus" panose="02020603050405020304" pitchFamily="18" charset="-78"/>
            </a:endParaRP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337654" y="1476028"/>
            <a:ext cx="3174853" cy="1638425"/>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p:cNvSpPr txBox="1">
            <a:spLocks/>
          </p:cNvSpPr>
          <p:nvPr/>
        </p:nvSpPr>
        <p:spPr>
          <a:xfrm>
            <a:off x="179425" y="251892"/>
            <a:ext cx="5508611" cy="1080120"/>
          </a:xfrm>
          <a:prstGeom prst="rect">
            <a:avLst/>
          </a:prstGeom>
        </p:spPr>
        <p:txBody>
          <a:bodyPr vert="horz" lIns="0" tIns="0" rIns="0" bIns="0" rtlCol="0" anchor="ctr">
            <a:noAutofit/>
          </a:bodyPr>
          <a:lst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a:lstStyle>
          <a:p>
            <a:pPr>
              <a:lnSpc>
                <a:spcPct val="100000"/>
              </a:lnSpc>
              <a:spcAft>
                <a:spcPts val="600"/>
              </a:spcAft>
            </a:pPr>
            <a:r>
              <a:rPr lang="en-US" sz="1600" dirty="0" err="1" smtClean="0">
                <a:solidFill>
                  <a:srgbClr val="000000"/>
                </a:solidFill>
                <a:latin typeface="Arial" pitchFamily="34" charset="0"/>
                <a:cs typeface="Arial" pitchFamily="34" charset="0"/>
              </a:rPr>
              <a:t>Qo</a:t>
            </a:r>
            <a:r>
              <a:rPr lang="ru-RU" sz="1600" dirty="0" smtClean="0">
                <a:solidFill>
                  <a:srgbClr val="000000"/>
                </a:solidFill>
                <a:latin typeface="Arial" pitchFamily="34" charset="0"/>
                <a:cs typeface="Arial" pitchFamily="34" charset="0"/>
              </a:rPr>
              <a:t>‘</a:t>
            </a:r>
            <a:r>
              <a:rPr lang="en-US" sz="1600" dirty="0" err="1" smtClean="0">
                <a:solidFill>
                  <a:srgbClr val="000000"/>
                </a:solidFill>
                <a:latin typeface="Arial" pitchFamily="34" charset="0"/>
                <a:cs typeface="Arial" pitchFamily="34" charset="0"/>
              </a:rPr>
              <a:t>zg</a:t>
            </a:r>
            <a:r>
              <a:rPr lang="ru-RU" sz="1600" dirty="0" smtClean="0">
                <a:solidFill>
                  <a:srgbClr val="000000"/>
                </a:solidFill>
                <a:latin typeface="Arial" pitchFamily="34" charset="0"/>
                <a:cs typeface="Arial" pitchFamily="34" charset="0"/>
              </a:rPr>
              <a:t>‘</a:t>
            </a:r>
            <a:r>
              <a:rPr lang="en-US" sz="1600" dirty="0" err="1" smtClean="0">
                <a:solidFill>
                  <a:srgbClr val="000000"/>
                </a:solidFill>
                <a:latin typeface="Arial" pitchFamily="34" charset="0"/>
                <a:cs typeface="Arial" pitchFamily="34" charset="0"/>
              </a:rPr>
              <a:t>olon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kuchayib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ketishi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ehtimolini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sezgan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podsho</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hukumati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komissiya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tuzib</a:t>
            </a:r>
            <a:r>
              <a:rPr lang="ru-RU"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vaziyatni</a:t>
            </a:r>
            <a:r>
              <a:rPr lang="en-US" sz="1600" dirty="0" smtClean="0">
                <a:solidFill>
                  <a:srgbClr val="000000"/>
                </a:solidFill>
                <a:latin typeface="Arial" pitchFamily="34" charset="0"/>
                <a:cs typeface="Arial" pitchFamily="34" charset="0"/>
              </a:rPr>
              <a:t> o</a:t>
            </a:r>
            <a:r>
              <a:rPr lang="ru-RU" sz="1600" dirty="0" smtClean="0">
                <a:solidFill>
                  <a:srgbClr val="000000"/>
                </a:solidFill>
                <a:latin typeface="Arial" pitchFamily="34" charset="0"/>
                <a:cs typeface="Arial" pitchFamily="34" charset="0"/>
              </a:rPr>
              <a:t>‘</a:t>
            </a:r>
            <a:r>
              <a:rPr lang="en-US" sz="1600" dirty="0" err="1" smtClean="0">
                <a:solidFill>
                  <a:srgbClr val="000000"/>
                </a:solidFill>
                <a:latin typeface="Arial" pitchFamily="34" charset="0"/>
                <a:cs typeface="Arial" pitchFamily="34" charset="0"/>
              </a:rPr>
              <a:t>rganishga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kirishdi</a:t>
            </a:r>
            <a:r>
              <a:rPr lang="ru-RU"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Komissiya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viloyatda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paxta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ekishning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keng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ko</a:t>
            </a:r>
            <a:r>
              <a:rPr lang="ru-RU" sz="1600" dirty="0" smtClean="0">
                <a:solidFill>
                  <a:srgbClr val="000000"/>
                </a:solidFill>
                <a:latin typeface="Arial" pitchFamily="34" charset="0"/>
                <a:cs typeface="Arial" pitchFamily="34" charset="0"/>
              </a:rPr>
              <a:t>‘</a:t>
            </a:r>
            <a:r>
              <a:rPr lang="en-US" sz="1600" dirty="0" err="1" smtClean="0">
                <a:solidFill>
                  <a:srgbClr val="000000"/>
                </a:solidFill>
                <a:latin typeface="Arial" pitchFamily="34" charset="0"/>
                <a:cs typeface="Arial" pitchFamily="34" charset="0"/>
              </a:rPr>
              <a:t>lamda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avj</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oldirilishi</a:t>
            </a:r>
            <a:r>
              <a:rPr lang="ru-RU"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natijada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boshqa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muhim</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ekinlar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keskin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kamayganligi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bunga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sabab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a:t>
            </a:r>
            <a:r>
              <a:rPr lang="ru-RU" sz="1600" dirty="0" smtClean="0">
                <a:solidFill>
                  <a:srgbClr val="000000"/>
                </a:solidFill>
                <a:latin typeface="Arial" pitchFamily="34" charset="0"/>
                <a:cs typeface="Arial" pitchFamily="34" charset="0"/>
              </a:rPr>
              <a:t>‘</a:t>
            </a:r>
            <a:r>
              <a:rPr lang="en-US" sz="1600" dirty="0" err="1" smtClean="0">
                <a:solidFill>
                  <a:srgbClr val="000000"/>
                </a:solidFill>
                <a:latin typeface="Arial" pitchFamily="34" charset="0"/>
                <a:cs typeface="Arial" pitchFamily="34" charset="0"/>
              </a:rPr>
              <a:t>lganini</a:t>
            </a:r>
            <a:r>
              <a:rPr lang="en-US" sz="1600" dirty="0" smtClean="0">
                <a:solidFill>
                  <a:srgbClr val="000000"/>
                </a:solidFill>
                <a:latin typeface="Arial" pitchFamily="34" charset="0"/>
                <a:cs typeface="Arial" pitchFamily="34" charset="0"/>
              </a:rPr>
              <a:t> ma</a:t>
            </a:r>
            <a:r>
              <a:rPr lang="ru-RU" sz="1600" dirty="0" smtClean="0">
                <a:solidFill>
                  <a:srgbClr val="000000"/>
                </a:solidFill>
                <a:latin typeface="Arial" pitchFamily="34" charset="0"/>
                <a:cs typeface="Arial" pitchFamily="34" charset="0"/>
              </a:rPr>
              <a:t>’</a:t>
            </a:r>
            <a:r>
              <a:rPr lang="en-US" sz="1600" dirty="0" err="1" smtClean="0">
                <a:solidFill>
                  <a:srgbClr val="000000"/>
                </a:solidFill>
                <a:latin typeface="Arial" pitchFamily="34" charset="0"/>
                <a:cs typeface="Arial" pitchFamily="34" charset="0"/>
              </a:rPr>
              <a:t>lum</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qilgan</a:t>
            </a:r>
            <a:r>
              <a:rPr lang="ru-RU" sz="1600" dirty="0" smtClean="0">
                <a:solidFill>
                  <a:srgbClr val="000000"/>
                </a:solidFill>
                <a:latin typeface="Arial" pitchFamily="34" charset="0"/>
                <a:cs typeface="Arial" pitchFamily="34" charset="0"/>
              </a:rPr>
              <a:t>.</a:t>
            </a:r>
            <a:r>
              <a:rPr lang="en-US" sz="1600" dirty="0" smtClean="0">
                <a:solidFill>
                  <a:srgbClr val="000000"/>
                </a:solidFill>
                <a:latin typeface="Arial" pitchFamily="34" charset="0"/>
                <a:cs typeface="Arial" pitchFamily="34" charset="0"/>
              </a:rPr>
              <a:t> </a:t>
            </a:r>
            <a:r>
              <a:rPr lang="ru-RU" sz="1600" dirty="0" smtClean="0">
                <a:solidFill>
                  <a:srgbClr val="000000"/>
                </a:solidFill>
                <a:latin typeface="Arial" pitchFamily="34" charset="0"/>
                <a:cs typeface="Arial" pitchFamily="34" charset="0"/>
              </a:rPr>
              <a:t/>
            </a:r>
            <a:br>
              <a:rPr lang="ru-RU" sz="1600" dirty="0" smtClean="0">
                <a:solidFill>
                  <a:srgbClr val="000000"/>
                </a:solidFill>
                <a:latin typeface="Arial" pitchFamily="34" charset="0"/>
                <a:cs typeface="Arial" pitchFamily="34" charset="0"/>
              </a:rPr>
            </a:b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829852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008" y="22870"/>
            <a:ext cx="5652033" cy="1410375"/>
          </a:xfrm>
        </p:spPr>
        <p:txBody>
          <a:bodyPr>
            <a:normAutofit/>
          </a:bodyPr>
          <a:lstStyle/>
          <a:p>
            <a:pPr>
              <a:lnSpc>
                <a:spcPct val="100000"/>
              </a:lnSpc>
              <a:spcAft>
                <a:spcPts val="600"/>
              </a:spcAft>
            </a:pPr>
            <a:r>
              <a:rPr lang="en-US" sz="1500" dirty="0">
                <a:solidFill>
                  <a:srgbClr val="000000"/>
                </a:solidFill>
                <a:latin typeface="Arial" pitchFamily="34" charset="0"/>
                <a:cs typeface="Arial" pitchFamily="34" charset="0"/>
              </a:rPr>
              <a:t>1880-yilning </a:t>
            </a:r>
            <a:r>
              <a:rPr lang="en-US" sz="1500" dirty="0" err="1">
                <a:solidFill>
                  <a:srgbClr val="000000"/>
                </a:solidFill>
                <a:latin typeface="Arial" pitchFamily="34" charset="0"/>
                <a:cs typeface="Arial" pitchFamily="34" charset="0"/>
              </a:rPr>
              <a:t>noyabrida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aholi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hamma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soliqlarni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to‘laganligiga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qaramay</a:t>
            </a:r>
            <a:r>
              <a:rPr lang="en-US" sz="1500" dirty="0">
                <a:solidFill>
                  <a:srgbClr val="000000"/>
                </a:solidFill>
                <a:latin typeface="Arial" pitchFamily="34" charset="0"/>
                <a:cs typeface="Arial" pitchFamily="34" charset="0"/>
              </a:rPr>
              <a:t>, </a:t>
            </a:r>
            <a:r>
              <a:rPr lang="en-US" sz="1500" b="1" dirty="0" err="1">
                <a:solidFill>
                  <a:srgbClr val="000000"/>
                </a:solidFill>
                <a:latin typeface="Arial" pitchFamily="34" charset="0"/>
                <a:cs typeface="Arial" pitchFamily="34" charset="0"/>
              </a:rPr>
              <a:t>Xo‘jand</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uyezdining</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boshlig‘i</a:t>
            </a:r>
            <a:r>
              <a:rPr lang="en-US" sz="1500" dirty="0">
                <a:solidFill>
                  <a:srgbClr val="000000"/>
                </a:solidFill>
                <a:latin typeface="Arial" pitchFamily="34" charset="0"/>
                <a:cs typeface="Arial" pitchFamily="34" charset="0"/>
              </a:rPr>
              <a:t> </a:t>
            </a:r>
            <a:r>
              <a:rPr lang="en-US" sz="1500" u="sng" dirty="0" err="1">
                <a:solidFill>
                  <a:srgbClr val="000000"/>
                </a:solidFill>
                <a:latin typeface="Arial" pitchFamily="34" charset="0"/>
                <a:cs typeface="Arial" pitchFamily="34" charset="0"/>
              </a:rPr>
              <a:t>Xo‘jand</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va</a:t>
            </a:r>
            <a:r>
              <a:rPr lang="en-US" sz="1500" u="sng" dirty="0">
                <a:solidFill>
                  <a:srgbClr val="000000"/>
                </a:solidFill>
                <a:latin typeface="Arial" pitchFamily="34" charset="0"/>
                <a:cs typeface="Arial" pitchFamily="34" charset="0"/>
              </a:rPr>
              <a:t> </a:t>
            </a:r>
            <a:r>
              <a:rPr lang="en-US" sz="1500" u="sng" dirty="0" err="1">
                <a:solidFill>
                  <a:srgbClr val="000000"/>
                </a:solidFill>
                <a:latin typeface="Arial" pitchFamily="34" charset="0"/>
                <a:cs typeface="Arial" pitchFamily="34" charset="0"/>
              </a:rPr>
              <a:t>O‘ratepa</a:t>
            </a:r>
            <a:r>
              <a:rPr lang="en-US" sz="1500" u="sng"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tumanlaridagi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aholidan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qo‘shimcha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yer</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solig‘i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olinishini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e’lon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qildi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Sabr</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kosasi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to‘lgan</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aholi</a:t>
            </a:r>
            <a:r>
              <a:rPr lang="en-US" sz="1500" dirty="0" smtClean="0">
                <a:solidFill>
                  <a:srgbClr val="000000"/>
                </a:solidFill>
                <a:latin typeface="Arial" pitchFamily="34" charset="0"/>
                <a:cs typeface="Arial" pitchFamily="34" charset="0"/>
              </a:rPr>
              <a:t> </a:t>
            </a:r>
            <a:r>
              <a:rPr lang="en-US" sz="1500" b="1" dirty="0" err="1" smtClean="0">
                <a:solidFill>
                  <a:srgbClr val="000000"/>
                </a:solidFill>
                <a:latin typeface="Arial" pitchFamily="34" charset="0"/>
                <a:cs typeface="Arial" pitchFamily="34" charset="0"/>
              </a:rPr>
              <a:t>Rahmonqulihoji</a:t>
            </a:r>
            <a:r>
              <a:rPr lang="en-US" sz="1500" dirty="0" smtClean="0">
                <a:solidFill>
                  <a:srgbClr val="000000"/>
                </a:solidFill>
                <a:latin typeface="Arial" pitchFamily="34" charset="0"/>
                <a:cs typeface="Arial" pitchFamily="34" charset="0"/>
              </a:rPr>
              <a:t>, </a:t>
            </a:r>
            <a:r>
              <a:rPr lang="en-US" sz="1500" b="1" dirty="0" err="1" smtClean="0">
                <a:solidFill>
                  <a:srgbClr val="000000"/>
                </a:solidFill>
                <a:latin typeface="Arial" pitchFamily="34" charset="0"/>
                <a:cs typeface="Arial" pitchFamily="34" charset="0"/>
              </a:rPr>
              <a:t>Mirkarimboylar</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boshchiligida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odamlar</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uyezd</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boshlig‘ining</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mahkamasiga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borib</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adolatsiz</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soliqni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bekor</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qilishni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talab</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qiladi</a:t>
            </a:r>
            <a:r>
              <a:rPr lang="en-US" sz="1500" dirty="0" smtClean="0">
                <a:solidFill>
                  <a:srgbClr val="000000"/>
                </a:solidFill>
                <a:latin typeface="Arial" pitchFamily="34" charset="0"/>
                <a:cs typeface="Arial" pitchFamily="34" charset="0"/>
              </a:rPr>
              <a:t>.</a:t>
            </a:r>
            <a:endParaRPr lang="ru-RU" sz="1500" dirty="0">
              <a:solidFill>
                <a:srgbClr val="000000"/>
              </a:solidFill>
              <a:latin typeface="Arial" pitchFamily="34" charset="0"/>
              <a:cs typeface="Arial" pitchFamily="34" charset="0"/>
            </a:endParaRPr>
          </a:p>
        </p:txBody>
      </p:sp>
      <p:pic>
        <p:nvPicPr>
          <p:cNvPr id="6146" name="Picture 2" descr="31 спорный вопрос» русской истории: басмачество как результат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4337" y="1446379"/>
            <a:ext cx="3457696" cy="16858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2076" y="1510868"/>
            <a:ext cx="1836204"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500" dirty="0" err="1" smtClean="0">
                <a:solidFill>
                  <a:srgbClr val="000000"/>
                </a:solidFill>
                <a:latin typeface="Arial" pitchFamily="34" charset="0"/>
                <a:cs typeface="Arial" pitchFamily="34" charset="0"/>
              </a:rPr>
              <a:t>Bunga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javoban</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boshliq</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mirshablarga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namoish</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rahbarlarini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hibisga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olishni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buyurdi</a:t>
            </a:r>
            <a:r>
              <a:rPr lang="en-US" sz="1500" dirty="0" smtClean="0">
                <a:solidFill>
                  <a:srgbClr val="000000"/>
                </a:solidFill>
                <a:latin typeface="Arial" pitchFamily="34" charset="0"/>
                <a:cs typeface="Arial" pitchFamily="34" charset="0"/>
              </a:rPr>
              <a:t>.</a:t>
            </a:r>
            <a:endParaRPr lang="ru-RU" sz="15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34565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417" y="157979"/>
            <a:ext cx="5580620" cy="841783"/>
          </a:xfrm>
        </p:spPr>
        <p:txBody>
          <a:bodyPr>
            <a:normAutofit/>
          </a:bodyPr>
          <a:lstStyle/>
          <a:p>
            <a:pPr>
              <a:lnSpc>
                <a:spcPct val="100000"/>
              </a:lnSpc>
              <a:spcAft>
                <a:spcPts val="600"/>
              </a:spcAft>
            </a:pPr>
            <a:r>
              <a:rPr lang="en-US" sz="1600" dirty="0">
                <a:solidFill>
                  <a:srgbClr val="000000"/>
                </a:solidFill>
                <a:latin typeface="Arial" pitchFamily="34" charset="0"/>
                <a:cs typeface="Arial" pitchFamily="34" charset="0"/>
              </a:rPr>
              <a:t>1885-yilning </a:t>
            </a:r>
            <a:r>
              <a:rPr lang="en-US" sz="1600" dirty="0" err="1">
                <a:solidFill>
                  <a:srgbClr val="000000"/>
                </a:solidFill>
                <a:latin typeface="Arial" pitchFamily="34" charset="0"/>
                <a:cs typeface="Arial" pitchFamily="34" charset="0"/>
              </a:rPr>
              <a:t>yozida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Farg‘ona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vodiysida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xalq</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qo‘zgolonlari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qaytadan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avj</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olib</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Andijonda</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Darvishxon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boshchiligida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qo‘zg‘olon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ko‘tarildi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7170" name="Picture 2" descr="Ош. Под гнетом Кокандского ханства » Страница 3 » Информационный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53567" y="1236615"/>
            <a:ext cx="2948078" cy="1529255"/>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91982" y="1236615"/>
            <a:ext cx="2370258" cy="1529256"/>
          </a:xfrm>
          <a:prstGeom prst="rect">
            <a:avLst/>
          </a:prstGeom>
        </p:spPr>
        <p:style>
          <a:lnRef idx="2">
            <a:schemeClr val="accent1"/>
          </a:lnRef>
          <a:fillRef idx="1">
            <a:schemeClr val="lt1"/>
          </a:fillRef>
          <a:effectRef idx="0">
            <a:schemeClr val="accent1"/>
          </a:effectRef>
          <a:fontRef idx="minor">
            <a:schemeClr val="dk1"/>
          </a:fontRef>
        </p:style>
        <p:txBody>
          <a:bodyPr wrap="square" lIns="51426" tIns="25713" rIns="51426" bIns="25713">
            <a:spAutoFit/>
          </a:bodyPr>
          <a:lstStyle/>
          <a:p>
            <a:pPr algn="ctr"/>
            <a:r>
              <a:rPr lang="en-US" sz="1600" dirty="0" err="1">
                <a:solidFill>
                  <a:srgbClr val="000000"/>
                </a:solidFill>
                <a:latin typeface="Arial" pitchFamily="34" charset="0"/>
                <a:cs typeface="Arial" pitchFamily="34" charset="0"/>
              </a:rPr>
              <a:t>Endi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qo‘zg‘olonchilar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kurash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usullarini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o‘zgartirib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boylar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volost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boshliqlarining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qarorgohlariga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hujum</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uyushtirdilar</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051722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417" y="35868"/>
            <a:ext cx="5580620" cy="1080120"/>
          </a:xfrm>
        </p:spPr>
        <p:txBody>
          <a:bodyPr>
            <a:normAutofit/>
          </a:bodyPr>
          <a:lstStyle/>
          <a:p>
            <a:pPr>
              <a:lnSpc>
                <a:spcPct val="100000"/>
              </a:lnSpc>
              <a:spcAft>
                <a:spcPts val="600"/>
              </a:spcAft>
            </a:pPr>
            <a:r>
              <a:rPr lang="en-US" sz="1600" b="1" dirty="0">
                <a:solidFill>
                  <a:srgbClr val="000000"/>
                </a:solidFill>
                <a:latin typeface="Arial" pitchFamily="34" charset="0"/>
                <a:cs typeface="Arial" pitchFamily="34" charset="0"/>
              </a:rPr>
              <a:t>1896-yilda Namangan </a:t>
            </a:r>
            <a:r>
              <a:rPr lang="en-US" sz="1600" dirty="0" err="1">
                <a:solidFill>
                  <a:srgbClr val="000000"/>
                </a:solidFill>
                <a:latin typeface="Arial" pitchFamily="34" charset="0"/>
                <a:cs typeface="Arial" pitchFamily="34" charset="0"/>
              </a:rPr>
              <a:t>uyezdining</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Oqsuv</a:t>
            </a:r>
            <a:r>
              <a:rPr lang="en-US" sz="1600" b="1" dirty="0">
                <a:solidFill>
                  <a:srgbClr val="000000"/>
                </a:solidFill>
                <a:latin typeface="Arial" pitchFamily="34" charset="0"/>
                <a:cs typeface="Arial" pitchFamily="34" charset="0"/>
              </a:rPr>
              <a:t>–</a:t>
            </a:r>
            <a:r>
              <a:rPr lang="en-US" sz="1600" b="1" dirty="0" err="1">
                <a:solidFill>
                  <a:srgbClr val="000000"/>
                </a:solidFill>
                <a:latin typeface="Arial" pitchFamily="34" charset="0"/>
                <a:cs typeface="Arial" pitchFamily="34" charset="0"/>
              </a:rPr>
              <a:t>Shahrixon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volostidagi</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Naymanchi</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Ko‘hnamozor</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Langarbob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qishloqlarida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aholining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mingboshilar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saylovlaridagi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noroziligi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oshkora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qo‘zg‘olonga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aylanib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ketdi</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pic>
        <p:nvPicPr>
          <p:cNvPr id="8194" name="Picture 2" descr="Как казахи восставали при Советах. Часть I - Platon.as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9908" y="1279840"/>
            <a:ext cx="4081954" cy="1620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197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157526</TotalTime>
  <Words>927</Words>
  <Application>Microsoft Office PowerPoint</Application>
  <PresentationFormat>Произвольный</PresentationFormat>
  <Paragraphs>54</Paragraphs>
  <Slides>22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22</vt:i4>
      </vt:variant>
    </vt:vector>
  </HeadingPairs>
  <TitlesOfParts>
    <vt:vector size="29" baseType="lpstr">
      <vt:lpstr>Andalus</vt:lpstr>
      <vt:lpstr>Arial</vt:lpstr>
      <vt:lpstr>Calibri</vt:lpstr>
      <vt:lpstr>Open Sans</vt:lpstr>
      <vt:lpstr>Open Sans Light</vt:lpstr>
      <vt:lpstr>Times New Roman</vt:lpstr>
      <vt:lpstr>1_Office Theme</vt:lpstr>
      <vt:lpstr>Презентация PowerPoint</vt:lpstr>
      <vt:lpstr>Презентация PowerPoint</vt:lpstr>
      <vt:lpstr>Har qanday mustamlakachi davlat harbiy va bosqinchilik yo‘li bilan bosib olgan hududning boyliklaridan o‘z manfaati yo‘lida foydalanishga harakat qiladi.   Turkistonda ham xuddi shu taxlitda ish yuritilib, o‘lkani Rossiya imperiyasining asosiy xomashyo bazasiga aylantirishga kirishildi.</vt:lpstr>
      <vt:lpstr>XIX asr oxirida iqtisodiy qiyinchiliklar va xalqning ma’naviy jihatdan kamsitilishi, mahalliy urf-odatlarga zid bo‘lgan qarorlarning qabul qilinishi natijasida Turkiston Rossiya imperiyasining milliy-ozodlik harakatlari avj olgan markazlaridan biriga aylandi. </vt:lpstr>
      <vt:lpstr>1878-yili Mingtepada (hozirgi Marhamat tumani) mustamlakachilarning siyosiy va iqtisodiy zulmiga qarshi Yetimxon boshchiligida qo‘zg‘olon ko‘tarildi. Uni mustamlakachi hukumat kuch bilan bostirdi.  1879-yilning kuzida mahalliy aholi Farg‘ona viloyat boshqarmasi binosi oldiga ochiqchasiga norozilik bildirib yig‘ildi. </vt:lpstr>
      <vt:lpstr> </vt:lpstr>
      <vt:lpstr>1880-yilning noyabrida aholi hamma soliqlarni to‘laganligiga qaramay, Xo‘jand uyezdining boshlig‘i Xo‘jand va O‘ratepa tumanlaridagi aholidan qo‘shimcha yer solig‘i olinishini e’lon qildi. Sabr kosasi to‘lgan aholi Rahmonqulihoji, Mirkarimboylar boshchiligida odamlar uyezd boshlig‘ining mahkamasiga borib, adolatsiz soliqni bekor qilishni talab qiladi.</vt:lpstr>
      <vt:lpstr>1885-yilning yozida Farg‘ona vodiysida xalq qo‘zgolonlari qaytadan avj olib, Andijonda Darvishxon boshchiligida qo‘zg‘olon ko‘tarildi. </vt:lpstr>
      <vt:lpstr>1896-yilda Namangan uyezdining Oqsuv–Shahrixon volostidagi Naymanchi, Ko‘hnamozor, Langarbob qishloqlarida aholining mingboshilar saylovlaridagi noroziligi oshkora qo‘zg‘olonga aylanib ketdi.</vt:lpstr>
      <vt:lpstr>Rossiya imperiyasining savdo-sanoat doiralari Turkiston o‘lkasini har tomonlama, ayniqsa, iqtisodiy jihatdan qaram qilishda faol ishtirok etdilar.</vt:lpstr>
      <vt:lpstr>O‘lka ma’muriyati qo‘zg‘olonlarning yangi to‘lqin bilan kuchayib ketishidan doimiy ravishda xavfsirab turardi.</vt:lpstr>
      <vt:lpstr>1892-yildan mustamlakachilar oddiy fuqarolarni ma’murlarga qarshilik ko‘rsatgan taqdirda bevosita harbiy dala sudiga bera boshladilar. “Gunohkorlar”ni ochiqchasiga qatl etish endilikda odamlarni qo‘rqitish uchun mustamlakachilarga katta huquqlar berdi.</vt:lpstr>
      <vt:lpstr>Презентация PowerPoint</vt:lpstr>
      <vt:lpstr>Toshkent shahar ma’muriyati kasallikka qarshi tadbirlar qatorida shahardagi 12 ta qabristonni yopib qo‘ydi. Shu kasallikdan vafot etgan kishilar uchun shahardan chekka joyda maxsus qabristonlar ochish va’da qilindi. Lekin amalda shahardan tashqarida faqat bitta qabriston ochildi.</vt:lpstr>
      <vt:lpstr>Turkiston o‘lkasida 1892-yil 18-iyundan kuchga kirgan “Harbiy holatda deb e’lon qilingan joylar haqida Qoida” joriy etildi. Bunday vaziyat aholi orasida sarosimalik va norozilik keltirib chiqardi. Toshkentning Eski shahardagi xalqparvar oqsoqoli Inog‘omxo‘ja lavozimidan chetlashtirildi.</vt:lpstr>
      <vt:lpstr>Презентация PowerPoint</vt:lpstr>
      <vt:lpstr>Eski shahar oqsoqoli Muhammad Yoqub olomondan qo‘rqib shahar boshlig‘i huzuriga boradi. Xalq Putinsevdan oqsoqolni ular ixtiyoriga berishni talab qildi. Putinsev esa muzokara o‘rniga kuch ishlatishni afzal ko‘rdi. </vt:lpstr>
      <vt:lpstr>Qo‘zg‘olonni bostirish uchun kazaklar polki va bir rota askar chaqirildi. O‘lka ma’muriyatining norozilik harakatlarini shafqatsiz usullar bilan bostirishi, qo‘zg‘olon ishtirokchilarini ayovsiz jazolashi mustamlakachi hukumatning asl yuzini yaqqol ko‘rsatib berdi. </vt:lpstr>
      <vt:lpstr>Toshkentdagi qo‘zg‘olon Turkiston mustamlaka ma’muriyatini jiddiy tashvishga soldi. U hukumatga politsiya shtatini ko‘paytirish va jazo vakolatlarini yanada kengaytirish haqida murojaat qildi. </vt:lpstr>
      <vt:lpstr>Turkiston general-gubernatori “kuchli muhofazada” deb e’lon qilingan joylarda majlis-yig‘inlarni tarqatish, savdo-sanoat korxonalarini yopish, matbuot organlarini taqiqlash, istalgan odamni surgun qilish, jarima solish va boshqa huquqlarni oldi.</vt:lpstr>
      <vt:lpstr>Ushbu qo‘zg‘olonning bostirilishida mustamlakachilar o‘z manfaatlari yo‘lida xalqning urf-odatlari, diniy e’tiqodi, milliy qadriyatlarini toptashdan ham qaytmasligini ko‘rsatdilar.</vt:lpstr>
      <vt:lpstr>Mustaqil bajarish uchun topshiriqlar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Teacher</cp:lastModifiedBy>
  <cp:revision>1604</cp:revision>
  <dcterms:created xsi:type="dcterms:W3CDTF">2014-10-08T23:03:32Z</dcterms:created>
  <dcterms:modified xsi:type="dcterms:W3CDTF">2021-01-21T07:23:18Z</dcterms:modified>
</cp:coreProperties>
</file>