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9"/>
  </p:notesMasterIdLst>
  <p:sldIdLst>
    <p:sldId id="1450" r:id="rId2"/>
    <p:sldId id="1437" r:id="rId3"/>
    <p:sldId id="1438" r:id="rId4"/>
    <p:sldId id="1439" r:id="rId5"/>
    <p:sldId id="1440" r:id="rId6"/>
    <p:sldId id="1441" r:id="rId7"/>
    <p:sldId id="1442" r:id="rId8"/>
    <p:sldId id="1443" r:id="rId9"/>
    <p:sldId id="1444" r:id="rId10"/>
    <p:sldId id="1445" r:id="rId11"/>
    <p:sldId id="1446" r:id="rId12"/>
    <p:sldId id="1447" r:id="rId13"/>
    <p:sldId id="1448" r:id="rId14"/>
    <p:sldId id="1451" r:id="rId15"/>
    <p:sldId id="1449" r:id="rId16"/>
    <p:sldId id="1435" r:id="rId17"/>
    <p:sldId id="1415" r:id="rId18"/>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437"/>
            <p14:sldId id="1438"/>
            <p14:sldId id="1439"/>
            <p14:sldId id="1440"/>
            <p14:sldId id="1441"/>
            <p14:sldId id="1442"/>
            <p14:sldId id="1443"/>
            <p14:sldId id="1444"/>
            <p14:sldId id="1445"/>
            <p14:sldId id="1446"/>
            <p14:sldId id="1447"/>
            <p14:sldId id="1448"/>
            <p14:sldId id="1451"/>
            <p14:sldId id="1449"/>
            <p14:sldId id="1435"/>
            <p14:sldId id="1415"/>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288" autoAdjust="0"/>
  </p:normalViewPr>
  <p:slideViewPr>
    <p:cSldViewPr snapToObjects="1">
      <p:cViewPr varScale="1">
        <p:scale>
          <a:sx n="106" d="100"/>
          <a:sy n="106" d="100"/>
        </p:scale>
        <p:origin x="102" y="516"/>
      </p:cViewPr>
      <p:guideLst>
        <p:guide orient="horz" pos="742"/>
        <p:guide pos="1882"/>
        <p:guide orient="horz" pos="517"/>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9/24/2020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9B493552-9203-4AD9-938B-95D0F040D104}" type="datetime1">
              <a:rPr lang="ru-RU"/>
              <a:pPr>
                <a:defRPr/>
              </a:pPr>
              <a:t>24.09.2020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55CCBBD2-F919-4090-9F61-DDB6E1E4AA88}" type="slidenum">
              <a:rPr lang="ru-RU" altLang="ru-RU"/>
              <a:pPr/>
              <a:t>‹#›</a:t>
            </a:fld>
            <a:endParaRPr lang="ru-RU" altLang="ru-RU"/>
          </a:p>
        </p:txBody>
      </p:sp>
    </p:spTree>
    <p:extLst>
      <p:ext uri="{BB962C8B-B14F-4D97-AF65-F5344CB8AC3E}">
        <p14:creationId xmlns:p14="http://schemas.microsoft.com/office/powerpoint/2010/main" val="27999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twitter.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linkedin.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facebook.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848884" y="1275695"/>
            <a:ext cx="2906277" cy="1604264"/>
          </a:xfrm>
          <a:prstGeom prst="rect">
            <a:avLst/>
          </a:prstGeom>
        </p:spPr>
        <p:txBody>
          <a:bodyPr vert="horz" wrap="square" lIns="0" tIns="13949" rIns="0" bIns="0" rtlCol="0">
            <a:spAutoFit/>
          </a:bodyPr>
          <a:lstStyle/>
          <a:p>
            <a:pPr marL="18387">
              <a:lnSpc>
                <a:spcPts val="1952"/>
              </a:lnSpc>
              <a:spcBef>
                <a:spcPts val="110"/>
              </a:spcBef>
            </a:pPr>
            <a:r>
              <a:rPr sz="1747" dirty="0">
                <a:solidFill>
                  <a:srgbClr val="2365C7"/>
                </a:solidFill>
                <a:latin typeface="Arial"/>
                <a:cs typeface="Arial"/>
              </a:rPr>
              <a:t>Mavzu:</a:t>
            </a:r>
            <a:endParaRPr sz="1747" dirty="0">
              <a:latin typeface="Arial"/>
              <a:cs typeface="Arial"/>
            </a:endParaRPr>
          </a:p>
          <a:p>
            <a:pPr marL="12681">
              <a:lnSpc>
                <a:spcPts val="2791"/>
              </a:lnSpc>
            </a:pPr>
            <a:r>
              <a:rPr lang="en-US" sz="2000" b="1" spc="5" dirty="0" smtClean="0">
                <a:solidFill>
                  <a:srgbClr val="2365C7"/>
                </a:solidFill>
                <a:latin typeface="Arial"/>
                <a:cs typeface="Arial"/>
              </a:rPr>
              <a:t>XIX </a:t>
            </a:r>
            <a:r>
              <a:rPr lang="en-US" sz="2000" b="1" spc="5" dirty="0" err="1" smtClean="0">
                <a:solidFill>
                  <a:srgbClr val="2365C7"/>
                </a:solidFill>
                <a:latin typeface="Arial"/>
                <a:cs typeface="Arial"/>
              </a:rPr>
              <a:t>asr</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o‘rtalarida</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O‘rta</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Osiyo</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aholisining</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madaniy</a:t>
            </a:r>
            <a:r>
              <a:rPr lang="en-US" sz="2000" b="1" spc="5" dirty="0" smtClean="0">
                <a:solidFill>
                  <a:srgbClr val="2365C7"/>
                </a:solidFill>
                <a:latin typeface="Arial"/>
                <a:cs typeface="Arial"/>
              </a:rPr>
              <a:t> </a:t>
            </a:r>
            <a:r>
              <a:rPr lang="en-US" sz="2000" b="1" spc="5" dirty="0" err="1" smtClean="0">
                <a:solidFill>
                  <a:srgbClr val="2365C7"/>
                </a:solidFill>
                <a:latin typeface="Arial"/>
                <a:cs typeface="Arial"/>
              </a:rPr>
              <a:t>hayoti</a:t>
            </a:r>
            <a:endParaRPr sz="2000" dirty="0">
              <a:latin typeface="Arial"/>
              <a:cs typeface="Arial"/>
            </a:endParaRPr>
          </a:p>
          <a:p>
            <a:pPr marL="32335">
              <a:lnSpc>
                <a:spcPts val="1961"/>
              </a:lnSpc>
            </a:pPr>
            <a:endParaRPr sz="1747" dirty="0">
              <a:latin typeface="Arial"/>
              <a:cs typeface="Arial"/>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438203" y="1249367"/>
            <a:ext cx="343665"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438203" y="2096800"/>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96151" y="227770"/>
            <a:ext cx="602999"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96151" y="227770"/>
            <a:ext cx="602999"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918038" y="248656"/>
            <a:ext cx="173101" cy="372198"/>
          </a:xfrm>
          <a:prstGeom prst="rect">
            <a:avLst/>
          </a:prstGeom>
        </p:spPr>
        <p:txBody>
          <a:bodyPr vert="horz" wrap="square" lIns="0" tIns="15852" rIns="0" bIns="0" rtlCol="0">
            <a:spAutoFit/>
          </a:bodyPr>
          <a:lstStyle/>
          <a:p>
            <a:pPr>
              <a:spcBef>
                <a:spcPts val="125"/>
              </a:spcBef>
            </a:pPr>
            <a:r>
              <a:rPr lang="en-US" sz="2247" b="1" spc="10" dirty="0">
                <a:solidFill>
                  <a:srgbClr val="FEFEFE"/>
                </a:solidFill>
                <a:latin typeface="Arial"/>
                <a:cs typeface="Arial"/>
              </a:rPr>
              <a:t>9</a:t>
            </a:r>
            <a:endParaRPr sz="2247" dirty="0">
              <a:latin typeface="Arial"/>
              <a:cs typeface="Arial"/>
            </a:endParaRPr>
          </a:p>
        </p:txBody>
      </p:sp>
      <p:sp>
        <p:nvSpPr>
          <p:cNvPr id="23" name="object 13">
            <a:extLst>
              <a:ext uri="{FF2B5EF4-FFF2-40B4-BE49-F238E27FC236}">
                <a16:creationId xmlns="" xmlns:a16="http://schemas.microsoft.com/office/drawing/2014/main" id="{065B57C3-CBC0-467B-8CE6-9C853CD5BC49}"/>
              </a:ext>
            </a:extLst>
          </p:cNvPr>
          <p:cNvSpPr txBox="1"/>
          <p:nvPr/>
        </p:nvSpPr>
        <p:spPr>
          <a:xfrm>
            <a:off x="4864205" y="541152"/>
            <a:ext cx="268845" cy="211606"/>
          </a:xfrm>
          <a:prstGeom prst="rect">
            <a:avLst/>
          </a:prstGeom>
        </p:spPr>
        <p:txBody>
          <a:bodyPr vert="horz" wrap="square" lIns="0" tIns="12047" rIns="0" bIns="0" rtlCol="0">
            <a:spAutoFit/>
          </a:bodyPr>
          <a:lstStyle/>
          <a:p>
            <a:pPr>
              <a:spcBef>
                <a:spcPts val="95"/>
              </a:spcBef>
            </a:pPr>
            <a:r>
              <a:rPr sz="1298" spc="-5" dirty="0">
                <a:solidFill>
                  <a:srgbClr val="FEFEFE"/>
                </a:solidFill>
                <a:latin typeface="Arial"/>
                <a:cs typeface="Arial"/>
              </a:rPr>
              <a:t>sinf</a:t>
            </a:r>
            <a:endParaRPr sz="1298"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48884"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smtClean="0">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smtClean="0">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smtClean="0">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smtClean="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3827169" y="1275695"/>
            <a:ext cx="1464824"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23" y="1038217"/>
            <a:ext cx="5183505" cy="540015"/>
          </a:xfrm>
        </p:spPr>
        <p:txBody>
          <a:bodyPr/>
          <a:lstStyle/>
          <a:p>
            <a:endParaRPr lang="ru-RU" dirty="0"/>
          </a:p>
        </p:txBody>
      </p:sp>
      <p:pic>
        <p:nvPicPr>
          <p:cNvPr id="7170" name="Picture 2" descr="Hikoyalar - gulxan.uz – “Gulxan” jurnali say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759450" cy="324008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1521" y="70586"/>
            <a:ext cx="2708654" cy="3098916"/>
          </a:xfrm>
          <a:prstGeom prst="rect">
            <a:avLst/>
          </a:prstGeom>
        </p:spPr>
        <p:txBody>
          <a:bodyPr wrap="square" lIns="51426" tIns="25713" rIns="51426" bIns="25713">
            <a:spAutoFit/>
          </a:bodyPr>
          <a:lstStyle/>
          <a:p>
            <a:pPr algn="ctr"/>
            <a:r>
              <a:rPr lang="en-US" sz="1800" b="1" i="1" dirty="0" err="1">
                <a:solidFill>
                  <a:srgbClr val="000000"/>
                </a:solidFill>
                <a:latin typeface="Arial" pitchFamily="34" charset="0"/>
                <a:cs typeface="Arial" pitchFamily="34" charset="0"/>
              </a:rPr>
              <a:t>Saroyda</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tarixnavislik</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adabiyot</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xattotlik</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rivojlandi</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Saroy</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tarixchisi</a:t>
            </a:r>
            <a:r>
              <a:rPr lang="en-US" sz="1800" b="1" i="1" dirty="0">
                <a:solidFill>
                  <a:srgbClr val="000000"/>
                </a:solidFill>
                <a:latin typeface="Arial" pitchFamily="34" charset="0"/>
                <a:cs typeface="Arial" pitchFamily="34" charset="0"/>
              </a:rPr>
              <a:t> Muhammad </a:t>
            </a:r>
            <a:r>
              <a:rPr lang="en-US" sz="1800" b="1" i="1" dirty="0" err="1">
                <a:solidFill>
                  <a:srgbClr val="000000"/>
                </a:solidFill>
                <a:latin typeface="Arial" pitchFamily="34" charset="0"/>
                <a:cs typeface="Arial" pitchFamily="34" charset="0"/>
              </a:rPr>
              <a:t>Yunus</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tomonidan</a:t>
            </a:r>
            <a:r>
              <a:rPr lang="en-US" sz="1800" b="1" i="1" dirty="0">
                <a:solidFill>
                  <a:srgbClr val="000000"/>
                </a:solidFill>
                <a:latin typeface="Arial" pitchFamily="34" charset="0"/>
                <a:cs typeface="Arial" pitchFamily="34" charset="0"/>
              </a:rPr>
              <a:t> </a:t>
            </a:r>
            <a:endParaRPr lang="en-US" sz="1800" b="1" i="1" dirty="0" smtClean="0">
              <a:solidFill>
                <a:srgbClr val="000000"/>
              </a:solidFill>
              <a:latin typeface="Arial" pitchFamily="34" charset="0"/>
              <a:cs typeface="Arial" pitchFamily="34" charset="0"/>
            </a:endParaRPr>
          </a:p>
          <a:p>
            <a:pPr algn="ctr"/>
            <a:r>
              <a:rPr lang="en-US" sz="1800" b="1" i="1" dirty="0" smtClean="0">
                <a:solidFill>
                  <a:srgbClr val="000000"/>
                </a:solidFill>
                <a:latin typeface="Arial" pitchFamily="34" charset="0"/>
                <a:cs typeface="Arial" pitchFamily="34" charset="0"/>
              </a:rPr>
              <a:t>1859-yilda </a:t>
            </a:r>
            <a:r>
              <a:rPr lang="en-US" sz="1800" b="1" i="1" dirty="0" err="1">
                <a:solidFill>
                  <a:srgbClr val="000000"/>
                </a:solidFill>
                <a:latin typeface="Arial" pitchFamily="34" charset="0"/>
                <a:cs typeface="Arial" pitchFamily="34" charset="0"/>
              </a:rPr>
              <a:t>yozilgan</a:t>
            </a:r>
            <a:r>
              <a:rPr lang="en-US" sz="1800" b="1" i="1" dirty="0">
                <a:solidFill>
                  <a:srgbClr val="000000"/>
                </a:solidFill>
                <a:latin typeface="Arial" pitchFamily="34" charset="0"/>
                <a:cs typeface="Arial" pitchFamily="34" charset="0"/>
              </a:rPr>
              <a:t> </a:t>
            </a:r>
            <a:r>
              <a:rPr lang="en-US" sz="1800" b="1" i="1" dirty="0" smtClean="0">
                <a:solidFill>
                  <a:srgbClr val="000000"/>
                </a:solidFill>
                <a:latin typeface="Arial" pitchFamily="34" charset="0"/>
                <a:cs typeface="Arial" pitchFamily="34" charset="0"/>
              </a:rPr>
              <a:t>“</a:t>
            </a:r>
            <a:r>
              <a:rPr lang="en-US" sz="1800" b="1" i="1" dirty="0" err="1" smtClean="0">
                <a:solidFill>
                  <a:srgbClr val="000000"/>
                </a:solidFill>
                <a:latin typeface="Arial" pitchFamily="34" charset="0"/>
                <a:cs typeface="Arial" pitchFamily="34" charset="0"/>
              </a:rPr>
              <a:t>Xudoyqul</a:t>
            </a:r>
            <a:r>
              <a:rPr lang="en-US" sz="1800" b="1" i="1" dirty="0" smtClean="0">
                <a:solidFill>
                  <a:srgbClr val="000000"/>
                </a:solidFill>
                <a:latin typeface="Arial" pitchFamily="34" charset="0"/>
                <a:cs typeface="Arial" pitchFamily="34" charset="0"/>
              </a:rPr>
              <a:t> </a:t>
            </a:r>
            <a:r>
              <a:rPr lang="en-US" sz="1800" b="1" i="1" dirty="0" err="1" smtClean="0">
                <a:solidFill>
                  <a:srgbClr val="000000"/>
                </a:solidFill>
                <a:latin typeface="Arial" pitchFamily="34" charset="0"/>
                <a:cs typeface="Arial" pitchFamily="34" charset="0"/>
              </a:rPr>
              <a:t>anvar</a:t>
            </a:r>
            <a:r>
              <a:rPr lang="en-US" sz="1800" b="1" i="1" dirty="0" smtClean="0">
                <a:solidFill>
                  <a:srgbClr val="000000"/>
                </a:solidFill>
                <a:latin typeface="Arial" pitchFamily="34" charset="0"/>
                <a:cs typeface="Arial" pitchFamily="34" charset="0"/>
              </a:rPr>
              <a:t>”</a:t>
            </a:r>
            <a:r>
              <a:rPr lang="en-US" sz="1800" b="1" i="1" dirty="0" smtClean="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asarida</a:t>
            </a:r>
            <a:r>
              <a:rPr lang="en-US" sz="1800" b="1" i="1" dirty="0">
                <a:solidFill>
                  <a:srgbClr val="000000"/>
                </a:solidFill>
                <a:latin typeface="Arial" pitchFamily="34" charset="0"/>
                <a:cs typeface="Arial" pitchFamily="34" charset="0"/>
              </a:rPr>
              <a:t> Muhammad </a:t>
            </a:r>
            <a:r>
              <a:rPr lang="en-US" sz="1800" b="1" i="1" dirty="0" err="1">
                <a:solidFill>
                  <a:srgbClr val="000000"/>
                </a:solidFill>
                <a:latin typeface="Arial" pitchFamily="34" charset="0"/>
                <a:cs typeface="Arial" pitchFamily="34" charset="0"/>
              </a:rPr>
              <a:t>Alixon</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davri</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tarixi</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voqealari</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batafsil</a:t>
            </a:r>
            <a:r>
              <a:rPr lang="en-US" sz="1800" b="1" i="1" dirty="0">
                <a:solidFill>
                  <a:srgbClr val="000000"/>
                </a:solidFill>
                <a:latin typeface="Arial" pitchFamily="34" charset="0"/>
                <a:cs typeface="Arial" pitchFamily="34" charset="0"/>
              </a:rPr>
              <a:t> </a:t>
            </a:r>
            <a:r>
              <a:rPr lang="en-US" sz="1800" b="1" i="1" dirty="0" err="1">
                <a:solidFill>
                  <a:srgbClr val="000000"/>
                </a:solidFill>
                <a:latin typeface="Arial" pitchFamily="34" charset="0"/>
                <a:cs typeface="Arial" pitchFamily="34" charset="0"/>
              </a:rPr>
              <a:t>yoritilgan</a:t>
            </a:r>
            <a:r>
              <a:rPr lang="en-US" sz="1800" b="1" i="1" dirty="0" smtClean="0">
                <a:solidFill>
                  <a:srgbClr val="000000"/>
                </a:solidFill>
                <a:latin typeface="Arial" pitchFamily="34" charset="0"/>
                <a:cs typeface="Arial" pitchFamily="34" charset="0"/>
              </a:rPr>
              <a:t>. </a:t>
            </a:r>
            <a:endParaRPr lang="ru-RU" sz="18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5764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972" y="1245819"/>
            <a:ext cx="3029588" cy="540015"/>
          </a:xfrm>
        </p:spPr>
        <p:txBody>
          <a:bodyPr>
            <a:noAutofit/>
          </a:bodyPr>
          <a:lstStyle/>
          <a:p>
            <a:r>
              <a:rPr lang="en-US" sz="2000" b="1" i="1" dirty="0" err="1">
                <a:solidFill>
                  <a:srgbClr val="000000"/>
                </a:solidFill>
                <a:latin typeface="Arial" pitchFamily="34" charset="0"/>
                <a:cs typeface="Arial" pitchFamily="34" charset="0"/>
              </a:rPr>
              <a:t>Xonlikdagi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eng</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mashhur</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xattot</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Turdi</a:t>
            </a:r>
            <a:r>
              <a:rPr lang="en-US" sz="2000" b="1" i="1" dirty="0">
                <a:solidFill>
                  <a:srgbClr val="000000"/>
                </a:solidFill>
                <a:latin typeface="Arial" pitchFamily="34" charset="0"/>
                <a:cs typeface="Arial" pitchFamily="34" charset="0"/>
              </a:rPr>
              <a:t> Ali </a:t>
            </a:r>
            <a:r>
              <a:rPr lang="en-US" sz="2000" b="1" i="1" dirty="0" err="1">
                <a:solidFill>
                  <a:srgbClr val="000000"/>
                </a:solidFill>
                <a:latin typeface="Arial" pitchFamily="34" charset="0"/>
                <a:cs typeface="Arial" pitchFamily="34" charset="0"/>
              </a:rPr>
              <a:t>bo‘lgan</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Xonlik</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o‘rdasi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qurilgach</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Xudoyorxon</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saroy</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devorlaridagi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xattotlik</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ishlarini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bajarishni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ikki</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shaxsga</a:t>
            </a:r>
            <a:r>
              <a:rPr lang="en-US" sz="2000" b="1" i="1" dirty="0">
                <a:solidFill>
                  <a:srgbClr val="000000"/>
                </a:solidFill>
                <a:latin typeface="Arial" pitchFamily="34" charset="0"/>
                <a:cs typeface="Arial" pitchFamily="34" charset="0"/>
              </a:rPr>
              <a:t> – </a:t>
            </a:r>
            <a:r>
              <a:rPr lang="en-US" sz="2000" b="1" i="1" dirty="0" err="1">
                <a:solidFill>
                  <a:srgbClr val="000000"/>
                </a:solidFill>
                <a:latin typeface="Arial" pitchFamily="34" charset="0"/>
                <a:cs typeface="Arial" pitchFamily="34" charset="0"/>
              </a:rPr>
              <a:t>Turdi</a:t>
            </a:r>
            <a:r>
              <a:rPr lang="en-US" sz="2000" b="1" i="1" dirty="0">
                <a:solidFill>
                  <a:srgbClr val="000000"/>
                </a:solidFill>
                <a:latin typeface="Arial" pitchFamily="34" charset="0"/>
                <a:cs typeface="Arial" pitchFamily="34" charset="0"/>
              </a:rPr>
              <a:t> Ali </a:t>
            </a:r>
            <a:r>
              <a:rPr lang="en-US" sz="2000" b="1" i="1" dirty="0" err="1">
                <a:solidFill>
                  <a:srgbClr val="000000"/>
                </a:solidFill>
                <a:latin typeface="Arial" pitchFamily="34" charset="0"/>
                <a:cs typeface="Arial" pitchFamily="34" charset="0"/>
              </a:rPr>
              <a:t>va</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Mirzo</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Mahmudlarga</a:t>
            </a:r>
            <a:r>
              <a:rPr lang="en-US" sz="2000" b="1" i="1" dirty="0">
                <a:solidFill>
                  <a:srgbClr val="000000"/>
                </a:solidFill>
                <a:latin typeface="Arial" pitchFamily="34" charset="0"/>
                <a:cs typeface="Arial" pitchFamily="34" charset="0"/>
              </a:rPr>
              <a:t> </a:t>
            </a:r>
            <a:r>
              <a:rPr lang="en-US" sz="2000" b="1" i="1" dirty="0" err="1">
                <a:solidFill>
                  <a:srgbClr val="000000"/>
                </a:solidFill>
                <a:latin typeface="Arial" pitchFamily="34" charset="0"/>
                <a:cs typeface="Arial" pitchFamily="34" charset="0"/>
              </a:rPr>
              <a:t>topshirgan</a:t>
            </a:r>
            <a:r>
              <a:rPr lang="en-US" sz="2000" b="1" i="1" dirty="0">
                <a:solidFill>
                  <a:srgbClr val="000000"/>
                </a:solidFill>
                <a:latin typeface="Arial" pitchFamily="34" charset="0"/>
                <a:cs typeface="Arial" pitchFamily="34" charset="0"/>
              </a:rPr>
              <a:t>.</a:t>
            </a:r>
            <a:endParaRPr lang="ru-RU" sz="2000" b="1" i="1"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6330" y="0"/>
            <a:ext cx="2383120" cy="3240088"/>
          </a:xfrm>
        </p:spPr>
      </p:pic>
    </p:spTree>
    <p:extLst>
      <p:ext uri="{BB962C8B-B14F-4D97-AF65-F5344CB8AC3E}">
        <p14:creationId xmlns:p14="http://schemas.microsoft.com/office/powerpoint/2010/main" val="5878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83" y="503920"/>
            <a:ext cx="5125119" cy="782470"/>
          </a:xfrm>
        </p:spPr>
        <p:txBody>
          <a:bodyPr/>
          <a:lstStyle/>
          <a:p>
            <a:r>
              <a:rPr lang="en-US" sz="1600" b="1" i="1" dirty="0">
                <a:solidFill>
                  <a:srgbClr val="000000"/>
                </a:solidFill>
                <a:latin typeface="Arial" pitchFamily="34" charset="0"/>
                <a:cs typeface="Arial" pitchFamily="34" charset="0"/>
              </a:rPr>
              <a:t>XIX </a:t>
            </a:r>
            <a:r>
              <a:rPr lang="en-US" sz="1600" b="1" i="1" dirty="0" err="1">
                <a:solidFill>
                  <a:srgbClr val="000000"/>
                </a:solidFill>
                <a:latin typeface="Arial" pitchFamily="34" charset="0"/>
                <a:cs typeface="Arial" pitchFamily="34" charset="0"/>
              </a:rPr>
              <a:t>asrda</a:t>
            </a:r>
            <a:r>
              <a:rPr lang="en-US" sz="1600" b="1" i="1" dirty="0">
                <a:solidFill>
                  <a:srgbClr val="000000"/>
                </a:solidFill>
                <a:latin typeface="Arial" pitchFamily="34" charset="0"/>
                <a:cs typeface="Arial" pitchFamily="34" charset="0"/>
              </a:rPr>
              <a:t> ham </a:t>
            </a:r>
            <a:r>
              <a:rPr lang="en-US" sz="1600" b="1" i="1" dirty="0" err="1">
                <a:solidFill>
                  <a:srgbClr val="000000"/>
                </a:solidFill>
                <a:latin typeface="Arial" pitchFamily="34" charset="0"/>
                <a:cs typeface="Arial" pitchFamily="34" charset="0"/>
              </a:rPr>
              <a:t>O‘rta</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Osiyo</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davlatlari</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shaharlarida</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qurilish</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ishlari</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rivojlangan</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Ayniqsa</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Xiva</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xonligida</a:t>
            </a:r>
            <a:r>
              <a:rPr lang="en-US" sz="1600" b="1" i="1" dirty="0">
                <a:solidFill>
                  <a:srgbClr val="000000"/>
                </a:solidFill>
                <a:latin typeface="Arial" pitchFamily="34" charset="0"/>
                <a:cs typeface="Arial" pitchFamily="34" charset="0"/>
              </a:rPr>
              <a:t> </a:t>
            </a:r>
            <a:r>
              <a:rPr lang="en-US" sz="1600" b="1" i="1" dirty="0" smtClean="0">
                <a:solidFill>
                  <a:srgbClr val="000000"/>
                </a:solidFill>
                <a:latin typeface="Arial" pitchFamily="34" charset="0"/>
                <a:cs typeface="Arial" pitchFamily="34" charset="0"/>
              </a:rPr>
              <a:t>  XIX </a:t>
            </a:r>
            <a:r>
              <a:rPr lang="en-US" sz="1600" b="1" i="1" dirty="0" err="1">
                <a:solidFill>
                  <a:srgbClr val="000000"/>
                </a:solidFill>
                <a:latin typeface="Arial" pitchFamily="34" charset="0"/>
                <a:cs typeface="Arial" pitchFamily="34" charset="0"/>
              </a:rPr>
              <a:t>asr</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o‘rtalariga</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borib</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qurilish</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ishlari</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avj</a:t>
            </a:r>
            <a:r>
              <a:rPr lang="en-US" sz="1600" b="1" i="1"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oldi</a:t>
            </a:r>
            <a:r>
              <a:rPr lang="en-US" sz="1600" b="1" i="1" dirty="0">
                <a:solidFill>
                  <a:srgbClr val="000000"/>
                </a:solidFill>
                <a:latin typeface="Arial" pitchFamily="34" charset="0"/>
                <a:cs typeface="Arial" pitchFamily="34" charset="0"/>
              </a:rPr>
              <a:t>. </a:t>
            </a:r>
            <a:endParaRPr lang="ru-RU" sz="1600" b="1" i="1" dirty="0">
              <a:solidFill>
                <a:srgbClr val="000000"/>
              </a:solidFill>
              <a:latin typeface="Arial" pitchFamily="34" charset="0"/>
              <a:cs typeface="Arial" pitchFamily="34" charset="0"/>
            </a:endParaRPr>
          </a:p>
        </p:txBody>
      </p:sp>
      <p:pic>
        <p:nvPicPr>
          <p:cNvPr id="8196" name="Picture 4" descr="По Фергане. 4. Андижан. Недавнее прошлое Кокандского ханства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0004"/>
            <a:ext cx="5759450" cy="1980084"/>
          </a:xfrm>
          <a:prstGeom prst="rect">
            <a:avLst/>
          </a:prstGeom>
          <a:noFill/>
          <a:extLst>
            <a:ext uri="{909E8E84-426E-40DD-AFC4-6F175D3DCCD1}">
              <a14:hiddenFill xmlns:a14="http://schemas.microsoft.com/office/drawing/2010/main">
                <a:solidFill>
                  <a:srgbClr val="FFFFFF"/>
                </a:solidFill>
              </a14:hiddenFill>
            </a:ext>
          </a:extLst>
        </p:spPr>
      </p:pic>
      <p:sp>
        <p:nvSpPr>
          <p:cNvPr id="7" name="Дата 3"/>
          <p:cNvSpPr>
            <a:spLocks noGrp="1"/>
          </p:cNvSpPr>
          <p:nvPr>
            <p:ph type="dt" sz="half" idx="10"/>
          </p:nvPr>
        </p:nvSpPr>
        <p:spPr>
          <a:xfrm>
            <a:off x="0" y="0"/>
            <a:ext cx="5759450" cy="503920"/>
          </a:xfrm>
          <a:solidFill>
            <a:srgbClr val="0070C0"/>
          </a:solidFill>
        </p:spPr>
        <p:style>
          <a:lnRef idx="1">
            <a:schemeClr val="accent1"/>
          </a:lnRef>
          <a:fillRef idx="2">
            <a:schemeClr val="accent1"/>
          </a:fillRef>
          <a:effectRef idx="1">
            <a:schemeClr val="accent1"/>
          </a:effectRef>
          <a:fontRef idx="minor">
            <a:schemeClr val="dk1"/>
          </a:fontRef>
        </p:style>
        <p:txBody>
          <a:bodyPr/>
          <a:lstStyle/>
          <a:p>
            <a:pPr algn="ctr">
              <a:defRPr/>
            </a:pPr>
            <a:r>
              <a:rPr lang="en-US" sz="2400" b="1" dirty="0" err="1" smtClean="0">
                <a:solidFill>
                  <a:schemeClr val="bg1"/>
                </a:solidFill>
                <a:latin typeface="Arial" pitchFamily="34" charset="0"/>
                <a:cs typeface="Arial" pitchFamily="34" charset="0"/>
              </a:rPr>
              <a:t>Me’morchilik</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32719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19" y="395908"/>
            <a:ext cx="5183505" cy="743537"/>
          </a:xfrm>
        </p:spPr>
        <p:txBody>
          <a:bodyPr>
            <a:normAutofit fontScale="90000"/>
          </a:bodyPr>
          <a:lstStyle/>
          <a:p>
            <a:pPr algn="just"/>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Ollohqulixon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madrasasi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Rahmonqul</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Inoq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saroyi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Ichan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qal’adagi</a:t>
            </a:r>
            <a:r>
              <a:rPr lang="en-US" sz="1600" b="1" dirty="0" smtClean="0">
                <a:solidFill>
                  <a:srgbClr val="000000"/>
                </a:solidFill>
                <a:latin typeface="Arial" pitchFamily="34" charset="0"/>
                <a:cs typeface="Arial" pitchFamily="34" charset="0"/>
              </a:rPr>
              <a:t> Muhammad </a:t>
            </a:r>
            <a:r>
              <a:rPr lang="en-US" sz="1600" b="1" dirty="0" err="1" smtClean="0">
                <a:solidFill>
                  <a:srgbClr val="000000"/>
                </a:solidFill>
                <a:latin typeface="Arial" pitchFamily="34" charset="0"/>
                <a:cs typeface="Arial" pitchFamily="34" charset="0"/>
              </a:rPr>
              <a:t>Aminxon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madrasasi</a:t>
            </a:r>
            <a:r>
              <a:rPr lang="en-US" sz="1600" b="1" dirty="0" smtClean="0">
                <a:solidFill>
                  <a:srgbClr val="000000"/>
                </a:solidFill>
                <a:latin typeface="Arial" pitchFamily="34" charset="0"/>
                <a:cs typeface="Arial" pitchFamily="34" charset="0"/>
              </a:rPr>
              <a:t> (1851–1855), </a:t>
            </a:r>
            <a:br>
              <a:rPr lang="en-US" sz="1600" b="1" dirty="0" smtClean="0">
                <a:solidFill>
                  <a:srgbClr val="000000"/>
                </a:solidFill>
                <a:latin typeface="Arial" pitchFamily="34" charset="0"/>
                <a:cs typeface="Arial" pitchFamily="34" charset="0"/>
              </a:rPr>
            </a:br>
            <a:r>
              <a:rPr lang="en-US" sz="1600" b="1" dirty="0" smtClean="0">
                <a:solidFill>
                  <a:srgbClr val="000000"/>
                </a:solidFill>
                <a:latin typeface="Arial" pitchFamily="34" charset="0"/>
                <a:cs typeface="Arial" pitchFamily="34" charset="0"/>
              </a:rPr>
              <a:t>Ark </a:t>
            </a:r>
            <a:r>
              <a:rPr lang="en-US" sz="1600" b="1" dirty="0" err="1" smtClean="0">
                <a:solidFill>
                  <a:srgbClr val="000000"/>
                </a:solidFill>
                <a:latin typeface="Arial" pitchFamily="34" charset="0"/>
                <a:cs typeface="Arial" pitchFamily="34" charset="0"/>
              </a:rPr>
              <a:t>darvozasi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qarshisida</a:t>
            </a:r>
            <a:r>
              <a:rPr lang="en-US" sz="1600" b="1" dirty="0" smtClean="0">
                <a:solidFill>
                  <a:srgbClr val="000000"/>
                </a:solidFill>
                <a:latin typeface="Arial" pitchFamily="34" charset="0"/>
                <a:cs typeface="Arial" pitchFamily="34" charset="0"/>
              </a:rPr>
              <a:t> Muhammad </a:t>
            </a:r>
            <a:r>
              <a:rPr lang="en-US" sz="1600" b="1" dirty="0" err="1" smtClean="0">
                <a:solidFill>
                  <a:srgbClr val="000000"/>
                </a:solidFill>
                <a:latin typeface="Arial" pitchFamily="34" charset="0"/>
                <a:cs typeface="Arial" pitchFamily="34" charset="0"/>
              </a:rPr>
              <a:t>Rahimxon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madrasasi</a:t>
            </a:r>
            <a:r>
              <a:rPr lang="en-US" sz="1600" b="1" dirty="0" smtClean="0">
                <a:solidFill>
                  <a:srgbClr val="000000"/>
                </a:solidFill>
                <a:latin typeface="Arial" pitchFamily="34" charset="0"/>
                <a:cs typeface="Arial" pitchFamily="34" charset="0"/>
              </a:rPr>
              <a:t> (1871) </a:t>
            </a:r>
            <a:r>
              <a:rPr lang="en-US" sz="1600" b="1" dirty="0" err="1" smtClean="0">
                <a:solidFill>
                  <a:srgbClr val="000000"/>
                </a:solidFill>
                <a:latin typeface="Arial" pitchFamily="34" charset="0"/>
                <a:cs typeface="Arial" pitchFamily="34" charset="0"/>
              </a:rPr>
              <a:t>bugungi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kunda</a:t>
            </a:r>
            <a:r>
              <a:rPr lang="en-US" sz="1600" b="1" dirty="0" smtClean="0">
                <a:solidFill>
                  <a:srgbClr val="000000"/>
                </a:solidFill>
                <a:latin typeface="Arial" pitchFamily="34" charset="0"/>
                <a:cs typeface="Arial" pitchFamily="34" charset="0"/>
              </a:rPr>
              <a:t> ham </a:t>
            </a:r>
            <a:r>
              <a:rPr lang="en-US" sz="1600" b="1" dirty="0" err="1" smtClean="0">
                <a:solidFill>
                  <a:srgbClr val="000000"/>
                </a:solidFill>
                <a:latin typeface="Arial" pitchFamily="34" charset="0"/>
                <a:cs typeface="Arial" pitchFamily="34" charset="0"/>
              </a:rPr>
              <a:t>Xiva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shahrining</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ko‘rki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hisoblanadi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Ularning</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devorlari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tiniq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zangori</a:t>
            </a:r>
            <a:r>
              <a:rPr lang="en-US" sz="1600" b="1" dirty="0" smtClean="0">
                <a:solidFill>
                  <a:srgbClr val="000000"/>
                </a:solidFill>
                <a:latin typeface="Arial" pitchFamily="34" charset="0"/>
                <a:cs typeface="Arial" pitchFamily="34" charset="0"/>
              </a:rPr>
              <a:t> rang </a:t>
            </a:r>
            <a:r>
              <a:rPr lang="en-US" sz="1600" b="1" dirty="0" err="1" smtClean="0">
                <a:solidFill>
                  <a:srgbClr val="000000"/>
                </a:solidFill>
                <a:latin typeface="Arial" pitchFamily="34" charset="0"/>
                <a:cs typeface="Arial" pitchFamily="34" charset="0"/>
              </a:rPr>
              <a:t>ustidan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va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yashil</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gullar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tushirilgan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koshinlar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bilan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bezatilgan</a:t>
            </a:r>
            <a:r>
              <a:rPr lang="en-US" sz="1600" b="1" dirty="0" smtClean="0">
                <a:solidFill>
                  <a:srgbClr val="000000"/>
                </a:solidFill>
                <a:latin typeface="Arial" pitchFamily="34" charset="0"/>
                <a:cs typeface="Arial" pitchFamily="34" charset="0"/>
              </a:rPr>
              <a:t>.</a:t>
            </a:r>
            <a:endParaRPr lang="ru-RU" sz="1600" b="1"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417" y="1448981"/>
            <a:ext cx="5436604" cy="1355166"/>
          </a:xfrm>
          <a:prstGeom prst="rect">
            <a:avLst/>
          </a:prstGeom>
          <a:noFill/>
          <a:ln>
            <a:noFill/>
          </a:ln>
        </p:spPr>
      </p:pic>
      <p:sp>
        <p:nvSpPr>
          <p:cNvPr id="8" name="Прямоугольник 7"/>
          <p:cNvSpPr/>
          <p:nvPr/>
        </p:nvSpPr>
        <p:spPr>
          <a:xfrm>
            <a:off x="231119" y="2804147"/>
            <a:ext cx="5183505" cy="298149"/>
          </a:xfrm>
          <a:prstGeom prst="rect">
            <a:avLst/>
          </a:prstGeom>
        </p:spPr>
        <p:txBody>
          <a:bodyPr wrap="square" lIns="51426" tIns="25713" rIns="51426" bIns="25713">
            <a:spAutoFit/>
          </a:bodyPr>
          <a:lstStyle/>
          <a:p>
            <a:pPr algn="ctr"/>
            <a:r>
              <a:rPr lang="en-US" sz="1600" b="1" dirty="0">
                <a:solidFill>
                  <a:srgbClr val="000000"/>
                </a:solidFill>
                <a:latin typeface="Arial" pitchFamily="34" charset="0"/>
                <a:ea typeface="Times New Roman" panose="02020603050405020304" pitchFamily="18" charset="0"/>
                <a:cs typeface="Arial" pitchFamily="34" charset="0"/>
              </a:rPr>
              <a:t>Muhammad </a:t>
            </a:r>
            <a:r>
              <a:rPr lang="en-US" sz="1600" b="1" dirty="0" err="1">
                <a:solidFill>
                  <a:srgbClr val="000000"/>
                </a:solidFill>
                <a:latin typeface="Arial" pitchFamily="34" charset="0"/>
                <a:ea typeface="Times New Roman" panose="02020603050405020304" pitchFamily="18" charset="0"/>
                <a:cs typeface="Arial" pitchFamily="34" charset="0"/>
              </a:rPr>
              <a:t>Rahimxon</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madrasasi</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zamonaviy</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rasm</a:t>
            </a:r>
            <a:r>
              <a:rPr lang="en-US" sz="1600" b="1"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6288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19" y="599430"/>
            <a:ext cx="5312902" cy="540015"/>
          </a:xfrm>
        </p:spPr>
        <p:txBody>
          <a:bodyPr>
            <a:noAutofit/>
          </a:bodyPr>
          <a:lstStyle/>
          <a:p>
            <a:pPr algn="just">
              <a:lnSpc>
                <a:spcPct val="100000"/>
              </a:lnSpc>
            </a:pPr>
            <a:r>
              <a:rPr lang="en-GB" sz="1300" b="1" dirty="0" err="1" smtClean="0">
                <a:solidFill>
                  <a:srgbClr val="000000"/>
                </a:solidFill>
                <a:latin typeface="Arial" pitchFamily="34" charset="0"/>
                <a:cs typeface="Arial" pitchFamily="34" charset="0"/>
              </a:rPr>
              <a:t>Qo‘qon</a:t>
            </a:r>
            <a:r>
              <a:rPr lang="en-GB" sz="1300" b="1" dirty="0" smtClean="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xonligida</a:t>
            </a:r>
            <a:r>
              <a:rPr lang="en-GB" sz="1300" b="1" dirty="0">
                <a:solidFill>
                  <a:srgbClr val="000000"/>
                </a:solidFill>
                <a:latin typeface="Arial" pitchFamily="34" charset="0"/>
                <a:cs typeface="Arial" pitchFamily="34" charset="0"/>
              </a:rPr>
              <a:t> ham </a:t>
            </a:r>
            <a:r>
              <a:rPr lang="en-GB" sz="1300" b="1" dirty="0" err="1">
                <a:solidFill>
                  <a:srgbClr val="000000"/>
                </a:solidFill>
                <a:latin typeface="Arial" pitchFamily="34" charset="0"/>
                <a:cs typeface="Arial" pitchFamily="34" charset="0"/>
              </a:rPr>
              <a:t>ulkan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binolar</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qurilishi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boshlandi</a:t>
            </a:r>
            <a:r>
              <a:rPr lang="en-GB" sz="1300" b="1" dirty="0">
                <a:solidFill>
                  <a:srgbClr val="000000"/>
                </a:solidFill>
                <a:latin typeface="Arial" pitchFamily="34" charset="0"/>
                <a:cs typeface="Arial" pitchFamily="34" charset="0"/>
              </a:rPr>
              <a:t>. XIX </a:t>
            </a:r>
            <a:r>
              <a:rPr lang="en-GB" sz="1300" b="1" dirty="0" err="1">
                <a:solidFill>
                  <a:srgbClr val="000000"/>
                </a:solidFill>
                <a:latin typeface="Arial" pitchFamily="34" charset="0"/>
                <a:cs typeface="Arial" pitchFamily="34" charset="0"/>
              </a:rPr>
              <a:t>asr</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ikkinchi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yarmi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noyob</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arxitektura</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yodgorligi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hisoblanmish</a:t>
            </a:r>
            <a:r>
              <a:rPr lang="en-GB" sz="1300" b="1" dirty="0">
                <a:solidFill>
                  <a:srgbClr val="000000"/>
                </a:solidFill>
                <a:latin typeface="Arial" pitchFamily="34" charset="0"/>
                <a:cs typeface="Arial" pitchFamily="34" charset="0"/>
              </a:rPr>
              <a:t> 100 </a:t>
            </a:r>
            <a:r>
              <a:rPr lang="en-GB" sz="1300" b="1" dirty="0" err="1">
                <a:solidFill>
                  <a:srgbClr val="000000"/>
                </a:solidFill>
                <a:latin typeface="Arial" pitchFamily="34" charset="0"/>
                <a:cs typeface="Arial" pitchFamily="34" charset="0"/>
              </a:rPr>
              <a:t>dan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ortiq</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xonadan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iborat</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Xudoyorxon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saroyi</a:t>
            </a:r>
            <a:r>
              <a:rPr lang="en-GB" sz="1300" b="1" dirty="0">
                <a:solidFill>
                  <a:srgbClr val="000000"/>
                </a:solidFill>
                <a:latin typeface="Arial" pitchFamily="34" charset="0"/>
                <a:cs typeface="Arial" pitchFamily="34" charset="0"/>
              </a:rPr>
              <a:t> (1863-1870) </a:t>
            </a:r>
            <a:r>
              <a:rPr lang="en-GB" sz="1300" b="1" dirty="0" err="1">
                <a:solidFill>
                  <a:srgbClr val="000000"/>
                </a:solidFill>
                <a:latin typeface="Arial" pitchFamily="34" charset="0"/>
                <a:cs typeface="Arial" pitchFamily="34" charset="0"/>
              </a:rPr>
              <a:t>bezaklari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va</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naqshlari</a:t>
            </a:r>
            <a:r>
              <a:rPr lang="en-GB" sz="1300" b="1" dirty="0">
                <a:solidFill>
                  <a:srgbClr val="000000"/>
                </a:solidFill>
                <a:latin typeface="Arial" pitchFamily="34" charset="0"/>
                <a:cs typeface="Arial" pitchFamily="34" charset="0"/>
              </a:rPr>
              <a:t> </a:t>
            </a:r>
            <a:r>
              <a:rPr lang="en-GB" sz="1300" b="1" dirty="0" err="1" smtClean="0">
                <a:solidFill>
                  <a:srgbClr val="000000"/>
                </a:solidFill>
                <a:latin typeface="Arial" pitchFamily="34" charset="0"/>
                <a:cs typeface="Arial" pitchFamily="34" charset="0"/>
              </a:rPr>
              <a:t>o‘zining</a:t>
            </a:r>
            <a:r>
              <a:rPr lang="en-GB" sz="1300" b="1" dirty="0" smtClean="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yorqin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jilosi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bilan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ajralib</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turadi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Hazrati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Kalon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Sohib</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madrasasi</a:t>
            </a:r>
            <a:r>
              <a:rPr lang="en-GB" sz="1300" b="1" dirty="0">
                <a:solidFill>
                  <a:srgbClr val="000000"/>
                </a:solidFill>
                <a:latin typeface="Arial" pitchFamily="34" charset="0"/>
                <a:cs typeface="Arial" pitchFamily="34" charset="0"/>
              </a:rPr>
              <a:t> (1862), </a:t>
            </a:r>
            <a:r>
              <a:rPr lang="en-GB" sz="1300" b="1" dirty="0" err="1">
                <a:solidFill>
                  <a:srgbClr val="000000"/>
                </a:solidFill>
                <a:latin typeface="Arial" pitchFamily="34" charset="0"/>
                <a:cs typeface="Arial" pitchFamily="34" charset="0"/>
              </a:rPr>
              <a:t>Hokim</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oyim</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madrasasi</a:t>
            </a:r>
            <a:r>
              <a:rPr lang="en-GB" sz="1300" b="1" dirty="0">
                <a:solidFill>
                  <a:srgbClr val="000000"/>
                </a:solidFill>
                <a:latin typeface="Arial" pitchFamily="34" charset="0"/>
                <a:cs typeface="Arial" pitchFamily="34" charset="0"/>
              </a:rPr>
              <a:t> (1870), </a:t>
            </a:r>
            <a:r>
              <a:rPr lang="en-GB" sz="1300" b="1" dirty="0" err="1">
                <a:solidFill>
                  <a:srgbClr val="000000"/>
                </a:solidFill>
                <a:latin typeface="Arial" pitchFamily="34" charset="0"/>
                <a:cs typeface="Arial" pitchFamily="34" charset="0"/>
              </a:rPr>
              <a:t>Xudoyorxonning</a:t>
            </a:r>
            <a:r>
              <a:rPr lang="en-GB" sz="1300" b="1" dirty="0">
                <a:solidFill>
                  <a:srgbClr val="000000"/>
                </a:solidFill>
                <a:latin typeface="Arial" pitchFamily="34" charset="0"/>
                <a:cs typeface="Arial" pitchFamily="34" charset="0"/>
              </a:rPr>
              <a:t> </a:t>
            </a:r>
            <a:r>
              <a:rPr lang="en-GB" sz="1300" b="1" dirty="0" err="1" smtClean="0">
                <a:solidFill>
                  <a:srgbClr val="000000"/>
                </a:solidFill>
                <a:latin typeface="Arial" pitchFamily="34" charset="0"/>
                <a:cs typeface="Arial" pitchFamily="34" charset="0"/>
              </a:rPr>
              <a:t>o‘g‘li</a:t>
            </a:r>
            <a:r>
              <a:rPr lang="en-GB" sz="1300" b="1" dirty="0" smtClean="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Sulton</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Murodbek</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madrasasi</a:t>
            </a:r>
            <a:r>
              <a:rPr lang="en-GB" sz="1300" b="1" dirty="0">
                <a:solidFill>
                  <a:srgbClr val="000000"/>
                </a:solidFill>
                <a:latin typeface="Arial" pitchFamily="34" charset="0"/>
                <a:cs typeface="Arial" pitchFamily="34" charset="0"/>
              </a:rPr>
              <a:t> (1872) </a:t>
            </a:r>
            <a:r>
              <a:rPr lang="en-GB" sz="1300" b="1" dirty="0" err="1">
                <a:solidFill>
                  <a:srgbClr val="000000"/>
                </a:solidFill>
                <a:latin typeface="Arial" pitchFamily="34" charset="0"/>
                <a:cs typeface="Arial" pitchFamily="34" charset="0"/>
              </a:rPr>
              <a:t>qurib</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bitkazildi</a:t>
            </a:r>
            <a:r>
              <a:rPr lang="en-GB" sz="1300" b="1" dirty="0">
                <a:solidFill>
                  <a:srgbClr val="000000"/>
                </a:solidFill>
                <a:latin typeface="Arial" pitchFamily="34" charset="0"/>
                <a:cs typeface="Arial" pitchFamily="34" charset="0"/>
              </a:rPr>
              <a:t>. 1877-yilda </a:t>
            </a:r>
            <a:r>
              <a:rPr lang="en-GB" sz="1300" b="1" dirty="0" err="1">
                <a:solidFill>
                  <a:srgbClr val="000000"/>
                </a:solidFill>
                <a:latin typeface="Arial" pitchFamily="34" charset="0"/>
                <a:cs typeface="Arial" pitchFamily="34" charset="0"/>
              </a:rPr>
              <a:t>Andijonda</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Jomiy</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madrasasi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qurilishi</a:t>
            </a:r>
            <a:r>
              <a:rPr lang="en-GB" sz="1300" b="1" dirty="0">
                <a:solidFill>
                  <a:srgbClr val="000000"/>
                </a:solidFill>
                <a:latin typeface="Arial" pitchFamily="34" charset="0"/>
                <a:cs typeface="Arial" pitchFamily="34" charset="0"/>
              </a:rPr>
              <a:t> </a:t>
            </a:r>
            <a:r>
              <a:rPr lang="en-GB" sz="1300" b="1" dirty="0" err="1">
                <a:solidFill>
                  <a:srgbClr val="000000"/>
                </a:solidFill>
                <a:latin typeface="Arial" pitchFamily="34" charset="0"/>
                <a:cs typeface="Arial" pitchFamily="34" charset="0"/>
              </a:rPr>
              <a:t>yakunlandi</a:t>
            </a:r>
            <a:r>
              <a:rPr lang="en-GB" sz="1300" b="1" dirty="0">
                <a:solidFill>
                  <a:srgbClr val="000000"/>
                </a:solidFill>
                <a:latin typeface="Arial" pitchFamily="34" charset="0"/>
                <a:cs typeface="Arial" pitchFamily="34" charset="0"/>
              </a:rPr>
              <a:t>. </a:t>
            </a:r>
            <a:r>
              <a:rPr lang="ru-RU" sz="1300" b="1" dirty="0">
                <a:solidFill>
                  <a:srgbClr val="000000"/>
                </a:solidFill>
                <a:latin typeface="Arial" pitchFamily="34" charset="0"/>
                <a:cs typeface="Arial" pitchFamily="34" charset="0"/>
              </a:rPr>
              <a:t/>
            </a:r>
            <a:br>
              <a:rPr lang="ru-RU" sz="1300" b="1" dirty="0">
                <a:solidFill>
                  <a:srgbClr val="000000"/>
                </a:solidFill>
                <a:latin typeface="Arial" pitchFamily="34" charset="0"/>
                <a:cs typeface="Arial" pitchFamily="34" charset="0"/>
              </a:rPr>
            </a:br>
            <a:r>
              <a:rPr lang="en-US" sz="1300" b="1" dirty="0" smtClean="0">
                <a:solidFill>
                  <a:srgbClr val="000000"/>
                </a:solidFill>
                <a:latin typeface="Arial" pitchFamily="34" charset="0"/>
                <a:cs typeface="Arial" pitchFamily="34" charset="0"/>
              </a:rPr>
              <a:t>.</a:t>
            </a:r>
            <a:endParaRPr lang="ru-RU" sz="1300" b="1" dirty="0">
              <a:solidFill>
                <a:srgbClr val="000000"/>
              </a:solidFill>
              <a:latin typeface="Arial" pitchFamily="34" charset="0"/>
              <a:cs typeface="Arial" pitchFamily="34" charset="0"/>
            </a:endParaRPr>
          </a:p>
        </p:txBody>
      </p:sp>
      <p:sp>
        <p:nvSpPr>
          <p:cNvPr id="8" name="Прямоугольник 7"/>
          <p:cNvSpPr/>
          <p:nvPr/>
        </p:nvSpPr>
        <p:spPr>
          <a:xfrm>
            <a:off x="929799" y="2981450"/>
            <a:ext cx="3813723" cy="221205"/>
          </a:xfrm>
          <a:prstGeom prst="rect">
            <a:avLst/>
          </a:prstGeom>
        </p:spPr>
        <p:txBody>
          <a:bodyPr wrap="square" lIns="51426" tIns="25713" rIns="51426" bIns="25713">
            <a:spAutoFit/>
          </a:bodyPr>
          <a:lstStyle/>
          <a:p>
            <a:pPr algn="ctr"/>
            <a:r>
              <a:rPr lang="en-US" sz="1100" b="1" dirty="0" err="1" smtClean="0">
                <a:solidFill>
                  <a:srgbClr val="000000"/>
                </a:solidFill>
                <a:latin typeface="Arial" pitchFamily="34" charset="0"/>
                <a:ea typeface="Times New Roman" panose="02020603050405020304" pitchFamily="18" charset="0"/>
                <a:cs typeface="Arial" pitchFamily="34" charset="0"/>
              </a:rPr>
              <a:t>Xudoyorxon</a:t>
            </a:r>
            <a:r>
              <a:rPr lang="en-US" sz="1100" b="1" dirty="0" smtClean="0">
                <a:solidFill>
                  <a:srgbClr val="000000"/>
                </a:solidFill>
                <a:latin typeface="Arial" pitchFamily="34" charset="0"/>
                <a:ea typeface="Times New Roman" panose="02020603050405020304" pitchFamily="18" charset="0"/>
                <a:cs typeface="Arial" pitchFamily="34" charset="0"/>
              </a:rPr>
              <a:t> </a:t>
            </a:r>
            <a:r>
              <a:rPr lang="en-US" sz="1100" b="1" dirty="0" err="1" smtClean="0">
                <a:solidFill>
                  <a:srgbClr val="000000"/>
                </a:solidFill>
                <a:latin typeface="Arial" pitchFamily="34" charset="0"/>
                <a:ea typeface="Times New Roman" panose="02020603050405020304" pitchFamily="18" charset="0"/>
                <a:cs typeface="Arial" pitchFamily="34" charset="0"/>
              </a:rPr>
              <a:t>o‘rdasi</a:t>
            </a:r>
            <a:r>
              <a:rPr lang="en-US" sz="1100" b="1" dirty="0" smtClean="0">
                <a:solidFill>
                  <a:srgbClr val="000000"/>
                </a:solidFill>
                <a:latin typeface="Arial" pitchFamily="34" charset="0"/>
                <a:ea typeface="Times New Roman" panose="02020603050405020304" pitchFamily="18" charset="0"/>
                <a:cs typeface="Arial" pitchFamily="34" charset="0"/>
              </a:rPr>
              <a:t> </a:t>
            </a:r>
            <a:r>
              <a:rPr lang="en-US" sz="1100" b="1" dirty="0">
                <a:solidFill>
                  <a:srgbClr val="000000"/>
                </a:solidFill>
                <a:latin typeface="Arial" pitchFamily="34" charset="0"/>
                <a:ea typeface="Times New Roman" panose="02020603050405020304" pitchFamily="18" charset="0"/>
                <a:cs typeface="Arial" pitchFamily="34" charset="0"/>
              </a:rPr>
              <a:t>(</a:t>
            </a:r>
            <a:r>
              <a:rPr lang="en-US" sz="1100" b="1" dirty="0" err="1">
                <a:solidFill>
                  <a:srgbClr val="000000"/>
                </a:solidFill>
                <a:latin typeface="Arial" pitchFamily="34" charset="0"/>
                <a:ea typeface="Times New Roman" panose="02020603050405020304" pitchFamily="18" charset="0"/>
                <a:cs typeface="Arial" pitchFamily="34" charset="0"/>
              </a:rPr>
              <a:t>zamonaviy</a:t>
            </a:r>
            <a:r>
              <a:rPr lang="en-US" sz="1100" b="1" dirty="0">
                <a:solidFill>
                  <a:srgbClr val="000000"/>
                </a:solidFill>
                <a:latin typeface="Arial" pitchFamily="34" charset="0"/>
                <a:ea typeface="Times New Roman" panose="02020603050405020304" pitchFamily="18" charset="0"/>
                <a:cs typeface="Arial" pitchFamily="34" charset="0"/>
              </a:rPr>
              <a:t> </a:t>
            </a:r>
            <a:r>
              <a:rPr lang="en-US" sz="1100" b="1" dirty="0" err="1">
                <a:solidFill>
                  <a:srgbClr val="000000"/>
                </a:solidFill>
                <a:latin typeface="Arial" pitchFamily="34" charset="0"/>
                <a:ea typeface="Times New Roman" panose="02020603050405020304" pitchFamily="18" charset="0"/>
                <a:cs typeface="Arial" pitchFamily="34" charset="0"/>
              </a:rPr>
              <a:t>rasm</a:t>
            </a:r>
            <a:r>
              <a:rPr lang="en-US" sz="1100" b="1" dirty="0">
                <a:solidFill>
                  <a:srgbClr val="000000"/>
                </a:solidFill>
                <a:latin typeface="Arial" pitchFamily="34" charset="0"/>
                <a:ea typeface="Times New Roman" panose="02020603050405020304" pitchFamily="18" charset="0"/>
                <a:cs typeface="Arial" pitchFamily="34" charset="0"/>
              </a:rPr>
              <a:t>)</a:t>
            </a:r>
            <a:endParaRPr lang="ru-RU" sz="1100" dirty="0">
              <a:solidFill>
                <a:srgbClr val="000000"/>
              </a:solidFill>
              <a:latin typeface="Arial" pitchFamily="34" charset="0"/>
              <a:cs typeface="Arial" pitchFamily="34" charset="0"/>
            </a:endParaRPr>
          </a:p>
        </p:txBody>
      </p:sp>
      <p:pic>
        <p:nvPicPr>
          <p:cNvPr id="2050" name="Picture 2" descr="D:\HUJJATLAR\DCIM shaxsiy\2017 Telefon\Camera\IMG_20171111_171034_HDR.jpg"/>
          <p:cNvPicPr>
            <a:picLocks noChangeAspect="1" noChangeArrowheads="1"/>
          </p:cNvPicPr>
          <p:nvPr/>
        </p:nvPicPr>
        <p:blipFill rotWithShape="1">
          <a:blip r:embed="rId2">
            <a:extLst>
              <a:ext uri="{28A0092B-C50C-407E-A947-70E740481C1C}">
                <a14:useLocalDpi xmlns:a14="http://schemas.microsoft.com/office/drawing/2010/main" val="0"/>
              </a:ext>
            </a:extLst>
          </a:blip>
          <a:srcRect t="3978" b="49000"/>
          <a:stretch/>
        </p:blipFill>
        <p:spPr bwMode="auto">
          <a:xfrm>
            <a:off x="107417" y="1548356"/>
            <a:ext cx="5544615" cy="141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6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600" y="647935"/>
            <a:ext cx="3132347" cy="2376264"/>
          </a:xfrm>
        </p:spPr>
        <p:txBody>
          <a:bodyPr>
            <a:normAutofit/>
          </a:bodyPr>
          <a:lstStyle/>
          <a:p>
            <a:r>
              <a:rPr lang="en-US" sz="1800" b="1" dirty="0">
                <a:solidFill>
                  <a:srgbClr val="000000"/>
                </a:solidFill>
                <a:latin typeface="Arial" pitchFamily="34" charset="0"/>
                <a:cs typeface="Arial" pitchFamily="34" charset="0"/>
              </a:rPr>
              <a:t>Bu </a:t>
            </a:r>
            <a:r>
              <a:rPr lang="en-US" sz="1800" b="1" dirty="0" err="1">
                <a:solidFill>
                  <a:srgbClr val="000000"/>
                </a:solidFill>
                <a:latin typeface="Arial" pitchFamily="34" charset="0"/>
                <a:cs typeface="Arial" pitchFamily="34" charset="0"/>
              </a:rPr>
              <a:t>davrda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ikki</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tilda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zullisonayn</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ya’ni</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o‘zbek</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va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fors</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tillarida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ijod</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qilingan</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Ayni</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mahalda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bu</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mada’niyatda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o‘zbek</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adabiyotining</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ulug</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namoyandalari</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ayniqsa</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Alisher</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Navoiy</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asos</a:t>
            </a:r>
            <a:r>
              <a:rPr lang="en-US" sz="1800" b="1" dirty="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solgan</a:t>
            </a:r>
            <a:r>
              <a:rPr lang="en-US" sz="1800" b="1" dirty="0" smtClean="0">
                <a:solidFill>
                  <a:srgbClr val="000000"/>
                </a:solidFill>
                <a:latin typeface="Arial" pitchFamily="34" charset="0"/>
                <a:cs typeface="Arial" pitchFamily="34" charset="0"/>
              </a:rPr>
              <a:t>.</a:t>
            </a:r>
            <a:endParaRPr lang="ru-RU" sz="1800" b="1" dirty="0">
              <a:solidFill>
                <a:srgbClr val="000000"/>
              </a:solidFill>
              <a:latin typeface="Arial" pitchFamily="34" charset="0"/>
              <a:cs typeface="Arial" pitchFamily="34" charset="0"/>
            </a:endParaRPr>
          </a:p>
        </p:txBody>
      </p:sp>
      <p:sp>
        <p:nvSpPr>
          <p:cNvPr id="3" name="Прямоугольник 2"/>
          <p:cNvSpPr/>
          <p:nvPr/>
        </p:nvSpPr>
        <p:spPr>
          <a:xfrm>
            <a:off x="10826" y="12589"/>
            <a:ext cx="5748624" cy="520005"/>
          </a:xfrm>
          <a:prstGeom prst="rect">
            <a:avLst/>
          </a:prstGeom>
          <a:solidFill>
            <a:srgbClr val="0070C0"/>
          </a:solidFill>
        </p:spPr>
        <p:txBody>
          <a:bodyPr wrap="square" lIns="51426" tIns="25713" rIns="51426" bIns="25713">
            <a:spAutoFit/>
          </a:bodyPr>
          <a:lstStyle/>
          <a:p>
            <a:pPr algn="ctr">
              <a:lnSpc>
                <a:spcPct val="200000"/>
              </a:lnSpc>
            </a:pPr>
            <a:r>
              <a:rPr lang="en-US" sz="1800" b="1" dirty="0" err="1" smtClean="0">
                <a:solidFill>
                  <a:schemeClr val="bg1"/>
                </a:solidFill>
                <a:latin typeface="Arial" pitchFamily="34" charset="0"/>
                <a:cs typeface="Arial" pitchFamily="34" charset="0"/>
              </a:rPr>
              <a:t>O‘rta</a:t>
            </a:r>
            <a:r>
              <a:rPr lang="en-US" sz="1800" b="1" dirty="0" smtClean="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Osiyo</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xalqlari</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madaniyatining</a:t>
            </a:r>
            <a:r>
              <a:rPr lang="en-US" sz="1800" b="1" dirty="0">
                <a:solidFill>
                  <a:schemeClr val="bg1"/>
                </a:solidFill>
                <a:latin typeface="Arial" pitchFamily="34" charset="0"/>
                <a:cs typeface="Arial" pitchFamily="34" charset="0"/>
              </a:rPr>
              <a:t> </a:t>
            </a:r>
            <a:r>
              <a:rPr lang="en-US" sz="1800" b="1" dirty="0" err="1" smtClean="0">
                <a:solidFill>
                  <a:schemeClr val="bg1"/>
                </a:solidFill>
                <a:latin typeface="Arial" pitchFamily="34" charset="0"/>
                <a:cs typeface="Arial" pitchFamily="34" charset="0"/>
              </a:rPr>
              <a:t>o‘ziga</a:t>
            </a:r>
            <a:r>
              <a:rPr lang="en-US" sz="1800" b="1" dirty="0" smtClean="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xosligi</a:t>
            </a:r>
            <a:endParaRPr lang="ru-RU" dirty="0">
              <a:solidFill>
                <a:schemeClr val="bg1"/>
              </a:solidFill>
              <a:latin typeface="Arial" pitchFamily="34" charset="0"/>
              <a:cs typeface="Arial" pitchFamily="34" charset="0"/>
            </a:endParaRPr>
          </a:p>
        </p:txBody>
      </p:sp>
      <p:pic>
        <p:nvPicPr>
          <p:cNvPr id="9218" name="Picture 2" descr="9-fevral: Buyuk shoir va mutaffakir Mir Alisher Navoiy tavallu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1599" y="647935"/>
            <a:ext cx="2118426" cy="196383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461599" y="2622767"/>
            <a:ext cx="2118426" cy="267372"/>
          </a:xfrm>
          <a:prstGeom prst="rect">
            <a:avLst/>
          </a:prstGeom>
        </p:spPr>
        <p:txBody>
          <a:bodyPr wrap="square" lIns="51426" tIns="25713" rIns="51426" bIns="25713">
            <a:spAutoFit/>
          </a:bodyPr>
          <a:lstStyle/>
          <a:p>
            <a:pPr algn="ctr"/>
            <a:r>
              <a:rPr lang="en-US" sz="1400" b="1" dirty="0" err="1">
                <a:solidFill>
                  <a:srgbClr val="000000"/>
                </a:solidFill>
                <a:latin typeface="Arial" panose="020B0604020202020204" pitchFamily="34" charset="0"/>
                <a:cs typeface="Arial" panose="020B0604020202020204" pitchFamily="34" charset="0"/>
              </a:rPr>
              <a:t>Alisher</a:t>
            </a:r>
            <a:r>
              <a:rPr lang="en-US" sz="1400" b="1" dirty="0">
                <a:solidFill>
                  <a:srgbClr val="000000"/>
                </a:solidFill>
                <a:latin typeface="Arial" panose="020B0604020202020204" pitchFamily="34" charset="0"/>
                <a:cs typeface="Arial" panose="020B0604020202020204" pitchFamily="34" charset="0"/>
              </a:rPr>
              <a:t> </a:t>
            </a:r>
            <a:r>
              <a:rPr lang="en-US" sz="1400" b="1" dirty="0" err="1">
                <a:solidFill>
                  <a:srgbClr val="000000"/>
                </a:solidFill>
                <a:latin typeface="Arial" panose="020B0604020202020204" pitchFamily="34" charset="0"/>
                <a:cs typeface="Arial" panose="020B0604020202020204" pitchFamily="34" charset="0"/>
              </a:rPr>
              <a:t>Navoiy</a:t>
            </a:r>
            <a:r>
              <a:rPr lang="en-US" sz="1400" b="1" dirty="0">
                <a:solidFill>
                  <a:srgbClr val="000000"/>
                </a:solidFill>
                <a:latin typeface="Arial" panose="020B0604020202020204" pitchFamily="34" charset="0"/>
                <a:cs typeface="Arial" panose="020B0604020202020204" pitchFamily="34" charset="0"/>
              </a:rPr>
              <a:t> </a:t>
            </a:r>
            <a:endParaRPr lang="ru-RU"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75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719944"/>
            <a:ext cx="5485931" cy="2340260"/>
          </a:xfrm>
        </p:spPr>
        <p:style>
          <a:lnRef idx="2">
            <a:schemeClr val="accent1"/>
          </a:lnRef>
          <a:fillRef idx="1">
            <a:schemeClr val="lt1"/>
          </a:fillRef>
          <a:effectRef idx="0">
            <a:schemeClr val="accent1"/>
          </a:effectRef>
          <a:fontRef idx="minor">
            <a:schemeClr val="dk1"/>
          </a:fontRef>
        </p:style>
        <p:txBody>
          <a:bodyPr>
            <a:noAutofit/>
          </a:bodyPr>
          <a:lstStyle/>
          <a:p>
            <a:r>
              <a:rPr lang="en-US" sz="1800" b="1" dirty="0" smtClean="0">
                <a:solidFill>
                  <a:srgbClr val="000000"/>
                </a:solidFill>
                <a:latin typeface="Arial" pitchFamily="34" charset="0"/>
                <a:cs typeface="Arial" pitchFamily="34" charset="0"/>
              </a:rPr>
              <a:t>EPOS – </a:t>
            </a:r>
            <a:r>
              <a:rPr lang="en-US" sz="1800" b="1" dirty="0" err="1" smtClean="0">
                <a:solidFill>
                  <a:srgbClr val="000000"/>
                </a:solidFill>
                <a:latin typeface="Arial" pitchFamily="34" charset="0"/>
                <a:cs typeface="Arial" pitchFamily="34" charset="0"/>
              </a:rPr>
              <a:t>xalq</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og‘zaki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ijodida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qahramonlik</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va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qahramonlar</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haqidagi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dostonlar</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majmuasi</a:t>
            </a:r>
            <a:r>
              <a:rPr lang="en-US" sz="1800" b="1" dirty="0" smtClean="0">
                <a:solidFill>
                  <a:srgbClr val="000000"/>
                </a:solidFill>
                <a:latin typeface="Arial" pitchFamily="34" charset="0"/>
                <a:cs typeface="Arial" pitchFamily="34" charset="0"/>
              </a:rPr>
              <a:t>.</a:t>
            </a:r>
            <a:r>
              <a:rPr lang="en-US" sz="1800" b="1" dirty="0" smtClean="0">
                <a:solidFill>
                  <a:srgbClr val="000000"/>
                </a:solidFill>
                <a:latin typeface="Arial" pitchFamily="34" charset="0"/>
                <a:cs typeface="Arial" pitchFamily="34" charset="0"/>
              </a:rPr>
              <a:t/>
            </a:r>
            <a:br>
              <a:rPr lang="en-US" sz="1800" b="1" dirty="0" smtClean="0">
                <a:solidFill>
                  <a:srgbClr val="000000"/>
                </a:solidFill>
                <a:latin typeface="Arial" pitchFamily="34" charset="0"/>
                <a:cs typeface="Arial" pitchFamily="34" charset="0"/>
              </a:rPr>
            </a:br>
            <a:r>
              <a:rPr lang="en-US" sz="1800" b="1" dirty="0" smtClean="0">
                <a:solidFill>
                  <a:srgbClr val="000000"/>
                </a:solidFill>
                <a:latin typeface="Arial" pitchFamily="34" charset="0"/>
                <a:cs typeface="Arial" pitchFamily="34" charset="0"/>
              </a:rPr>
              <a:t/>
            </a:r>
            <a:br>
              <a:rPr lang="en-US" sz="1800" b="1" dirty="0" smtClean="0">
                <a:solidFill>
                  <a:srgbClr val="000000"/>
                </a:solidFill>
                <a:latin typeface="Arial" pitchFamily="34" charset="0"/>
                <a:cs typeface="Arial" pitchFamily="34" charset="0"/>
              </a:rPr>
            </a:br>
            <a:r>
              <a:rPr lang="en-US" sz="1800" b="1" dirty="0" smtClean="0">
                <a:solidFill>
                  <a:srgbClr val="000000"/>
                </a:solidFill>
                <a:latin typeface="Arial" pitchFamily="34" charset="0"/>
                <a:cs typeface="Arial" pitchFamily="34" charset="0"/>
              </a:rPr>
              <a:t>XONAQOH – </a:t>
            </a:r>
            <a:r>
              <a:rPr lang="en-US" sz="1800" b="1" dirty="0" err="1" smtClean="0">
                <a:solidFill>
                  <a:srgbClr val="000000"/>
                </a:solidFill>
                <a:latin typeface="Arial" pitchFamily="34" charset="0"/>
                <a:cs typeface="Arial" pitchFamily="34" charset="0"/>
              </a:rPr>
              <a:t>darveshlar</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uchun</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maishiy</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xona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va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masjiddan</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iborat</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yotoqxona</a:t>
            </a:r>
            <a:r>
              <a:rPr lang="en-US" sz="1800" b="1" dirty="0" smtClean="0">
                <a:solidFill>
                  <a:srgbClr val="000000"/>
                </a:solidFill>
                <a:latin typeface="Arial" pitchFamily="34" charset="0"/>
                <a:cs typeface="Arial" pitchFamily="34" charset="0"/>
              </a:rPr>
              <a:t>.</a:t>
            </a:r>
            <a:br>
              <a:rPr lang="en-US" sz="1800" b="1" dirty="0" smtClean="0">
                <a:solidFill>
                  <a:srgbClr val="000000"/>
                </a:solidFill>
                <a:latin typeface="Arial" pitchFamily="34" charset="0"/>
                <a:cs typeface="Arial" pitchFamily="34" charset="0"/>
              </a:rPr>
            </a:br>
            <a:r>
              <a:rPr lang="en-US" sz="1800" b="1" dirty="0" smtClean="0">
                <a:solidFill>
                  <a:srgbClr val="000000"/>
                </a:solidFill>
                <a:latin typeface="Arial" pitchFamily="34" charset="0"/>
                <a:cs typeface="Arial" pitchFamily="34" charset="0"/>
              </a:rPr>
              <a:t/>
            </a:r>
            <a:br>
              <a:rPr lang="en-US" sz="1800" b="1" dirty="0" smtClean="0">
                <a:solidFill>
                  <a:srgbClr val="000000"/>
                </a:solidFill>
                <a:latin typeface="Arial" pitchFamily="34" charset="0"/>
                <a:cs typeface="Arial" pitchFamily="34" charset="0"/>
              </a:rPr>
            </a:br>
            <a:r>
              <a:rPr lang="en-US" sz="1800" b="1" dirty="0" smtClean="0">
                <a:solidFill>
                  <a:srgbClr val="000000"/>
                </a:solidFill>
                <a:latin typeface="Arial" pitchFamily="34" charset="0"/>
                <a:cs typeface="Arial" pitchFamily="34" charset="0"/>
              </a:rPr>
              <a:t>TRUPPA – </a:t>
            </a:r>
            <a:r>
              <a:rPr lang="en-US" sz="1800" b="1" dirty="0" err="1" smtClean="0">
                <a:solidFill>
                  <a:srgbClr val="000000"/>
                </a:solidFill>
                <a:latin typeface="Arial" pitchFamily="34" charset="0"/>
                <a:cs typeface="Arial" pitchFamily="34" charset="0"/>
              </a:rPr>
              <a:t>teatr</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yoki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sirk</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artistlari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jamoasi</a:t>
            </a:r>
            <a:r>
              <a:rPr lang="en-US" sz="1800" b="1" dirty="0" smtClean="0">
                <a:solidFill>
                  <a:srgbClr val="000000"/>
                </a:solidFill>
                <a:latin typeface="Arial" pitchFamily="34" charset="0"/>
                <a:cs typeface="Arial" pitchFamily="34" charset="0"/>
              </a:rPr>
              <a:t>.</a:t>
            </a:r>
            <a:endParaRPr lang="ru-RU" sz="1800" b="1" dirty="0">
              <a:solidFill>
                <a:srgbClr val="000000"/>
              </a:solidFill>
              <a:latin typeface="Arial" pitchFamily="34" charset="0"/>
              <a:cs typeface="Arial" pitchFamily="34" charset="0"/>
            </a:endParaRPr>
          </a:p>
        </p:txBody>
      </p:sp>
      <p:sp>
        <p:nvSpPr>
          <p:cNvPr id="5" name="Заголовок 1"/>
          <p:cNvSpPr txBox="1">
            <a:spLocks/>
          </p:cNvSpPr>
          <p:nvPr/>
        </p:nvSpPr>
        <p:spPr>
          <a:xfrm>
            <a:off x="0" y="-36140"/>
            <a:ext cx="5759450" cy="626211"/>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err="1" smtClean="0">
                <a:solidFill>
                  <a:schemeClr val="bg1"/>
                </a:solidFill>
                <a:latin typeface="Arial" pitchFamily="34" charset="0"/>
                <a:cs typeface="Arial" pitchFamily="34" charset="0"/>
              </a:rPr>
              <a:t>Atamalarni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eslab</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qoling</a:t>
            </a:r>
            <a:r>
              <a:rPr lang="en-US" sz="2400" b="1" dirty="0" smtClean="0">
                <a:solidFill>
                  <a:schemeClr val="bg1"/>
                </a:solidFill>
                <a:latin typeface="Arial" pitchFamily="34" charset="0"/>
                <a:cs typeface="Arial" pitchFamily="34" charset="0"/>
              </a:rPr>
              <a:t>?</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73846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err="1">
                <a:solidFill>
                  <a:schemeClr val="bg1"/>
                </a:solidFill>
                <a:latin typeface="Arial" pitchFamily="34" charset="0"/>
                <a:cs typeface="Arial" pitchFamily="34" charset="0"/>
              </a:rPr>
              <a:t>Mustaqil</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bajarish</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uchun</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topshiriq</a:t>
            </a:r>
            <a:r>
              <a:rPr lang="en-US" sz="2400" b="1" dirty="0" smtClean="0">
                <a:solidFill>
                  <a:schemeClr val="bg1"/>
                </a:solidFill>
                <a:latin typeface="Arial" pitchFamily="34" charset="0"/>
                <a:cs typeface="Arial" pitchFamily="34" charset="0"/>
              </a:rPr>
              <a:t>:</a:t>
            </a:r>
            <a:endParaRPr lang="ru-RU" sz="24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719943"/>
            <a:ext cx="5472609" cy="2484129"/>
          </a:xfrm>
        </p:spPr>
        <p:txBody>
          <a:bodyPr>
            <a:normAutofit/>
          </a:bodyPr>
          <a:lstStyle/>
          <a:p>
            <a:pPr marL="0" indent="0" algn="just">
              <a:buNone/>
            </a:pPr>
            <a:r>
              <a:rPr lang="en-US" sz="1800" b="1" dirty="0" smtClean="0">
                <a:solidFill>
                  <a:srgbClr val="000000"/>
                </a:solidFill>
                <a:latin typeface="Arial" pitchFamily="34" charset="0"/>
                <a:cs typeface="Arial" pitchFamily="34" charset="0"/>
              </a:rPr>
              <a:t>1. XIX </a:t>
            </a:r>
            <a:r>
              <a:rPr lang="en-US" sz="1800" b="1" dirty="0" err="1" smtClean="0">
                <a:solidFill>
                  <a:srgbClr val="000000"/>
                </a:solidFill>
                <a:latin typeface="Arial" pitchFamily="34" charset="0"/>
                <a:cs typeface="Arial" pitchFamily="34" charset="0"/>
              </a:rPr>
              <a:t>asr</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o‘rtalarida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O‘rta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Osiyo</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aholisi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xalq</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ijodiyotining</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keng</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tarqalgan</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namunalarini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sanab</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bering</a:t>
            </a:r>
            <a:r>
              <a:rPr lang="en-US" sz="1800" b="1" dirty="0" smtClean="0">
                <a:solidFill>
                  <a:srgbClr val="000000"/>
                </a:solidFill>
                <a:latin typeface="Arial" pitchFamily="34" charset="0"/>
                <a:cs typeface="Arial" pitchFamily="34" charset="0"/>
              </a:rPr>
              <a:t>.</a:t>
            </a:r>
          </a:p>
          <a:p>
            <a:pPr marL="0" indent="0">
              <a:buNone/>
            </a:pPr>
            <a:r>
              <a:rPr lang="en-US" sz="1800" b="1" dirty="0" smtClean="0">
                <a:solidFill>
                  <a:srgbClr val="000000"/>
                </a:solidFill>
                <a:latin typeface="Arial" pitchFamily="34" charset="0"/>
                <a:cs typeface="Arial" pitchFamily="34" charset="0"/>
              </a:rPr>
              <a:t>2</a:t>
            </a:r>
            <a:r>
              <a:rPr lang="en-US" sz="1800" b="1" dirty="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Munis</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Ogahiy</a:t>
            </a:r>
            <a:r>
              <a:rPr lang="en-US" sz="1800" b="1" dirty="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va</a:t>
            </a:r>
            <a:r>
              <a:rPr lang="en-US" sz="1800" b="1" dirty="0" smtClean="0">
                <a:solidFill>
                  <a:srgbClr val="000000"/>
                </a:solidFill>
                <a:latin typeface="Arial" pitchFamily="34" charset="0"/>
                <a:cs typeface="Arial" pitchFamily="34" charset="0"/>
              </a:rPr>
              <a:t> Ahmad </a:t>
            </a:r>
            <a:r>
              <a:rPr lang="en-US" sz="1800" b="1" dirty="0" err="1" smtClean="0">
                <a:solidFill>
                  <a:srgbClr val="000000"/>
                </a:solidFill>
                <a:latin typeface="Arial" pitchFamily="34" charset="0"/>
                <a:cs typeface="Arial" pitchFamily="34" charset="0"/>
              </a:rPr>
              <a:t>Donish</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ijodidagi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o‘ziga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xos</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jihatlarni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ayting</a:t>
            </a:r>
            <a:r>
              <a:rPr lang="en-US" sz="1800" b="1" dirty="0" smtClean="0">
                <a:solidFill>
                  <a:srgbClr val="000000"/>
                </a:solidFill>
                <a:latin typeface="Arial" pitchFamily="34" charset="0"/>
                <a:cs typeface="Arial" pitchFamily="34" charset="0"/>
              </a:rPr>
              <a:t>.</a:t>
            </a:r>
          </a:p>
          <a:p>
            <a:pPr marL="0" indent="0">
              <a:buNone/>
            </a:pPr>
            <a:r>
              <a:rPr lang="en-US" sz="1800" b="1" dirty="0" smtClean="0">
                <a:solidFill>
                  <a:srgbClr val="000000"/>
                </a:solidFill>
                <a:latin typeface="Arial" pitchFamily="34" charset="0"/>
                <a:cs typeface="Arial" pitchFamily="34" charset="0"/>
              </a:rPr>
              <a:t>3</a:t>
            </a:r>
            <a:r>
              <a:rPr lang="en-US" sz="1800" b="1" dirty="0">
                <a:solidFill>
                  <a:srgbClr val="000000"/>
                </a:solidFill>
                <a:latin typeface="Arial" pitchFamily="34" charset="0"/>
                <a:cs typeface="Arial" pitchFamily="34" charset="0"/>
              </a:rPr>
              <a:t>. </a:t>
            </a:r>
            <a:r>
              <a:rPr lang="en-US" sz="1800" b="1" dirty="0" smtClean="0">
                <a:solidFill>
                  <a:srgbClr val="000000"/>
                </a:solidFill>
                <a:latin typeface="Arial" pitchFamily="34" charset="0"/>
                <a:cs typeface="Arial" pitchFamily="34" charset="0"/>
              </a:rPr>
              <a:t>XIX </a:t>
            </a:r>
            <a:r>
              <a:rPr lang="en-US" sz="1800" b="1" dirty="0" err="1" smtClean="0">
                <a:solidFill>
                  <a:srgbClr val="000000"/>
                </a:solidFill>
                <a:latin typeface="Arial" pitchFamily="34" charset="0"/>
                <a:cs typeface="Arial" pitchFamily="34" charset="0"/>
              </a:rPr>
              <a:t>asrda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xonliklardagi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me’morchilikning</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o‘ziga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xos</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jihatlari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nimalarda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ko‘rinadi</a:t>
            </a:r>
            <a:r>
              <a:rPr lang="en-US" sz="1800" b="1" dirty="0">
                <a:solidFill>
                  <a:srgbClr val="000000"/>
                </a:solidFill>
                <a:latin typeface="Arial" pitchFamily="34" charset="0"/>
                <a:cs typeface="Arial" pitchFamily="34" charset="0"/>
              </a:rPr>
              <a:t>?</a:t>
            </a:r>
            <a:endParaRPr lang="ru-RU" sz="1800" b="1" dirty="0">
              <a:solidFill>
                <a:srgbClr val="000000"/>
              </a:solidFill>
              <a:latin typeface="Arial" pitchFamily="34" charset="0"/>
              <a:cs typeface="Arial" pitchFamily="34" charset="0"/>
            </a:endParaRPr>
          </a:p>
        </p:txBody>
      </p:sp>
      <p:sp>
        <p:nvSpPr>
          <p:cNvPr id="4" name="Прямоугольник 3"/>
          <p:cNvSpPr/>
          <p:nvPr/>
        </p:nvSpPr>
        <p:spPr>
          <a:xfrm>
            <a:off x="107418" y="2916177"/>
            <a:ext cx="5544616" cy="287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192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0" y="0"/>
            <a:ext cx="5759450" cy="518529"/>
          </a:xfrm>
          <a:solidFill>
            <a:srgbClr val="0070C0"/>
          </a:solidFill>
        </p:spPr>
        <p:txBody>
          <a:bodyPr/>
          <a:lstStyle/>
          <a:p>
            <a:r>
              <a:rPr lang="en-US" altLang="ru-RU" sz="2000" b="1" dirty="0" err="1">
                <a:solidFill>
                  <a:schemeClr val="bg1"/>
                </a:solidFill>
                <a:latin typeface="Arial" panose="020B0604020202020204" pitchFamily="34" charset="0"/>
                <a:cs typeface="Arial" panose="020B0604020202020204" pitchFamily="34" charset="0"/>
              </a:rPr>
              <a:t>Xalq</a:t>
            </a:r>
            <a:r>
              <a:rPr lang="en-US" altLang="ru-RU" sz="2000" b="1" dirty="0">
                <a:solidFill>
                  <a:schemeClr val="bg1"/>
                </a:solidFill>
                <a:latin typeface="Arial" panose="020B0604020202020204" pitchFamily="34" charset="0"/>
                <a:cs typeface="Arial" panose="020B0604020202020204" pitchFamily="34" charset="0"/>
              </a:rPr>
              <a:t> </a:t>
            </a:r>
            <a:r>
              <a:rPr lang="en-US" altLang="ru-RU" sz="2000" b="1" dirty="0" err="1">
                <a:solidFill>
                  <a:schemeClr val="bg1"/>
                </a:solidFill>
                <a:latin typeface="Arial" panose="020B0604020202020204" pitchFamily="34" charset="0"/>
                <a:cs typeface="Arial" panose="020B0604020202020204" pitchFamily="34" charset="0"/>
              </a:rPr>
              <a:t>ijodiyoti</a:t>
            </a:r>
            <a:r>
              <a:rPr lang="en-US" altLang="ru-RU" sz="2000" b="1" dirty="0">
                <a:solidFill>
                  <a:schemeClr val="bg1"/>
                </a:solidFill>
                <a:latin typeface="Arial" panose="020B0604020202020204" pitchFamily="34" charset="0"/>
                <a:cs typeface="Arial" panose="020B0604020202020204" pitchFamily="34" charset="0"/>
              </a:rPr>
              <a:t>. </a:t>
            </a:r>
            <a:r>
              <a:rPr lang="en-US" altLang="ru-RU" sz="2000" b="1" dirty="0" err="1">
                <a:solidFill>
                  <a:schemeClr val="bg1"/>
                </a:solidFill>
                <a:latin typeface="Arial" panose="020B0604020202020204" pitchFamily="34" charset="0"/>
                <a:cs typeface="Arial" panose="020B0604020202020204" pitchFamily="34" charset="0"/>
              </a:rPr>
              <a:t>Ta’lim</a:t>
            </a:r>
            <a:endParaRPr lang="ru-RU" altLang="ru-RU" sz="20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57580" y="565410"/>
            <a:ext cx="5444291" cy="913703"/>
          </a:xfrm>
          <a:prstGeom prst="rect">
            <a:avLst/>
          </a:prstGeom>
        </p:spPr>
        <p:txBody>
          <a:bodyPr wrap="square" lIns="51426" tIns="25713" rIns="51426" bIns="25713">
            <a:spAutoFit/>
          </a:bodyPr>
          <a:lstStyle/>
          <a:p>
            <a:pPr algn="ctr"/>
            <a:r>
              <a:rPr lang="en-US" sz="1400" b="1" dirty="0" err="1">
                <a:solidFill>
                  <a:srgbClr val="0070C0"/>
                </a:solidFill>
                <a:latin typeface="Arial" pitchFamily="34" charset="0"/>
                <a:ea typeface="Times New Roman" panose="02020603050405020304" pitchFamily="18" charset="0"/>
                <a:cs typeface="Arial" pitchFamily="34" charset="0"/>
              </a:rPr>
              <a:t>Xonliklardagi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aholining</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aksariyati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o‘zbek</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tilida</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so‘zlashgan</a:t>
            </a:r>
            <a:r>
              <a:rPr lang="en-US" sz="1400" b="1" dirty="0">
                <a:solidFill>
                  <a:srgbClr val="0070C0"/>
                </a:solidFill>
                <a:latin typeface="Arial" pitchFamily="34" charset="0"/>
                <a:ea typeface="Times New Roman" panose="02020603050405020304" pitchFamily="18" charset="0"/>
                <a:cs typeface="Arial" pitchFamily="34" charset="0"/>
              </a:rPr>
              <a:t>. </a:t>
            </a:r>
            <a:endParaRPr lang="en-US" sz="1400" b="1" dirty="0" smtClean="0">
              <a:solidFill>
                <a:srgbClr val="0070C0"/>
              </a:solidFill>
              <a:latin typeface="Arial" pitchFamily="34" charset="0"/>
              <a:ea typeface="Times New Roman" panose="02020603050405020304" pitchFamily="18" charset="0"/>
              <a:cs typeface="Arial" pitchFamily="34" charset="0"/>
            </a:endParaRPr>
          </a:p>
          <a:p>
            <a:pPr algn="ctr"/>
            <a:r>
              <a:rPr lang="en-US" sz="1400" b="1" dirty="0" smtClean="0">
                <a:solidFill>
                  <a:srgbClr val="0070C0"/>
                </a:solidFill>
                <a:latin typeface="Arial" pitchFamily="34" charset="0"/>
                <a:ea typeface="Times New Roman" panose="02020603050405020304" pitchFamily="18" charset="0"/>
                <a:cs typeface="Arial" pitchFamily="34" charset="0"/>
              </a:rPr>
              <a:t>Bu </a:t>
            </a:r>
            <a:r>
              <a:rPr lang="en-US" sz="1400" b="1" dirty="0" err="1">
                <a:solidFill>
                  <a:srgbClr val="0070C0"/>
                </a:solidFill>
                <a:latin typeface="Arial" pitchFamily="34" charset="0"/>
                <a:ea typeface="Times New Roman" panose="02020603050405020304" pitchFamily="18" charset="0"/>
                <a:cs typeface="Arial" pitchFamily="34" charset="0"/>
              </a:rPr>
              <a:t>tilda</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oliyhimmat</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qahramon</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va</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bahodirlarning</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jasorati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ularning</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g‘alabalari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va</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adolat</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uchun</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kurashlari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sharaflangan</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xalq</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dostonlari</a:t>
            </a:r>
            <a:r>
              <a:rPr lang="en-US" sz="1400" b="1" dirty="0">
                <a:solidFill>
                  <a:srgbClr val="0070C0"/>
                </a:solidFill>
                <a:latin typeface="Arial" pitchFamily="34" charset="0"/>
                <a:ea typeface="Times New Roman" panose="02020603050405020304" pitchFamily="18" charset="0"/>
                <a:cs typeface="Arial" pitchFamily="34" charset="0"/>
              </a:rPr>
              <a:t> – </a:t>
            </a:r>
            <a:r>
              <a:rPr lang="en-US" sz="1400" b="1" dirty="0" err="1">
                <a:solidFill>
                  <a:srgbClr val="0070C0"/>
                </a:solidFill>
                <a:latin typeface="Arial" pitchFamily="34" charset="0"/>
                <a:ea typeface="Times New Roman" panose="02020603050405020304" pitchFamily="18" charset="0"/>
                <a:cs typeface="Arial" pitchFamily="34" charset="0"/>
              </a:rPr>
              <a:t>qahramonlik</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eposlari</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keng</a:t>
            </a:r>
            <a:r>
              <a:rPr lang="en-US" sz="1400" b="1" dirty="0">
                <a:solidFill>
                  <a:srgbClr val="0070C0"/>
                </a:solidFill>
                <a:latin typeface="Arial" pitchFamily="34" charset="0"/>
                <a:ea typeface="Times New Roman" panose="02020603050405020304" pitchFamily="18" charset="0"/>
                <a:cs typeface="Arial" pitchFamily="34" charset="0"/>
              </a:rPr>
              <a:t> </a:t>
            </a:r>
            <a:r>
              <a:rPr lang="en-US" sz="1400" b="1" dirty="0" err="1">
                <a:solidFill>
                  <a:srgbClr val="0070C0"/>
                </a:solidFill>
                <a:latin typeface="Arial" pitchFamily="34" charset="0"/>
                <a:ea typeface="Times New Roman" panose="02020603050405020304" pitchFamily="18" charset="0"/>
                <a:cs typeface="Arial" pitchFamily="34" charset="0"/>
              </a:rPr>
              <a:t>tarqalgan</a:t>
            </a:r>
            <a:r>
              <a:rPr lang="en-US" sz="1400" b="1" dirty="0">
                <a:solidFill>
                  <a:srgbClr val="0070C0"/>
                </a:solidFill>
                <a:latin typeface="Arial" pitchFamily="34" charset="0"/>
                <a:ea typeface="Times New Roman" panose="02020603050405020304" pitchFamily="18" charset="0"/>
                <a:cs typeface="Arial" pitchFamily="34" charset="0"/>
              </a:rPr>
              <a:t>.</a:t>
            </a:r>
            <a:endParaRPr lang="ru-RU" sz="1400" b="1" dirty="0">
              <a:solidFill>
                <a:srgbClr val="0070C0"/>
              </a:solidFill>
              <a:latin typeface="Arial" pitchFamily="34" charset="0"/>
              <a:cs typeface="Arial" pitchFamily="34" charset="0"/>
            </a:endParaRPr>
          </a:p>
        </p:txBody>
      </p:sp>
      <p:pic>
        <p:nvPicPr>
          <p:cNvPr id="1026" name="Picture 2" descr="Искусство Средней Азии [1961 - - Всеобщая история искусств. Том 2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553" y="1556507"/>
            <a:ext cx="3220208" cy="157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7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ИСКУССТВО СРЕДНЕЙ АЗИИ XVIII – ПЕРВОЙ ПОЛОВИНЫ XIX ВЕКА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0453" y="323900"/>
            <a:ext cx="1529552" cy="2359117"/>
          </a:xfrm>
          <a:prstGeom prst="rect">
            <a:avLst/>
          </a:prstGeom>
          <a:noFill/>
          <a:extLst>
            <a:ext uri="{909E8E84-426E-40DD-AFC4-6F175D3DCCD1}">
              <a14:hiddenFill xmlns:a14="http://schemas.microsoft.com/office/drawing/2010/main">
                <a:solidFill>
                  <a:srgbClr val="FFFFFF"/>
                </a:solidFill>
              </a14:hiddenFill>
            </a:ext>
          </a:extLst>
        </p:spPr>
      </p:pic>
      <p:sp>
        <p:nvSpPr>
          <p:cNvPr id="7" name="Вертикальный свиток 6"/>
          <p:cNvSpPr/>
          <p:nvPr/>
        </p:nvSpPr>
        <p:spPr>
          <a:xfrm>
            <a:off x="222056" y="323900"/>
            <a:ext cx="3583048" cy="2237067"/>
          </a:xfrm>
          <a:prstGeom prst="verticalScroll">
            <a:avLst/>
          </a:prstGeom>
        </p:spPr>
        <p:style>
          <a:lnRef idx="2">
            <a:schemeClr val="accent1"/>
          </a:lnRef>
          <a:fillRef idx="1">
            <a:schemeClr val="lt1"/>
          </a:fillRef>
          <a:effectRef idx="0">
            <a:schemeClr val="accent1"/>
          </a:effectRef>
          <a:fontRef idx="minor">
            <a:schemeClr val="dk1"/>
          </a:fontRef>
        </p:style>
        <p:txBody>
          <a:bodyPr lIns="51426" tIns="25713" rIns="51426" bIns="25713" rtlCol="0" anchor="ctr"/>
          <a:lstStyle/>
          <a:p>
            <a:pPr algn="ctr"/>
            <a:r>
              <a:rPr lang="en-US" sz="1600" b="1" dirty="0">
                <a:solidFill>
                  <a:srgbClr val="000000"/>
                </a:solidFill>
                <a:latin typeface="Arial" pitchFamily="34" charset="0"/>
                <a:cs typeface="Arial" pitchFamily="34" charset="0"/>
              </a:rPr>
              <a:t>XIX </a:t>
            </a:r>
            <a:r>
              <a:rPr lang="en-US" sz="1600" b="1" dirty="0" err="1">
                <a:solidFill>
                  <a:srgbClr val="000000"/>
                </a:solidFill>
                <a:latin typeface="Arial" pitchFamily="34" charset="0"/>
                <a:cs typeface="Arial" pitchFamily="34" charset="0"/>
              </a:rPr>
              <a:t>asrda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qirqqa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yaqin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doston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ma’lum</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bo‘lib</a:t>
            </a:r>
            <a:r>
              <a:rPr lang="en-US" sz="1600" b="1"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Alpomish</a:t>
            </a:r>
            <a:r>
              <a:rPr lang="en-US" sz="1600" b="1" dirty="0" smtClean="0">
                <a:solidFill>
                  <a:srgbClr val="000000"/>
                </a:solidFill>
                <a:latin typeface="Arial" pitchFamily="34" charset="0"/>
                <a:cs typeface="Arial" pitchFamily="34" charset="0"/>
              </a:rPr>
              <a:t>”</a:t>
            </a:r>
            <a:r>
              <a:rPr lang="en-US" sz="1600" b="1"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Go‘ro‘g‘li</a:t>
            </a:r>
            <a:r>
              <a:rPr lang="en-US" sz="1600" b="1" dirty="0" smtClean="0">
                <a:solidFill>
                  <a:srgbClr val="000000"/>
                </a:solidFill>
                <a:latin typeface="Arial" pitchFamily="34" charset="0"/>
                <a:cs typeface="Arial" pitchFamily="34" charset="0"/>
              </a:rPr>
              <a:t>”</a:t>
            </a:r>
            <a:r>
              <a:rPr lang="en-US" sz="1600" b="1"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Kuntug‘mish</a:t>
            </a:r>
            <a:r>
              <a:rPr lang="en-US" sz="1600" b="1" dirty="0" smtClean="0">
                <a:solidFill>
                  <a:srgbClr val="000000"/>
                </a:solidFill>
                <a:latin typeface="Arial" pitchFamily="34" charset="0"/>
                <a:cs typeface="Arial" pitchFamily="34" charset="0"/>
              </a:rPr>
              <a:t>”</a:t>
            </a:r>
            <a:r>
              <a:rPr lang="en-US" sz="1600" b="1"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Shirin</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va</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Shakar</a:t>
            </a:r>
            <a:r>
              <a:rPr lang="en-US" sz="1600" b="1" dirty="0" smtClean="0">
                <a:solidFill>
                  <a:srgbClr val="000000"/>
                </a:solidFill>
                <a:latin typeface="Arial" pitchFamily="34" charset="0"/>
                <a:cs typeface="Arial" pitchFamily="34" charset="0"/>
              </a:rPr>
              <a:t>”</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dostonlari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ularning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mashhurlari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edi</a:t>
            </a:r>
            <a:r>
              <a:rPr lang="en-US" sz="1600" b="1" dirty="0">
                <a:solidFill>
                  <a:srgbClr val="000000"/>
                </a:solidFill>
                <a:latin typeface="Arial" pitchFamily="34" charset="0"/>
                <a:cs typeface="Arial" pitchFamily="34" charset="0"/>
              </a:rPr>
              <a:t>.</a:t>
            </a:r>
            <a:endParaRPr lang="ru-RU" sz="1600" b="1" dirty="0">
              <a:solidFill>
                <a:srgbClr val="000000"/>
              </a:solidFill>
              <a:latin typeface="Arial" pitchFamily="34" charset="0"/>
              <a:cs typeface="Arial" pitchFamily="34" charset="0"/>
            </a:endParaRPr>
          </a:p>
        </p:txBody>
      </p:sp>
      <p:sp>
        <p:nvSpPr>
          <p:cNvPr id="9" name="Заголовок 1"/>
          <p:cNvSpPr txBox="1">
            <a:spLocks/>
          </p:cNvSpPr>
          <p:nvPr/>
        </p:nvSpPr>
        <p:spPr>
          <a:xfrm>
            <a:off x="222056" y="2700164"/>
            <a:ext cx="5285961" cy="38626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r>
              <a:rPr lang="en-US" sz="1600" b="1" dirty="0" err="1" smtClean="0">
                <a:solidFill>
                  <a:srgbClr val="000000"/>
                </a:solidFill>
                <a:latin typeface="Arial" pitchFamily="34" charset="0"/>
                <a:cs typeface="Arial" pitchFamily="34" charset="0"/>
              </a:rPr>
              <a:t>Aholi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orasida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xalq</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og‘zaki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ijodiyoti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katta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o‘rin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egallagan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4922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7764" y="1530332"/>
            <a:ext cx="3090658" cy="540015"/>
          </a:xfrm>
        </p:spPr>
        <p:txBody>
          <a:bodyPr>
            <a:normAutofit fontScale="90000"/>
          </a:bodyPr>
          <a:lstStyle/>
          <a:p>
            <a:pPr>
              <a:lnSpc>
                <a:spcPct val="100000"/>
              </a:lnSpc>
            </a:pPr>
            <a:r>
              <a:rPr lang="en-US" sz="1700" b="1" dirty="0" smtClean="0">
                <a:solidFill>
                  <a:srgbClr val="000066"/>
                </a:solidFill>
                <a:latin typeface="Arial" pitchFamily="34" charset="0"/>
                <a:cs typeface="Arial" pitchFamily="34" charset="0"/>
              </a:rPr>
              <a:t>   </a:t>
            </a:r>
            <a:r>
              <a:rPr lang="en-US" sz="1700" b="1" dirty="0" err="1" smtClean="0">
                <a:solidFill>
                  <a:srgbClr val="000066"/>
                </a:solidFill>
                <a:latin typeface="Arial" pitchFamily="34" charset="0"/>
                <a:cs typeface="Arial" pitchFamily="34" charset="0"/>
              </a:rPr>
              <a:t>Xalq</a:t>
            </a:r>
            <a:r>
              <a:rPr lang="en-US" sz="1700" b="1" dirty="0" smtClean="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sayillarida</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sayyor</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sirk</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truppalari</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bozor</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maydonlarida</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o‘z</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tomoshalarini</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ko‘rsatib</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aholini</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xushnud</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qilgan</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Polvonlar</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o‘rtasida</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kurash</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musobaqalari</a:t>
            </a:r>
            <a:r>
              <a:rPr lang="en-US" sz="1700" b="1" dirty="0">
                <a:solidFill>
                  <a:srgbClr val="000066"/>
                </a:solidFill>
                <a:latin typeface="Arial" pitchFamily="34" charset="0"/>
                <a:cs typeface="Arial" pitchFamily="34" charset="0"/>
              </a:rPr>
              <a:t> </a:t>
            </a:r>
            <a:r>
              <a:rPr lang="en-US" sz="1700" b="1" dirty="0" err="1">
                <a:solidFill>
                  <a:srgbClr val="000066"/>
                </a:solidFill>
                <a:latin typeface="Arial" pitchFamily="34" charset="0"/>
                <a:cs typeface="Arial" pitchFamily="34" charset="0"/>
              </a:rPr>
              <a:t>o‘tkazilgan</a:t>
            </a:r>
            <a:r>
              <a:rPr lang="en-US" sz="1700" b="1" dirty="0">
                <a:solidFill>
                  <a:srgbClr val="000066"/>
                </a:solidFill>
                <a:latin typeface="Arial" pitchFamily="34" charset="0"/>
                <a:cs typeface="Arial" pitchFamily="34" charset="0"/>
              </a:rPr>
              <a:t>. </a:t>
            </a:r>
            <a:endParaRPr lang="ru-RU" sz="1700" b="1" dirty="0">
              <a:solidFill>
                <a:srgbClr val="000066"/>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830" y="1115988"/>
            <a:ext cx="2237934" cy="1601020"/>
          </a:xfrm>
          <a:prstGeom prst="rect">
            <a:avLst/>
          </a:prstGeom>
          <a:noFill/>
          <a:ln>
            <a:noFill/>
          </a:ln>
        </p:spPr>
      </p:pic>
      <p:sp>
        <p:nvSpPr>
          <p:cNvPr id="3" name="Прямоугольник 2"/>
          <p:cNvSpPr/>
          <p:nvPr/>
        </p:nvSpPr>
        <p:spPr>
          <a:xfrm>
            <a:off x="123013" y="2742189"/>
            <a:ext cx="2511567" cy="298149"/>
          </a:xfrm>
          <a:prstGeom prst="rect">
            <a:avLst/>
          </a:prstGeom>
        </p:spPr>
        <p:txBody>
          <a:bodyPr wrap="none" lIns="51426" tIns="25713" rIns="51426" bIns="25713">
            <a:spAutoFit/>
          </a:bodyPr>
          <a:lstStyle/>
          <a:p>
            <a:r>
              <a:rPr lang="en-US" sz="1600" b="1" dirty="0" err="1">
                <a:solidFill>
                  <a:srgbClr val="000000"/>
                </a:solidFill>
                <a:latin typeface="Arial" panose="020B0604020202020204" pitchFamily="34" charset="0"/>
                <a:cs typeface="Arial" panose="020B0604020202020204" pitchFamily="34" charset="0"/>
              </a:rPr>
              <a:t>Xalq</a:t>
            </a:r>
            <a:r>
              <a:rPr lang="en-US" sz="1600" b="1" dirty="0">
                <a:solidFill>
                  <a:srgbClr val="000000"/>
                </a:solidFill>
                <a:latin typeface="Arial" panose="020B0604020202020204" pitchFamily="34" charset="0"/>
                <a:cs typeface="Arial" panose="020B0604020202020204" pitchFamily="34" charset="0"/>
              </a:rPr>
              <a:t> </a:t>
            </a:r>
            <a:r>
              <a:rPr lang="en-US" sz="1600" b="1" dirty="0" err="1">
                <a:solidFill>
                  <a:srgbClr val="000000"/>
                </a:solidFill>
                <a:latin typeface="Arial" panose="020B0604020202020204" pitchFamily="34" charset="0"/>
                <a:cs typeface="Arial" panose="020B0604020202020204" pitchFamily="34" charset="0"/>
              </a:rPr>
              <a:t>tomoshalari</a:t>
            </a:r>
            <a:r>
              <a:rPr lang="en-US" sz="1600" b="1" dirty="0">
                <a:solidFill>
                  <a:srgbClr val="000000"/>
                </a:solidFill>
                <a:latin typeface="Arial" panose="020B0604020202020204" pitchFamily="34" charset="0"/>
                <a:cs typeface="Arial" panose="020B0604020202020204" pitchFamily="34" charset="0"/>
              </a:rPr>
              <a:t> XIX </a:t>
            </a:r>
            <a:r>
              <a:rPr lang="en-US" sz="1600" b="1" dirty="0" err="1">
                <a:solidFill>
                  <a:srgbClr val="000000"/>
                </a:solidFill>
                <a:latin typeface="Arial" panose="020B0604020202020204" pitchFamily="34" charset="0"/>
                <a:cs typeface="Arial" panose="020B0604020202020204" pitchFamily="34" charset="0"/>
              </a:rPr>
              <a:t>asr</a:t>
            </a:r>
            <a:endParaRPr lang="ru-RU" sz="1600" dirty="0">
              <a:solidFill>
                <a:srgbClr val="000000"/>
              </a:solidFill>
              <a:latin typeface="Arial" panose="020B0604020202020204" pitchFamily="34" charset="0"/>
              <a:cs typeface="Arial" panose="020B0604020202020204" pitchFamily="34" charset="0"/>
            </a:endParaRPr>
          </a:p>
        </p:txBody>
      </p:sp>
      <p:sp>
        <p:nvSpPr>
          <p:cNvPr id="8" name="Заголовок 1"/>
          <p:cNvSpPr txBox="1">
            <a:spLocks/>
          </p:cNvSpPr>
          <p:nvPr/>
        </p:nvSpPr>
        <p:spPr>
          <a:xfrm>
            <a:off x="259830" y="132268"/>
            <a:ext cx="5328592" cy="839704"/>
          </a:xfrm>
          <a:prstGeom prst="rect">
            <a:avLst/>
          </a:prstGeom>
        </p:spPr>
        <p:txBody>
          <a:bodyPr vert="horz" lIns="0" tIns="0" rIns="0" bIns="0" rtlCol="0" anchor="ctr">
            <a:normAutofit fontScale="92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10000"/>
              </a:lnSpc>
            </a:pPr>
            <a:r>
              <a:rPr lang="en-US" altLang="ru-RU" sz="1400" b="1" dirty="0" err="1" smtClean="0">
                <a:solidFill>
                  <a:srgbClr val="000066"/>
                </a:solidFill>
                <a:latin typeface="Arial" pitchFamily="34" charset="0"/>
                <a:cs typeface="Arial" pitchFamily="34" charset="0"/>
              </a:rPr>
              <a:t>Ularda</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amaldorlarning</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illatlari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saroy</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a’yonlarining</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nuqsonlari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va</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ochko‘zligi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kulgi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ostiga</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olinar</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edi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Ba’zi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insofsiz</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amaldor</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va</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boylar</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qoralangan</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hamda</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mehnatkash</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xalqning</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oliyjanobligi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mardligi</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madh</a:t>
            </a:r>
            <a:r>
              <a:rPr lang="en-US" altLang="ru-RU" sz="1400" b="1" dirty="0" smtClean="0">
                <a:solidFill>
                  <a:srgbClr val="000066"/>
                </a:solidFill>
                <a:latin typeface="Arial" pitchFamily="34" charset="0"/>
                <a:cs typeface="Arial" pitchFamily="34" charset="0"/>
              </a:rPr>
              <a:t> </a:t>
            </a:r>
            <a:r>
              <a:rPr lang="en-US" altLang="ru-RU" sz="1400" b="1" dirty="0" err="1" smtClean="0">
                <a:solidFill>
                  <a:srgbClr val="000066"/>
                </a:solidFill>
                <a:latin typeface="Arial" pitchFamily="34" charset="0"/>
                <a:cs typeface="Arial" pitchFamily="34" charset="0"/>
              </a:rPr>
              <a:t>etilgan</a:t>
            </a:r>
            <a:endParaRPr lang="ru-RU" altLang="ru-RU" sz="1400" b="1"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295608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973" y="293247"/>
            <a:ext cx="5183505" cy="413780"/>
          </a:xfrm>
        </p:spPr>
        <p:txBody>
          <a:bodyPr/>
          <a:lstStyle/>
          <a:p>
            <a:r>
              <a:rPr lang="en-US" sz="2000" b="1" dirty="0" err="1">
                <a:solidFill>
                  <a:srgbClr val="000000"/>
                </a:solidFill>
                <a:latin typeface="Arial" pitchFamily="34" charset="0"/>
                <a:cs typeface="Arial" pitchFamily="34" charset="0"/>
              </a:rPr>
              <a:t>Ilm</a:t>
            </a:r>
            <a:r>
              <a:rPr lang="en-US" sz="2000" b="1" dirty="0">
                <a:solidFill>
                  <a:srgbClr val="000000"/>
                </a:solidFill>
                <a:latin typeface="Arial" pitchFamily="34" charset="0"/>
                <a:cs typeface="Arial" pitchFamily="34" charset="0"/>
              </a:rPr>
              <a:t>-fan. </a:t>
            </a:r>
            <a:r>
              <a:rPr lang="en-US" sz="2000" b="1" dirty="0" err="1">
                <a:solidFill>
                  <a:srgbClr val="000000"/>
                </a:solidFill>
                <a:latin typeface="Arial" pitchFamily="34" charset="0"/>
                <a:cs typeface="Arial" pitchFamily="34" charset="0"/>
              </a:rPr>
              <a:t>Adabiyot</a:t>
            </a:r>
            <a:r>
              <a:rPr lang="en-US" sz="2000" b="1" dirty="0">
                <a:solidFill>
                  <a:srgbClr val="000000"/>
                </a:solidFill>
                <a:latin typeface="Arial" pitchFamily="34" charset="0"/>
                <a:cs typeface="Arial" pitchFamily="34" charset="0"/>
              </a:rPr>
              <a:t> </a:t>
            </a:r>
            <a:endParaRPr lang="ru-RU" sz="2000" b="1" dirty="0">
              <a:solidFill>
                <a:srgbClr val="000000"/>
              </a:solidFill>
              <a:latin typeface="Arial" pitchFamily="34" charset="0"/>
              <a:cs typeface="Arial" pitchFamily="34" charset="0"/>
            </a:endParaRPr>
          </a:p>
        </p:txBody>
      </p:sp>
      <p:sp>
        <p:nvSpPr>
          <p:cNvPr id="3" name="Объект 2"/>
          <p:cNvSpPr>
            <a:spLocks noGrp="1"/>
          </p:cNvSpPr>
          <p:nvPr>
            <p:ph idx="1"/>
          </p:nvPr>
        </p:nvSpPr>
        <p:spPr>
          <a:xfrm>
            <a:off x="287973" y="803554"/>
            <a:ext cx="3589563" cy="1640939"/>
          </a:xfrm>
        </p:spPr>
        <p:txBody>
          <a:bodyPr>
            <a:normAutofit fontScale="92500" lnSpcReduction="10000"/>
          </a:bodyPr>
          <a:lstStyle/>
          <a:p>
            <a:pPr marL="0" indent="0" algn="just">
              <a:buNone/>
            </a:pPr>
            <a:r>
              <a:rPr lang="en-US" sz="1700" b="1" dirty="0" smtClean="0">
                <a:solidFill>
                  <a:srgbClr val="000000"/>
                </a:solidFill>
                <a:latin typeface="Arial" pitchFamily="34" charset="0"/>
                <a:cs typeface="Arial" pitchFamily="34" charset="0"/>
              </a:rPr>
              <a:t>	Bu </a:t>
            </a:r>
            <a:r>
              <a:rPr lang="en-US" sz="1700" b="1" dirty="0" err="1">
                <a:solidFill>
                  <a:srgbClr val="000000"/>
                </a:solidFill>
                <a:latin typeface="Arial" pitchFamily="34" charset="0"/>
                <a:cs typeface="Arial" pitchFamily="34" charset="0"/>
              </a:rPr>
              <a:t>davrda</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Xiva</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va</a:t>
            </a:r>
            <a:r>
              <a:rPr lang="en-US" sz="1700" b="1" dirty="0">
                <a:solidFill>
                  <a:srgbClr val="000000"/>
                </a:solidFill>
                <a:latin typeface="Arial" pitchFamily="34" charset="0"/>
                <a:cs typeface="Arial" pitchFamily="34" charset="0"/>
              </a:rPr>
              <a:t> </a:t>
            </a:r>
            <a:r>
              <a:rPr lang="en-US" sz="1700" b="1" dirty="0" err="1" smtClean="0">
                <a:solidFill>
                  <a:srgbClr val="000000"/>
                </a:solidFill>
                <a:latin typeface="Arial" pitchFamily="34" charset="0"/>
                <a:cs typeface="Arial" pitchFamily="34" charset="0"/>
              </a:rPr>
              <a:t>Qo‘qon</a:t>
            </a:r>
            <a:r>
              <a:rPr lang="en-US" sz="1700" b="1" dirty="0" smtClean="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xonliklari</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Buxoro</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amirligida</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ilm</a:t>
            </a:r>
            <a:r>
              <a:rPr lang="en-US" sz="1700" b="1" dirty="0">
                <a:solidFill>
                  <a:srgbClr val="000000"/>
                </a:solidFill>
                <a:latin typeface="Arial" pitchFamily="34" charset="0"/>
                <a:cs typeface="Arial" pitchFamily="34" charset="0"/>
              </a:rPr>
              <a:t> fan </a:t>
            </a:r>
            <a:r>
              <a:rPr lang="en-US" sz="1700" b="1" dirty="0" err="1">
                <a:solidFill>
                  <a:srgbClr val="000000"/>
                </a:solidFill>
                <a:latin typeface="Arial" pitchFamily="34" charset="0"/>
                <a:cs typeface="Arial" pitchFamily="34" charset="0"/>
              </a:rPr>
              <a:t>ma’lum</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darajada</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rivojlangan</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Xiva</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xonligida</a:t>
            </a:r>
            <a:r>
              <a:rPr lang="en-US" sz="1700" b="1" dirty="0">
                <a:solidFill>
                  <a:srgbClr val="000000"/>
                </a:solidFill>
                <a:latin typeface="Arial" pitchFamily="34" charset="0"/>
                <a:cs typeface="Arial" pitchFamily="34" charset="0"/>
              </a:rPr>
              <a:t> </a:t>
            </a:r>
            <a:r>
              <a:rPr lang="en-US" sz="1700" b="1" dirty="0" err="1" smtClean="0">
                <a:solidFill>
                  <a:srgbClr val="000000"/>
                </a:solidFill>
                <a:latin typeface="Arial" pitchFamily="34" charset="0"/>
                <a:cs typeface="Arial" pitchFamily="34" charset="0"/>
              </a:rPr>
              <a:t>Eltuzar</a:t>
            </a:r>
            <a:r>
              <a:rPr lang="en-US" sz="1700" b="1" dirty="0" smtClean="0">
                <a:solidFill>
                  <a:srgbClr val="000000"/>
                </a:solidFill>
                <a:latin typeface="Arial" pitchFamily="34" charset="0"/>
                <a:cs typeface="Arial" pitchFamily="34" charset="0"/>
              </a:rPr>
              <a:t> </a:t>
            </a:r>
            <a:r>
              <a:rPr lang="en-US" sz="1700" b="1" dirty="0">
                <a:solidFill>
                  <a:srgbClr val="000000"/>
                </a:solidFill>
                <a:latin typeface="Arial" pitchFamily="34" charset="0"/>
                <a:cs typeface="Arial" pitchFamily="34" charset="0"/>
              </a:rPr>
              <a:t>(1804-1806) </a:t>
            </a:r>
            <a:r>
              <a:rPr lang="en-US" sz="1700" b="1" dirty="0" err="1">
                <a:solidFill>
                  <a:srgbClr val="000000"/>
                </a:solidFill>
                <a:latin typeface="Arial" pitchFamily="34" charset="0"/>
                <a:cs typeface="Arial" pitchFamily="34" charset="0"/>
              </a:rPr>
              <a:t>farmoyishi</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bilan</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Shermuhammad</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Munis</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Xorazmning</a:t>
            </a:r>
            <a:r>
              <a:rPr lang="en-US" sz="1700" b="1" dirty="0">
                <a:solidFill>
                  <a:srgbClr val="000000"/>
                </a:solidFill>
                <a:latin typeface="Arial" pitchFamily="34" charset="0"/>
                <a:cs typeface="Arial" pitchFamily="34" charset="0"/>
              </a:rPr>
              <a:t> </a:t>
            </a:r>
            <a:r>
              <a:rPr lang="en-US" sz="1700" b="1" dirty="0" smtClean="0">
                <a:solidFill>
                  <a:srgbClr val="000000"/>
                </a:solidFill>
                <a:latin typeface="Arial" pitchFamily="34" charset="0"/>
                <a:cs typeface="Arial" pitchFamily="34" charset="0"/>
              </a:rPr>
              <a:t>1812-yilga </a:t>
            </a:r>
            <a:r>
              <a:rPr lang="en-US" sz="1700" b="1" dirty="0" err="1">
                <a:solidFill>
                  <a:srgbClr val="000000"/>
                </a:solidFill>
                <a:latin typeface="Arial" pitchFamily="34" charset="0"/>
                <a:cs typeface="Arial" pitchFamily="34" charset="0"/>
              </a:rPr>
              <a:t>qadar</a:t>
            </a:r>
            <a:r>
              <a:rPr lang="en-US" sz="1700" b="1" dirty="0">
                <a:solidFill>
                  <a:srgbClr val="000000"/>
                </a:solidFill>
                <a:latin typeface="Arial" pitchFamily="34" charset="0"/>
                <a:cs typeface="Arial" pitchFamily="34" charset="0"/>
              </a:rPr>
              <a:t> </a:t>
            </a:r>
            <a:r>
              <a:rPr lang="en-US" sz="1700" b="1" dirty="0" err="1" smtClean="0">
                <a:solidFill>
                  <a:srgbClr val="000000"/>
                </a:solidFill>
                <a:latin typeface="Arial" pitchFamily="34" charset="0"/>
                <a:cs typeface="Arial" pitchFamily="34" charset="0"/>
              </a:rPr>
              <a:t>bo‘lgan</a:t>
            </a:r>
            <a:r>
              <a:rPr lang="en-US" sz="1700" b="1" dirty="0" smtClean="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tarixini</a:t>
            </a:r>
            <a:r>
              <a:rPr lang="en-US" sz="1700" b="1" dirty="0">
                <a:solidFill>
                  <a:srgbClr val="000000"/>
                </a:solidFill>
                <a:latin typeface="Arial" pitchFamily="34" charset="0"/>
                <a:cs typeface="Arial" pitchFamily="34" charset="0"/>
              </a:rPr>
              <a:t> </a:t>
            </a:r>
            <a:r>
              <a:rPr lang="en-US" sz="1700" b="1" dirty="0" err="1">
                <a:solidFill>
                  <a:srgbClr val="000000"/>
                </a:solidFill>
                <a:latin typeface="Arial" pitchFamily="34" charset="0"/>
                <a:cs typeface="Arial" pitchFamily="34" charset="0"/>
              </a:rPr>
              <a:t>yozgan</a:t>
            </a:r>
            <a:r>
              <a:rPr lang="en-US" sz="1700" b="1" dirty="0">
                <a:solidFill>
                  <a:srgbClr val="000000"/>
                </a:solidFill>
                <a:latin typeface="Arial" pitchFamily="34" charset="0"/>
                <a:cs typeface="Arial" pitchFamily="34" charset="0"/>
              </a:rPr>
              <a:t>.</a:t>
            </a:r>
            <a:endParaRPr lang="ru-RU" sz="1700" b="1" dirty="0">
              <a:solidFill>
                <a:srgbClr val="000000"/>
              </a:solidFill>
              <a:latin typeface="Arial" pitchFamily="34" charset="0"/>
              <a:cs typeface="Arial" pitchFamily="34" charset="0"/>
            </a:endParaRPr>
          </a:p>
        </p:txBody>
      </p:sp>
      <p:pic>
        <p:nvPicPr>
          <p:cNvPr id="3074" name="Picture 2" descr="Серия «Литературное наследие Востока». Мухаммад Агах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325" y="793434"/>
            <a:ext cx="1541692" cy="179512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851833" y="2592152"/>
            <a:ext cx="1839909" cy="236594"/>
          </a:xfrm>
          <a:prstGeom prst="rect">
            <a:avLst/>
          </a:prstGeom>
        </p:spPr>
        <p:txBody>
          <a:bodyPr wrap="none" lIns="51426" tIns="25713" rIns="51426" bIns="25713">
            <a:spAutoFit/>
          </a:bodyPr>
          <a:lstStyle/>
          <a:p>
            <a:r>
              <a:rPr lang="en-US" sz="1200" b="1" dirty="0" err="1">
                <a:solidFill>
                  <a:srgbClr val="000000"/>
                </a:solidFill>
                <a:latin typeface="Arial" pitchFamily="34" charset="0"/>
                <a:cs typeface="Arial" pitchFamily="34" charset="0"/>
              </a:rPr>
              <a:t>Shermuhammad</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Munis</a:t>
            </a:r>
            <a:r>
              <a:rPr lang="en-US" sz="1200" b="1" dirty="0">
                <a:solidFill>
                  <a:srgbClr val="000000"/>
                </a:solidFill>
                <a:latin typeface="Arial" pitchFamily="34" charset="0"/>
                <a:cs typeface="Arial" pitchFamily="34" charset="0"/>
              </a:rPr>
              <a:t> </a:t>
            </a:r>
            <a:endParaRPr lang="ru-RU"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9648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100" name="Picture 4" descr="бумага, свиток, чистый лист - cкачать бесплатно рендер Свитки и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12" y="1"/>
            <a:ext cx="5688037" cy="324008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260140" y="179884"/>
            <a:ext cx="2879725" cy="2267919"/>
          </a:xfrm>
          <a:prstGeom prst="rect">
            <a:avLst/>
          </a:prstGeom>
        </p:spPr>
        <p:txBody>
          <a:bodyPr lIns="51426" tIns="25713" rIns="51426" bIns="25713">
            <a:spAutoFit/>
          </a:bodyPr>
          <a:lstStyle/>
          <a:p>
            <a:pPr algn="ctr"/>
            <a:r>
              <a:rPr lang="en-US" sz="1200" b="1" i="1" dirty="0" err="1">
                <a:solidFill>
                  <a:srgbClr val="000000"/>
                </a:solidFill>
                <a:latin typeface="Arial" pitchFamily="34" charset="0"/>
                <a:cs typeface="Arial" pitchFamily="34" charset="0"/>
              </a:rPr>
              <a:t>Asl</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ismi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Sher­muhammad</a:t>
            </a:r>
            <a:r>
              <a:rPr lang="en-US" sz="1200" b="1" i="1" dirty="0">
                <a:solidFill>
                  <a:srgbClr val="000000"/>
                </a:solidFill>
                <a:latin typeface="Arial" pitchFamily="34" charset="0"/>
                <a:cs typeface="Arial" pitchFamily="34" charset="0"/>
              </a:rPr>
              <a:t> Amir </a:t>
            </a:r>
            <a:r>
              <a:rPr lang="en-US" sz="1200" b="1" i="1" dirty="0" err="1">
                <a:solidFill>
                  <a:srgbClr val="000000"/>
                </a:solidFill>
                <a:latin typeface="Arial" pitchFamily="34" charset="0"/>
                <a:cs typeface="Arial" pitchFamily="34" charset="0"/>
              </a:rPr>
              <a:t>Avazbiy</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o‘g‘li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bo‘lib</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tarixchi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ayni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paytda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shoir</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tarjimon</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xattot</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ma’rifatparvar</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bo‘lgan</a:t>
            </a:r>
            <a:r>
              <a:rPr lang="en-US" sz="1200" b="1" i="1" dirty="0">
                <a:solidFill>
                  <a:srgbClr val="000000"/>
                </a:solidFill>
                <a:latin typeface="Arial" pitchFamily="34" charset="0"/>
                <a:cs typeface="Arial" pitchFamily="34" charset="0"/>
              </a:rPr>
              <a:t>. U 1819-yilda </a:t>
            </a:r>
            <a:r>
              <a:rPr lang="en-US" sz="1200" b="1" i="1" dirty="0" err="1">
                <a:solidFill>
                  <a:srgbClr val="000000"/>
                </a:solidFill>
                <a:latin typeface="Arial" pitchFamily="34" charset="0"/>
                <a:cs typeface="Arial" pitchFamily="34" charset="0"/>
              </a:rPr>
              <a:t>Mirxondning</a:t>
            </a:r>
            <a:r>
              <a:rPr lang="en-US" sz="1200" b="1" i="1" dirty="0">
                <a:solidFill>
                  <a:srgbClr val="000000"/>
                </a:solidFill>
                <a:latin typeface="Arial" pitchFamily="34" charset="0"/>
                <a:cs typeface="Arial" pitchFamily="34" charset="0"/>
              </a:rPr>
              <a:t> </a:t>
            </a:r>
            <a:r>
              <a:rPr lang="en-US" sz="1200" b="1" i="1" dirty="0" smtClean="0">
                <a:solidFill>
                  <a:srgbClr val="000000"/>
                </a:solidFill>
                <a:latin typeface="Arial" pitchFamily="34" charset="0"/>
                <a:cs typeface="Arial" pitchFamily="34" charset="0"/>
              </a:rPr>
              <a:t>“</a:t>
            </a:r>
            <a:r>
              <a:rPr lang="en-US" sz="1200" b="1" i="1" dirty="0" err="1" smtClean="0">
                <a:solidFill>
                  <a:srgbClr val="000000"/>
                </a:solidFill>
                <a:latin typeface="Arial" pitchFamily="34" charset="0"/>
                <a:cs typeface="Arial" pitchFamily="34" charset="0"/>
              </a:rPr>
              <a:t>Ravzat</a:t>
            </a:r>
            <a:r>
              <a:rPr lang="en-US" sz="1200" b="1" i="1" dirty="0" smtClean="0">
                <a:solidFill>
                  <a:srgbClr val="000000"/>
                </a:solidFill>
                <a:latin typeface="Arial" pitchFamily="34" charset="0"/>
                <a:cs typeface="Arial" pitchFamily="34" charset="0"/>
              </a:rPr>
              <a:t> us-</a:t>
            </a:r>
            <a:r>
              <a:rPr lang="en-US" sz="1200" b="1" i="1" dirty="0" err="1" smtClean="0">
                <a:solidFill>
                  <a:srgbClr val="000000"/>
                </a:solidFill>
                <a:latin typeface="Arial" pitchFamily="34" charset="0"/>
                <a:cs typeface="Arial" pitchFamily="34" charset="0"/>
              </a:rPr>
              <a:t>safo</a:t>
            </a:r>
            <a:r>
              <a:rPr lang="en-US" sz="1200" b="1" i="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Sofik</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bog‘I</a:t>
            </a:r>
            <a:r>
              <a:rPr lang="en-US" sz="1200" b="1" i="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tarixiy</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asarini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o‘zbek</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tiliga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tarjima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qilishni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boshladi</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va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asarning</a:t>
            </a:r>
            <a:r>
              <a:rPr lang="en-US" sz="1200" b="1" i="1" dirty="0">
                <a:solidFill>
                  <a:srgbClr val="000000"/>
                </a:solidFill>
                <a:latin typeface="Arial" pitchFamily="34" charset="0"/>
                <a:cs typeface="Arial" pitchFamily="34" charset="0"/>
              </a:rPr>
              <a:t> </a:t>
            </a:r>
          </a:p>
          <a:p>
            <a:pPr algn="ctr"/>
            <a:r>
              <a:rPr lang="en-US" sz="1200" b="1" i="1" dirty="0">
                <a:solidFill>
                  <a:srgbClr val="000000"/>
                </a:solidFill>
                <a:latin typeface="Arial" pitchFamily="34" charset="0"/>
                <a:cs typeface="Arial" pitchFamily="34" charset="0"/>
              </a:rPr>
              <a:t>1-jildini </a:t>
            </a:r>
            <a:r>
              <a:rPr lang="en-US" sz="1200" b="1" i="1" dirty="0" err="1">
                <a:solidFill>
                  <a:srgbClr val="000000"/>
                </a:solidFill>
                <a:latin typeface="Arial" pitchFamily="34" charset="0"/>
                <a:cs typeface="Arial" pitchFamily="34" charset="0"/>
              </a:rPr>
              <a:t>tarjima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qilishga</a:t>
            </a:r>
            <a:r>
              <a:rPr lang="en-US" sz="1200" b="1" i="1" dirty="0">
                <a:solidFill>
                  <a:srgbClr val="000000"/>
                </a:solidFill>
                <a:latin typeface="Arial" pitchFamily="34" charset="0"/>
                <a:cs typeface="Arial" pitchFamily="34" charset="0"/>
              </a:rPr>
              <a:t> </a:t>
            </a:r>
            <a:r>
              <a:rPr lang="en-US" sz="1200" b="1" i="1" dirty="0" err="1">
                <a:solidFill>
                  <a:srgbClr val="000000"/>
                </a:solidFill>
                <a:latin typeface="Arial" pitchFamily="34" charset="0"/>
                <a:cs typeface="Arial" pitchFamily="34" charset="0"/>
              </a:rPr>
              <a:t>ulgurdi</a:t>
            </a:r>
            <a:r>
              <a:rPr lang="en-US" sz="1200" b="1" i="1" dirty="0" smtClean="0">
                <a:solidFill>
                  <a:srgbClr val="000000"/>
                </a:solidFill>
                <a:latin typeface="Arial" pitchFamily="34" charset="0"/>
                <a:cs typeface="Arial" pitchFamily="34" charset="0"/>
              </a:rPr>
              <a:t>. </a:t>
            </a:r>
          </a:p>
          <a:p>
            <a:pPr algn="ctr"/>
            <a:r>
              <a:rPr lang="en-US" sz="1200" b="1" i="1" dirty="0" err="1" smtClean="0">
                <a:solidFill>
                  <a:srgbClr val="000000"/>
                </a:solidFill>
                <a:latin typeface="Arial" pitchFamily="34" charset="0"/>
                <a:cs typeface="Arial" pitchFamily="34" charset="0"/>
              </a:rPr>
              <a:t>Uning</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Firdavs</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ul-iqbol</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Baxtlar</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bog‘i</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asarini</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va</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Ravzot</a:t>
            </a:r>
            <a:r>
              <a:rPr lang="en-US" sz="1200" b="1" i="1" dirty="0" smtClean="0">
                <a:solidFill>
                  <a:srgbClr val="000000"/>
                </a:solidFill>
                <a:latin typeface="Arial" pitchFamily="34" charset="0"/>
                <a:cs typeface="Arial" pitchFamily="34" charset="0"/>
              </a:rPr>
              <a:t> us-</a:t>
            </a:r>
            <a:r>
              <a:rPr lang="en-US" sz="1200" b="1" i="1" dirty="0" err="1" smtClean="0">
                <a:solidFill>
                  <a:srgbClr val="000000"/>
                </a:solidFill>
                <a:latin typeface="Arial" pitchFamily="34" charset="0"/>
                <a:cs typeface="Arial" pitchFamily="34" charset="0"/>
              </a:rPr>
              <a:t>safo</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tarjimasini</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shogirdi</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va</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jiyani</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Ogahiy</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nihoyasiga</a:t>
            </a:r>
            <a:r>
              <a:rPr lang="en-US" sz="1200" b="1" i="1" dirty="0" smtClean="0">
                <a:solidFill>
                  <a:srgbClr val="000000"/>
                </a:solidFill>
                <a:latin typeface="Arial" pitchFamily="34" charset="0"/>
                <a:cs typeface="Arial" pitchFamily="34" charset="0"/>
              </a:rPr>
              <a:t> </a:t>
            </a:r>
            <a:r>
              <a:rPr lang="en-US" sz="1200" b="1" i="1" dirty="0" err="1" smtClean="0">
                <a:solidFill>
                  <a:srgbClr val="000000"/>
                </a:solidFill>
                <a:latin typeface="Arial" pitchFamily="34" charset="0"/>
                <a:cs typeface="Arial" pitchFamily="34" charset="0"/>
              </a:rPr>
              <a:t>yetkazdi</a:t>
            </a:r>
            <a:r>
              <a:rPr lang="en-US" sz="1200" b="1" i="1" dirty="0" smtClean="0">
                <a:solidFill>
                  <a:srgbClr val="000000"/>
                </a:solidFill>
                <a:latin typeface="Arial" pitchFamily="34" charset="0"/>
                <a:cs typeface="Arial" pitchFamily="34" charset="0"/>
              </a:rPr>
              <a:t>.</a:t>
            </a:r>
            <a:endParaRPr lang="ru-RU" sz="1200" b="1" i="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6211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3661" y="683940"/>
            <a:ext cx="3312368" cy="540015"/>
          </a:xfrm>
        </p:spPr>
        <p:txBody>
          <a:bodyPr>
            <a:normAutofit fontScale="90000"/>
          </a:bodyPr>
          <a:lstStyle/>
          <a:p>
            <a:pPr>
              <a:lnSpc>
                <a:spcPct val="100000"/>
              </a:lnSpc>
            </a:pPr>
            <a:r>
              <a:rPr lang="en-US" sz="1600" b="1" dirty="0" err="1">
                <a:solidFill>
                  <a:srgbClr val="000000"/>
                </a:solidFill>
                <a:latin typeface="Arial" pitchFamily="34" charset="0"/>
                <a:cs typeface="Arial" pitchFamily="34" charset="0"/>
              </a:rPr>
              <a:t>Ogahiyning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asl</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ismi</a:t>
            </a:r>
            <a:r>
              <a:rPr lang="en-US" sz="1600" b="1" dirty="0">
                <a:solidFill>
                  <a:srgbClr val="000000"/>
                </a:solidFill>
                <a:latin typeface="Arial" pitchFamily="34" charset="0"/>
                <a:cs typeface="Arial" pitchFamily="34" charset="0"/>
              </a:rPr>
              <a:t> Muhammad </a:t>
            </a:r>
            <a:r>
              <a:rPr lang="en-US" sz="1600" b="1" dirty="0" err="1">
                <a:solidFill>
                  <a:srgbClr val="000000"/>
                </a:solidFill>
                <a:latin typeface="Arial" pitchFamily="34" charset="0"/>
                <a:cs typeface="Arial" pitchFamily="34" charset="0"/>
              </a:rPr>
              <a:t>Rizo</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Ernazarbiy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o‘g‘li</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bo‘lib</a:t>
            </a:r>
            <a:r>
              <a:rPr lang="en-US" sz="1600" b="1"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a:r>
            <a:br>
              <a:rPr lang="en-US" sz="1600" b="1" dirty="0" smtClean="0">
                <a:solidFill>
                  <a:srgbClr val="000000"/>
                </a:solidFill>
                <a:latin typeface="Arial" pitchFamily="34" charset="0"/>
                <a:cs typeface="Arial" pitchFamily="34" charset="0"/>
              </a:rPr>
            </a:br>
            <a:r>
              <a:rPr lang="en-US" sz="1600" b="1" dirty="0" smtClean="0">
                <a:solidFill>
                  <a:srgbClr val="000000"/>
                </a:solidFill>
                <a:latin typeface="Arial" pitchFamily="34" charset="0"/>
                <a:cs typeface="Arial" pitchFamily="34" charset="0"/>
              </a:rPr>
              <a:t>1809-1874-yillarda </a:t>
            </a:r>
            <a:r>
              <a:rPr lang="en-US" sz="1600" b="1" dirty="0" err="1">
                <a:solidFill>
                  <a:srgbClr val="000000"/>
                </a:solidFill>
                <a:latin typeface="Arial" pitchFamily="34" charset="0"/>
                <a:cs typeface="Arial" pitchFamily="34" charset="0"/>
              </a:rPr>
              <a:t>yashagan</a:t>
            </a:r>
            <a:r>
              <a:rPr lang="en-US" sz="1600" b="1" dirty="0">
                <a:solidFill>
                  <a:srgbClr val="000000"/>
                </a:solidFill>
                <a:latin typeface="Arial" pitchFamily="34" charset="0"/>
                <a:cs typeface="Arial" pitchFamily="34" charset="0"/>
              </a:rPr>
              <a:t>. 16 ta </a:t>
            </a:r>
            <a:r>
              <a:rPr lang="en-US" sz="1600" b="1" dirty="0" err="1">
                <a:solidFill>
                  <a:srgbClr val="000000"/>
                </a:solidFill>
                <a:latin typeface="Arial" pitchFamily="34" charset="0"/>
                <a:cs typeface="Arial" pitchFamily="34" charset="0"/>
              </a:rPr>
              <a:t>tarixiy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ma’rifiy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tarjima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asarlar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muallifi</a:t>
            </a:r>
            <a:r>
              <a:rPr lang="en-US" sz="1600" b="1"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U </a:t>
            </a:r>
            <a:r>
              <a:rPr lang="en-US" sz="1600" b="1" dirty="0" err="1">
                <a:solidFill>
                  <a:srgbClr val="000000"/>
                </a:solidFill>
                <a:latin typeface="Arial" pitchFamily="34" charset="0"/>
                <a:cs typeface="Arial" pitchFamily="34" charset="0"/>
              </a:rPr>
              <a:t>arab</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fors</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turk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tillarini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puxta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bilgan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va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Xorazmning</a:t>
            </a:r>
            <a:r>
              <a:rPr lang="en-US" sz="1600" b="1" dirty="0">
                <a:solidFill>
                  <a:srgbClr val="000000"/>
                </a:solidFill>
                <a:latin typeface="Arial" pitchFamily="34" charset="0"/>
                <a:cs typeface="Arial" pitchFamily="34" charset="0"/>
              </a:rPr>
              <a:t> 1812-1872-yillardagi </a:t>
            </a:r>
            <a:r>
              <a:rPr lang="en-US" sz="1600" b="1" dirty="0" err="1">
                <a:solidFill>
                  <a:srgbClr val="000000"/>
                </a:solidFill>
                <a:latin typeface="Arial" pitchFamily="34" charset="0"/>
                <a:cs typeface="Arial" pitchFamily="34" charset="0"/>
              </a:rPr>
              <a:t>tarixiga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bag‘ishlangan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asar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yozgan</a:t>
            </a:r>
            <a:r>
              <a:rPr lang="en-US" sz="1600" b="1" dirty="0">
                <a:solidFill>
                  <a:srgbClr val="000000"/>
                </a:solidFill>
                <a:latin typeface="Arial" pitchFamily="34" charset="0"/>
                <a:cs typeface="Arial" pitchFamily="34" charset="0"/>
              </a:rPr>
              <a:t>.</a:t>
            </a:r>
            <a:endParaRPr lang="ru-RU" sz="1600" b="1" dirty="0">
              <a:solidFill>
                <a:srgbClr val="000000"/>
              </a:solidFill>
              <a:latin typeface="Arial" pitchFamily="34" charset="0"/>
              <a:cs typeface="Arial" pitchFamily="34" charset="0"/>
            </a:endParaRPr>
          </a:p>
        </p:txBody>
      </p:sp>
      <p:pic>
        <p:nvPicPr>
          <p:cNvPr id="5124" name="Picture 4" descr="MATEMATIKA kitoblar (@matematika_kitoblar) - Post #298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80"/>
          <a:stretch/>
        </p:blipFill>
        <p:spPr bwMode="auto">
          <a:xfrm>
            <a:off x="0" y="0"/>
            <a:ext cx="2303661" cy="201403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0" y="2014036"/>
            <a:ext cx="5759450" cy="122605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r>
              <a:rPr lang="en-US" sz="1400" b="1" dirty="0" err="1" smtClean="0">
                <a:solidFill>
                  <a:schemeClr val="bg1"/>
                </a:solidFill>
                <a:latin typeface="Arial" pitchFamily="34" charset="0"/>
                <a:cs typeface="Arial" pitchFamily="34" charset="0"/>
              </a:rPr>
              <a:t>Xiva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xonligi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tarixiga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oid</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Riyoz</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ud-davla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Zubdat</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ut-tavorix</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Gulshani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davlat</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Shohidi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iqbol”nomli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asarlar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yozgan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Ogahiy</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she’riyati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tarixnavislik</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va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tarjimonlik</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faoliyati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O‘rta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Osiyo</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hududidagina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emas</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balki</a:t>
            </a:r>
            <a:r>
              <a:rPr lang="en-US" sz="1400" b="1" dirty="0" smtClean="0">
                <a:solidFill>
                  <a:schemeClr val="bg1"/>
                </a:solidFill>
                <a:latin typeface="Arial" pitchFamily="34" charset="0"/>
                <a:cs typeface="Arial" pitchFamily="34" charset="0"/>
              </a:rPr>
              <a:t> XIX </a:t>
            </a:r>
            <a:r>
              <a:rPr lang="en-US" sz="1400" b="1" dirty="0" err="1" smtClean="0">
                <a:solidFill>
                  <a:schemeClr val="bg1"/>
                </a:solidFill>
                <a:latin typeface="Arial" pitchFamily="34" charset="0"/>
                <a:cs typeface="Arial" pitchFamily="34" charset="0"/>
              </a:rPr>
              <a:t>asr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sharq</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dunyosi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madaniy</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hayotida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chuqur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iz</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qoldirdi</a:t>
            </a:r>
            <a:r>
              <a:rPr lang="en-US" sz="1400" b="1" dirty="0" smtClean="0">
                <a:solidFill>
                  <a:schemeClr val="bg1"/>
                </a:solidFill>
                <a:latin typeface="Arial" pitchFamily="34" charset="0"/>
                <a:cs typeface="Arial" pitchFamily="34" charset="0"/>
              </a:rPr>
              <a:t>. </a:t>
            </a:r>
            <a:endParaRPr lang="ru-RU"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864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178699"/>
            <a:ext cx="3816424" cy="973293"/>
          </a:xfrm>
        </p:spPr>
        <p:txBody>
          <a:bodyPr>
            <a:normAutofit fontScale="90000"/>
          </a:bodyPr>
          <a:lstStyle/>
          <a:p>
            <a:pPr>
              <a:lnSpc>
                <a:spcPct val="100000"/>
              </a:lnSpc>
            </a:pPr>
            <a:r>
              <a:rPr lang="en-US" sz="1600" b="1" dirty="0" err="1">
                <a:solidFill>
                  <a:srgbClr val="000000"/>
                </a:solidFill>
                <a:latin typeface="Arial" pitchFamily="34" charset="0"/>
                <a:cs typeface="Arial" pitchFamily="34" charset="0"/>
              </a:rPr>
              <a:t>Buxoro</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amirligida</a:t>
            </a:r>
            <a:r>
              <a:rPr lang="en-US" sz="1600" b="1" dirty="0">
                <a:solidFill>
                  <a:srgbClr val="000000"/>
                </a:solidFill>
                <a:latin typeface="Arial" pitchFamily="34" charset="0"/>
                <a:cs typeface="Arial" pitchFamily="34" charset="0"/>
              </a:rPr>
              <a:t> ham </a:t>
            </a:r>
            <a:r>
              <a:rPr lang="en-US" sz="1600" b="1" dirty="0" err="1">
                <a:solidFill>
                  <a:srgbClr val="000000"/>
                </a:solidFill>
                <a:latin typeface="Arial" pitchFamily="34" charset="0"/>
                <a:cs typeface="Arial" pitchFamily="34" charset="0"/>
              </a:rPr>
              <a:t>bir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qator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ilm</a:t>
            </a:r>
            <a:r>
              <a:rPr lang="en-US" sz="1600" b="1" dirty="0">
                <a:solidFill>
                  <a:srgbClr val="000000"/>
                </a:solidFill>
                <a:latin typeface="Arial" pitchFamily="34" charset="0"/>
                <a:cs typeface="Arial" pitchFamily="34" charset="0"/>
              </a:rPr>
              <a:t>-fan </a:t>
            </a:r>
            <a:r>
              <a:rPr lang="en-US" sz="1600" b="1" dirty="0" err="1">
                <a:solidFill>
                  <a:srgbClr val="000000"/>
                </a:solidFill>
                <a:latin typeface="Arial" pitchFamily="34" charset="0"/>
                <a:cs typeface="Arial" pitchFamily="34" charset="0"/>
              </a:rPr>
              <a:t>namoyandalari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yetishib</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chiqdi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Ulardan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biri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yozuvchi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faylasuf</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musavvir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ma’rifatparvar</a:t>
            </a:r>
            <a:r>
              <a:rPr lang="en-US" sz="1600" b="1" dirty="0">
                <a:solidFill>
                  <a:srgbClr val="000000"/>
                </a:solidFill>
                <a:latin typeface="Arial" pitchFamily="34" charset="0"/>
                <a:cs typeface="Arial" pitchFamily="34" charset="0"/>
              </a:rPr>
              <a:t> Ahmad </a:t>
            </a:r>
            <a:r>
              <a:rPr lang="en-US" sz="1600" b="1" dirty="0" err="1">
                <a:solidFill>
                  <a:srgbClr val="000000"/>
                </a:solidFill>
                <a:latin typeface="Arial" pitchFamily="34" charset="0"/>
                <a:cs typeface="Arial" pitchFamily="34" charset="0"/>
              </a:rPr>
              <a:t>Donish</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edi</a:t>
            </a:r>
            <a:r>
              <a:rPr lang="en-US" sz="1600" b="1" dirty="0">
                <a:solidFill>
                  <a:srgbClr val="000000"/>
                </a:solidFill>
                <a:latin typeface="Arial" pitchFamily="34" charset="0"/>
                <a:cs typeface="Arial" pitchFamily="34" charset="0"/>
              </a:rPr>
              <a:t>. </a:t>
            </a:r>
            <a:endParaRPr lang="ru-RU" sz="1600" b="1"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3862" y="178699"/>
            <a:ext cx="1368152" cy="1469325"/>
          </a:xfrm>
          <a:prstGeom prst="rect">
            <a:avLst/>
          </a:prstGeom>
          <a:noFill/>
          <a:ln>
            <a:noFill/>
          </a:ln>
        </p:spPr>
      </p:pic>
      <p:sp>
        <p:nvSpPr>
          <p:cNvPr id="8" name="Прямоугольник 7"/>
          <p:cNvSpPr/>
          <p:nvPr/>
        </p:nvSpPr>
        <p:spPr>
          <a:xfrm>
            <a:off x="4216902" y="1648024"/>
            <a:ext cx="1254814" cy="267372"/>
          </a:xfrm>
          <a:prstGeom prst="rect">
            <a:avLst/>
          </a:prstGeom>
        </p:spPr>
        <p:txBody>
          <a:bodyPr wrap="none" lIns="51426" tIns="25713" rIns="51426" bIns="25713">
            <a:spAutoFit/>
          </a:bodyPr>
          <a:lstStyle/>
          <a:p>
            <a:pPr algn="r"/>
            <a:r>
              <a:rPr lang="en-US" sz="1400" b="1" dirty="0">
                <a:solidFill>
                  <a:srgbClr val="000000"/>
                </a:solidFill>
                <a:latin typeface="Times New Roman" panose="02020603050405020304" pitchFamily="18" charset="0"/>
                <a:ea typeface="Times New Roman" panose="02020603050405020304" pitchFamily="18" charset="0"/>
              </a:rPr>
              <a:t>Ahmad </a:t>
            </a:r>
            <a:r>
              <a:rPr lang="en-US" sz="1400" b="1" dirty="0" err="1">
                <a:solidFill>
                  <a:srgbClr val="000000"/>
                </a:solidFill>
                <a:latin typeface="Times New Roman" panose="02020603050405020304" pitchFamily="18" charset="0"/>
                <a:ea typeface="Times New Roman" panose="02020603050405020304" pitchFamily="18" charset="0"/>
              </a:rPr>
              <a:t>Donish</a:t>
            </a:r>
            <a:endParaRPr lang="ru-RU" sz="1400" dirty="0">
              <a:solidFill>
                <a:srgbClr val="000000"/>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87487" y="1096365"/>
            <a:ext cx="3636403" cy="913703"/>
          </a:xfrm>
          <a:prstGeom prst="rect">
            <a:avLst/>
          </a:prstGeom>
        </p:spPr>
        <p:txBody>
          <a:bodyPr wrap="square" lIns="51426" tIns="25713" rIns="51426" bIns="25713">
            <a:spAutoFit/>
          </a:bodyPr>
          <a:lstStyle/>
          <a:p>
            <a:pPr algn="ctr"/>
            <a:r>
              <a:rPr lang="en-US" sz="1400" b="1" dirty="0">
                <a:solidFill>
                  <a:srgbClr val="000000"/>
                </a:solidFill>
                <a:latin typeface="Arial" pitchFamily="34" charset="0"/>
                <a:cs typeface="Arial" pitchFamily="34" charset="0"/>
              </a:rPr>
              <a:t>U </a:t>
            </a:r>
            <a:r>
              <a:rPr lang="en-US" sz="1400" b="1" dirty="0" err="1" smtClean="0">
                <a:solidFill>
                  <a:srgbClr val="000000"/>
                </a:solidFill>
                <a:latin typeface="Arial" pitchFamily="34" charset="0"/>
                <a:cs typeface="Arial" pitchFamily="34" charset="0"/>
              </a:rPr>
              <a:t>Buxoro</a:t>
            </a:r>
            <a:r>
              <a:rPr lang="en-US" sz="1400" b="1" dirty="0" smtClean="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amiri</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Nasrulloning</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elchilari</a:t>
            </a:r>
            <a:r>
              <a:rPr lang="en-US" sz="1400" b="1" dirty="0">
                <a:solidFill>
                  <a:srgbClr val="000000"/>
                </a:solidFill>
                <a:latin typeface="Arial" pitchFamily="34" charset="0"/>
                <a:cs typeface="Arial" pitchFamily="34" charset="0"/>
              </a:rPr>
              <a:t> </a:t>
            </a:r>
            <a:r>
              <a:rPr lang="en-US" sz="1400" b="1" dirty="0" err="1" smtClean="0">
                <a:solidFill>
                  <a:srgbClr val="000000"/>
                </a:solidFill>
                <a:latin typeface="Arial" pitchFamily="34" charset="0"/>
                <a:cs typeface="Arial" pitchFamily="34" charset="0"/>
              </a:rPr>
              <a:t>bilan</a:t>
            </a:r>
            <a:r>
              <a:rPr lang="en-US" sz="1400" b="1" dirty="0" smtClean="0">
                <a:solidFill>
                  <a:srgbClr val="000000"/>
                </a:solidFill>
                <a:latin typeface="Arial" pitchFamily="34" charset="0"/>
                <a:cs typeface="Arial" pitchFamily="34" charset="0"/>
              </a:rPr>
              <a:t> 1857-yilda </a:t>
            </a:r>
            <a:r>
              <a:rPr lang="en-US" sz="1400" b="1" dirty="0">
                <a:solidFill>
                  <a:srgbClr val="000000"/>
                </a:solidFill>
                <a:latin typeface="Arial" pitchFamily="34" charset="0"/>
                <a:cs typeface="Arial" pitchFamily="34" charset="0"/>
              </a:rPr>
              <a:t>Moskva, </a:t>
            </a:r>
            <a:r>
              <a:rPr lang="en-US" sz="1400" b="1" dirty="0" err="1">
                <a:solidFill>
                  <a:srgbClr val="000000"/>
                </a:solidFill>
                <a:latin typeface="Arial" pitchFamily="34" charset="0"/>
                <a:cs typeface="Arial" pitchFamily="34" charset="0"/>
              </a:rPr>
              <a:t>Peterburg</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va</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boshqa</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Rossiya</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shaharlari</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bo‘ylab</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sayohat</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qilgan</a:t>
            </a:r>
            <a:r>
              <a:rPr lang="en-US" sz="1400" b="1" dirty="0">
                <a:solidFill>
                  <a:srgbClr val="000000"/>
                </a:solidFill>
                <a:latin typeface="Arial" pitchFamily="34" charset="0"/>
                <a:cs typeface="Arial" pitchFamily="34" charset="0"/>
              </a:rPr>
              <a:t>. </a:t>
            </a:r>
            <a:endParaRPr lang="ru-RU" sz="1400" b="1" dirty="0">
              <a:solidFill>
                <a:srgbClr val="000000"/>
              </a:solidFill>
              <a:latin typeface="Arial" pitchFamily="34" charset="0"/>
              <a:cs typeface="Arial" pitchFamily="34" charset="0"/>
            </a:endParaRPr>
          </a:p>
        </p:txBody>
      </p:sp>
      <p:sp>
        <p:nvSpPr>
          <p:cNvPr id="9" name="Заголовок 1"/>
          <p:cNvSpPr txBox="1">
            <a:spLocks/>
          </p:cNvSpPr>
          <p:nvPr/>
        </p:nvSpPr>
        <p:spPr>
          <a:xfrm>
            <a:off x="0" y="2088096"/>
            <a:ext cx="5688037" cy="115199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r>
              <a:rPr lang="en-US" sz="1400" b="1" dirty="0" smtClean="0">
                <a:solidFill>
                  <a:srgbClr val="000000"/>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U </a:t>
            </a:r>
            <a:r>
              <a:rPr lang="en-US" sz="1400" b="1" dirty="0" smtClean="0">
                <a:solidFill>
                  <a:schemeClr val="bg1"/>
                </a:solidFill>
                <a:latin typeface="Arial" pitchFamily="34" charset="0"/>
                <a:cs typeface="Arial" pitchFamily="34" charset="0"/>
              </a:rPr>
              <a:t>“</a:t>
            </a:r>
            <a:r>
              <a:rPr lang="en-US" sz="1400" b="1" dirty="0" err="1" smtClean="0">
                <a:solidFill>
                  <a:schemeClr val="bg1"/>
                </a:solidFill>
                <a:latin typeface="Arial" pitchFamily="34" charset="0"/>
                <a:cs typeface="Arial" pitchFamily="34" charset="0"/>
              </a:rPr>
              <a:t>Buxorodan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Peterburgga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sayohat</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Buxoroi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sharif</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mang‘it</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amirlari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muxtasar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tarixi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Nodir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voqealar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asarlarining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muallifidir</a:t>
            </a:r>
            <a:r>
              <a:rPr lang="en-US" sz="1400" b="1" dirty="0" smtClean="0">
                <a:solidFill>
                  <a:schemeClr val="bg1"/>
                </a:solidFill>
                <a:latin typeface="Arial" pitchFamily="34" charset="0"/>
                <a:cs typeface="Arial" pitchFamily="34" charset="0"/>
              </a:rPr>
              <a:t>.  1865-yil </a:t>
            </a:r>
            <a:r>
              <a:rPr lang="en-US" sz="1400" b="1" dirty="0" err="1" smtClean="0">
                <a:solidFill>
                  <a:schemeClr val="bg1"/>
                </a:solidFill>
                <a:latin typeface="Arial" pitchFamily="34" charset="0"/>
                <a:cs typeface="Arial" pitchFamily="34" charset="0"/>
              </a:rPr>
              <a:t>amir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Muzaffar</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taklifi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bilan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Sayyoralarning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joylanishlari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nomli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astronomiyaga</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oid</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kitob</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yozgan</a:t>
            </a:r>
            <a:r>
              <a:rPr lang="en-US" sz="1400" b="1" dirty="0" smtClean="0">
                <a:solidFill>
                  <a:schemeClr val="bg1"/>
                </a:solidFill>
                <a:latin typeface="Arial" pitchFamily="34" charset="0"/>
                <a:cs typeface="Arial" pitchFamily="34" charset="0"/>
              </a:rPr>
              <a:t>.</a:t>
            </a:r>
            <a:endParaRPr lang="ru-RU"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1508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637" y="1151992"/>
            <a:ext cx="3456384" cy="735903"/>
          </a:xfrm>
        </p:spPr>
        <p:txBody>
          <a:bodyPr>
            <a:noAutofit/>
          </a:bodyPr>
          <a:lstStyle/>
          <a:p>
            <a:pPr algn="just">
              <a:lnSpc>
                <a:spcPct val="100000"/>
              </a:lnSpc>
            </a:pPr>
            <a:r>
              <a:rPr lang="en-US" sz="1600" b="1" dirty="0" smtClean="0">
                <a:solidFill>
                  <a:srgbClr val="000000"/>
                </a:solidFill>
                <a:latin typeface="Arial" pitchFamily="34" charset="0"/>
                <a:cs typeface="Arial" pitchFamily="34" charset="0"/>
              </a:rPr>
              <a:t>       XIX </a:t>
            </a:r>
            <a:r>
              <a:rPr lang="en-US" sz="1600" b="1" dirty="0" err="1">
                <a:solidFill>
                  <a:srgbClr val="000000"/>
                </a:solidFill>
                <a:latin typeface="Arial" pitchFamily="34" charset="0"/>
                <a:cs typeface="Arial" pitchFamily="34" charset="0"/>
              </a:rPr>
              <a:t>asr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boshlarida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amir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Umarxon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hukmronlik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qilgan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davrda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Qo‘qon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xonligida</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markazlashgan</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hokimiyat</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o‘rnatilishi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savdo-sotiq</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munosabatlarining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tartibga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solinishi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xonlikdagi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siyosiy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ijtimoiy-iqtisodiy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barqarorlik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ilm</a:t>
            </a:r>
            <a:r>
              <a:rPr lang="en-US" sz="1600" b="1" dirty="0">
                <a:solidFill>
                  <a:srgbClr val="000000"/>
                </a:solidFill>
                <a:latin typeface="Arial" pitchFamily="34" charset="0"/>
                <a:cs typeface="Arial" pitchFamily="34" charset="0"/>
              </a:rPr>
              <a:t>-fan </a:t>
            </a:r>
            <a:r>
              <a:rPr lang="en-US" sz="1600" b="1" dirty="0" err="1">
                <a:solidFill>
                  <a:srgbClr val="000000"/>
                </a:solidFill>
                <a:latin typeface="Arial" pitchFamily="34" charset="0"/>
                <a:cs typeface="Arial" pitchFamily="34" charset="0"/>
              </a:rPr>
              <a:t>rivojlanishida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muhim</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o‘rin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tutdi</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Xon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saroyida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o‘zbek</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milliy</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madaniyati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rivojiga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salmoqli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hissa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qo‘shgan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namoyandalar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ko‘paydi</a:t>
            </a:r>
            <a:r>
              <a:rPr lang="en-US" sz="1600" b="1" dirty="0" smtClean="0">
                <a:solidFill>
                  <a:srgbClr val="000000"/>
                </a:solidFill>
                <a:latin typeface="Arial" pitchFamily="34" charset="0"/>
                <a:cs typeface="Arial" pitchFamily="34" charset="0"/>
              </a:rPr>
              <a:t>.</a:t>
            </a:r>
            <a:endParaRPr lang="ru-RU" sz="1600" b="1"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437" y="431912"/>
            <a:ext cx="1743369" cy="197866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63587" y="2494425"/>
            <a:ext cx="1391068" cy="267372"/>
          </a:xfrm>
          <a:prstGeom prst="rect">
            <a:avLst/>
          </a:prstGeom>
        </p:spPr>
        <p:txBody>
          <a:bodyPr wrap="none" lIns="51426" tIns="25713" rIns="51426" bIns="25713">
            <a:spAutoFit/>
          </a:bodyPr>
          <a:lstStyle/>
          <a:p>
            <a:r>
              <a:rPr lang="en-US" sz="1400" b="1" dirty="0">
                <a:solidFill>
                  <a:srgbClr val="000000"/>
                </a:solidFill>
                <a:latin typeface="Arial" pitchFamily="34" charset="0"/>
                <a:cs typeface="Arial" pitchFamily="34" charset="0"/>
              </a:rPr>
              <a:t>Amir </a:t>
            </a:r>
            <a:r>
              <a:rPr lang="en-US" sz="1400" b="1" dirty="0" err="1">
                <a:solidFill>
                  <a:srgbClr val="000000"/>
                </a:solidFill>
                <a:latin typeface="Arial" pitchFamily="34" charset="0"/>
                <a:cs typeface="Arial" pitchFamily="34" charset="0"/>
              </a:rPr>
              <a:t>Umarxon</a:t>
            </a:r>
            <a:r>
              <a:rPr lang="en-US" sz="1400" b="1" dirty="0">
                <a:solidFill>
                  <a:srgbClr val="000000"/>
                </a:solidFill>
                <a:latin typeface="Arial" pitchFamily="34" charset="0"/>
                <a:cs typeface="Arial" pitchFamily="34" charset="0"/>
              </a:rPr>
              <a:t> </a:t>
            </a:r>
            <a:endParaRPr lang="ru-RU"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3188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152612</TotalTime>
  <Words>672</Words>
  <Application>Microsoft Office PowerPoint</Application>
  <PresentationFormat>Произвольный</PresentationFormat>
  <Paragraphs>45</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Open Sans</vt:lpstr>
      <vt:lpstr>Open Sans Light</vt:lpstr>
      <vt:lpstr>Times New Roman</vt:lpstr>
      <vt:lpstr>1_Office Theme</vt:lpstr>
      <vt:lpstr>Презентация PowerPoint</vt:lpstr>
      <vt:lpstr>Xalq ijodiyoti. Ta’lim</vt:lpstr>
      <vt:lpstr>Презентация PowerPoint</vt:lpstr>
      <vt:lpstr>   Xalq sayillarida sayyor sirk truppalari bozor maydonlarida o‘z tomoshalarini ko‘rsatib, aholini xushnud qilgan. Polvonlar o‘rtasida kurash musobaqalari o‘tkazilgan. </vt:lpstr>
      <vt:lpstr>Ilm-fan. Adabiyot </vt:lpstr>
      <vt:lpstr>Презентация PowerPoint</vt:lpstr>
      <vt:lpstr>Ogahiyning asl ismi Muhammad Rizo Ernazarbiy o‘g‘li bo‘lib,  1809-1874-yillarda yashagan. 16 ta tarixiy, ma’rifiy, tarjima asarlar muallifi.  U arab, fors, turk tillarini puxta bilgan va Xorazmning 1812-1872-yillardagi tarixiga bag‘ishlangan asar yozgan.</vt:lpstr>
      <vt:lpstr>Buxoro amirligida ham bir qator ilm-fan namoyandalari yetishib chiqdi. Ulardan biri yozuvchi, faylasuf, musavvir, ma’rifatparvar Ahmad Donish edi. </vt:lpstr>
      <vt:lpstr>       XIX asr boshlarida amir Umarxon hukmronlik qilgan davrda Qo‘qon xonligida markazlashgan hokimiyat o‘rnatilishi, savdo-sotiq munosabatlarining tartibga solinishi, xonlikdagi siyosiy, ijtimoiy-iqtisodiy barqarorlik ilm-fan rivojlanishida muhim o‘rin tutdi. Xon saroyida o‘zbek milliy madaniyati rivojiga salmoqli hissa qo‘shgan namoyandalar ko‘paydi.</vt:lpstr>
      <vt:lpstr>Презентация PowerPoint</vt:lpstr>
      <vt:lpstr>Xonlikdagi eng mashhur xattot Turdi Ali bo‘lgan. Xonlik o‘rdasi qurilgach, Xudoyorxon saroy devorlaridagi xattotlik ishlarini bajarishni ikki shaxsga – Turdi Ali va Mirzo Mahmudlarga topshirgan.</vt:lpstr>
      <vt:lpstr>XIX asrda ham O‘rta Osiyo davlatlari shaharlarida qurilish ishlari rivojlangan. Ayniqsa, Xiva xonligida   XIX asr o‘rtalariga borib qurilish ishlari avj oldi. </vt:lpstr>
      <vt:lpstr>        Ollohqulixon madrasasi, Rahmonqul Inoq saroyi, Ichan qal’adagi Muhammad Aminxon madrasasi (1851–1855),  Ark darvozasi qarshisida Muhammad Rahimxon madrasasi (1871) bugungi kunda ham Xiva shahrining ko‘rki hisoblanadi. Ularning devorlari tiniq zangori rang ustidan oq va yashil gullar tushirilgan koshinlar bilan bezatilgan.</vt:lpstr>
      <vt:lpstr>Qo‘qon xonligida ham ulkan binolar qurilishi boshlandi. XIX asr ikkinchi yarmi noyob arxitektura yodgorligi hisoblanmish 100 dan ortiq xonadan iborat Xudoyorxon saroyi (1863-1870) bezaklari va naqshlari o‘zining yorqin jilosi bilan ajralib turadi. Hazrati Kalon Sohib madrasasi (1862), Hokim oyim madrasasi (1870), Xudoyorxonning o‘g‘li Sulton Murodbek madrasasi (1872) qurib bitkazildi. 1877-yilda Andijonda Jomiy madrasasi qurilishi yakunlandi.  .</vt:lpstr>
      <vt:lpstr>Bu davrda ikki tilda (zullisonayn), ya’ni o‘zbek va fors tillarida ijod qilingan. Ayni mahalda bu mada’niyatda o‘zbek adabiyotining ulug‘ namoyandalari, ayniqsa, Alisher Navoiy asos solgan.</vt:lpstr>
      <vt:lpstr>EPOS – xalq og‘zaki ijodida qahramonlik va qahramonlar haqidagi dostonlar majmuasi.  XONAQOH – darveshlar uchun maishiy xona va masjiddan iborat yotoqxona.  TRUPPA – teatr yoki sirk artistlari jamoasi.</vt:lpstr>
      <vt:lpstr>Mustaqil bajarish uchun topshiriq: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Учетная запись Майкрософт</cp:lastModifiedBy>
  <cp:revision>1502</cp:revision>
  <dcterms:created xsi:type="dcterms:W3CDTF">2014-10-08T23:03:32Z</dcterms:created>
  <dcterms:modified xsi:type="dcterms:W3CDTF">2020-09-24T04:34:50Z</dcterms:modified>
</cp:coreProperties>
</file>