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19"/>
  </p:notesMasterIdLst>
  <p:sldIdLst>
    <p:sldId id="1450" r:id="rId2"/>
    <p:sldId id="1437" r:id="rId3"/>
    <p:sldId id="1438" r:id="rId4"/>
    <p:sldId id="1439" r:id="rId5"/>
    <p:sldId id="1440" r:id="rId6"/>
    <p:sldId id="1441" r:id="rId7"/>
    <p:sldId id="1442" r:id="rId8"/>
    <p:sldId id="1443" r:id="rId9"/>
    <p:sldId id="1444" r:id="rId10"/>
    <p:sldId id="1445" r:id="rId11"/>
    <p:sldId id="1446" r:id="rId12"/>
    <p:sldId id="1447" r:id="rId13"/>
    <p:sldId id="1448" r:id="rId14"/>
    <p:sldId id="1451" r:id="rId15"/>
    <p:sldId id="1449" r:id="rId16"/>
    <p:sldId id="1435" r:id="rId17"/>
    <p:sldId id="1415" r:id="rId18"/>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50"/>
            <p14:sldId id="1437"/>
            <p14:sldId id="1438"/>
            <p14:sldId id="1439"/>
            <p14:sldId id="1440"/>
            <p14:sldId id="1441"/>
            <p14:sldId id="1442"/>
            <p14:sldId id="1443"/>
            <p14:sldId id="1444"/>
            <p14:sldId id="1445"/>
            <p14:sldId id="1446"/>
            <p14:sldId id="1447"/>
            <p14:sldId id="1448"/>
            <p14:sldId id="1451"/>
            <p14:sldId id="1449"/>
            <p14:sldId id="1435"/>
            <p14:sldId id="1415"/>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9288" autoAdjust="0"/>
  </p:normalViewPr>
  <p:slideViewPr>
    <p:cSldViewPr snapToObjects="1">
      <p:cViewPr varScale="1">
        <p:scale>
          <a:sx n="106" d="100"/>
          <a:sy n="106" d="100"/>
        </p:scale>
        <p:origin x="102" y="516"/>
      </p:cViewPr>
      <p:guideLst>
        <p:guide orient="horz" pos="742"/>
        <p:guide pos="1882"/>
        <p:guide orient="horz" pos="517"/>
        <p:guide pos="1568"/>
      </p:guideLst>
    </p:cSldViewPr>
  </p:slideViewPr>
  <p:outlineViewPr>
    <p:cViewPr>
      <p:scale>
        <a:sx n="33" d="100"/>
        <a:sy n="33" d="100"/>
      </p:scale>
      <p:origin x="18" y="2442"/>
    </p:cViewPr>
  </p:outlin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9/24/2020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lvl1pPr>
              <a:defRPr/>
            </a:lvl1pPr>
          </a:lstStyle>
          <a:p>
            <a:pPr>
              <a:defRPr/>
            </a:pPr>
            <a:fld id="{9B493552-9203-4AD9-938B-95D0F040D104}" type="datetime1">
              <a:rPr lang="ru-RU"/>
              <a:pPr>
                <a:defRPr/>
              </a:pPr>
              <a:t>24.09.2020</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lvl1pPr>
              <a:defRPr/>
            </a:lvl1pPr>
          </a:lstStyle>
          <a:p>
            <a:pPr>
              <a:defRPr/>
            </a:pPr>
            <a:r>
              <a:rPr lang="en-US"/>
              <a:t>http://aida.ucoz.ru</a:t>
            </a:r>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lvl1pPr>
              <a:defRPr/>
            </a:lvl1pPr>
          </a:lstStyle>
          <a:p>
            <a:fld id="{55CCBBD2-F919-4090-9F61-DDB6E1E4AA88}" type="slidenum">
              <a:rPr lang="ru-RU" altLang="ru-RU"/>
              <a:pPr/>
              <a:t>‹#›</a:t>
            </a:fld>
            <a:endParaRPr lang="ru-RU" altLang="ru-RU"/>
          </a:p>
        </p:txBody>
      </p:sp>
    </p:spTree>
    <p:extLst>
      <p:ext uri="{BB962C8B-B14F-4D97-AF65-F5344CB8AC3E}">
        <p14:creationId xmlns:p14="http://schemas.microsoft.com/office/powerpoint/2010/main" val="2799936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hyperlink" Target="https://twitter.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hyperlink" Target="https://www.linkedin.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hyperlink" Target="https://www.facebook.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3844" r:id="rId5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5" name="object 4">
            <a:extLst>
              <a:ext uri="{FF2B5EF4-FFF2-40B4-BE49-F238E27FC236}">
                <a16:creationId xmlns="" xmlns:a16="http://schemas.microsoft.com/office/drawing/2014/main" id="{96789AA7-9596-4F83-89FD-AEC28EE179F1}"/>
              </a:ext>
            </a:extLst>
          </p:cNvPr>
          <p:cNvSpPr txBox="1"/>
          <p:nvPr/>
        </p:nvSpPr>
        <p:spPr>
          <a:xfrm>
            <a:off x="848884" y="1275695"/>
            <a:ext cx="2906277" cy="1604264"/>
          </a:xfrm>
          <a:prstGeom prst="rect">
            <a:avLst/>
          </a:prstGeom>
        </p:spPr>
        <p:txBody>
          <a:bodyPr vert="horz" wrap="square" lIns="0" tIns="13949" rIns="0" bIns="0" rtlCol="0">
            <a:spAutoFit/>
          </a:bodyPr>
          <a:lstStyle/>
          <a:p>
            <a:pPr marL="18387">
              <a:lnSpc>
                <a:spcPts val="1952"/>
              </a:lnSpc>
              <a:spcBef>
                <a:spcPts val="110"/>
              </a:spcBef>
            </a:pPr>
            <a:r>
              <a:rPr sz="1747" dirty="0">
                <a:solidFill>
                  <a:srgbClr val="2365C7"/>
                </a:solidFill>
                <a:latin typeface="Arial"/>
                <a:cs typeface="Arial"/>
              </a:rPr>
              <a:t>Mavzu:</a:t>
            </a:r>
            <a:endParaRPr sz="1747" dirty="0">
              <a:latin typeface="Arial"/>
              <a:cs typeface="Arial"/>
            </a:endParaRPr>
          </a:p>
          <a:p>
            <a:pPr marL="12681">
              <a:lnSpc>
                <a:spcPts val="2791"/>
              </a:lnSpc>
            </a:pPr>
            <a:r>
              <a:rPr lang="en-US" sz="2000" b="1" spc="5" dirty="0" smtClean="0">
                <a:solidFill>
                  <a:srgbClr val="2365C7"/>
                </a:solidFill>
                <a:latin typeface="Arial"/>
                <a:cs typeface="Arial"/>
              </a:rPr>
              <a:t>XIX </a:t>
            </a:r>
            <a:r>
              <a:rPr lang="en-US" sz="2000" b="1" spc="5" dirty="0" err="1" smtClean="0">
                <a:solidFill>
                  <a:srgbClr val="2365C7"/>
                </a:solidFill>
                <a:latin typeface="Arial"/>
                <a:cs typeface="Arial"/>
              </a:rPr>
              <a:t>asr</a:t>
            </a:r>
            <a:r>
              <a:rPr lang="en-US" sz="2000" b="1" spc="5" dirty="0" smtClean="0">
                <a:solidFill>
                  <a:srgbClr val="2365C7"/>
                </a:solidFill>
                <a:latin typeface="Arial"/>
                <a:cs typeface="Arial"/>
              </a:rPr>
              <a:t> </a:t>
            </a:r>
            <a:r>
              <a:rPr lang="en-US" sz="2000" b="1" spc="5" dirty="0" err="1" smtClean="0">
                <a:solidFill>
                  <a:srgbClr val="2365C7"/>
                </a:solidFill>
                <a:latin typeface="Arial"/>
                <a:cs typeface="Arial"/>
              </a:rPr>
              <a:t>o‘rtalarida</a:t>
            </a:r>
            <a:r>
              <a:rPr lang="en-US" sz="2000" b="1" spc="5" dirty="0" smtClean="0">
                <a:solidFill>
                  <a:srgbClr val="2365C7"/>
                </a:solidFill>
                <a:latin typeface="Arial"/>
                <a:cs typeface="Arial"/>
              </a:rPr>
              <a:t> </a:t>
            </a:r>
            <a:r>
              <a:rPr lang="en-US" sz="2000" b="1" spc="5" dirty="0" err="1" smtClean="0">
                <a:solidFill>
                  <a:srgbClr val="2365C7"/>
                </a:solidFill>
                <a:latin typeface="Arial"/>
                <a:cs typeface="Arial"/>
              </a:rPr>
              <a:t>O‘rta</a:t>
            </a:r>
            <a:r>
              <a:rPr lang="en-US" sz="2000" b="1" spc="5" dirty="0" smtClean="0">
                <a:solidFill>
                  <a:srgbClr val="2365C7"/>
                </a:solidFill>
                <a:latin typeface="Arial"/>
                <a:cs typeface="Arial"/>
              </a:rPr>
              <a:t> </a:t>
            </a:r>
            <a:r>
              <a:rPr lang="en-US" sz="2000" b="1" spc="5" dirty="0" err="1" smtClean="0">
                <a:solidFill>
                  <a:srgbClr val="2365C7"/>
                </a:solidFill>
                <a:latin typeface="Arial"/>
                <a:cs typeface="Arial"/>
              </a:rPr>
              <a:t>Osiyo</a:t>
            </a:r>
            <a:r>
              <a:rPr lang="en-US" sz="2000" b="1" spc="5" dirty="0" smtClean="0">
                <a:solidFill>
                  <a:srgbClr val="2365C7"/>
                </a:solidFill>
                <a:latin typeface="Arial"/>
                <a:cs typeface="Arial"/>
              </a:rPr>
              <a:t> </a:t>
            </a:r>
            <a:r>
              <a:rPr lang="en-US" sz="2000" b="1" spc="5" dirty="0" err="1" smtClean="0">
                <a:solidFill>
                  <a:srgbClr val="2365C7"/>
                </a:solidFill>
                <a:latin typeface="Arial"/>
                <a:cs typeface="Arial"/>
              </a:rPr>
              <a:t>aholisining</a:t>
            </a:r>
            <a:r>
              <a:rPr lang="en-US" sz="2000" b="1" spc="5" dirty="0" smtClean="0">
                <a:solidFill>
                  <a:srgbClr val="2365C7"/>
                </a:solidFill>
                <a:latin typeface="Arial"/>
                <a:cs typeface="Arial"/>
              </a:rPr>
              <a:t> </a:t>
            </a:r>
            <a:r>
              <a:rPr lang="en-US" sz="2000" b="1" spc="5" dirty="0" err="1" smtClean="0">
                <a:solidFill>
                  <a:srgbClr val="2365C7"/>
                </a:solidFill>
                <a:latin typeface="Arial"/>
                <a:cs typeface="Arial"/>
              </a:rPr>
              <a:t>madaniy</a:t>
            </a:r>
            <a:r>
              <a:rPr lang="en-US" sz="2000" b="1" spc="5" dirty="0" smtClean="0">
                <a:solidFill>
                  <a:srgbClr val="2365C7"/>
                </a:solidFill>
                <a:latin typeface="Arial"/>
                <a:cs typeface="Arial"/>
              </a:rPr>
              <a:t> </a:t>
            </a:r>
            <a:r>
              <a:rPr lang="en-US" sz="2000" b="1" spc="5" dirty="0" err="1" smtClean="0">
                <a:solidFill>
                  <a:srgbClr val="2365C7"/>
                </a:solidFill>
                <a:latin typeface="Arial"/>
                <a:cs typeface="Arial"/>
              </a:rPr>
              <a:t>hayoti</a:t>
            </a:r>
            <a:endParaRPr sz="2000" dirty="0">
              <a:latin typeface="Arial"/>
              <a:cs typeface="Arial"/>
            </a:endParaRPr>
          </a:p>
          <a:p>
            <a:pPr marL="32335">
              <a:lnSpc>
                <a:spcPts val="1961"/>
              </a:lnSpc>
            </a:pPr>
            <a:endParaRPr sz="1747" dirty="0">
              <a:latin typeface="Arial"/>
              <a:cs typeface="Arial"/>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438203" y="1249367"/>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 xmlns:a16="http://schemas.microsoft.com/office/drawing/2014/main" id="{ACB4B4C4-B96E-4D3D-A3B1-019ECDA735A1}"/>
              </a:ext>
            </a:extLst>
          </p:cNvPr>
          <p:cNvSpPr/>
          <p:nvPr/>
        </p:nvSpPr>
        <p:spPr>
          <a:xfrm>
            <a:off x="438203" y="2096800"/>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918038" y="248656"/>
            <a:ext cx="173101" cy="372198"/>
          </a:xfrm>
          <a:prstGeom prst="rect">
            <a:avLst/>
          </a:prstGeom>
        </p:spPr>
        <p:txBody>
          <a:bodyPr vert="horz" wrap="square" lIns="0" tIns="15852" rIns="0" bIns="0" rtlCol="0">
            <a:spAutoFit/>
          </a:bodyPr>
          <a:lstStyle/>
          <a:p>
            <a:pPr>
              <a:spcBef>
                <a:spcPts val="125"/>
              </a:spcBef>
            </a:pPr>
            <a:r>
              <a:rPr lang="en-US" sz="2247" b="1" spc="10" dirty="0">
                <a:solidFill>
                  <a:srgbClr val="FEFEFE"/>
                </a:solidFill>
                <a:latin typeface="Arial"/>
                <a:cs typeface="Arial"/>
              </a:rPr>
              <a:t>9</a:t>
            </a:r>
            <a:endParaRPr sz="2247" dirty="0">
              <a:latin typeface="Arial"/>
              <a:cs typeface="Arial"/>
            </a:endParaRPr>
          </a:p>
        </p:txBody>
      </p:sp>
      <p:sp>
        <p:nvSpPr>
          <p:cNvPr id="23" name="object 13">
            <a:extLst>
              <a:ext uri="{FF2B5EF4-FFF2-40B4-BE49-F238E27FC236}">
                <a16:creationId xmlns="" xmlns:a16="http://schemas.microsoft.com/office/drawing/2014/main" id="{065B57C3-CBC0-467B-8CE6-9C853CD5BC49}"/>
              </a:ext>
            </a:extLst>
          </p:cNvPr>
          <p:cNvSpPr txBox="1"/>
          <p:nvPr/>
        </p:nvSpPr>
        <p:spPr>
          <a:xfrm>
            <a:off x="4864205" y="541152"/>
            <a:ext cx="268845" cy="211606"/>
          </a:xfrm>
          <a:prstGeom prst="rect">
            <a:avLst/>
          </a:prstGeom>
        </p:spPr>
        <p:txBody>
          <a:bodyPr vert="horz" wrap="square" lIns="0" tIns="12047" rIns="0" bIns="0" rtlCol="0">
            <a:spAutoFit/>
          </a:bodyPr>
          <a:lstStyle/>
          <a:p>
            <a:pPr>
              <a:spcBef>
                <a:spcPts val="95"/>
              </a:spcBef>
            </a:pPr>
            <a:r>
              <a:rPr sz="1298" spc="-5" dirty="0">
                <a:solidFill>
                  <a:srgbClr val="FEFEFE"/>
                </a:solidFill>
                <a:latin typeface="Arial"/>
                <a:cs typeface="Arial"/>
              </a:rPr>
              <a:t>sinf</a:t>
            </a:r>
            <a:endParaRPr sz="1298" dirty="0">
              <a:latin typeface="Arial"/>
              <a:cs typeface="Arial"/>
            </a:endParaRPr>
          </a:p>
        </p:txBody>
      </p:sp>
      <p:sp>
        <p:nvSpPr>
          <p:cNvPr id="25" name="object 2">
            <a:extLst>
              <a:ext uri="{FF2B5EF4-FFF2-40B4-BE49-F238E27FC236}">
                <a16:creationId xmlns="" xmlns:a16="http://schemas.microsoft.com/office/drawing/2014/main" id="{173C2D9C-C6BD-4DDA-B358-531897F817D9}"/>
              </a:ext>
            </a:extLst>
          </p:cNvPr>
          <p:cNvSpPr txBox="1">
            <a:spLocks/>
          </p:cNvSpPr>
          <p:nvPr/>
        </p:nvSpPr>
        <p:spPr>
          <a:xfrm>
            <a:off x="848884" y="215318"/>
            <a:ext cx="3627754" cy="537967"/>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3400" b="1" i="0" u="none" strike="noStrike" kern="0" cap="none" spc="5" normalizeH="0" baseline="0" noProof="0" dirty="0" err="1" smtClean="0">
                <a:ln>
                  <a:noFill/>
                </a:ln>
                <a:solidFill>
                  <a:sysClr val="window" lastClr="FFFFFF"/>
                </a:solidFill>
                <a:effectLst/>
                <a:uLnTx/>
                <a:uFillTx/>
                <a:latin typeface="Arial"/>
                <a:ea typeface="+mj-ea"/>
                <a:cs typeface="Arial"/>
              </a:rPr>
              <a:t>O</a:t>
            </a:r>
            <a:r>
              <a:rPr kumimoji="0" lang="en-US" sz="3400" b="1" i="0" u="none" strike="noStrike" kern="0" cap="none" spc="5" normalizeH="0" noProof="0" dirty="0" err="1" smtClean="0">
                <a:ln>
                  <a:noFill/>
                </a:ln>
                <a:solidFill>
                  <a:sysClr val="window" lastClr="FFFFFF"/>
                </a:solidFill>
                <a:effectLst/>
                <a:uLnTx/>
                <a:uFillTx/>
                <a:latin typeface="Arial"/>
                <a:ea typeface="+mj-ea"/>
                <a:cs typeface="Arial"/>
              </a:rPr>
              <a:t>‘</a:t>
            </a:r>
            <a:r>
              <a:rPr kumimoji="0" lang="en-US" sz="3400" b="1" i="0" u="none" strike="noStrike" kern="0" cap="none" spc="5" normalizeH="0" baseline="0" noProof="0" dirty="0" err="1" smtClean="0">
                <a:ln>
                  <a:noFill/>
                </a:ln>
                <a:solidFill>
                  <a:sysClr val="window" lastClr="FFFFFF"/>
                </a:solidFill>
                <a:effectLst/>
                <a:uLnTx/>
                <a:uFillTx/>
                <a:latin typeface="Arial"/>
                <a:ea typeface="+mj-ea"/>
                <a:cs typeface="Arial"/>
              </a:rPr>
              <a:t>zbekiston</a:t>
            </a:r>
            <a:r>
              <a:rPr kumimoji="0" lang="en-US" sz="3400" b="1" i="0" u="none" strike="noStrike" kern="0" cap="none" spc="-30" normalizeH="0" baseline="0" noProof="0" dirty="0" smtClean="0">
                <a:ln>
                  <a:noFill/>
                </a:ln>
                <a:solidFill>
                  <a:sysClr val="window" lastClr="FFFFFF"/>
                </a:solidFill>
                <a:effectLst/>
                <a:uLnTx/>
                <a:uFillTx/>
                <a:latin typeface="Arial"/>
                <a:ea typeface="+mj-ea"/>
                <a:cs typeface="Arial"/>
              </a:rPr>
              <a:t> </a:t>
            </a: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tarixi</a:t>
            </a:r>
            <a:endParaRPr kumimoji="0" lang="en-US" sz="3400" b="1" i="0" u="none" strike="noStrike" kern="0" cap="none" spc="5" normalizeH="0" baseline="0" noProof="0" dirty="0">
              <a:ln>
                <a:noFill/>
              </a:ln>
              <a:solidFill>
                <a:sysClr val="window" lastClr="FFFFFF"/>
              </a:solidFill>
              <a:effectLst/>
              <a:uLnTx/>
              <a:uFillTx/>
              <a:latin typeface="Arial"/>
              <a:ea typeface="+mj-ea"/>
              <a:cs typeface="Arial"/>
            </a:endParaRPr>
          </a:p>
        </p:txBody>
      </p:sp>
      <p:sp>
        <p:nvSpPr>
          <p:cNvPr id="26" name="object 11">
            <a:extLst>
              <a:ext uri="{FF2B5EF4-FFF2-40B4-BE49-F238E27FC236}">
                <a16:creationId xmlns="" xmlns:a16="http://schemas.microsoft.com/office/drawing/2014/main" id="{5B75B315-3F99-4F20-AE24-482E239D9233}"/>
              </a:ext>
            </a:extLst>
          </p:cNvPr>
          <p:cNvSpPr/>
          <p:nvPr/>
        </p:nvSpPr>
        <p:spPr>
          <a:xfrm>
            <a:off x="329821" y="310629"/>
            <a:ext cx="407034" cy="366395"/>
          </a:xfrm>
          <a:custGeom>
            <a:avLst/>
            <a:gdLst/>
            <a:ahLst/>
            <a:cxnLst/>
            <a:rect l="l" t="t" r="r" b="b"/>
            <a:pathLst>
              <a:path w="407034" h="366395">
                <a:moveTo>
                  <a:pt x="406874" y="352624"/>
                </a:moveTo>
                <a:lnTo>
                  <a:pt x="0" y="352624"/>
                </a:lnTo>
                <a:lnTo>
                  <a:pt x="0" y="366187"/>
                </a:lnTo>
                <a:lnTo>
                  <a:pt x="406874" y="366187"/>
                </a:lnTo>
                <a:lnTo>
                  <a:pt x="406874" y="352624"/>
                </a:lnTo>
                <a:close/>
              </a:path>
              <a:path w="407034" h="366395">
                <a:moveTo>
                  <a:pt x="54248" y="0"/>
                </a:moveTo>
                <a:lnTo>
                  <a:pt x="0" y="0"/>
                </a:lnTo>
                <a:lnTo>
                  <a:pt x="0" y="21700"/>
                </a:lnTo>
                <a:lnTo>
                  <a:pt x="6781" y="35261"/>
                </a:lnTo>
                <a:lnTo>
                  <a:pt x="6781" y="352624"/>
                </a:lnTo>
                <a:lnTo>
                  <a:pt x="20342" y="352624"/>
                </a:lnTo>
                <a:lnTo>
                  <a:pt x="20342" y="40686"/>
                </a:lnTo>
                <a:lnTo>
                  <a:pt x="47468" y="40686"/>
                </a:lnTo>
                <a:lnTo>
                  <a:pt x="47468" y="35261"/>
                </a:lnTo>
                <a:lnTo>
                  <a:pt x="51537" y="27122"/>
                </a:lnTo>
                <a:lnTo>
                  <a:pt x="17632" y="27122"/>
                </a:lnTo>
                <a:lnTo>
                  <a:pt x="13561" y="18986"/>
                </a:lnTo>
                <a:lnTo>
                  <a:pt x="13561" y="13561"/>
                </a:lnTo>
                <a:lnTo>
                  <a:pt x="54248" y="13561"/>
                </a:lnTo>
                <a:lnTo>
                  <a:pt x="54248" y="0"/>
                </a:lnTo>
                <a:close/>
              </a:path>
              <a:path w="407034" h="366395">
                <a:moveTo>
                  <a:pt x="47468" y="40686"/>
                </a:moveTo>
                <a:lnTo>
                  <a:pt x="33903" y="40686"/>
                </a:lnTo>
                <a:lnTo>
                  <a:pt x="33903" y="352624"/>
                </a:lnTo>
                <a:lnTo>
                  <a:pt x="47468" y="352624"/>
                </a:lnTo>
                <a:lnTo>
                  <a:pt x="47468" y="196656"/>
                </a:lnTo>
                <a:lnTo>
                  <a:pt x="115282" y="196656"/>
                </a:lnTo>
                <a:lnTo>
                  <a:pt x="115282" y="183092"/>
                </a:lnTo>
                <a:lnTo>
                  <a:pt x="47468" y="183092"/>
                </a:lnTo>
                <a:lnTo>
                  <a:pt x="47468" y="40686"/>
                </a:lnTo>
                <a:close/>
              </a:path>
              <a:path w="407034" h="366395">
                <a:moveTo>
                  <a:pt x="115282" y="196656"/>
                </a:moveTo>
                <a:lnTo>
                  <a:pt x="101718" y="196656"/>
                </a:lnTo>
                <a:lnTo>
                  <a:pt x="101718" y="352624"/>
                </a:lnTo>
                <a:lnTo>
                  <a:pt x="115282" y="352624"/>
                </a:lnTo>
                <a:lnTo>
                  <a:pt x="115282" y="196656"/>
                </a:lnTo>
                <a:close/>
              </a:path>
              <a:path w="407034" h="366395">
                <a:moveTo>
                  <a:pt x="203436" y="93578"/>
                </a:moveTo>
                <a:lnTo>
                  <a:pt x="157999" y="125453"/>
                </a:lnTo>
                <a:lnTo>
                  <a:pt x="130820" y="164782"/>
                </a:lnTo>
                <a:lnTo>
                  <a:pt x="128844" y="181062"/>
                </a:lnTo>
                <a:lnTo>
                  <a:pt x="128844" y="352624"/>
                </a:lnTo>
                <a:lnTo>
                  <a:pt x="142405" y="352624"/>
                </a:lnTo>
                <a:lnTo>
                  <a:pt x="142405" y="217001"/>
                </a:lnTo>
                <a:lnTo>
                  <a:pt x="278030" y="217001"/>
                </a:lnTo>
                <a:lnTo>
                  <a:pt x="278030" y="203436"/>
                </a:lnTo>
                <a:lnTo>
                  <a:pt x="142405" y="203436"/>
                </a:lnTo>
                <a:lnTo>
                  <a:pt x="142405" y="181062"/>
                </a:lnTo>
                <a:lnTo>
                  <a:pt x="155852" y="145109"/>
                </a:lnTo>
                <a:lnTo>
                  <a:pt x="203436" y="109857"/>
                </a:lnTo>
                <a:lnTo>
                  <a:pt x="226642" y="109857"/>
                </a:lnTo>
                <a:lnTo>
                  <a:pt x="203436" y="93578"/>
                </a:lnTo>
                <a:close/>
              </a:path>
              <a:path w="407034" h="366395">
                <a:moveTo>
                  <a:pt x="203436" y="236664"/>
                </a:moveTo>
                <a:lnTo>
                  <a:pt x="170622" y="262844"/>
                </a:lnTo>
                <a:lnTo>
                  <a:pt x="169531" y="270568"/>
                </a:lnTo>
                <a:lnTo>
                  <a:pt x="169531" y="352624"/>
                </a:lnTo>
                <a:lnTo>
                  <a:pt x="183092" y="352624"/>
                </a:lnTo>
                <a:lnTo>
                  <a:pt x="183092" y="265146"/>
                </a:lnTo>
                <a:lnTo>
                  <a:pt x="185806" y="260399"/>
                </a:lnTo>
                <a:lnTo>
                  <a:pt x="190554" y="258364"/>
                </a:lnTo>
                <a:lnTo>
                  <a:pt x="203436" y="252262"/>
                </a:lnTo>
                <a:lnTo>
                  <a:pt x="229994" y="252262"/>
                </a:lnTo>
                <a:lnTo>
                  <a:pt x="228474" y="250449"/>
                </a:lnTo>
                <a:lnTo>
                  <a:pt x="222421" y="246157"/>
                </a:lnTo>
                <a:lnTo>
                  <a:pt x="203436" y="236664"/>
                </a:lnTo>
                <a:close/>
              </a:path>
              <a:path w="407034" h="366395">
                <a:moveTo>
                  <a:pt x="229994" y="252262"/>
                </a:moveTo>
                <a:lnTo>
                  <a:pt x="203436" y="252262"/>
                </a:lnTo>
                <a:lnTo>
                  <a:pt x="216320" y="258364"/>
                </a:lnTo>
                <a:lnTo>
                  <a:pt x="221068" y="260399"/>
                </a:lnTo>
                <a:lnTo>
                  <a:pt x="223782" y="265146"/>
                </a:lnTo>
                <a:lnTo>
                  <a:pt x="223782" y="352624"/>
                </a:lnTo>
                <a:lnTo>
                  <a:pt x="237343" y="352624"/>
                </a:lnTo>
                <a:lnTo>
                  <a:pt x="237343" y="270568"/>
                </a:lnTo>
                <a:lnTo>
                  <a:pt x="236252" y="262844"/>
                </a:lnTo>
                <a:lnTo>
                  <a:pt x="233190" y="256075"/>
                </a:lnTo>
                <a:lnTo>
                  <a:pt x="229994" y="252262"/>
                </a:lnTo>
                <a:close/>
              </a:path>
              <a:path w="407034" h="366395">
                <a:moveTo>
                  <a:pt x="278030" y="217001"/>
                </a:moveTo>
                <a:lnTo>
                  <a:pt x="264469" y="217001"/>
                </a:lnTo>
                <a:lnTo>
                  <a:pt x="264469" y="352624"/>
                </a:lnTo>
                <a:lnTo>
                  <a:pt x="278030" y="352624"/>
                </a:lnTo>
                <a:lnTo>
                  <a:pt x="278030" y="217001"/>
                </a:lnTo>
                <a:close/>
              </a:path>
              <a:path w="407034" h="366395">
                <a:moveTo>
                  <a:pt x="305156" y="81373"/>
                </a:moveTo>
                <a:lnTo>
                  <a:pt x="291592" y="81373"/>
                </a:lnTo>
                <a:lnTo>
                  <a:pt x="291592" y="352624"/>
                </a:lnTo>
                <a:lnTo>
                  <a:pt x="305156" y="352624"/>
                </a:lnTo>
                <a:lnTo>
                  <a:pt x="305156" y="196656"/>
                </a:lnTo>
                <a:lnTo>
                  <a:pt x="372971" y="196656"/>
                </a:lnTo>
                <a:lnTo>
                  <a:pt x="372971" y="183092"/>
                </a:lnTo>
                <a:lnTo>
                  <a:pt x="305156" y="183092"/>
                </a:lnTo>
                <a:lnTo>
                  <a:pt x="305156" y="172923"/>
                </a:lnTo>
                <a:lnTo>
                  <a:pt x="318717" y="164105"/>
                </a:lnTo>
                <a:lnTo>
                  <a:pt x="342452" y="164105"/>
                </a:lnTo>
                <a:lnTo>
                  <a:pt x="337031" y="160037"/>
                </a:lnTo>
                <a:lnTo>
                  <a:pt x="331944" y="156646"/>
                </a:lnTo>
                <a:lnTo>
                  <a:pt x="305156" y="156646"/>
                </a:lnTo>
                <a:lnTo>
                  <a:pt x="305156" y="81373"/>
                </a:lnTo>
                <a:close/>
              </a:path>
              <a:path w="407034" h="366395">
                <a:moveTo>
                  <a:pt x="372971" y="196656"/>
                </a:moveTo>
                <a:lnTo>
                  <a:pt x="359406" y="196656"/>
                </a:lnTo>
                <a:lnTo>
                  <a:pt x="359406" y="352624"/>
                </a:lnTo>
                <a:lnTo>
                  <a:pt x="372971" y="352624"/>
                </a:lnTo>
                <a:lnTo>
                  <a:pt x="372971" y="196656"/>
                </a:lnTo>
                <a:close/>
              </a:path>
              <a:path w="407034" h="366395">
                <a:moveTo>
                  <a:pt x="400093" y="40686"/>
                </a:moveTo>
                <a:lnTo>
                  <a:pt x="386532" y="40686"/>
                </a:lnTo>
                <a:lnTo>
                  <a:pt x="386532" y="352624"/>
                </a:lnTo>
                <a:lnTo>
                  <a:pt x="400093" y="352624"/>
                </a:lnTo>
                <a:lnTo>
                  <a:pt x="400093" y="40686"/>
                </a:lnTo>
                <a:close/>
              </a:path>
              <a:path w="407034" h="366395">
                <a:moveTo>
                  <a:pt x="226642" y="109857"/>
                </a:moveTo>
                <a:lnTo>
                  <a:pt x="203436" y="109857"/>
                </a:lnTo>
                <a:lnTo>
                  <a:pt x="241411" y="136302"/>
                </a:lnTo>
                <a:lnTo>
                  <a:pt x="251022" y="145013"/>
                </a:lnTo>
                <a:lnTo>
                  <a:pt x="258281" y="155630"/>
                </a:lnTo>
                <a:lnTo>
                  <a:pt x="262869" y="167773"/>
                </a:lnTo>
                <a:lnTo>
                  <a:pt x="264469" y="181062"/>
                </a:lnTo>
                <a:lnTo>
                  <a:pt x="264469" y="203436"/>
                </a:lnTo>
                <a:lnTo>
                  <a:pt x="278030" y="203436"/>
                </a:lnTo>
                <a:lnTo>
                  <a:pt x="278030" y="181062"/>
                </a:lnTo>
                <a:lnTo>
                  <a:pt x="276049" y="164743"/>
                </a:lnTo>
                <a:lnTo>
                  <a:pt x="270317" y="149696"/>
                </a:lnTo>
                <a:lnTo>
                  <a:pt x="261153" y="136430"/>
                </a:lnTo>
                <a:lnTo>
                  <a:pt x="248874" y="125453"/>
                </a:lnTo>
                <a:lnTo>
                  <a:pt x="226642" y="109857"/>
                </a:lnTo>
                <a:close/>
              </a:path>
              <a:path w="407034" h="366395">
                <a:moveTo>
                  <a:pt x="88157" y="147830"/>
                </a:moveTo>
                <a:lnTo>
                  <a:pt x="69843" y="160037"/>
                </a:lnTo>
                <a:lnTo>
                  <a:pt x="64422" y="164105"/>
                </a:lnTo>
                <a:lnTo>
                  <a:pt x="61029" y="170207"/>
                </a:lnTo>
                <a:lnTo>
                  <a:pt x="61029" y="183092"/>
                </a:lnTo>
                <a:lnTo>
                  <a:pt x="74594" y="183092"/>
                </a:lnTo>
                <a:lnTo>
                  <a:pt x="74594" y="174952"/>
                </a:lnTo>
                <a:lnTo>
                  <a:pt x="75952" y="172923"/>
                </a:lnTo>
                <a:lnTo>
                  <a:pt x="77306" y="171561"/>
                </a:lnTo>
                <a:lnTo>
                  <a:pt x="88157" y="164782"/>
                </a:lnTo>
                <a:lnTo>
                  <a:pt x="115282" y="164782"/>
                </a:lnTo>
                <a:lnTo>
                  <a:pt x="115282" y="156646"/>
                </a:lnTo>
                <a:lnTo>
                  <a:pt x="101718" y="156646"/>
                </a:lnTo>
                <a:lnTo>
                  <a:pt x="88157" y="147830"/>
                </a:lnTo>
                <a:close/>
              </a:path>
              <a:path w="407034" h="366395">
                <a:moveTo>
                  <a:pt x="115282" y="164782"/>
                </a:moveTo>
                <a:lnTo>
                  <a:pt x="88157" y="164782"/>
                </a:lnTo>
                <a:lnTo>
                  <a:pt x="101718" y="173598"/>
                </a:lnTo>
                <a:lnTo>
                  <a:pt x="101718" y="183092"/>
                </a:lnTo>
                <a:lnTo>
                  <a:pt x="115282" y="183092"/>
                </a:lnTo>
                <a:lnTo>
                  <a:pt x="115282" y="164782"/>
                </a:lnTo>
                <a:close/>
              </a:path>
              <a:path w="407034" h="366395">
                <a:moveTo>
                  <a:pt x="342452" y="164105"/>
                </a:moveTo>
                <a:lnTo>
                  <a:pt x="318717" y="164105"/>
                </a:lnTo>
                <a:lnTo>
                  <a:pt x="329568" y="170888"/>
                </a:lnTo>
                <a:lnTo>
                  <a:pt x="331603" y="172242"/>
                </a:lnTo>
                <a:lnTo>
                  <a:pt x="332280" y="174279"/>
                </a:lnTo>
                <a:lnTo>
                  <a:pt x="332280" y="183092"/>
                </a:lnTo>
                <a:lnTo>
                  <a:pt x="345843" y="183092"/>
                </a:lnTo>
                <a:lnTo>
                  <a:pt x="345843" y="170207"/>
                </a:lnTo>
                <a:lnTo>
                  <a:pt x="342452" y="164105"/>
                </a:lnTo>
                <a:close/>
              </a:path>
              <a:path w="407034" h="366395">
                <a:moveTo>
                  <a:pt x="406874" y="0"/>
                </a:moveTo>
                <a:lnTo>
                  <a:pt x="352626" y="0"/>
                </a:lnTo>
                <a:lnTo>
                  <a:pt x="352626" y="21700"/>
                </a:lnTo>
                <a:lnTo>
                  <a:pt x="359406" y="35261"/>
                </a:lnTo>
                <a:lnTo>
                  <a:pt x="359406" y="183092"/>
                </a:lnTo>
                <a:lnTo>
                  <a:pt x="372971" y="183092"/>
                </a:lnTo>
                <a:lnTo>
                  <a:pt x="372971" y="40686"/>
                </a:lnTo>
                <a:lnTo>
                  <a:pt x="400093" y="40686"/>
                </a:lnTo>
                <a:lnTo>
                  <a:pt x="400093" y="35261"/>
                </a:lnTo>
                <a:lnTo>
                  <a:pt x="404163" y="27122"/>
                </a:lnTo>
                <a:lnTo>
                  <a:pt x="370255" y="27122"/>
                </a:lnTo>
                <a:lnTo>
                  <a:pt x="366187" y="18986"/>
                </a:lnTo>
                <a:lnTo>
                  <a:pt x="366187" y="13561"/>
                </a:lnTo>
                <a:lnTo>
                  <a:pt x="406874" y="13561"/>
                </a:lnTo>
                <a:lnTo>
                  <a:pt x="406874" y="0"/>
                </a:lnTo>
                <a:close/>
              </a:path>
              <a:path w="407034" h="366395">
                <a:moveTo>
                  <a:pt x="305156" y="40686"/>
                </a:moveTo>
                <a:lnTo>
                  <a:pt x="101718" y="40686"/>
                </a:lnTo>
                <a:lnTo>
                  <a:pt x="101718" y="156646"/>
                </a:lnTo>
                <a:lnTo>
                  <a:pt x="115282" y="156646"/>
                </a:lnTo>
                <a:lnTo>
                  <a:pt x="115282" y="81373"/>
                </a:lnTo>
                <a:lnTo>
                  <a:pt x="305156" y="81373"/>
                </a:lnTo>
                <a:lnTo>
                  <a:pt x="305156" y="67812"/>
                </a:lnTo>
                <a:lnTo>
                  <a:pt x="115282" y="67812"/>
                </a:lnTo>
                <a:lnTo>
                  <a:pt x="115282" y="54248"/>
                </a:lnTo>
                <a:lnTo>
                  <a:pt x="305156" y="54248"/>
                </a:lnTo>
                <a:lnTo>
                  <a:pt x="305156" y="40686"/>
                </a:lnTo>
                <a:close/>
              </a:path>
              <a:path w="407034" h="366395">
                <a:moveTo>
                  <a:pt x="318717" y="147830"/>
                </a:moveTo>
                <a:lnTo>
                  <a:pt x="305156" y="156646"/>
                </a:lnTo>
                <a:lnTo>
                  <a:pt x="331944" y="156646"/>
                </a:lnTo>
                <a:lnTo>
                  <a:pt x="318717" y="147830"/>
                </a:lnTo>
                <a:close/>
              </a:path>
              <a:path w="407034" h="366395">
                <a:moveTo>
                  <a:pt x="305156" y="54248"/>
                </a:moveTo>
                <a:lnTo>
                  <a:pt x="291592" y="54248"/>
                </a:lnTo>
                <a:lnTo>
                  <a:pt x="291592" y="67812"/>
                </a:lnTo>
                <a:lnTo>
                  <a:pt x="305156" y="67812"/>
                </a:lnTo>
                <a:lnTo>
                  <a:pt x="305156" y="54248"/>
                </a:lnTo>
                <a:close/>
              </a:path>
              <a:path w="407034" h="366395">
                <a:moveTo>
                  <a:pt x="54248" y="13561"/>
                </a:moveTo>
                <a:lnTo>
                  <a:pt x="40686" y="13561"/>
                </a:lnTo>
                <a:lnTo>
                  <a:pt x="40686" y="18986"/>
                </a:lnTo>
                <a:lnTo>
                  <a:pt x="36619" y="27122"/>
                </a:lnTo>
                <a:lnTo>
                  <a:pt x="51537" y="27122"/>
                </a:lnTo>
                <a:lnTo>
                  <a:pt x="54248" y="21700"/>
                </a:lnTo>
                <a:lnTo>
                  <a:pt x="54248" y="13561"/>
                </a:lnTo>
                <a:close/>
              </a:path>
              <a:path w="407034" h="366395">
                <a:moveTo>
                  <a:pt x="406874" y="13561"/>
                </a:moveTo>
                <a:lnTo>
                  <a:pt x="393313" y="13561"/>
                </a:lnTo>
                <a:lnTo>
                  <a:pt x="393313" y="18986"/>
                </a:lnTo>
                <a:lnTo>
                  <a:pt x="389242" y="27122"/>
                </a:lnTo>
                <a:lnTo>
                  <a:pt x="404163" y="27122"/>
                </a:lnTo>
                <a:lnTo>
                  <a:pt x="406874" y="21700"/>
                </a:lnTo>
                <a:lnTo>
                  <a:pt x="406874" y="13561"/>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7" name="object 12">
            <a:extLst>
              <a:ext uri="{FF2B5EF4-FFF2-40B4-BE49-F238E27FC236}">
                <a16:creationId xmlns="" xmlns:a16="http://schemas.microsoft.com/office/drawing/2014/main" id="{83775CBE-21CF-425D-ABFB-41180DA5A377}"/>
              </a:ext>
            </a:extLst>
          </p:cNvPr>
          <p:cNvSpPr/>
          <p:nvPr/>
        </p:nvSpPr>
        <p:spPr>
          <a:xfrm>
            <a:off x="655322"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8" name="object 13">
            <a:extLst>
              <a:ext uri="{FF2B5EF4-FFF2-40B4-BE49-F238E27FC236}">
                <a16:creationId xmlns="" xmlns:a16="http://schemas.microsoft.com/office/drawing/2014/main" id="{B178D85C-EB66-41A7-A3BD-6CA192A25BC2}"/>
              </a:ext>
            </a:extLst>
          </p:cNvPr>
          <p:cNvSpPr/>
          <p:nvPr/>
        </p:nvSpPr>
        <p:spPr>
          <a:xfrm>
            <a:off x="655322"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9" name="object 14">
            <a:extLst>
              <a:ext uri="{FF2B5EF4-FFF2-40B4-BE49-F238E27FC236}">
                <a16:creationId xmlns="" xmlns:a16="http://schemas.microsoft.com/office/drawing/2014/main" id="{B1AC9C4C-06A4-42C7-B853-E49E57991666}"/>
              </a:ext>
            </a:extLst>
          </p:cNvPr>
          <p:cNvSpPr/>
          <p:nvPr/>
        </p:nvSpPr>
        <p:spPr>
          <a:xfrm>
            <a:off x="397634"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30" name="object 15">
            <a:extLst>
              <a:ext uri="{FF2B5EF4-FFF2-40B4-BE49-F238E27FC236}">
                <a16:creationId xmlns="" xmlns:a16="http://schemas.microsoft.com/office/drawing/2014/main" id="{AA74AE73-2CC7-4164-A38A-9C32CF275CE9}"/>
              </a:ext>
            </a:extLst>
          </p:cNvPr>
          <p:cNvSpPr/>
          <p:nvPr/>
        </p:nvSpPr>
        <p:spPr>
          <a:xfrm>
            <a:off x="397634"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pic>
        <p:nvPicPr>
          <p:cNvPr id="1026" name="Picture 2" descr="C:\Users\xusni\Desktop\photo_2020-09-23_13-59-05.jpg"/>
          <p:cNvPicPr>
            <a:picLocks noChangeAspect="1" noChangeArrowheads="1"/>
          </p:cNvPicPr>
          <p:nvPr/>
        </p:nvPicPr>
        <p:blipFill rotWithShape="1">
          <a:blip r:embed="rId2">
            <a:extLst>
              <a:ext uri="{28A0092B-C50C-407E-A947-70E740481C1C}">
                <a14:useLocalDpi xmlns:a14="http://schemas.microsoft.com/office/drawing/2010/main" val="0"/>
              </a:ext>
            </a:extLst>
          </a:blip>
          <a:srcRect l="5670" t="12023" r="8668" b="4914"/>
          <a:stretch/>
        </p:blipFill>
        <p:spPr bwMode="auto">
          <a:xfrm>
            <a:off x="3827169" y="1275695"/>
            <a:ext cx="1464824" cy="169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992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423" y="1038217"/>
            <a:ext cx="5183505" cy="540015"/>
          </a:xfrm>
        </p:spPr>
        <p:txBody>
          <a:bodyPr/>
          <a:lstStyle/>
          <a:p>
            <a:endParaRPr lang="ru-RU" dirty="0"/>
          </a:p>
        </p:txBody>
      </p:sp>
      <p:pic>
        <p:nvPicPr>
          <p:cNvPr id="7170" name="Picture 2" descr="Hikoyalar - gulxan.uz – “Gulxan” jurnali sayt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5759450" cy="3240088"/>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1521" y="70586"/>
            <a:ext cx="2708654" cy="3098916"/>
          </a:xfrm>
          <a:prstGeom prst="rect">
            <a:avLst/>
          </a:prstGeom>
        </p:spPr>
        <p:txBody>
          <a:bodyPr wrap="square" lIns="51426" tIns="25713" rIns="51426" bIns="25713">
            <a:spAutoFit/>
          </a:bodyPr>
          <a:lstStyle/>
          <a:p>
            <a:pPr algn="ctr"/>
            <a:r>
              <a:rPr lang="en-US" sz="1800" b="1" i="1" dirty="0" err="1">
                <a:solidFill>
                  <a:srgbClr val="000000"/>
                </a:solidFill>
                <a:latin typeface="Arial" pitchFamily="34" charset="0"/>
                <a:cs typeface="Arial" pitchFamily="34" charset="0"/>
              </a:rPr>
              <a:t>Saroyda</a:t>
            </a:r>
            <a:r>
              <a:rPr lang="en-US" sz="1800" b="1" i="1" dirty="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tarixnavislik</a:t>
            </a:r>
            <a:r>
              <a:rPr lang="en-US" sz="1800" b="1" i="1" dirty="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adabiyot</a:t>
            </a:r>
            <a:r>
              <a:rPr lang="en-US" sz="1800" b="1" i="1" dirty="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xattotlik</a:t>
            </a:r>
            <a:r>
              <a:rPr lang="en-US" sz="1800" b="1" i="1" dirty="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rivojlandi</a:t>
            </a:r>
            <a:r>
              <a:rPr lang="en-US" sz="1800" b="1" i="1" dirty="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Saroy</a:t>
            </a:r>
            <a:r>
              <a:rPr lang="en-US" sz="1800" b="1" i="1" dirty="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tarixchisi</a:t>
            </a:r>
            <a:r>
              <a:rPr lang="en-US" sz="1800" b="1" i="1" dirty="0">
                <a:solidFill>
                  <a:srgbClr val="000000"/>
                </a:solidFill>
                <a:latin typeface="Arial" pitchFamily="34" charset="0"/>
                <a:cs typeface="Arial" pitchFamily="34" charset="0"/>
              </a:rPr>
              <a:t> Muhammad </a:t>
            </a:r>
            <a:r>
              <a:rPr lang="en-US" sz="1800" b="1" i="1" dirty="0" err="1">
                <a:solidFill>
                  <a:srgbClr val="000000"/>
                </a:solidFill>
                <a:latin typeface="Arial" pitchFamily="34" charset="0"/>
                <a:cs typeface="Arial" pitchFamily="34" charset="0"/>
              </a:rPr>
              <a:t>Yunus</a:t>
            </a:r>
            <a:r>
              <a:rPr lang="en-US" sz="1800" b="1" i="1" dirty="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tomonidan</a:t>
            </a:r>
            <a:r>
              <a:rPr lang="en-US" sz="1800" b="1" i="1" dirty="0">
                <a:solidFill>
                  <a:srgbClr val="000000"/>
                </a:solidFill>
                <a:latin typeface="Arial" pitchFamily="34" charset="0"/>
                <a:cs typeface="Arial" pitchFamily="34" charset="0"/>
              </a:rPr>
              <a:t> </a:t>
            </a:r>
            <a:endParaRPr lang="en-US" sz="1800" b="1" i="1" dirty="0" smtClean="0">
              <a:solidFill>
                <a:srgbClr val="000000"/>
              </a:solidFill>
              <a:latin typeface="Arial" pitchFamily="34" charset="0"/>
              <a:cs typeface="Arial" pitchFamily="34" charset="0"/>
            </a:endParaRPr>
          </a:p>
          <a:p>
            <a:pPr algn="ctr"/>
            <a:r>
              <a:rPr lang="en-US" sz="1800" b="1" i="1" dirty="0" smtClean="0">
                <a:solidFill>
                  <a:srgbClr val="000000"/>
                </a:solidFill>
                <a:latin typeface="Arial" pitchFamily="34" charset="0"/>
                <a:cs typeface="Arial" pitchFamily="34" charset="0"/>
              </a:rPr>
              <a:t>1859-yilda </a:t>
            </a:r>
            <a:r>
              <a:rPr lang="en-US" sz="1800" b="1" i="1" dirty="0" err="1">
                <a:solidFill>
                  <a:srgbClr val="000000"/>
                </a:solidFill>
                <a:latin typeface="Arial" pitchFamily="34" charset="0"/>
                <a:cs typeface="Arial" pitchFamily="34" charset="0"/>
              </a:rPr>
              <a:t>yozilgan</a:t>
            </a:r>
            <a:r>
              <a:rPr lang="en-US" sz="1800" b="1" i="1" dirty="0">
                <a:solidFill>
                  <a:srgbClr val="000000"/>
                </a:solidFill>
                <a:latin typeface="Arial" pitchFamily="34" charset="0"/>
                <a:cs typeface="Arial" pitchFamily="34" charset="0"/>
              </a:rPr>
              <a:t> </a:t>
            </a:r>
            <a:r>
              <a:rPr lang="en-US" sz="1800" b="1" i="1" dirty="0" smtClean="0">
                <a:solidFill>
                  <a:srgbClr val="000000"/>
                </a:solidFill>
                <a:latin typeface="Arial" pitchFamily="34" charset="0"/>
                <a:cs typeface="Arial" pitchFamily="34" charset="0"/>
              </a:rPr>
              <a:t>“</a:t>
            </a:r>
            <a:r>
              <a:rPr lang="en-US" sz="1800" b="1" i="1" dirty="0" err="1" smtClean="0">
                <a:solidFill>
                  <a:srgbClr val="000000"/>
                </a:solidFill>
                <a:latin typeface="Arial" pitchFamily="34" charset="0"/>
                <a:cs typeface="Arial" pitchFamily="34" charset="0"/>
              </a:rPr>
              <a:t>Xudoyqul</a:t>
            </a:r>
            <a:r>
              <a:rPr lang="en-US" sz="1800" b="1" i="1" dirty="0" smtClean="0">
                <a:solidFill>
                  <a:srgbClr val="000000"/>
                </a:solidFill>
                <a:latin typeface="Arial" pitchFamily="34" charset="0"/>
                <a:cs typeface="Arial" pitchFamily="34" charset="0"/>
              </a:rPr>
              <a:t> </a:t>
            </a:r>
            <a:r>
              <a:rPr lang="en-US" sz="1800" b="1" i="1" dirty="0" err="1" smtClean="0">
                <a:solidFill>
                  <a:srgbClr val="000000"/>
                </a:solidFill>
                <a:latin typeface="Arial" pitchFamily="34" charset="0"/>
                <a:cs typeface="Arial" pitchFamily="34" charset="0"/>
              </a:rPr>
              <a:t>anvar</a:t>
            </a:r>
            <a:r>
              <a:rPr lang="en-US" sz="1800" b="1" i="1" dirty="0" smtClean="0">
                <a:solidFill>
                  <a:srgbClr val="000000"/>
                </a:solidFill>
                <a:latin typeface="Arial" pitchFamily="34" charset="0"/>
                <a:cs typeface="Arial" pitchFamily="34" charset="0"/>
              </a:rPr>
              <a:t>”</a:t>
            </a:r>
            <a:r>
              <a:rPr lang="en-US" sz="1800" b="1" i="1" dirty="0" smtClean="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asarida</a:t>
            </a:r>
            <a:r>
              <a:rPr lang="en-US" sz="1800" b="1" i="1" dirty="0">
                <a:solidFill>
                  <a:srgbClr val="000000"/>
                </a:solidFill>
                <a:latin typeface="Arial" pitchFamily="34" charset="0"/>
                <a:cs typeface="Arial" pitchFamily="34" charset="0"/>
              </a:rPr>
              <a:t> Muhammad </a:t>
            </a:r>
            <a:r>
              <a:rPr lang="en-US" sz="1800" b="1" i="1" dirty="0" err="1">
                <a:solidFill>
                  <a:srgbClr val="000000"/>
                </a:solidFill>
                <a:latin typeface="Arial" pitchFamily="34" charset="0"/>
                <a:cs typeface="Arial" pitchFamily="34" charset="0"/>
              </a:rPr>
              <a:t>Alixon</a:t>
            </a:r>
            <a:r>
              <a:rPr lang="en-US" sz="1800" b="1" i="1" dirty="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davri</a:t>
            </a:r>
            <a:r>
              <a:rPr lang="en-US" sz="1800" b="1" i="1" dirty="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tarixi</a:t>
            </a:r>
            <a:r>
              <a:rPr lang="en-US" sz="1800" b="1" i="1" dirty="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voqealari</a:t>
            </a:r>
            <a:r>
              <a:rPr lang="en-US" sz="1800" b="1" i="1" dirty="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batafsil</a:t>
            </a:r>
            <a:r>
              <a:rPr lang="en-US" sz="1800" b="1" i="1" dirty="0">
                <a:solidFill>
                  <a:srgbClr val="000000"/>
                </a:solidFill>
                <a:latin typeface="Arial" pitchFamily="34" charset="0"/>
                <a:cs typeface="Arial" pitchFamily="34" charset="0"/>
              </a:rPr>
              <a:t> </a:t>
            </a:r>
            <a:r>
              <a:rPr lang="en-US" sz="1800" b="1" i="1" dirty="0" err="1">
                <a:solidFill>
                  <a:srgbClr val="000000"/>
                </a:solidFill>
                <a:latin typeface="Arial" pitchFamily="34" charset="0"/>
                <a:cs typeface="Arial" pitchFamily="34" charset="0"/>
              </a:rPr>
              <a:t>yoritilgan</a:t>
            </a:r>
            <a:r>
              <a:rPr lang="en-US" sz="1800" b="1" i="1" dirty="0" smtClean="0">
                <a:solidFill>
                  <a:srgbClr val="000000"/>
                </a:solidFill>
                <a:latin typeface="Arial" pitchFamily="34" charset="0"/>
                <a:cs typeface="Arial" pitchFamily="34" charset="0"/>
              </a:rPr>
              <a:t>. </a:t>
            </a:r>
            <a:endParaRPr lang="ru-RU" sz="1800" b="1" i="1"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757649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7972" y="1245819"/>
            <a:ext cx="3029588" cy="540015"/>
          </a:xfrm>
        </p:spPr>
        <p:txBody>
          <a:bodyPr>
            <a:noAutofit/>
          </a:bodyPr>
          <a:lstStyle/>
          <a:p>
            <a:r>
              <a:rPr lang="en-US" sz="2000" b="1" i="1" dirty="0" err="1">
                <a:solidFill>
                  <a:srgbClr val="000000"/>
                </a:solidFill>
                <a:latin typeface="Arial" pitchFamily="34" charset="0"/>
                <a:cs typeface="Arial" pitchFamily="34" charset="0"/>
              </a:rPr>
              <a:t>Xonlikdagi</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eng</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mashhur</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xattot</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Turdi</a:t>
            </a:r>
            <a:r>
              <a:rPr lang="en-US" sz="2000" b="1" i="1" dirty="0">
                <a:solidFill>
                  <a:srgbClr val="000000"/>
                </a:solidFill>
                <a:latin typeface="Arial" pitchFamily="34" charset="0"/>
                <a:cs typeface="Arial" pitchFamily="34" charset="0"/>
              </a:rPr>
              <a:t> Ali </a:t>
            </a:r>
            <a:r>
              <a:rPr lang="en-US" sz="2000" b="1" i="1" dirty="0" err="1">
                <a:solidFill>
                  <a:srgbClr val="000000"/>
                </a:solidFill>
                <a:latin typeface="Arial" pitchFamily="34" charset="0"/>
                <a:cs typeface="Arial" pitchFamily="34" charset="0"/>
              </a:rPr>
              <a:t>bo‘lgan</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Xonlik</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o‘rdasi</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qurilgach</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Xudoyorxon</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saroy</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devorlaridagi</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xattotlik</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ishlarini</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bajarishni</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ikki</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shaxsga</a:t>
            </a:r>
            <a:r>
              <a:rPr lang="en-US" sz="2000" b="1" i="1" dirty="0">
                <a:solidFill>
                  <a:srgbClr val="000000"/>
                </a:solidFill>
                <a:latin typeface="Arial" pitchFamily="34" charset="0"/>
                <a:cs typeface="Arial" pitchFamily="34" charset="0"/>
              </a:rPr>
              <a:t> – </a:t>
            </a:r>
            <a:r>
              <a:rPr lang="en-US" sz="2000" b="1" i="1" dirty="0" err="1">
                <a:solidFill>
                  <a:srgbClr val="000000"/>
                </a:solidFill>
                <a:latin typeface="Arial" pitchFamily="34" charset="0"/>
                <a:cs typeface="Arial" pitchFamily="34" charset="0"/>
              </a:rPr>
              <a:t>Turdi</a:t>
            </a:r>
            <a:r>
              <a:rPr lang="en-US" sz="2000" b="1" i="1" dirty="0">
                <a:solidFill>
                  <a:srgbClr val="000000"/>
                </a:solidFill>
                <a:latin typeface="Arial" pitchFamily="34" charset="0"/>
                <a:cs typeface="Arial" pitchFamily="34" charset="0"/>
              </a:rPr>
              <a:t> Ali </a:t>
            </a:r>
            <a:r>
              <a:rPr lang="en-US" sz="2000" b="1" i="1" dirty="0" err="1">
                <a:solidFill>
                  <a:srgbClr val="000000"/>
                </a:solidFill>
                <a:latin typeface="Arial" pitchFamily="34" charset="0"/>
                <a:cs typeface="Arial" pitchFamily="34" charset="0"/>
              </a:rPr>
              <a:t>va</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Mirzo</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Mahmudlarga</a:t>
            </a:r>
            <a:r>
              <a:rPr lang="en-US" sz="2000" b="1" i="1" dirty="0">
                <a:solidFill>
                  <a:srgbClr val="000000"/>
                </a:solidFill>
                <a:latin typeface="Arial" pitchFamily="34" charset="0"/>
                <a:cs typeface="Arial" pitchFamily="34" charset="0"/>
              </a:rPr>
              <a:t> </a:t>
            </a:r>
            <a:r>
              <a:rPr lang="en-US" sz="2000" b="1" i="1" dirty="0" err="1">
                <a:solidFill>
                  <a:srgbClr val="000000"/>
                </a:solidFill>
                <a:latin typeface="Arial" pitchFamily="34" charset="0"/>
                <a:cs typeface="Arial" pitchFamily="34" charset="0"/>
              </a:rPr>
              <a:t>topshirgan</a:t>
            </a:r>
            <a:r>
              <a:rPr lang="en-US" sz="2000" b="1" i="1" dirty="0">
                <a:solidFill>
                  <a:srgbClr val="000000"/>
                </a:solidFill>
                <a:latin typeface="Arial" pitchFamily="34" charset="0"/>
                <a:cs typeface="Arial" pitchFamily="34" charset="0"/>
              </a:rPr>
              <a:t>.</a:t>
            </a:r>
            <a:endParaRPr lang="ru-RU" sz="2000" b="1" i="1"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76330" y="0"/>
            <a:ext cx="2383120" cy="3240088"/>
          </a:xfrm>
        </p:spPr>
      </p:pic>
    </p:spTree>
    <p:extLst>
      <p:ext uri="{BB962C8B-B14F-4D97-AF65-F5344CB8AC3E}">
        <p14:creationId xmlns:p14="http://schemas.microsoft.com/office/powerpoint/2010/main" val="587805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283" y="503920"/>
            <a:ext cx="5125119" cy="782470"/>
          </a:xfrm>
        </p:spPr>
        <p:txBody>
          <a:bodyPr/>
          <a:lstStyle/>
          <a:p>
            <a:r>
              <a:rPr lang="en-US" sz="1600" b="1" i="1" dirty="0">
                <a:solidFill>
                  <a:srgbClr val="000000"/>
                </a:solidFill>
                <a:latin typeface="Arial" pitchFamily="34" charset="0"/>
                <a:cs typeface="Arial" pitchFamily="34" charset="0"/>
              </a:rPr>
              <a:t>XIX </a:t>
            </a:r>
            <a:r>
              <a:rPr lang="en-US" sz="1600" b="1" i="1" dirty="0" err="1">
                <a:solidFill>
                  <a:srgbClr val="000000"/>
                </a:solidFill>
                <a:latin typeface="Arial" pitchFamily="34" charset="0"/>
                <a:cs typeface="Arial" pitchFamily="34" charset="0"/>
              </a:rPr>
              <a:t>asrda</a:t>
            </a:r>
            <a:r>
              <a:rPr lang="en-US" sz="1600" b="1" i="1" dirty="0">
                <a:solidFill>
                  <a:srgbClr val="000000"/>
                </a:solidFill>
                <a:latin typeface="Arial" pitchFamily="34" charset="0"/>
                <a:cs typeface="Arial" pitchFamily="34" charset="0"/>
              </a:rPr>
              <a:t> ham </a:t>
            </a:r>
            <a:r>
              <a:rPr lang="en-US" sz="1600" b="1" i="1" dirty="0" err="1">
                <a:solidFill>
                  <a:srgbClr val="000000"/>
                </a:solidFill>
                <a:latin typeface="Arial" pitchFamily="34" charset="0"/>
                <a:cs typeface="Arial" pitchFamily="34" charset="0"/>
              </a:rPr>
              <a:t>O‘rta</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Osiyo</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davlatlari</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shaharlarida</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qurilish</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ishlari</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rivojlangan</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Ayniqsa</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Xiva</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xonligida</a:t>
            </a:r>
            <a:r>
              <a:rPr lang="en-US" sz="1600" b="1" i="1" dirty="0">
                <a:solidFill>
                  <a:srgbClr val="000000"/>
                </a:solidFill>
                <a:latin typeface="Arial" pitchFamily="34" charset="0"/>
                <a:cs typeface="Arial" pitchFamily="34" charset="0"/>
              </a:rPr>
              <a:t> </a:t>
            </a:r>
            <a:r>
              <a:rPr lang="en-US" sz="1600" b="1" i="1" dirty="0" smtClean="0">
                <a:solidFill>
                  <a:srgbClr val="000000"/>
                </a:solidFill>
                <a:latin typeface="Arial" pitchFamily="34" charset="0"/>
                <a:cs typeface="Arial" pitchFamily="34" charset="0"/>
              </a:rPr>
              <a:t>  XIX </a:t>
            </a:r>
            <a:r>
              <a:rPr lang="en-US" sz="1600" b="1" i="1" dirty="0" err="1">
                <a:solidFill>
                  <a:srgbClr val="000000"/>
                </a:solidFill>
                <a:latin typeface="Arial" pitchFamily="34" charset="0"/>
                <a:cs typeface="Arial" pitchFamily="34" charset="0"/>
              </a:rPr>
              <a:t>asr</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o‘rtalariga</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borib</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qurilish</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ishlari</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avj</a:t>
            </a:r>
            <a:r>
              <a:rPr lang="en-US" sz="1600" b="1" i="1"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oldi</a:t>
            </a:r>
            <a:r>
              <a:rPr lang="en-US" sz="1600" b="1" i="1" dirty="0">
                <a:solidFill>
                  <a:srgbClr val="000000"/>
                </a:solidFill>
                <a:latin typeface="Arial" pitchFamily="34" charset="0"/>
                <a:cs typeface="Arial" pitchFamily="34" charset="0"/>
              </a:rPr>
              <a:t>. </a:t>
            </a:r>
            <a:endParaRPr lang="ru-RU" sz="1600" b="1" i="1" dirty="0">
              <a:solidFill>
                <a:srgbClr val="000000"/>
              </a:solidFill>
              <a:latin typeface="Arial" pitchFamily="34" charset="0"/>
              <a:cs typeface="Arial" pitchFamily="34" charset="0"/>
            </a:endParaRPr>
          </a:p>
        </p:txBody>
      </p:sp>
      <p:pic>
        <p:nvPicPr>
          <p:cNvPr id="8196" name="Picture 4" descr="По Фергане. 4. Андижан. Недавнее прошлое Кокандского ханства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260004"/>
            <a:ext cx="5759450" cy="1980084"/>
          </a:xfrm>
          <a:prstGeom prst="rect">
            <a:avLst/>
          </a:prstGeom>
          <a:noFill/>
          <a:extLst>
            <a:ext uri="{909E8E84-426E-40DD-AFC4-6F175D3DCCD1}">
              <a14:hiddenFill xmlns:a14="http://schemas.microsoft.com/office/drawing/2010/main">
                <a:solidFill>
                  <a:srgbClr val="FFFFFF"/>
                </a:solidFill>
              </a14:hiddenFill>
            </a:ext>
          </a:extLst>
        </p:spPr>
      </p:pic>
      <p:sp>
        <p:nvSpPr>
          <p:cNvPr id="7" name="Дата 3"/>
          <p:cNvSpPr>
            <a:spLocks noGrp="1"/>
          </p:cNvSpPr>
          <p:nvPr>
            <p:ph type="dt" sz="half" idx="10"/>
          </p:nvPr>
        </p:nvSpPr>
        <p:spPr>
          <a:xfrm>
            <a:off x="0" y="0"/>
            <a:ext cx="5759450" cy="503920"/>
          </a:xfrm>
          <a:solidFill>
            <a:srgbClr val="0070C0"/>
          </a:solidFill>
        </p:spPr>
        <p:style>
          <a:lnRef idx="1">
            <a:schemeClr val="accent1"/>
          </a:lnRef>
          <a:fillRef idx="2">
            <a:schemeClr val="accent1"/>
          </a:fillRef>
          <a:effectRef idx="1">
            <a:schemeClr val="accent1"/>
          </a:effectRef>
          <a:fontRef idx="minor">
            <a:schemeClr val="dk1"/>
          </a:fontRef>
        </p:style>
        <p:txBody>
          <a:bodyPr/>
          <a:lstStyle/>
          <a:p>
            <a:pPr algn="ctr">
              <a:defRPr/>
            </a:pPr>
            <a:r>
              <a:rPr lang="en-US" sz="2400" b="1" dirty="0" err="1" smtClean="0">
                <a:solidFill>
                  <a:schemeClr val="bg1"/>
                </a:solidFill>
                <a:latin typeface="Arial" pitchFamily="34" charset="0"/>
                <a:cs typeface="Arial" pitchFamily="34" charset="0"/>
              </a:rPr>
              <a:t>Me’morchilik</a:t>
            </a:r>
            <a:endParaRPr lang="ru-RU" sz="24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532719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1119" y="395908"/>
            <a:ext cx="5183505" cy="743537"/>
          </a:xfrm>
        </p:spPr>
        <p:txBody>
          <a:bodyPr>
            <a:normAutofit fontScale="90000"/>
          </a:bodyPr>
          <a:lstStyle/>
          <a:p>
            <a:pPr algn="just"/>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Ollohqulixon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madrasasi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Rahmonqul</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Inoq</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saroyi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Ichan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qal’adagi</a:t>
            </a:r>
            <a:r>
              <a:rPr lang="en-US" sz="1600" b="1" dirty="0" smtClean="0">
                <a:solidFill>
                  <a:srgbClr val="000000"/>
                </a:solidFill>
                <a:latin typeface="Arial" pitchFamily="34" charset="0"/>
                <a:cs typeface="Arial" pitchFamily="34" charset="0"/>
              </a:rPr>
              <a:t> Muhammad </a:t>
            </a:r>
            <a:r>
              <a:rPr lang="en-US" sz="1600" b="1" dirty="0" err="1" smtClean="0">
                <a:solidFill>
                  <a:srgbClr val="000000"/>
                </a:solidFill>
                <a:latin typeface="Arial" pitchFamily="34" charset="0"/>
                <a:cs typeface="Arial" pitchFamily="34" charset="0"/>
              </a:rPr>
              <a:t>Aminxon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madrasasi</a:t>
            </a:r>
            <a:r>
              <a:rPr lang="en-US" sz="1600" b="1" dirty="0" smtClean="0">
                <a:solidFill>
                  <a:srgbClr val="000000"/>
                </a:solidFill>
                <a:latin typeface="Arial" pitchFamily="34" charset="0"/>
                <a:cs typeface="Arial" pitchFamily="34" charset="0"/>
              </a:rPr>
              <a:t> (1851–1855), </a:t>
            </a:r>
            <a:br>
              <a:rPr lang="en-US" sz="1600" b="1" dirty="0" smtClean="0">
                <a:solidFill>
                  <a:srgbClr val="000000"/>
                </a:solidFill>
                <a:latin typeface="Arial" pitchFamily="34" charset="0"/>
                <a:cs typeface="Arial" pitchFamily="34" charset="0"/>
              </a:rPr>
            </a:br>
            <a:r>
              <a:rPr lang="en-US" sz="1600" b="1" dirty="0" smtClean="0">
                <a:solidFill>
                  <a:srgbClr val="000000"/>
                </a:solidFill>
                <a:latin typeface="Arial" pitchFamily="34" charset="0"/>
                <a:cs typeface="Arial" pitchFamily="34" charset="0"/>
              </a:rPr>
              <a:t>Ark </a:t>
            </a:r>
            <a:r>
              <a:rPr lang="en-US" sz="1600" b="1" dirty="0" err="1" smtClean="0">
                <a:solidFill>
                  <a:srgbClr val="000000"/>
                </a:solidFill>
                <a:latin typeface="Arial" pitchFamily="34" charset="0"/>
                <a:cs typeface="Arial" pitchFamily="34" charset="0"/>
              </a:rPr>
              <a:t>darvozasi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qarshisida</a:t>
            </a:r>
            <a:r>
              <a:rPr lang="en-US" sz="1600" b="1" dirty="0" smtClean="0">
                <a:solidFill>
                  <a:srgbClr val="000000"/>
                </a:solidFill>
                <a:latin typeface="Arial" pitchFamily="34" charset="0"/>
                <a:cs typeface="Arial" pitchFamily="34" charset="0"/>
              </a:rPr>
              <a:t> Muhammad </a:t>
            </a:r>
            <a:r>
              <a:rPr lang="en-US" sz="1600" b="1" dirty="0" err="1" smtClean="0">
                <a:solidFill>
                  <a:srgbClr val="000000"/>
                </a:solidFill>
                <a:latin typeface="Arial" pitchFamily="34" charset="0"/>
                <a:cs typeface="Arial" pitchFamily="34" charset="0"/>
              </a:rPr>
              <a:t>Rahimxon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madrasasi</a:t>
            </a:r>
            <a:r>
              <a:rPr lang="en-US" sz="1600" b="1" dirty="0" smtClean="0">
                <a:solidFill>
                  <a:srgbClr val="000000"/>
                </a:solidFill>
                <a:latin typeface="Arial" pitchFamily="34" charset="0"/>
                <a:cs typeface="Arial" pitchFamily="34" charset="0"/>
              </a:rPr>
              <a:t> (1871) </a:t>
            </a:r>
            <a:r>
              <a:rPr lang="en-US" sz="1600" b="1" dirty="0" err="1" smtClean="0">
                <a:solidFill>
                  <a:srgbClr val="000000"/>
                </a:solidFill>
                <a:latin typeface="Arial" pitchFamily="34" charset="0"/>
                <a:cs typeface="Arial" pitchFamily="34" charset="0"/>
              </a:rPr>
              <a:t>bugungi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kunda</a:t>
            </a:r>
            <a:r>
              <a:rPr lang="en-US" sz="1600" b="1" dirty="0" smtClean="0">
                <a:solidFill>
                  <a:srgbClr val="000000"/>
                </a:solidFill>
                <a:latin typeface="Arial" pitchFamily="34" charset="0"/>
                <a:cs typeface="Arial" pitchFamily="34" charset="0"/>
              </a:rPr>
              <a:t> ham </a:t>
            </a:r>
            <a:r>
              <a:rPr lang="en-US" sz="1600" b="1" dirty="0" err="1" smtClean="0">
                <a:solidFill>
                  <a:srgbClr val="000000"/>
                </a:solidFill>
                <a:latin typeface="Arial" pitchFamily="34" charset="0"/>
                <a:cs typeface="Arial" pitchFamily="34" charset="0"/>
              </a:rPr>
              <a:t>Xiva</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shahrining</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ko‘rki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hisoblanadi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Ularning</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devorlari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tiniq</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zangori</a:t>
            </a:r>
            <a:r>
              <a:rPr lang="en-US" sz="1600" b="1" dirty="0" smtClean="0">
                <a:solidFill>
                  <a:srgbClr val="000000"/>
                </a:solidFill>
                <a:latin typeface="Arial" pitchFamily="34" charset="0"/>
                <a:cs typeface="Arial" pitchFamily="34" charset="0"/>
              </a:rPr>
              <a:t> rang </a:t>
            </a:r>
            <a:r>
              <a:rPr lang="en-US" sz="1600" b="1" dirty="0" err="1" smtClean="0">
                <a:solidFill>
                  <a:srgbClr val="000000"/>
                </a:solidFill>
                <a:latin typeface="Arial" pitchFamily="34" charset="0"/>
                <a:cs typeface="Arial" pitchFamily="34" charset="0"/>
              </a:rPr>
              <a:t>ustidan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oq</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va</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yashil</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gullar</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tushirilgan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koshinlar</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bilan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bezatilgan</a:t>
            </a:r>
            <a:r>
              <a:rPr lang="en-US" sz="1600" b="1" dirty="0" smtClean="0">
                <a:solidFill>
                  <a:srgbClr val="000000"/>
                </a:solidFill>
                <a:latin typeface="Arial" pitchFamily="34" charset="0"/>
                <a:cs typeface="Arial" pitchFamily="34" charset="0"/>
              </a:rPr>
              <a:t>.</a:t>
            </a:r>
            <a:endParaRPr lang="ru-RU" sz="1600" b="1" dirty="0">
              <a:solidFill>
                <a:srgbClr val="000000"/>
              </a:solidFill>
              <a:latin typeface="Arial" pitchFamily="34" charset="0"/>
              <a:cs typeface="Arial" pitchFamily="34" charset="0"/>
            </a:endParaRPr>
          </a:p>
        </p:txBody>
      </p:sp>
      <p:pic>
        <p:nvPicPr>
          <p:cNvPr id="7" name="Объект 6"/>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417" y="1448981"/>
            <a:ext cx="5436604" cy="1355166"/>
          </a:xfrm>
          <a:prstGeom prst="rect">
            <a:avLst/>
          </a:prstGeom>
          <a:noFill/>
          <a:ln>
            <a:noFill/>
          </a:ln>
        </p:spPr>
      </p:pic>
      <p:sp>
        <p:nvSpPr>
          <p:cNvPr id="8" name="Прямоугольник 7"/>
          <p:cNvSpPr/>
          <p:nvPr/>
        </p:nvSpPr>
        <p:spPr>
          <a:xfrm>
            <a:off x="231119" y="2804147"/>
            <a:ext cx="5183505" cy="298149"/>
          </a:xfrm>
          <a:prstGeom prst="rect">
            <a:avLst/>
          </a:prstGeom>
        </p:spPr>
        <p:txBody>
          <a:bodyPr wrap="square" lIns="51426" tIns="25713" rIns="51426" bIns="25713">
            <a:spAutoFit/>
          </a:bodyPr>
          <a:lstStyle/>
          <a:p>
            <a:pPr algn="ctr"/>
            <a:r>
              <a:rPr lang="en-US" sz="1600" b="1" dirty="0">
                <a:solidFill>
                  <a:srgbClr val="000000"/>
                </a:solidFill>
                <a:latin typeface="Arial" pitchFamily="34" charset="0"/>
                <a:ea typeface="Times New Roman" panose="02020603050405020304" pitchFamily="18" charset="0"/>
                <a:cs typeface="Arial" pitchFamily="34" charset="0"/>
              </a:rPr>
              <a:t>Muhammad </a:t>
            </a:r>
            <a:r>
              <a:rPr lang="en-US" sz="1600" b="1" dirty="0" err="1">
                <a:solidFill>
                  <a:srgbClr val="000000"/>
                </a:solidFill>
                <a:latin typeface="Arial" pitchFamily="34" charset="0"/>
                <a:ea typeface="Times New Roman" panose="02020603050405020304" pitchFamily="18" charset="0"/>
                <a:cs typeface="Arial" pitchFamily="34" charset="0"/>
              </a:rPr>
              <a:t>Rahimxon</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madrasasi</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zamonaviy</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rasm</a:t>
            </a:r>
            <a:r>
              <a:rPr lang="en-US" sz="1600" b="1" dirty="0">
                <a:solidFill>
                  <a:srgbClr val="000000"/>
                </a:solidFill>
                <a:latin typeface="Arial" pitchFamily="34" charset="0"/>
                <a:ea typeface="Times New Roman" panose="02020603050405020304" pitchFamily="18"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6628809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1119" y="599430"/>
            <a:ext cx="5312902" cy="540015"/>
          </a:xfrm>
        </p:spPr>
        <p:txBody>
          <a:bodyPr>
            <a:noAutofit/>
          </a:bodyPr>
          <a:lstStyle/>
          <a:p>
            <a:pPr algn="just">
              <a:lnSpc>
                <a:spcPct val="100000"/>
              </a:lnSpc>
            </a:pPr>
            <a:r>
              <a:rPr lang="en-GB" sz="1300" b="1" dirty="0" err="1" smtClean="0">
                <a:solidFill>
                  <a:srgbClr val="000000"/>
                </a:solidFill>
                <a:latin typeface="Arial" pitchFamily="34" charset="0"/>
                <a:cs typeface="Arial" pitchFamily="34" charset="0"/>
              </a:rPr>
              <a:t>Qo‘qon</a:t>
            </a:r>
            <a:r>
              <a:rPr lang="en-GB" sz="1300" b="1" dirty="0" smtClean="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xonligida</a:t>
            </a:r>
            <a:r>
              <a:rPr lang="en-GB" sz="1300" b="1" dirty="0">
                <a:solidFill>
                  <a:srgbClr val="000000"/>
                </a:solidFill>
                <a:latin typeface="Arial" pitchFamily="34" charset="0"/>
                <a:cs typeface="Arial" pitchFamily="34" charset="0"/>
              </a:rPr>
              <a:t> ham </a:t>
            </a:r>
            <a:r>
              <a:rPr lang="en-GB" sz="1300" b="1" dirty="0" err="1">
                <a:solidFill>
                  <a:srgbClr val="000000"/>
                </a:solidFill>
                <a:latin typeface="Arial" pitchFamily="34" charset="0"/>
                <a:cs typeface="Arial" pitchFamily="34" charset="0"/>
              </a:rPr>
              <a:t>ulkan</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binolar</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qurilishi</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boshlandi</a:t>
            </a:r>
            <a:r>
              <a:rPr lang="en-GB" sz="1300" b="1" dirty="0">
                <a:solidFill>
                  <a:srgbClr val="000000"/>
                </a:solidFill>
                <a:latin typeface="Arial" pitchFamily="34" charset="0"/>
                <a:cs typeface="Arial" pitchFamily="34" charset="0"/>
              </a:rPr>
              <a:t>. XIX </a:t>
            </a:r>
            <a:r>
              <a:rPr lang="en-GB" sz="1300" b="1" dirty="0" err="1">
                <a:solidFill>
                  <a:srgbClr val="000000"/>
                </a:solidFill>
                <a:latin typeface="Arial" pitchFamily="34" charset="0"/>
                <a:cs typeface="Arial" pitchFamily="34" charset="0"/>
              </a:rPr>
              <a:t>asr</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ikkinchi</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yarmi</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noyob</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arxitektura</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yodgorligi</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hisoblanmish</a:t>
            </a:r>
            <a:r>
              <a:rPr lang="en-GB" sz="1300" b="1" dirty="0">
                <a:solidFill>
                  <a:srgbClr val="000000"/>
                </a:solidFill>
                <a:latin typeface="Arial" pitchFamily="34" charset="0"/>
                <a:cs typeface="Arial" pitchFamily="34" charset="0"/>
              </a:rPr>
              <a:t> 100 </a:t>
            </a:r>
            <a:r>
              <a:rPr lang="en-GB" sz="1300" b="1" dirty="0" err="1">
                <a:solidFill>
                  <a:srgbClr val="000000"/>
                </a:solidFill>
                <a:latin typeface="Arial" pitchFamily="34" charset="0"/>
                <a:cs typeface="Arial" pitchFamily="34" charset="0"/>
              </a:rPr>
              <a:t>dan</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ortiq</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xonadan</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iborat</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Xudoyorxon</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saroyi</a:t>
            </a:r>
            <a:r>
              <a:rPr lang="en-GB" sz="1300" b="1" dirty="0">
                <a:solidFill>
                  <a:srgbClr val="000000"/>
                </a:solidFill>
                <a:latin typeface="Arial" pitchFamily="34" charset="0"/>
                <a:cs typeface="Arial" pitchFamily="34" charset="0"/>
              </a:rPr>
              <a:t> (1863-1870) </a:t>
            </a:r>
            <a:r>
              <a:rPr lang="en-GB" sz="1300" b="1" dirty="0" err="1">
                <a:solidFill>
                  <a:srgbClr val="000000"/>
                </a:solidFill>
                <a:latin typeface="Arial" pitchFamily="34" charset="0"/>
                <a:cs typeface="Arial" pitchFamily="34" charset="0"/>
              </a:rPr>
              <a:t>bezaklari</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va</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naqshlari</a:t>
            </a:r>
            <a:r>
              <a:rPr lang="en-GB" sz="1300" b="1" dirty="0">
                <a:solidFill>
                  <a:srgbClr val="000000"/>
                </a:solidFill>
                <a:latin typeface="Arial" pitchFamily="34" charset="0"/>
                <a:cs typeface="Arial" pitchFamily="34" charset="0"/>
              </a:rPr>
              <a:t> </a:t>
            </a:r>
            <a:r>
              <a:rPr lang="en-GB" sz="1300" b="1" dirty="0" err="1" smtClean="0">
                <a:solidFill>
                  <a:srgbClr val="000000"/>
                </a:solidFill>
                <a:latin typeface="Arial" pitchFamily="34" charset="0"/>
                <a:cs typeface="Arial" pitchFamily="34" charset="0"/>
              </a:rPr>
              <a:t>o‘zining</a:t>
            </a:r>
            <a:r>
              <a:rPr lang="en-GB" sz="1300" b="1" dirty="0" smtClean="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yorqin</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jilosi</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bilan</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ajralib</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turadi</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Hazrati</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Kalon</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Sohib</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madrasasi</a:t>
            </a:r>
            <a:r>
              <a:rPr lang="en-GB" sz="1300" b="1" dirty="0">
                <a:solidFill>
                  <a:srgbClr val="000000"/>
                </a:solidFill>
                <a:latin typeface="Arial" pitchFamily="34" charset="0"/>
                <a:cs typeface="Arial" pitchFamily="34" charset="0"/>
              </a:rPr>
              <a:t> (1862), </a:t>
            </a:r>
            <a:r>
              <a:rPr lang="en-GB" sz="1300" b="1" dirty="0" err="1">
                <a:solidFill>
                  <a:srgbClr val="000000"/>
                </a:solidFill>
                <a:latin typeface="Arial" pitchFamily="34" charset="0"/>
                <a:cs typeface="Arial" pitchFamily="34" charset="0"/>
              </a:rPr>
              <a:t>Hokim</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oyim</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madrasasi</a:t>
            </a:r>
            <a:r>
              <a:rPr lang="en-GB" sz="1300" b="1" dirty="0">
                <a:solidFill>
                  <a:srgbClr val="000000"/>
                </a:solidFill>
                <a:latin typeface="Arial" pitchFamily="34" charset="0"/>
                <a:cs typeface="Arial" pitchFamily="34" charset="0"/>
              </a:rPr>
              <a:t> (1870), </a:t>
            </a:r>
            <a:r>
              <a:rPr lang="en-GB" sz="1300" b="1" dirty="0" err="1">
                <a:solidFill>
                  <a:srgbClr val="000000"/>
                </a:solidFill>
                <a:latin typeface="Arial" pitchFamily="34" charset="0"/>
                <a:cs typeface="Arial" pitchFamily="34" charset="0"/>
              </a:rPr>
              <a:t>Xudoyorxonning</a:t>
            </a:r>
            <a:r>
              <a:rPr lang="en-GB" sz="1300" b="1" dirty="0">
                <a:solidFill>
                  <a:srgbClr val="000000"/>
                </a:solidFill>
                <a:latin typeface="Arial" pitchFamily="34" charset="0"/>
                <a:cs typeface="Arial" pitchFamily="34" charset="0"/>
              </a:rPr>
              <a:t> </a:t>
            </a:r>
            <a:r>
              <a:rPr lang="en-GB" sz="1300" b="1" dirty="0" err="1" smtClean="0">
                <a:solidFill>
                  <a:srgbClr val="000000"/>
                </a:solidFill>
                <a:latin typeface="Arial" pitchFamily="34" charset="0"/>
                <a:cs typeface="Arial" pitchFamily="34" charset="0"/>
              </a:rPr>
              <a:t>o‘g‘li</a:t>
            </a:r>
            <a:r>
              <a:rPr lang="en-GB" sz="1300" b="1" dirty="0" smtClean="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Sulton</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Murodbek</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madrasasi</a:t>
            </a:r>
            <a:r>
              <a:rPr lang="en-GB" sz="1300" b="1" dirty="0">
                <a:solidFill>
                  <a:srgbClr val="000000"/>
                </a:solidFill>
                <a:latin typeface="Arial" pitchFamily="34" charset="0"/>
                <a:cs typeface="Arial" pitchFamily="34" charset="0"/>
              </a:rPr>
              <a:t> (1872) </a:t>
            </a:r>
            <a:r>
              <a:rPr lang="en-GB" sz="1300" b="1" dirty="0" err="1">
                <a:solidFill>
                  <a:srgbClr val="000000"/>
                </a:solidFill>
                <a:latin typeface="Arial" pitchFamily="34" charset="0"/>
                <a:cs typeface="Arial" pitchFamily="34" charset="0"/>
              </a:rPr>
              <a:t>qurib</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bitkazildi</a:t>
            </a:r>
            <a:r>
              <a:rPr lang="en-GB" sz="1300" b="1" dirty="0">
                <a:solidFill>
                  <a:srgbClr val="000000"/>
                </a:solidFill>
                <a:latin typeface="Arial" pitchFamily="34" charset="0"/>
                <a:cs typeface="Arial" pitchFamily="34" charset="0"/>
              </a:rPr>
              <a:t>. 1877-yilda </a:t>
            </a:r>
            <a:r>
              <a:rPr lang="en-GB" sz="1300" b="1" dirty="0" err="1">
                <a:solidFill>
                  <a:srgbClr val="000000"/>
                </a:solidFill>
                <a:latin typeface="Arial" pitchFamily="34" charset="0"/>
                <a:cs typeface="Arial" pitchFamily="34" charset="0"/>
              </a:rPr>
              <a:t>Andijonda</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Jomiy</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madrasasi</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qurilishi</a:t>
            </a:r>
            <a:r>
              <a:rPr lang="en-GB" sz="1300" b="1" dirty="0">
                <a:solidFill>
                  <a:srgbClr val="000000"/>
                </a:solidFill>
                <a:latin typeface="Arial" pitchFamily="34" charset="0"/>
                <a:cs typeface="Arial" pitchFamily="34" charset="0"/>
              </a:rPr>
              <a:t> </a:t>
            </a:r>
            <a:r>
              <a:rPr lang="en-GB" sz="1300" b="1" dirty="0" err="1">
                <a:solidFill>
                  <a:srgbClr val="000000"/>
                </a:solidFill>
                <a:latin typeface="Arial" pitchFamily="34" charset="0"/>
                <a:cs typeface="Arial" pitchFamily="34" charset="0"/>
              </a:rPr>
              <a:t>yakunlandi</a:t>
            </a:r>
            <a:r>
              <a:rPr lang="en-GB" sz="1300" b="1" dirty="0">
                <a:solidFill>
                  <a:srgbClr val="000000"/>
                </a:solidFill>
                <a:latin typeface="Arial" pitchFamily="34" charset="0"/>
                <a:cs typeface="Arial" pitchFamily="34" charset="0"/>
              </a:rPr>
              <a:t>. </a:t>
            </a:r>
            <a:r>
              <a:rPr lang="ru-RU" sz="1300" b="1" dirty="0">
                <a:solidFill>
                  <a:srgbClr val="000000"/>
                </a:solidFill>
                <a:latin typeface="Arial" pitchFamily="34" charset="0"/>
                <a:cs typeface="Arial" pitchFamily="34" charset="0"/>
              </a:rPr>
              <a:t/>
            </a:r>
            <a:br>
              <a:rPr lang="ru-RU" sz="1300" b="1" dirty="0">
                <a:solidFill>
                  <a:srgbClr val="000000"/>
                </a:solidFill>
                <a:latin typeface="Arial" pitchFamily="34" charset="0"/>
                <a:cs typeface="Arial" pitchFamily="34" charset="0"/>
              </a:rPr>
            </a:br>
            <a:r>
              <a:rPr lang="en-US" sz="1300" b="1" dirty="0" smtClean="0">
                <a:solidFill>
                  <a:srgbClr val="000000"/>
                </a:solidFill>
                <a:latin typeface="Arial" pitchFamily="34" charset="0"/>
                <a:cs typeface="Arial" pitchFamily="34" charset="0"/>
              </a:rPr>
              <a:t>.</a:t>
            </a:r>
            <a:endParaRPr lang="ru-RU" sz="1300" b="1" dirty="0">
              <a:solidFill>
                <a:srgbClr val="000000"/>
              </a:solidFill>
              <a:latin typeface="Arial" pitchFamily="34" charset="0"/>
              <a:cs typeface="Arial" pitchFamily="34" charset="0"/>
            </a:endParaRPr>
          </a:p>
        </p:txBody>
      </p:sp>
      <p:sp>
        <p:nvSpPr>
          <p:cNvPr id="8" name="Прямоугольник 7"/>
          <p:cNvSpPr/>
          <p:nvPr/>
        </p:nvSpPr>
        <p:spPr>
          <a:xfrm>
            <a:off x="929799" y="2981450"/>
            <a:ext cx="3813723" cy="221205"/>
          </a:xfrm>
          <a:prstGeom prst="rect">
            <a:avLst/>
          </a:prstGeom>
        </p:spPr>
        <p:txBody>
          <a:bodyPr wrap="square" lIns="51426" tIns="25713" rIns="51426" bIns="25713">
            <a:spAutoFit/>
          </a:bodyPr>
          <a:lstStyle/>
          <a:p>
            <a:pPr algn="ctr"/>
            <a:r>
              <a:rPr lang="en-US" sz="1100" b="1" dirty="0" err="1" smtClean="0">
                <a:solidFill>
                  <a:srgbClr val="000000"/>
                </a:solidFill>
                <a:latin typeface="Arial" pitchFamily="34" charset="0"/>
                <a:ea typeface="Times New Roman" panose="02020603050405020304" pitchFamily="18" charset="0"/>
                <a:cs typeface="Arial" pitchFamily="34" charset="0"/>
              </a:rPr>
              <a:t>Xudoyorxon</a:t>
            </a:r>
            <a:r>
              <a:rPr lang="en-US" sz="1100" b="1" dirty="0" smtClean="0">
                <a:solidFill>
                  <a:srgbClr val="000000"/>
                </a:solidFill>
                <a:latin typeface="Arial" pitchFamily="34" charset="0"/>
                <a:ea typeface="Times New Roman" panose="02020603050405020304" pitchFamily="18" charset="0"/>
                <a:cs typeface="Arial" pitchFamily="34" charset="0"/>
              </a:rPr>
              <a:t> </a:t>
            </a:r>
            <a:r>
              <a:rPr lang="en-US" sz="1100" b="1" dirty="0" err="1" smtClean="0">
                <a:solidFill>
                  <a:srgbClr val="000000"/>
                </a:solidFill>
                <a:latin typeface="Arial" pitchFamily="34" charset="0"/>
                <a:ea typeface="Times New Roman" panose="02020603050405020304" pitchFamily="18" charset="0"/>
                <a:cs typeface="Arial" pitchFamily="34" charset="0"/>
              </a:rPr>
              <a:t>o‘rdasi</a:t>
            </a:r>
            <a:r>
              <a:rPr lang="en-US" sz="1100" b="1" dirty="0" smtClean="0">
                <a:solidFill>
                  <a:srgbClr val="000000"/>
                </a:solidFill>
                <a:latin typeface="Arial" pitchFamily="34" charset="0"/>
                <a:ea typeface="Times New Roman" panose="02020603050405020304" pitchFamily="18" charset="0"/>
                <a:cs typeface="Arial" pitchFamily="34" charset="0"/>
              </a:rPr>
              <a:t> </a:t>
            </a:r>
            <a:r>
              <a:rPr lang="en-US" sz="1100" b="1" dirty="0">
                <a:solidFill>
                  <a:srgbClr val="000000"/>
                </a:solidFill>
                <a:latin typeface="Arial" pitchFamily="34" charset="0"/>
                <a:ea typeface="Times New Roman" panose="02020603050405020304" pitchFamily="18" charset="0"/>
                <a:cs typeface="Arial" pitchFamily="34" charset="0"/>
              </a:rPr>
              <a:t>(</a:t>
            </a:r>
            <a:r>
              <a:rPr lang="en-US" sz="1100" b="1" dirty="0" err="1">
                <a:solidFill>
                  <a:srgbClr val="000000"/>
                </a:solidFill>
                <a:latin typeface="Arial" pitchFamily="34" charset="0"/>
                <a:ea typeface="Times New Roman" panose="02020603050405020304" pitchFamily="18" charset="0"/>
                <a:cs typeface="Arial" pitchFamily="34" charset="0"/>
              </a:rPr>
              <a:t>zamonaviy</a:t>
            </a:r>
            <a:r>
              <a:rPr lang="en-US" sz="1100" b="1" dirty="0">
                <a:solidFill>
                  <a:srgbClr val="000000"/>
                </a:solidFill>
                <a:latin typeface="Arial" pitchFamily="34" charset="0"/>
                <a:ea typeface="Times New Roman" panose="02020603050405020304" pitchFamily="18" charset="0"/>
                <a:cs typeface="Arial" pitchFamily="34" charset="0"/>
              </a:rPr>
              <a:t> </a:t>
            </a:r>
            <a:r>
              <a:rPr lang="en-US" sz="1100" b="1" dirty="0" err="1">
                <a:solidFill>
                  <a:srgbClr val="000000"/>
                </a:solidFill>
                <a:latin typeface="Arial" pitchFamily="34" charset="0"/>
                <a:ea typeface="Times New Roman" panose="02020603050405020304" pitchFamily="18" charset="0"/>
                <a:cs typeface="Arial" pitchFamily="34" charset="0"/>
              </a:rPr>
              <a:t>rasm</a:t>
            </a:r>
            <a:r>
              <a:rPr lang="en-US" sz="1100" b="1" dirty="0">
                <a:solidFill>
                  <a:srgbClr val="000000"/>
                </a:solidFill>
                <a:latin typeface="Arial" pitchFamily="34" charset="0"/>
                <a:ea typeface="Times New Roman" panose="02020603050405020304" pitchFamily="18" charset="0"/>
                <a:cs typeface="Arial" pitchFamily="34" charset="0"/>
              </a:rPr>
              <a:t>)</a:t>
            </a:r>
            <a:endParaRPr lang="ru-RU" sz="1100" dirty="0">
              <a:solidFill>
                <a:srgbClr val="000000"/>
              </a:solidFill>
              <a:latin typeface="Arial" pitchFamily="34" charset="0"/>
              <a:cs typeface="Arial" pitchFamily="34" charset="0"/>
            </a:endParaRPr>
          </a:p>
        </p:txBody>
      </p:sp>
      <p:pic>
        <p:nvPicPr>
          <p:cNvPr id="2050" name="Picture 2" descr="D:\HUJJATLAR\DCIM shaxsiy\2017 Telefon\Camera\IMG_20171111_171034_HDR.jpg"/>
          <p:cNvPicPr>
            <a:picLocks noChangeAspect="1" noChangeArrowheads="1"/>
          </p:cNvPicPr>
          <p:nvPr/>
        </p:nvPicPr>
        <p:blipFill rotWithShape="1">
          <a:blip r:embed="rId2">
            <a:extLst>
              <a:ext uri="{28A0092B-C50C-407E-A947-70E740481C1C}">
                <a14:useLocalDpi xmlns:a14="http://schemas.microsoft.com/office/drawing/2010/main" val="0"/>
              </a:ext>
            </a:extLst>
          </a:blip>
          <a:srcRect t="3978" b="49000"/>
          <a:stretch/>
        </p:blipFill>
        <p:spPr bwMode="auto">
          <a:xfrm>
            <a:off x="107417" y="1548356"/>
            <a:ext cx="5544615" cy="1418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2630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600" y="647935"/>
            <a:ext cx="3132347" cy="2376264"/>
          </a:xfrm>
        </p:spPr>
        <p:txBody>
          <a:bodyPr>
            <a:normAutofit/>
          </a:bodyPr>
          <a:lstStyle/>
          <a:p>
            <a:r>
              <a:rPr lang="en-US" sz="1800" b="1" dirty="0">
                <a:solidFill>
                  <a:srgbClr val="000000"/>
                </a:solidFill>
                <a:latin typeface="Arial" pitchFamily="34" charset="0"/>
                <a:cs typeface="Arial" pitchFamily="34" charset="0"/>
              </a:rPr>
              <a:t>Bu </a:t>
            </a:r>
            <a:r>
              <a:rPr lang="en-US" sz="1800" b="1" dirty="0" err="1">
                <a:solidFill>
                  <a:srgbClr val="000000"/>
                </a:solidFill>
                <a:latin typeface="Arial" pitchFamily="34" charset="0"/>
                <a:cs typeface="Arial" pitchFamily="34" charset="0"/>
              </a:rPr>
              <a:t>davrda</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ikki</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tilda</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zullisonayn</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ya’ni</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o‘zbek</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va</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fors</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tillarida</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ijod</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qilingan</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Ayni</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mahalda</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bu</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mada’niyatda</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o‘zbek</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adabiyotining</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ulug</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namoyandalari</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ayniqsa</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Alisher</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Navoiy</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asos</a:t>
            </a:r>
            <a:r>
              <a:rPr lang="en-US" sz="1800" b="1" dirty="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solgan</a:t>
            </a:r>
            <a:r>
              <a:rPr lang="en-US" sz="1800" b="1" dirty="0" smtClean="0">
                <a:solidFill>
                  <a:srgbClr val="000000"/>
                </a:solidFill>
                <a:latin typeface="Arial" pitchFamily="34" charset="0"/>
                <a:cs typeface="Arial" pitchFamily="34" charset="0"/>
              </a:rPr>
              <a:t>.</a:t>
            </a:r>
            <a:endParaRPr lang="ru-RU" sz="1800" b="1" dirty="0">
              <a:solidFill>
                <a:srgbClr val="000000"/>
              </a:solidFill>
              <a:latin typeface="Arial" pitchFamily="34" charset="0"/>
              <a:cs typeface="Arial" pitchFamily="34" charset="0"/>
            </a:endParaRPr>
          </a:p>
        </p:txBody>
      </p:sp>
      <p:sp>
        <p:nvSpPr>
          <p:cNvPr id="3" name="Прямоугольник 2"/>
          <p:cNvSpPr/>
          <p:nvPr/>
        </p:nvSpPr>
        <p:spPr>
          <a:xfrm>
            <a:off x="10826" y="12589"/>
            <a:ext cx="5748624" cy="520005"/>
          </a:xfrm>
          <a:prstGeom prst="rect">
            <a:avLst/>
          </a:prstGeom>
          <a:solidFill>
            <a:srgbClr val="0070C0"/>
          </a:solidFill>
        </p:spPr>
        <p:txBody>
          <a:bodyPr wrap="square" lIns="51426" tIns="25713" rIns="51426" bIns="25713">
            <a:spAutoFit/>
          </a:bodyPr>
          <a:lstStyle/>
          <a:p>
            <a:pPr algn="ctr">
              <a:lnSpc>
                <a:spcPct val="200000"/>
              </a:lnSpc>
            </a:pPr>
            <a:r>
              <a:rPr lang="en-US" sz="1800" b="1" dirty="0" err="1" smtClean="0">
                <a:solidFill>
                  <a:schemeClr val="bg1"/>
                </a:solidFill>
                <a:latin typeface="Arial" pitchFamily="34" charset="0"/>
                <a:cs typeface="Arial" pitchFamily="34" charset="0"/>
              </a:rPr>
              <a:t>O‘rta</a:t>
            </a:r>
            <a:r>
              <a:rPr lang="en-US" sz="1800" b="1" dirty="0" smtClean="0">
                <a:solidFill>
                  <a:schemeClr val="bg1"/>
                </a:solidFill>
                <a:latin typeface="Arial" pitchFamily="34" charset="0"/>
                <a:cs typeface="Arial" pitchFamily="34" charset="0"/>
              </a:rPr>
              <a:t> </a:t>
            </a:r>
            <a:r>
              <a:rPr lang="en-US" sz="1800" b="1" dirty="0" err="1">
                <a:solidFill>
                  <a:schemeClr val="bg1"/>
                </a:solidFill>
                <a:latin typeface="Arial" pitchFamily="34" charset="0"/>
                <a:cs typeface="Arial" pitchFamily="34" charset="0"/>
              </a:rPr>
              <a:t>Osiyo</a:t>
            </a:r>
            <a:r>
              <a:rPr lang="en-US" sz="1800" b="1" dirty="0">
                <a:solidFill>
                  <a:schemeClr val="bg1"/>
                </a:solidFill>
                <a:latin typeface="Arial" pitchFamily="34" charset="0"/>
                <a:cs typeface="Arial" pitchFamily="34" charset="0"/>
              </a:rPr>
              <a:t> </a:t>
            </a:r>
            <a:r>
              <a:rPr lang="en-US" sz="1800" b="1" dirty="0" err="1">
                <a:solidFill>
                  <a:schemeClr val="bg1"/>
                </a:solidFill>
                <a:latin typeface="Arial" pitchFamily="34" charset="0"/>
                <a:cs typeface="Arial" pitchFamily="34" charset="0"/>
              </a:rPr>
              <a:t>xalqlari</a:t>
            </a:r>
            <a:r>
              <a:rPr lang="en-US" sz="1800" b="1" dirty="0">
                <a:solidFill>
                  <a:schemeClr val="bg1"/>
                </a:solidFill>
                <a:latin typeface="Arial" pitchFamily="34" charset="0"/>
                <a:cs typeface="Arial" pitchFamily="34" charset="0"/>
              </a:rPr>
              <a:t> </a:t>
            </a:r>
            <a:r>
              <a:rPr lang="en-US" sz="1800" b="1" dirty="0" err="1">
                <a:solidFill>
                  <a:schemeClr val="bg1"/>
                </a:solidFill>
                <a:latin typeface="Arial" pitchFamily="34" charset="0"/>
                <a:cs typeface="Arial" pitchFamily="34" charset="0"/>
              </a:rPr>
              <a:t>madaniyatining</a:t>
            </a:r>
            <a:r>
              <a:rPr lang="en-US" sz="1800" b="1" dirty="0">
                <a:solidFill>
                  <a:schemeClr val="bg1"/>
                </a:solidFill>
                <a:latin typeface="Arial" pitchFamily="34" charset="0"/>
                <a:cs typeface="Arial" pitchFamily="34" charset="0"/>
              </a:rPr>
              <a:t> </a:t>
            </a:r>
            <a:r>
              <a:rPr lang="en-US" sz="1800" b="1" dirty="0" err="1" smtClean="0">
                <a:solidFill>
                  <a:schemeClr val="bg1"/>
                </a:solidFill>
                <a:latin typeface="Arial" pitchFamily="34" charset="0"/>
                <a:cs typeface="Arial" pitchFamily="34" charset="0"/>
              </a:rPr>
              <a:t>o‘ziga</a:t>
            </a:r>
            <a:r>
              <a:rPr lang="en-US" sz="1800" b="1" dirty="0" smtClean="0">
                <a:solidFill>
                  <a:schemeClr val="bg1"/>
                </a:solidFill>
                <a:latin typeface="Arial" pitchFamily="34" charset="0"/>
                <a:cs typeface="Arial" pitchFamily="34" charset="0"/>
              </a:rPr>
              <a:t> </a:t>
            </a:r>
            <a:r>
              <a:rPr lang="en-US" sz="1800" b="1" dirty="0" err="1">
                <a:solidFill>
                  <a:schemeClr val="bg1"/>
                </a:solidFill>
                <a:latin typeface="Arial" pitchFamily="34" charset="0"/>
                <a:cs typeface="Arial" pitchFamily="34" charset="0"/>
              </a:rPr>
              <a:t>xosligi</a:t>
            </a:r>
            <a:endParaRPr lang="ru-RU" dirty="0">
              <a:solidFill>
                <a:schemeClr val="bg1"/>
              </a:solidFill>
              <a:latin typeface="Arial" pitchFamily="34" charset="0"/>
              <a:cs typeface="Arial" pitchFamily="34" charset="0"/>
            </a:endParaRPr>
          </a:p>
        </p:txBody>
      </p:sp>
      <p:pic>
        <p:nvPicPr>
          <p:cNvPr id="9218" name="Picture 2" descr="9-fevral: Buyuk shoir va mutaffakir Mir Alisher Navoiy tavallud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61599" y="647935"/>
            <a:ext cx="2118426" cy="1963837"/>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3461599" y="2622767"/>
            <a:ext cx="2118426" cy="267372"/>
          </a:xfrm>
          <a:prstGeom prst="rect">
            <a:avLst/>
          </a:prstGeom>
        </p:spPr>
        <p:txBody>
          <a:bodyPr wrap="square" lIns="51426" tIns="25713" rIns="51426" bIns="25713">
            <a:spAutoFit/>
          </a:bodyPr>
          <a:lstStyle/>
          <a:p>
            <a:pPr algn="ctr"/>
            <a:r>
              <a:rPr lang="en-US" sz="1400" b="1" dirty="0" err="1">
                <a:solidFill>
                  <a:srgbClr val="000000"/>
                </a:solidFill>
                <a:latin typeface="Arial" panose="020B0604020202020204" pitchFamily="34" charset="0"/>
                <a:cs typeface="Arial" panose="020B0604020202020204" pitchFamily="34" charset="0"/>
              </a:rPr>
              <a:t>Alisher</a:t>
            </a:r>
            <a:r>
              <a:rPr lang="en-US" sz="1400" b="1" dirty="0">
                <a:solidFill>
                  <a:srgbClr val="000000"/>
                </a:solidFill>
                <a:latin typeface="Arial" panose="020B0604020202020204" pitchFamily="34" charset="0"/>
                <a:cs typeface="Arial" panose="020B0604020202020204" pitchFamily="34" charset="0"/>
              </a:rPr>
              <a:t> </a:t>
            </a:r>
            <a:r>
              <a:rPr lang="en-US" sz="1400" b="1" dirty="0" err="1">
                <a:solidFill>
                  <a:srgbClr val="000000"/>
                </a:solidFill>
                <a:latin typeface="Arial" panose="020B0604020202020204" pitchFamily="34" charset="0"/>
                <a:cs typeface="Arial" panose="020B0604020202020204" pitchFamily="34" charset="0"/>
              </a:rPr>
              <a:t>Navoiy</a:t>
            </a:r>
            <a:r>
              <a:rPr lang="en-US" sz="1400" b="1" dirty="0">
                <a:solidFill>
                  <a:srgbClr val="000000"/>
                </a:solidFill>
                <a:latin typeface="Arial" panose="020B0604020202020204" pitchFamily="34" charset="0"/>
                <a:cs typeface="Arial" panose="020B0604020202020204" pitchFamily="34" charset="0"/>
              </a:rPr>
              <a:t> </a:t>
            </a:r>
            <a:endParaRPr lang="ru-RU" sz="14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77500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719944"/>
            <a:ext cx="5485931" cy="2340260"/>
          </a:xfrm>
        </p:spPr>
        <p:style>
          <a:lnRef idx="2">
            <a:schemeClr val="accent1"/>
          </a:lnRef>
          <a:fillRef idx="1">
            <a:schemeClr val="lt1"/>
          </a:fillRef>
          <a:effectRef idx="0">
            <a:schemeClr val="accent1"/>
          </a:effectRef>
          <a:fontRef idx="minor">
            <a:schemeClr val="dk1"/>
          </a:fontRef>
        </p:style>
        <p:txBody>
          <a:bodyPr>
            <a:noAutofit/>
          </a:bodyPr>
          <a:lstStyle/>
          <a:p>
            <a:r>
              <a:rPr lang="en-US" sz="1800" b="1" dirty="0" smtClean="0">
                <a:solidFill>
                  <a:srgbClr val="000000"/>
                </a:solidFill>
                <a:latin typeface="Arial" pitchFamily="34" charset="0"/>
                <a:cs typeface="Arial" pitchFamily="34" charset="0"/>
              </a:rPr>
              <a:t>EPOS – </a:t>
            </a:r>
            <a:r>
              <a:rPr lang="en-US" sz="1800" b="1" dirty="0" err="1" smtClean="0">
                <a:solidFill>
                  <a:srgbClr val="000000"/>
                </a:solidFill>
                <a:latin typeface="Arial" pitchFamily="34" charset="0"/>
                <a:cs typeface="Arial" pitchFamily="34" charset="0"/>
              </a:rPr>
              <a:t>xalq</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og‘zaki</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ijodida</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qahramonlik</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va</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qahramonlar</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haqidagi</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dostonlar</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majmuasi</a:t>
            </a:r>
            <a:r>
              <a:rPr lang="en-US" sz="1800" b="1" dirty="0" smtClean="0">
                <a:solidFill>
                  <a:srgbClr val="000000"/>
                </a:solidFill>
                <a:latin typeface="Arial" pitchFamily="34" charset="0"/>
                <a:cs typeface="Arial" pitchFamily="34" charset="0"/>
              </a:rPr>
              <a:t>.</a:t>
            </a:r>
            <a:r>
              <a:rPr lang="en-US" sz="1800" b="1" dirty="0" smtClean="0">
                <a:solidFill>
                  <a:srgbClr val="000000"/>
                </a:solidFill>
                <a:latin typeface="Arial" pitchFamily="34" charset="0"/>
                <a:cs typeface="Arial" pitchFamily="34" charset="0"/>
              </a:rPr>
              <a:t/>
            </a:r>
            <a:br>
              <a:rPr lang="en-US" sz="1800" b="1" dirty="0" smtClean="0">
                <a:solidFill>
                  <a:srgbClr val="000000"/>
                </a:solidFill>
                <a:latin typeface="Arial" pitchFamily="34" charset="0"/>
                <a:cs typeface="Arial" pitchFamily="34" charset="0"/>
              </a:rPr>
            </a:br>
            <a:r>
              <a:rPr lang="en-US" sz="1800" b="1" dirty="0" smtClean="0">
                <a:solidFill>
                  <a:srgbClr val="000000"/>
                </a:solidFill>
                <a:latin typeface="Arial" pitchFamily="34" charset="0"/>
                <a:cs typeface="Arial" pitchFamily="34" charset="0"/>
              </a:rPr>
              <a:t/>
            </a:r>
            <a:br>
              <a:rPr lang="en-US" sz="1800" b="1" dirty="0" smtClean="0">
                <a:solidFill>
                  <a:srgbClr val="000000"/>
                </a:solidFill>
                <a:latin typeface="Arial" pitchFamily="34" charset="0"/>
                <a:cs typeface="Arial" pitchFamily="34" charset="0"/>
              </a:rPr>
            </a:br>
            <a:r>
              <a:rPr lang="en-US" sz="1800" b="1" dirty="0" smtClean="0">
                <a:solidFill>
                  <a:srgbClr val="000000"/>
                </a:solidFill>
                <a:latin typeface="Arial" pitchFamily="34" charset="0"/>
                <a:cs typeface="Arial" pitchFamily="34" charset="0"/>
              </a:rPr>
              <a:t>XONAQOH – </a:t>
            </a:r>
            <a:r>
              <a:rPr lang="en-US" sz="1800" b="1" dirty="0" err="1" smtClean="0">
                <a:solidFill>
                  <a:srgbClr val="000000"/>
                </a:solidFill>
                <a:latin typeface="Arial" pitchFamily="34" charset="0"/>
                <a:cs typeface="Arial" pitchFamily="34" charset="0"/>
              </a:rPr>
              <a:t>darveshlar</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uchun</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maishiy</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xona</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va</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masjiddan</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iborat</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yotoqxona</a:t>
            </a:r>
            <a:r>
              <a:rPr lang="en-US" sz="1800" b="1" dirty="0" smtClean="0">
                <a:solidFill>
                  <a:srgbClr val="000000"/>
                </a:solidFill>
                <a:latin typeface="Arial" pitchFamily="34" charset="0"/>
                <a:cs typeface="Arial" pitchFamily="34" charset="0"/>
              </a:rPr>
              <a:t>.</a:t>
            </a:r>
            <a:br>
              <a:rPr lang="en-US" sz="1800" b="1" dirty="0" smtClean="0">
                <a:solidFill>
                  <a:srgbClr val="000000"/>
                </a:solidFill>
                <a:latin typeface="Arial" pitchFamily="34" charset="0"/>
                <a:cs typeface="Arial" pitchFamily="34" charset="0"/>
              </a:rPr>
            </a:br>
            <a:r>
              <a:rPr lang="en-US" sz="1800" b="1" dirty="0" smtClean="0">
                <a:solidFill>
                  <a:srgbClr val="000000"/>
                </a:solidFill>
                <a:latin typeface="Arial" pitchFamily="34" charset="0"/>
                <a:cs typeface="Arial" pitchFamily="34" charset="0"/>
              </a:rPr>
              <a:t/>
            </a:r>
            <a:br>
              <a:rPr lang="en-US" sz="1800" b="1" dirty="0" smtClean="0">
                <a:solidFill>
                  <a:srgbClr val="000000"/>
                </a:solidFill>
                <a:latin typeface="Arial" pitchFamily="34" charset="0"/>
                <a:cs typeface="Arial" pitchFamily="34" charset="0"/>
              </a:rPr>
            </a:br>
            <a:r>
              <a:rPr lang="en-US" sz="1800" b="1" dirty="0" smtClean="0">
                <a:solidFill>
                  <a:srgbClr val="000000"/>
                </a:solidFill>
                <a:latin typeface="Arial" pitchFamily="34" charset="0"/>
                <a:cs typeface="Arial" pitchFamily="34" charset="0"/>
              </a:rPr>
              <a:t>TRUPPA – </a:t>
            </a:r>
            <a:r>
              <a:rPr lang="en-US" sz="1800" b="1" dirty="0" err="1" smtClean="0">
                <a:solidFill>
                  <a:srgbClr val="000000"/>
                </a:solidFill>
                <a:latin typeface="Arial" pitchFamily="34" charset="0"/>
                <a:cs typeface="Arial" pitchFamily="34" charset="0"/>
              </a:rPr>
              <a:t>teatr</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yoki</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sirk</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artistlari</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jamoasi</a:t>
            </a:r>
            <a:r>
              <a:rPr lang="en-US" sz="1800" b="1" dirty="0" smtClean="0">
                <a:solidFill>
                  <a:srgbClr val="000000"/>
                </a:solidFill>
                <a:latin typeface="Arial" pitchFamily="34" charset="0"/>
                <a:cs typeface="Arial" pitchFamily="34" charset="0"/>
              </a:rPr>
              <a:t>.</a:t>
            </a:r>
            <a:endParaRPr lang="ru-RU" sz="1800" b="1" dirty="0">
              <a:solidFill>
                <a:srgbClr val="000000"/>
              </a:solidFill>
              <a:latin typeface="Arial" pitchFamily="34" charset="0"/>
              <a:cs typeface="Arial" pitchFamily="34" charset="0"/>
            </a:endParaRPr>
          </a:p>
        </p:txBody>
      </p:sp>
      <p:sp>
        <p:nvSpPr>
          <p:cNvPr id="5" name="Заголовок 1"/>
          <p:cNvSpPr txBox="1">
            <a:spLocks/>
          </p:cNvSpPr>
          <p:nvPr/>
        </p:nvSpPr>
        <p:spPr>
          <a:xfrm>
            <a:off x="0" y="-36140"/>
            <a:ext cx="5759450" cy="626211"/>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Autofit/>
          </a:bodyPr>
          <a:lstStyle>
            <a:lvl1pPr algn="ctr" defTabSz="575936" rtl="0" eaLnBrk="1" latinLnBrk="0" hangingPunct="1">
              <a:lnSpc>
                <a:spcPct val="86000"/>
              </a:lnSpc>
              <a:spcBef>
                <a:spcPct val="0"/>
              </a:spcBef>
              <a:buNone/>
              <a:defRPr sz="1323" kern="800" spc="-25">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2400" b="1" dirty="0" err="1" smtClean="0">
                <a:solidFill>
                  <a:schemeClr val="bg1"/>
                </a:solidFill>
                <a:latin typeface="Arial" pitchFamily="34" charset="0"/>
                <a:cs typeface="Arial" pitchFamily="34" charset="0"/>
              </a:rPr>
              <a:t>Atamalarni</a:t>
            </a:r>
            <a:r>
              <a:rPr lang="en-US" sz="2400" b="1" dirty="0" smtClean="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eslab</a:t>
            </a:r>
            <a:r>
              <a:rPr lang="en-US" sz="2400" b="1" dirty="0" smtClean="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qoling</a:t>
            </a:r>
            <a:r>
              <a:rPr lang="en-US" sz="2400" b="1" dirty="0" smtClean="0">
                <a:solidFill>
                  <a:schemeClr val="bg1"/>
                </a:solidFill>
                <a:latin typeface="Arial" pitchFamily="34" charset="0"/>
                <a:cs typeface="Arial" pitchFamily="34" charset="0"/>
              </a:rPr>
              <a:t>?</a:t>
            </a:r>
            <a:endParaRPr lang="ru-RU" sz="24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2738469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5759450" cy="518529"/>
          </a:xfrm>
          <a:solidFill>
            <a:srgbClr val="0070C0"/>
          </a:solidFill>
        </p:spPr>
        <p:style>
          <a:lnRef idx="1">
            <a:schemeClr val="accent1"/>
          </a:lnRef>
          <a:fillRef idx="2">
            <a:schemeClr val="accent1"/>
          </a:fillRef>
          <a:effectRef idx="1">
            <a:schemeClr val="accent1"/>
          </a:effectRef>
          <a:fontRef idx="minor">
            <a:schemeClr val="dk1"/>
          </a:fontRef>
        </p:style>
        <p:txBody>
          <a:bodyPr>
            <a:normAutofit/>
          </a:bodyPr>
          <a:lstStyle/>
          <a:p>
            <a:r>
              <a:rPr lang="en-US" sz="2400" b="1" dirty="0" err="1">
                <a:solidFill>
                  <a:schemeClr val="bg1"/>
                </a:solidFill>
                <a:latin typeface="Arial" pitchFamily="34" charset="0"/>
                <a:cs typeface="Arial" pitchFamily="34" charset="0"/>
              </a:rPr>
              <a:t>Mustaqil</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bajarish</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uchun</a:t>
            </a:r>
            <a:r>
              <a:rPr lang="en-US" sz="2400" b="1" dirty="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topshiriq</a:t>
            </a:r>
            <a:r>
              <a:rPr lang="en-US" sz="2400" b="1" dirty="0" smtClean="0">
                <a:solidFill>
                  <a:schemeClr val="bg1"/>
                </a:solidFill>
                <a:latin typeface="Arial" pitchFamily="34" charset="0"/>
                <a:cs typeface="Arial" pitchFamily="34" charset="0"/>
              </a:rPr>
              <a:t>:</a:t>
            </a:r>
            <a:endParaRPr lang="ru-RU" sz="2400" b="1" dirty="0">
              <a:solidFill>
                <a:schemeClr val="bg1"/>
              </a:solidFill>
              <a:latin typeface="Arial" pitchFamily="34" charset="0"/>
              <a:cs typeface="Arial" pitchFamily="34" charset="0"/>
            </a:endParaRPr>
          </a:p>
        </p:txBody>
      </p:sp>
      <p:sp>
        <p:nvSpPr>
          <p:cNvPr id="3" name="Объект 2"/>
          <p:cNvSpPr>
            <a:spLocks noGrp="1"/>
          </p:cNvSpPr>
          <p:nvPr>
            <p:ph idx="1"/>
          </p:nvPr>
        </p:nvSpPr>
        <p:spPr>
          <a:xfrm>
            <a:off x="179425" y="719943"/>
            <a:ext cx="5472609" cy="2484129"/>
          </a:xfrm>
        </p:spPr>
        <p:txBody>
          <a:bodyPr>
            <a:normAutofit/>
          </a:bodyPr>
          <a:lstStyle/>
          <a:p>
            <a:pPr marL="0" indent="0" algn="just">
              <a:buNone/>
            </a:pPr>
            <a:r>
              <a:rPr lang="en-US" sz="1800" b="1" dirty="0" smtClean="0">
                <a:solidFill>
                  <a:srgbClr val="000000"/>
                </a:solidFill>
                <a:latin typeface="Arial" pitchFamily="34" charset="0"/>
                <a:cs typeface="Arial" pitchFamily="34" charset="0"/>
              </a:rPr>
              <a:t>1. XIX </a:t>
            </a:r>
            <a:r>
              <a:rPr lang="en-US" sz="1800" b="1" dirty="0" err="1" smtClean="0">
                <a:solidFill>
                  <a:srgbClr val="000000"/>
                </a:solidFill>
                <a:latin typeface="Arial" pitchFamily="34" charset="0"/>
                <a:cs typeface="Arial" pitchFamily="34" charset="0"/>
              </a:rPr>
              <a:t>asr</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o‘rtalarida</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O‘rta</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Osiyo</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aholisi</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xalq</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ijodiyotining</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keng</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tarqalgan</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namunalarini</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sanab</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bering</a:t>
            </a:r>
            <a:r>
              <a:rPr lang="en-US" sz="1800" b="1" dirty="0" smtClean="0">
                <a:solidFill>
                  <a:srgbClr val="000000"/>
                </a:solidFill>
                <a:latin typeface="Arial" pitchFamily="34" charset="0"/>
                <a:cs typeface="Arial" pitchFamily="34" charset="0"/>
              </a:rPr>
              <a:t>.</a:t>
            </a:r>
          </a:p>
          <a:p>
            <a:pPr marL="0" indent="0">
              <a:buNone/>
            </a:pPr>
            <a:r>
              <a:rPr lang="en-US" sz="1800" b="1" dirty="0" smtClean="0">
                <a:solidFill>
                  <a:srgbClr val="000000"/>
                </a:solidFill>
                <a:latin typeface="Arial" pitchFamily="34" charset="0"/>
                <a:cs typeface="Arial" pitchFamily="34" charset="0"/>
              </a:rPr>
              <a:t>2</a:t>
            </a:r>
            <a:r>
              <a:rPr lang="en-US" sz="1800" b="1" dirty="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Munis</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Ogahiy</a:t>
            </a:r>
            <a:r>
              <a:rPr lang="en-US" sz="1800" b="1" dirty="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va</a:t>
            </a:r>
            <a:r>
              <a:rPr lang="en-US" sz="1800" b="1" dirty="0" smtClean="0">
                <a:solidFill>
                  <a:srgbClr val="000000"/>
                </a:solidFill>
                <a:latin typeface="Arial" pitchFamily="34" charset="0"/>
                <a:cs typeface="Arial" pitchFamily="34" charset="0"/>
              </a:rPr>
              <a:t> Ahmad </a:t>
            </a:r>
            <a:r>
              <a:rPr lang="en-US" sz="1800" b="1" dirty="0" err="1" smtClean="0">
                <a:solidFill>
                  <a:srgbClr val="000000"/>
                </a:solidFill>
                <a:latin typeface="Arial" pitchFamily="34" charset="0"/>
                <a:cs typeface="Arial" pitchFamily="34" charset="0"/>
              </a:rPr>
              <a:t>Donish</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ijodidagi</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o‘ziga</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xos</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jihatlarni</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ayting</a:t>
            </a:r>
            <a:r>
              <a:rPr lang="en-US" sz="1800" b="1" dirty="0" smtClean="0">
                <a:solidFill>
                  <a:srgbClr val="000000"/>
                </a:solidFill>
                <a:latin typeface="Arial" pitchFamily="34" charset="0"/>
                <a:cs typeface="Arial" pitchFamily="34" charset="0"/>
              </a:rPr>
              <a:t>.</a:t>
            </a:r>
          </a:p>
          <a:p>
            <a:pPr marL="0" indent="0">
              <a:buNone/>
            </a:pPr>
            <a:r>
              <a:rPr lang="en-US" sz="1800" b="1" dirty="0" smtClean="0">
                <a:solidFill>
                  <a:srgbClr val="000000"/>
                </a:solidFill>
                <a:latin typeface="Arial" pitchFamily="34" charset="0"/>
                <a:cs typeface="Arial" pitchFamily="34" charset="0"/>
              </a:rPr>
              <a:t>3</a:t>
            </a:r>
            <a:r>
              <a:rPr lang="en-US" sz="1800" b="1" dirty="0">
                <a:solidFill>
                  <a:srgbClr val="000000"/>
                </a:solidFill>
                <a:latin typeface="Arial" pitchFamily="34" charset="0"/>
                <a:cs typeface="Arial" pitchFamily="34" charset="0"/>
              </a:rPr>
              <a:t>. </a:t>
            </a:r>
            <a:r>
              <a:rPr lang="en-US" sz="1800" b="1" dirty="0" smtClean="0">
                <a:solidFill>
                  <a:srgbClr val="000000"/>
                </a:solidFill>
                <a:latin typeface="Arial" pitchFamily="34" charset="0"/>
                <a:cs typeface="Arial" pitchFamily="34" charset="0"/>
              </a:rPr>
              <a:t>XIX </a:t>
            </a:r>
            <a:r>
              <a:rPr lang="en-US" sz="1800" b="1" dirty="0" err="1" smtClean="0">
                <a:solidFill>
                  <a:srgbClr val="000000"/>
                </a:solidFill>
                <a:latin typeface="Arial" pitchFamily="34" charset="0"/>
                <a:cs typeface="Arial" pitchFamily="34" charset="0"/>
              </a:rPr>
              <a:t>asrda</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xonliklardagi</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me’morchilikning</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o‘ziga</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xos</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jihatlari</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nimalarda</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ko‘rinadi</a:t>
            </a:r>
            <a:r>
              <a:rPr lang="en-US" sz="1800" b="1" dirty="0">
                <a:solidFill>
                  <a:srgbClr val="000000"/>
                </a:solidFill>
                <a:latin typeface="Arial" pitchFamily="34" charset="0"/>
                <a:cs typeface="Arial" pitchFamily="34" charset="0"/>
              </a:rPr>
              <a:t>?</a:t>
            </a:r>
            <a:endParaRPr lang="ru-RU" sz="1800" b="1" dirty="0">
              <a:solidFill>
                <a:srgbClr val="000000"/>
              </a:solidFill>
              <a:latin typeface="Arial" pitchFamily="34" charset="0"/>
              <a:cs typeface="Arial" pitchFamily="34" charset="0"/>
            </a:endParaRPr>
          </a:p>
        </p:txBody>
      </p:sp>
      <p:sp>
        <p:nvSpPr>
          <p:cNvPr id="4" name="Прямоугольник 3"/>
          <p:cNvSpPr/>
          <p:nvPr/>
        </p:nvSpPr>
        <p:spPr>
          <a:xfrm>
            <a:off x="107418" y="2916177"/>
            <a:ext cx="5544616" cy="2878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119238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0" y="0"/>
            <a:ext cx="5759450" cy="518529"/>
          </a:xfrm>
          <a:solidFill>
            <a:srgbClr val="0070C0"/>
          </a:solidFill>
        </p:spPr>
        <p:txBody>
          <a:bodyPr/>
          <a:lstStyle/>
          <a:p>
            <a:r>
              <a:rPr lang="en-US" altLang="ru-RU" sz="2000" b="1" dirty="0" err="1">
                <a:solidFill>
                  <a:schemeClr val="bg1"/>
                </a:solidFill>
                <a:latin typeface="Arial" panose="020B0604020202020204" pitchFamily="34" charset="0"/>
                <a:cs typeface="Arial" panose="020B0604020202020204" pitchFamily="34" charset="0"/>
              </a:rPr>
              <a:t>Xalq</a:t>
            </a:r>
            <a:r>
              <a:rPr lang="en-US" altLang="ru-RU" sz="2000" b="1" dirty="0">
                <a:solidFill>
                  <a:schemeClr val="bg1"/>
                </a:solidFill>
                <a:latin typeface="Arial" panose="020B0604020202020204" pitchFamily="34" charset="0"/>
                <a:cs typeface="Arial" panose="020B0604020202020204" pitchFamily="34" charset="0"/>
              </a:rPr>
              <a:t> </a:t>
            </a:r>
            <a:r>
              <a:rPr lang="en-US" altLang="ru-RU" sz="2000" b="1" dirty="0" err="1">
                <a:solidFill>
                  <a:schemeClr val="bg1"/>
                </a:solidFill>
                <a:latin typeface="Arial" panose="020B0604020202020204" pitchFamily="34" charset="0"/>
                <a:cs typeface="Arial" panose="020B0604020202020204" pitchFamily="34" charset="0"/>
              </a:rPr>
              <a:t>ijodiyoti</a:t>
            </a:r>
            <a:r>
              <a:rPr lang="en-US" altLang="ru-RU" sz="2000" b="1" dirty="0">
                <a:solidFill>
                  <a:schemeClr val="bg1"/>
                </a:solidFill>
                <a:latin typeface="Arial" panose="020B0604020202020204" pitchFamily="34" charset="0"/>
                <a:cs typeface="Arial" panose="020B0604020202020204" pitchFamily="34" charset="0"/>
              </a:rPr>
              <a:t>. </a:t>
            </a:r>
            <a:r>
              <a:rPr lang="en-US" altLang="ru-RU" sz="2000" b="1" dirty="0" err="1">
                <a:solidFill>
                  <a:schemeClr val="bg1"/>
                </a:solidFill>
                <a:latin typeface="Arial" panose="020B0604020202020204" pitchFamily="34" charset="0"/>
                <a:cs typeface="Arial" panose="020B0604020202020204" pitchFamily="34" charset="0"/>
              </a:rPr>
              <a:t>Ta’lim</a:t>
            </a:r>
            <a:endParaRPr lang="ru-RU" altLang="ru-RU" sz="20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157580" y="565410"/>
            <a:ext cx="5444291" cy="913703"/>
          </a:xfrm>
          <a:prstGeom prst="rect">
            <a:avLst/>
          </a:prstGeom>
        </p:spPr>
        <p:txBody>
          <a:bodyPr wrap="square" lIns="51426" tIns="25713" rIns="51426" bIns="25713">
            <a:spAutoFit/>
          </a:bodyPr>
          <a:lstStyle/>
          <a:p>
            <a:pPr algn="ctr"/>
            <a:r>
              <a:rPr lang="en-US" sz="1400" b="1" dirty="0" err="1">
                <a:solidFill>
                  <a:srgbClr val="0070C0"/>
                </a:solidFill>
                <a:latin typeface="Arial" pitchFamily="34" charset="0"/>
                <a:ea typeface="Times New Roman" panose="02020603050405020304" pitchFamily="18" charset="0"/>
                <a:cs typeface="Arial" pitchFamily="34" charset="0"/>
              </a:rPr>
              <a:t>Xonliklardagi</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aholining</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aksariyati</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o‘zbek</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tilida</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so‘zlashgan</a:t>
            </a:r>
            <a:r>
              <a:rPr lang="en-US" sz="1400" b="1" dirty="0">
                <a:solidFill>
                  <a:srgbClr val="0070C0"/>
                </a:solidFill>
                <a:latin typeface="Arial" pitchFamily="34" charset="0"/>
                <a:ea typeface="Times New Roman" panose="02020603050405020304" pitchFamily="18" charset="0"/>
                <a:cs typeface="Arial" pitchFamily="34" charset="0"/>
              </a:rPr>
              <a:t>. </a:t>
            </a:r>
            <a:endParaRPr lang="en-US" sz="1400" b="1" dirty="0" smtClean="0">
              <a:solidFill>
                <a:srgbClr val="0070C0"/>
              </a:solidFill>
              <a:latin typeface="Arial" pitchFamily="34" charset="0"/>
              <a:ea typeface="Times New Roman" panose="02020603050405020304" pitchFamily="18" charset="0"/>
              <a:cs typeface="Arial" pitchFamily="34" charset="0"/>
            </a:endParaRPr>
          </a:p>
          <a:p>
            <a:pPr algn="ctr"/>
            <a:r>
              <a:rPr lang="en-US" sz="1400" b="1" dirty="0" smtClean="0">
                <a:solidFill>
                  <a:srgbClr val="0070C0"/>
                </a:solidFill>
                <a:latin typeface="Arial" pitchFamily="34" charset="0"/>
                <a:ea typeface="Times New Roman" panose="02020603050405020304" pitchFamily="18" charset="0"/>
                <a:cs typeface="Arial" pitchFamily="34" charset="0"/>
              </a:rPr>
              <a:t>Bu </a:t>
            </a:r>
            <a:r>
              <a:rPr lang="en-US" sz="1400" b="1" dirty="0" err="1">
                <a:solidFill>
                  <a:srgbClr val="0070C0"/>
                </a:solidFill>
                <a:latin typeface="Arial" pitchFamily="34" charset="0"/>
                <a:ea typeface="Times New Roman" panose="02020603050405020304" pitchFamily="18" charset="0"/>
                <a:cs typeface="Arial" pitchFamily="34" charset="0"/>
              </a:rPr>
              <a:t>tilda</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oliyhimmat</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qahramon</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va</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bahodirlarning</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jasorati</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ularning</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g‘alabalari</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va</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adolat</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uchun</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kurashlari</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sharaflangan</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xalq</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dostonlari</a:t>
            </a:r>
            <a:r>
              <a:rPr lang="en-US" sz="1400" b="1" dirty="0">
                <a:solidFill>
                  <a:srgbClr val="0070C0"/>
                </a:solidFill>
                <a:latin typeface="Arial" pitchFamily="34" charset="0"/>
                <a:ea typeface="Times New Roman" panose="02020603050405020304" pitchFamily="18" charset="0"/>
                <a:cs typeface="Arial" pitchFamily="34" charset="0"/>
              </a:rPr>
              <a:t> – </a:t>
            </a:r>
            <a:r>
              <a:rPr lang="en-US" sz="1400" b="1" dirty="0" err="1">
                <a:solidFill>
                  <a:srgbClr val="0070C0"/>
                </a:solidFill>
                <a:latin typeface="Arial" pitchFamily="34" charset="0"/>
                <a:ea typeface="Times New Roman" panose="02020603050405020304" pitchFamily="18" charset="0"/>
                <a:cs typeface="Arial" pitchFamily="34" charset="0"/>
              </a:rPr>
              <a:t>qahramonlik</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eposlari</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keng</a:t>
            </a:r>
            <a:r>
              <a:rPr lang="en-US" sz="1400" b="1" dirty="0">
                <a:solidFill>
                  <a:srgbClr val="0070C0"/>
                </a:solidFill>
                <a:latin typeface="Arial" pitchFamily="34" charset="0"/>
                <a:ea typeface="Times New Roman" panose="02020603050405020304" pitchFamily="18" charset="0"/>
                <a:cs typeface="Arial" pitchFamily="34" charset="0"/>
              </a:rPr>
              <a:t> </a:t>
            </a:r>
            <a:r>
              <a:rPr lang="en-US" sz="1400" b="1" dirty="0" err="1">
                <a:solidFill>
                  <a:srgbClr val="0070C0"/>
                </a:solidFill>
                <a:latin typeface="Arial" pitchFamily="34" charset="0"/>
                <a:ea typeface="Times New Roman" panose="02020603050405020304" pitchFamily="18" charset="0"/>
                <a:cs typeface="Arial" pitchFamily="34" charset="0"/>
              </a:rPr>
              <a:t>tarqalgan</a:t>
            </a:r>
            <a:r>
              <a:rPr lang="en-US" sz="1400" b="1" dirty="0">
                <a:solidFill>
                  <a:srgbClr val="0070C0"/>
                </a:solidFill>
                <a:latin typeface="Arial" pitchFamily="34" charset="0"/>
                <a:ea typeface="Times New Roman" panose="02020603050405020304" pitchFamily="18" charset="0"/>
                <a:cs typeface="Arial" pitchFamily="34" charset="0"/>
              </a:rPr>
              <a:t>.</a:t>
            </a:r>
            <a:endParaRPr lang="ru-RU" sz="1400" b="1" dirty="0">
              <a:solidFill>
                <a:srgbClr val="0070C0"/>
              </a:solidFill>
              <a:latin typeface="Arial" pitchFamily="34" charset="0"/>
              <a:cs typeface="Arial" pitchFamily="34" charset="0"/>
            </a:endParaRPr>
          </a:p>
        </p:txBody>
      </p:sp>
      <p:pic>
        <p:nvPicPr>
          <p:cNvPr id="1026" name="Picture 2" descr="Искусство Средней Азии [1961 - - Всеобщая история искусств. Том 2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553" y="1556507"/>
            <a:ext cx="3220208" cy="1575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91767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ИСКУССТВО СРЕДНЕЙ АЗИИ XVIII – ПЕРВОЙ ПОЛОВИНЫ XIX ВЕКА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70453" y="323900"/>
            <a:ext cx="1529552" cy="2359117"/>
          </a:xfrm>
          <a:prstGeom prst="rect">
            <a:avLst/>
          </a:prstGeom>
          <a:noFill/>
          <a:extLst>
            <a:ext uri="{909E8E84-426E-40DD-AFC4-6F175D3DCCD1}">
              <a14:hiddenFill xmlns:a14="http://schemas.microsoft.com/office/drawing/2010/main">
                <a:solidFill>
                  <a:srgbClr val="FFFFFF"/>
                </a:solidFill>
              </a14:hiddenFill>
            </a:ext>
          </a:extLst>
        </p:spPr>
      </p:pic>
      <p:sp>
        <p:nvSpPr>
          <p:cNvPr id="7" name="Вертикальный свиток 6"/>
          <p:cNvSpPr/>
          <p:nvPr/>
        </p:nvSpPr>
        <p:spPr>
          <a:xfrm>
            <a:off x="222056" y="323900"/>
            <a:ext cx="3583048" cy="2237067"/>
          </a:xfrm>
          <a:prstGeom prst="verticalScroll">
            <a:avLst/>
          </a:prstGeom>
        </p:spPr>
        <p:style>
          <a:lnRef idx="2">
            <a:schemeClr val="accent1"/>
          </a:lnRef>
          <a:fillRef idx="1">
            <a:schemeClr val="lt1"/>
          </a:fillRef>
          <a:effectRef idx="0">
            <a:schemeClr val="accent1"/>
          </a:effectRef>
          <a:fontRef idx="minor">
            <a:schemeClr val="dk1"/>
          </a:fontRef>
        </p:style>
        <p:txBody>
          <a:bodyPr lIns="51426" tIns="25713" rIns="51426" bIns="25713" rtlCol="0" anchor="ctr"/>
          <a:lstStyle/>
          <a:p>
            <a:pPr algn="ctr"/>
            <a:r>
              <a:rPr lang="en-US" sz="1600" b="1" dirty="0">
                <a:solidFill>
                  <a:srgbClr val="000000"/>
                </a:solidFill>
                <a:latin typeface="Arial" pitchFamily="34" charset="0"/>
                <a:cs typeface="Arial" pitchFamily="34" charset="0"/>
              </a:rPr>
              <a:t>XIX </a:t>
            </a:r>
            <a:r>
              <a:rPr lang="en-US" sz="1600" b="1" dirty="0" err="1">
                <a:solidFill>
                  <a:srgbClr val="000000"/>
                </a:solidFill>
                <a:latin typeface="Arial" pitchFamily="34" charset="0"/>
                <a:cs typeface="Arial" pitchFamily="34" charset="0"/>
              </a:rPr>
              <a:t>asrda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qirqqa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yaqin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doston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ma’lum</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bo‘lib</a:t>
            </a:r>
            <a:r>
              <a:rPr lang="en-US" sz="1600" b="1" dirty="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Alpomish</a:t>
            </a:r>
            <a:r>
              <a:rPr lang="en-US" sz="1600" b="1" dirty="0" smtClean="0">
                <a:solidFill>
                  <a:srgbClr val="000000"/>
                </a:solidFill>
                <a:latin typeface="Arial" pitchFamily="34" charset="0"/>
                <a:cs typeface="Arial" pitchFamily="34" charset="0"/>
              </a:rPr>
              <a:t>”</a:t>
            </a:r>
            <a:r>
              <a:rPr lang="en-US" sz="1600" b="1"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Go‘ro‘g‘li</a:t>
            </a:r>
            <a:r>
              <a:rPr lang="en-US" sz="1600" b="1" dirty="0" smtClean="0">
                <a:solidFill>
                  <a:srgbClr val="000000"/>
                </a:solidFill>
                <a:latin typeface="Arial" pitchFamily="34" charset="0"/>
                <a:cs typeface="Arial" pitchFamily="34" charset="0"/>
              </a:rPr>
              <a:t>”</a:t>
            </a:r>
            <a:r>
              <a:rPr lang="en-US" sz="1600" b="1"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Kuntug‘mish</a:t>
            </a:r>
            <a:r>
              <a:rPr lang="en-US" sz="1600" b="1" dirty="0" smtClean="0">
                <a:solidFill>
                  <a:srgbClr val="000000"/>
                </a:solidFill>
                <a:latin typeface="Arial" pitchFamily="34" charset="0"/>
                <a:cs typeface="Arial" pitchFamily="34" charset="0"/>
              </a:rPr>
              <a:t>”</a:t>
            </a:r>
            <a:r>
              <a:rPr lang="en-US" sz="1600" b="1"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Shirin</a:t>
            </a:r>
            <a:r>
              <a:rPr lang="en-US" sz="1600" b="1" dirty="0" smtClean="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va</a:t>
            </a:r>
            <a:r>
              <a:rPr lang="en-US" sz="1600" b="1" dirty="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Shakar</a:t>
            </a:r>
            <a:r>
              <a:rPr lang="en-US" sz="1600" b="1" dirty="0" smtClean="0">
                <a:solidFill>
                  <a:srgbClr val="000000"/>
                </a:solidFill>
                <a:latin typeface="Arial" pitchFamily="34" charset="0"/>
                <a:cs typeface="Arial" pitchFamily="34" charset="0"/>
              </a:rPr>
              <a:t>”</a:t>
            </a:r>
            <a:r>
              <a:rPr lang="en-US" sz="1600" b="1" dirty="0" smtClean="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dostonlari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ularning</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eng</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mashhurlari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edi</a:t>
            </a:r>
            <a:r>
              <a:rPr lang="en-US" sz="1600" b="1" dirty="0">
                <a:solidFill>
                  <a:srgbClr val="000000"/>
                </a:solidFill>
                <a:latin typeface="Arial" pitchFamily="34" charset="0"/>
                <a:cs typeface="Arial" pitchFamily="34" charset="0"/>
              </a:rPr>
              <a:t>.</a:t>
            </a:r>
            <a:endParaRPr lang="ru-RU" sz="1600" b="1" dirty="0">
              <a:solidFill>
                <a:srgbClr val="000000"/>
              </a:solidFill>
              <a:latin typeface="Arial" pitchFamily="34" charset="0"/>
              <a:cs typeface="Arial" pitchFamily="34" charset="0"/>
            </a:endParaRPr>
          </a:p>
        </p:txBody>
      </p:sp>
      <p:sp>
        <p:nvSpPr>
          <p:cNvPr id="9" name="Заголовок 1"/>
          <p:cNvSpPr txBox="1">
            <a:spLocks/>
          </p:cNvSpPr>
          <p:nvPr/>
        </p:nvSpPr>
        <p:spPr>
          <a:xfrm>
            <a:off x="222056" y="2700164"/>
            <a:ext cx="5285961" cy="386260"/>
          </a:xfrm>
          <a:prstGeom prst="rect">
            <a:avLst/>
          </a:prstGeom>
        </p:spPr>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r>
              <a:rPr lang="en-US" sz="1600" b="1" dirty="0" err="1" smtClean="0">
                <a:solidFill>
                  <a:srgbClr val="000000"/>
                </a:solidFill>
                <a:latin typeface="Arial" pitchFamily="34" charset="0"/>
                <a:cs typeface="Arial" pitchFamily="34" charset="0"/>
              </a:rPr>
              <a:t>Aholi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orasida</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xalq</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og‘zaki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ijodiyoti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katta</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o‘rin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egallagan</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2492236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97764" y="1530332"/>
            <a:ext cx="3090658" cy="540015"/>
          </a:xfrm>
        </p:spPr>
        <p:txBody>
          <a:bodyPr>
            <a:normAutofit fontScale="90000"/>
          </a:bodyPr>
          <a:lstStyle/>
          <a:p>
            <a:pPr>
              <a:lnSpc>
                <a:spcPct val="100000"/>
              </a:lnSpc>
            </a:pPr>
            <a:r>
              <a:rPr lang="en-US" sz="1700" b="1" dirty="0" smtClean="0">
                <a:solidFill>
                  <a:srgbClr val="000066"/>
                </a:solidFill>
                <a:latin typeface="Arial" pitchFamily="34" charset="0"/>
                <a:cs typeface="Arial" pitchFamily="34" charset="0"/>
              </a:rPr>
              <a:t>   </a:t>
            </a:r>
            <a:r>
              <a:rPr lang="en-US" sz="1700" b="1" dirty="0" err="1" smtClean="0">
                <a:solidFill>
                  <a:srgbClr val="000066"/>
                </a:solidFill>
                <a:latin typeface="Arial" pitchFamily="34" charset="0"/>
                <a:cs typeface="Arial" pitchFamily="34" charset="0"/>
              </a:rPr>
              <a:t>Xalq</a:t>
            </a:r>
            <a:r>
              <a:rPr lang="en-US" sz="1700" b="1" dirty="0" smtClean="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sayillarida</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sayyor</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sirk</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truppalari</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bozor</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maydonlarida</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o‘z</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tomoshalarini</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ko‘rsatib</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aholini</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xushnud</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qilgan</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Polvonlar</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o‘rtasida</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kurash</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musobaqalari</a:t>
            </a:r>
            <a:r>
              <a:rPr lang="en-US" sz="1700" b="1" dirty="0">
                <a:solidFill>
                  <a:srgbClr val="000066"/>
                </a:solidFill>
                <a:latin typeface="Arial" pitchFamily="34" charset="0"/>
                <a:cs typeface="Arial" pitchFamily="34" charset="0"/>
              </a:rPr>
              <a:t> </a:t>
            </a:r>
            <a:r>
              <a:rPr lang="en-US" sz="1700" b="1" dirty="0" err="1">
                <a:solidFill>
                  <a:srgbClr val="000066"/>
                </a:solidFill>
                <a:latin typeface="Arial" pitchFamily="34" charset="0"/>
                <a:cs typeface="Arial" pitchFamily="34" charset="0"/>
              </a:rPr>
              <a:t>o‘tkazilgan</a:t>
            </a:r>
            <a:r>
              <a:rPr lang="en-US" sz="1700" b="1" dirty="0">
                <a:solidFill>
                  <a:srgbClr val="000066"/>
                </a:solidFill>
                <a:latin typeface="Arial" pitchFamily="34" charset="0"/>
                <a:cs typeface="Arial" pitchFamily="34" charset="0"/>
              </a:rPr>
              <a:t>. </a:t>
            </a:r>
            <a:endParaRPr lang="ru-RU" sz="1700" b="1" dirty="0">
              <a:solidFill>
                <a:srgbClr val="000066"/>
              </a:solidFill>
              <a:latin typeface="Arial" pitchFamily="34" charset="0"/>
              <a:cs typeface="Arial" pitchFamily="34" charset="0"/>
            </a:endParaRPr>
          </a:p>
        </p:txBody>
      </p:sp>
      <p:pic>
        <p:nvPicPr>
          <p:cNvPr id="7" name="Объект 6"/>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9830" y="1115988"/>
            <a:ext cx="2237934" cy="1601020"/>
          </a:xfrm>
          <a:prstGeom prst="rect">
            <a:avLst/>
          </a:prstGeom>
          <a:noFill/>
          <a:ln>
            <a:noFill/>
          </a:ln>
        </p:spPr>
      </p:pic>
      <p:sp>
        <p:nvSpPr>
          <p:cNvPr id="3" name="Прямоугольник 2"/>
          <p:cNvSpPr/>
          <p:nvPr/>
        </p:nvSpPr>
        <p:spPr>
          <a:xfrm>
            <a:off x="123013" y="2742189"/>
            <a:ext cx="2511567" cy="298149"/>
          </a:xfrm>
          <a:prstGeom prst="rect">
            <a:avLst/>
          </a:prstGeom>
        </p:spPr>
        <p:txBody>
          <a:bodyPr wrap="none" lIns="51426" tIns="25713" rIns="51426" bIns="25713">
            <a:spAutoFit/>
          </a:bodyPr>
          <a:lstStyle/>
          <a:p>
            <a:r>
              <a:rPr lang="en-US" sz="1600" b="1" dirty="0" err="1">
                <a:solidFill>
                  <a:srgbClr val="000000"/>
                </a:solidFill>
                <a:latin typeface="Arial" panose="020B0604020202020204" pitchFamily="34" charset="0"/>
                <a:cs typeface="Arial" panose="020B0604020202020204" pitchFamily="34" charset="0"/>
              </a:rPr>
              <a:t>Xalq</a:t>
            </a:r>
            <a:r>
              <a:rPr lang="en-US" sz="1600" b="1" dirty="0">
                <a:solidFill>
                  <a:srgbClr val="000000"/>
                </a:solidFill>
                <a:latin typeface="Arial" panose="020B0604020202020204" pitchFamily="34" charset="0"/>
                <a:cs typeface="Arial" panose="020B0604020202020204" pitchFamily="34" charset="0"/>
              </a:rPr>
              <a:t> </a:t>
            </a:r>
            <a:r>
              <a:rPr lang="en-US" sz="1600" b="1" dirty="0" err="1">
                <a:solidFill>
                  <a:srgbClr val="000000"/>
                </a:solidFill>
                <a:latin typeface="Arial" panose="020B0604020202020204" pitchFamily="34" charset="0"/>
                <a:cs typeface="Arial" panose="020B0604020202020204" pitchFamily="34" charset="0"/>
              </a:rPr>
              <a:t>tomoshalari</a:t>
            </a:r>
            <a:r>
              <a:rPr lang="en-US" sz="1600" b="1" dirty="0">
                <a:solidFill>
                  <a:srgbClr val="000000"/>
                </a:solidFill>
                <a:latin typeface="Arial" panose="020B0604020202020204" pitchFamily="34" charset="0"/>
                <a:cs typeface="Arial" panose="020B0604020202020204" pitchFamily="34" charset="0"/>
              </a:rPr>
              <a:t> XIX </a:t>
            </a:r>
            <a:r>
              <a:rPr lang="en-US" sz="1600" b="1" dirty="0" err="1">
                <a:solidFill>
                  <a:srgbClr val="000000"/>
                </a:solidFill>
                <a:latin typeface="Arial" panose="020B0604020202020204" pitchFamily="34" charset="0"/>
                <a:cs typeface="Arial" panose="020B0604020202020204" pitchFamily="34" charset="0"/>
              </a:rPr>
              <a:t>asr</a:t>
            </a:r>
            <a:endParaRPr lang="ru-RU" sz="1600" dirty="0">
              <a:solidFill>
                <a:srgbClr val="000000"/>
              </a:solidFill>
              <a:latin typeface="Arial" panose="020B0604020202020204" pitchFamily="34" charset="0"/>
              <a:cs typeface="Arial" panose="020B0604020202020204" pitchFamily="34" charset="0"/>
            </a:endParaRPr>
          </a:p>
        </p:txBody>
      </p:sp>
      <p:sp>
        <p:nvSpPr>
          <p:cNvPr id="8" name="Заголовок 1"/>
          <p:cNvSpPr txBox="1">
            <a:spLocks/>
          </p:cNvSpPr>
          <p:nvPr/>
        </p:nvSpPr>
        <p:spPr>
          <a:xfrm>
            <a:off x="259830" y="132268"/>
            <a:ext cx="5328592" cy="839704"/>
          </a:xfrm>
          <a:prstGeom prst="rect">
            <a:avLst/>
          </a:prstGeom>
        </p:spPr>
        <p:txBody>
          <a:bodyPr vert="horz" lIns="0" tIns="0" rIns="0" bIns="0" rtlCol="0" anchor="ctr">
            <a:normAutofit fontScale="92500" lnSpcReduction="100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10000"/>
              </a:lnSpc>
            </a:pPr>
            <a:r>
              <a:rPr lang="en-US" altLang="ru-RU" sz="1400" b="1" dirty="0" err="1" smtClean="0">
                <a:solidFill>
                  <a:srgbClr val="000066"/>
                </a:solidFill>
                <a:latin typeface="Arial" pitchFamily="34" charset="0"/>
                <a:cs typeface="Arial" pitchFamily="34" charset="0"/>
              </a:rPr>
              <a:t>Ularda</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amaldorlarning</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illatlari</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saroy</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a’yonlarining</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nuqsonlari</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va</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ochko‘zligi</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kulgi</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ostiga</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olinar</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edi</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Ba’zi</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insofsiz</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amaldor</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va</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boylar</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qoralangan</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hamda</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mehnatkash</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xalqning</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oliyjanobligi</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mardligi</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madh</a:t>
            </a:r>
            <a:r>
              <a:rPr lang="en-US" altLang="ru-RU" sz="1400" b="1" dirty="0" smtClean="0">
                <a:solidFill>
                  <a:srgbClr val="000066"/>
                </a:solidFill>
                <a:latin typeface="Arial" pitchFamily="34" charset="0"/>
                <a:cs typeface="Arial" pitchFamily="34" charset="0"/>
              </a:rPr>
              <a:t> </a:t>
            </a:r>
            <a:r>
              <a:rPr lang="en-US" altLang="ru-RU" sz="1400" b="1" dirty="0" err="1" smtClean="0">
                <a:solidFill>
                  <a:srgbClr val="000066"/>
                </a:solidFill>
                <a:latin typeface="Arial" pitchFamily="34" charset="0"/>
                <a:cs typeface="Arial" pitchFamily="34" charset="0"/>
              </a:rPr>
              <a:t>etilgan</a:t>
            </a:r>
            <a:endParaRPr lang="ru-RU" altLang="ru-RU" sz="1400" b="1" dirty="0">
              <a:solidFill>
                <a:srgbClr val="000066"/>
              </a:solidFill>
              <a:latin typeface="Arial" pitchFamily="34" charset="0"/>
              <a:cs typeface="Arial" pitchFamily="34" charset="0"/>
            </a:endParaRPr>
          </a:p>
        </p:txBody>
      </p:sp>
    </p:spTree>
    <p:extLst>
      <p:ext uri="{BB962C8B-B14F-4D97-AF65-F5344CB8AC3E}">
        <p14:creationId xmlns:p14="http://schemas.microsoft.com/office/powerpoint/2010/main" val="29560827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7973" y="293247"/>
            <a:ext cx="5183505" cy="413780"/>
          </a:xfrm>
        </p:spPr>
        <p:txBody>
          <a:bodyPr/>
          <a:lstStyle/>
          <a:p>
            <a:r>
              <a:rPr lang="en-US" sz="2000" b="1" dirty="0" err="1">
                <a:solidFill>
                  <a:srgbClr val="000000"/>
                </a:solidFill>
                <a:latin typeface="Arial" pitchFamily="34" charset="0"/>
                <a:cs typeface="Arial" pitchFamily="34" charset="0"/>
              </a:rPr>
              <a:t>Ilm</a:t>
            </a:r>
            <a:r>
              <a:rPr lang="en-US" sz="2000" b="1" dirty="0">
                <a:solidFill>
                  <a:srgbClr val="000000"/>
                </a:solidFill>
                <a:latin typeface="Arial" pitchFamily="34" charset="0"/>
                <a:cs typeface="Arial" pitchFamily="34" charset="0"/>
              </a:rPr>
              <a:t>-fan. </a:t>
            </a:r>
            <a:r>
              <a:rPr lang="en-US" sz="2000" b="1" dirty="0" err="1">
                <a:solidFill>
                  <a:srgbClr val="000000"/>
                </a:solidFill>
                <a:latin typeface="Arial" pitchFamily="34" charset="0"/>
                <a:cs typeface="Arial" pitchFamily="34" charset="0"/>
              </a:rPr>
              <a:t>Adabiyot</a:t>
            </a:r>
            <a:r>
              <a:rPr lang="en-US" sz="2000" b="1" dirty="0">
                <a:solidFill>
                  <a:srgbClr val="000000"/>
                </a:solidFill>
                <a:latin typeface="Arial" pitchFamily="34" charset="0"/>
                <a:cs typeface="Arial" pitchFamily="34" charset="0"/>
              </a:rPr>
              <a:t> </a:t>
            </a:r>
            <a:endParaRPr lang="ru-RU" sz="2000" b="1" dirty="0">
              <a:solidFill>
                <a:srgbClr val="000000"/>
              </a:solidFill>
              <a:latin typeface="Arial" pitchFamily="34" charset="0"/>
              <a:cs typeface="Arial" pitchFamily="34" charset="0"/>
            </a:endParaRPr>
          </a:p>
        </p:txBody>
      </p:sp>
      <p:sp>
        <p:nvSpPr>
          <p:cNvPr id="3" name="Объект 2"/>
          <p:cNvSpPr>
            <a:spLocks noGrp="1"/>
          </p:cNvSpPr>
          <p:nvPr>
            <p:ph idx="1"/>
          </p:nvPr>
        </p:nvSpPr>
        <p:spPr>
          <a:xfrm>
            <a:off x="287973" y="803554"/>
            <a:ext cx="3589563" cy="1640939"/>
          </a:xfrm>
        </p:spPr>
        <p:txBody>
          <a:bodyPr>
            <a:normAutofit fontScale="92500" lnSpcReduction="10000"/>
          </a:bodyPr>
          <a:lstStyle/>
          <a:p>
            <a:pPr marL="0" indent="0" algn="just">
              <a:buNone/>
            </a:pPr>
            <a:r>
              <a:rPr lang="en-US" sz="1700" b="1" dirty="0" smtClean="0">
                <a:solidFill>
                  <a:srgbClr val="000000"/>
                </a:solidFill>
                <a:latin typeface="Arial" pitchFamily="34" charset="0"/>
                <a:cs typeface="Arial" pitchFamily="34" charset="0"/>
              </a:rPr>
              <a:t>	Bu </a:t>
            </a:r>
            <a:r>
              <a:rPr lang="en-US" sz="1700" b="1" dirty="0" err="1">
                <a:solidFill>
                  <a:srgbClr val="000000"/>
                </a:solidFill>
                <a:latin typeface="Arial" pitchFamily="34" charset="0"/>
                <a:cs typeface="Arial" pitchFamily="34" charset="0"/>
              </a:rPr>
              <a:t>davrda</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Xiva</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va</a:t>
            </a:r>
            <a:r>
              <a:rPr lang="en-US" sz="1700" b="1" dirty="0">
                <a:solidFill>
                  <a:srgbClr val="000000"/>
                </a:solidFill>
                <a:latin typeface="Arial" pitchFamily="34" charset="0"/>
                <a:cs typeface="Arial" pitchFamily="34" charset="0"/>
              </a:rPr>
              <a:t> </a:t>
            </a:r>
            <a:r>
              <a:rPr lang="en-US" sz="1700" b="1" dirty="0" err="1" smtClean="0">
                <a:solidFill>
                  <a:srgbClr val="000000"/>
                </a:solidFill>
                <a:latin typeface="Arial" pitchFamily="34" charset="0"/>
                <a:cs typeface="Arial" pitchFamily="34" charset="0"/>
              </a:rPr>
              <a:t>Qo‘qon</a:t>
            </a:r>
            <a:r>
              <a:rPr lang="en-US" sz="1700" b="1" dirty="0" smtClean="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xonliklari</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Buxoro</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amirligida</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ilm</a:t>
            </a:r>
            <a:r>
              <a:rPr lang="en-US" sz="1700" b="1" dirty="0">
                <a:solidFill>
                  <a:srgbClr val="000000"/>
                </a:solidFill>
                <a:latin typeface="Arial" pitchFamily="34" charset="0"/>
                <a:cs typeface="Arial" pitchFamily="34" charset="0"/>
              </a:rPr>
              <a:t> fan </a:t>
            </a:r>
            <a:r>
              <a:rPr lang="en-US" sz="1700" b="1" dirty="0" err="1">
                <a:solidFill>
                  <a:srgbClr val="000000"/>
                </a:solidFill>
                <a:latin typeface="Arial" pitchFamily="34" charset="0"/>
                <a:cs typeface="Arial" pitchFamily="34" charset="0"/>
              </a:rPr>
              <a:t>ma’lum</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darajada</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rivojlangan</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Xiva</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xonligida</a:t>
            </a:r>
            <a:r>
              <a:rPr lang="en-US" sz="1700" b="1" dirty="0">
                <a:solidFill>
                  <a:srgbClr val="000000"/>
                </a:solidFill>
                <a:latin typeface="Arial" pitchFamily="34" charset="0"/>
                <a:cs typeface="Arial" pitchFamily="34" charset="0"/>
              </a:rPr>
              <a:t> </a:t>
            </a:r>
            <a:r>
              <a:rPr lang="en-US" sz="1700" b="1" dirty="0" err="1" smtClean="0">
                <a:solidFill>
                  <a:srgbClr val="000000"/>
                </a:solidFill>
                <a:latin typeface="Arial" pitchFamily="34" charset="0"/>
                <a:cs typeface="Arial" pitchFamily="34" charset="0"/>
              </a:rPr>
              <a:t>Eltuzar</a:t>
            </a:r>
            <a:r>
              <a:rPr lang="en-US" sz="1700" b="1" dirty="0" smtClean="0">
                <a:solidFill>
                  <a:srgbClr val="000000"/>
                </a:solidFill>
                <a:latin typeface="Arial" pitchFamily="34" charset="0"/>
                <a:cs typeface="Arial" pitchFamily="34" charset="0"/>
              </a:rPr>
              <a:t> </a:t>
            </a:r>
            <a:r>
              <a:rPr lang="en-US" sz="1700" b="1" dirty="0">
                <a:solidFill>
                  <a:srgbClr val="000000"/>
                </a:solidFill>
                <a:latin typeface="Arial" pitchFamily="34" charset="0"/>
                <a:cs typeface="Arial" pitchFamily="34" charset="0"/>
              </a:rPr>
              <a:t>(1804-1806) </a:t>
            </a:r>
            <a:r>
              <a:rPr lang="en-US" sz="1700" b="1" dirty="0" err="1">
                <a:solidFill>
                  <a:srgbClr val="000000"/>
                </a:solidFill>
                <a:latin typeface="Arial" pitchFamily="34" charset="0"/>
                <a:cs typeface="Arial" pitchFamily="34" charset="0"/>
              </a:rPr>
              <a:t>farmoyishi</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bilan</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Shermuhammad</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Munis</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Xorazmning</a:t>
            </a:r>
            <a:r>
              <a:rPr lang="en-US" sz="1700" b="1" dirty="0">
                <a:solidFill>
                  <a:srgbClr val="000000"/>
                </a:solidFill>
                <a:latin typeface="Arial" pitchFamily="34" charset="0"/>
                <a:cs typeface="Arial" pitchFamily="34" charset="0"/>
              </a:rPr>
              <a:t> </a:t>
            </a:r>
            <a:r>
              <a:rPr lang="en-US" sz="1700" b="1" dirty="0" smtClean="0">
                <a:solidFill>
                  <a:srgbClr val="000000"/>
                </a:solidFill>
                <a:latin typeface="Arial" pitchFamily="34" charset="0"/>
                <a:cs typeface="Arial" pitchFamily="34" charset="0"/>
              </a:rPr>
              <a:t>1812-yilga </a:t>
            </a:r>
            <a:r>
              <a:rPr lang="en-US" sz="1700" b="1" dirty="0" err="1">
                <a:solidFill>
                  <a:srgbClr val="000000"/>
                </a:solidFill>
                <a:latin typeface="Arial" pitchFamily="34" charset="0"/>
                <a:cs typeface="Arial" pitchFamily="34" charset="0"/>
              </a:rPr>
              <a:t>qadar</a:t>
            </a:r>
            <a:r>
              <a:rPr lang="en-US" sz="1700" b="1" dirty="0">
                <a:solidFill>
                  <a:srgbClr val="000000"/>
                </a:solidFill>
                <a:latin typeface="Arial" pitchFamily="34" charset="0"/>
                <a:cs typeface="Arial" pitchFamily="34" charset="0"/>
              </a:rPr>
              <a:t> </a:t>
            </a:r>
            <a:r>
              <a:rPr lang="en-US" sz="1700" b="1" dirty="0" err="1" smtClean="0">
                <a:solidFill>
                  <a:srgbClr val="000000"/>
                </a:solidFill>
                <a:latin typeface="Arial" pitchFamily="34" charset="0"/>
                <a:cs typeface="Arial" pitchFamily="34" charset="0"/>
              </a:rPr>
              <a:t>bo‘lgan</a:t>
            </a:r>
            <a:r>
              <a:rPr lang="en-US" sz="1700" b="1" dirty="0" smtClean="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tarixini</a:t>
            </a:r>
            <a:r>
              <a:rPr lang="en-US" sz="1700" b="1" dirty="0">
                <a:solidFill>
                  <a:srgbClr val="000000"/>
                </a:solidFill>
                <a:latin typeface="Arial" pitchFamily="34" charset="0"/>
                <a:cs typeface="Arial" pitchFamily="34" charset="0"/>
              </a:rPr>
              <a:t> </a:t>
            </a:r>
            <a:r>
              <a:rPr lang="en-US" sz="1700" b="1" dirty="0" err="1">
                <a:solidFill>
                  <a:srgbClr val="000000"/>
                </a:solidFill>
                <a:latin typeface="Arial" pitchFamily="34" charset="0"/>
                <a:cs typeface="Arial" pitchFamily="34" charset="0"/>
              </a:rPr>
              <a:t>yozgan</a:t>
            </a:r>
            <a:r>
              <a:rPr lang="en-US" sz="1700" b="1" dirty="0">
                <a:solidFill>
                  <a:srgbClr val="000000"/>
                </a:solidFill>
                <a:latin typeface="Arial" pitchFamily="34" charset="0"/>
                <a:cs typeface="Arial" pitchFamily="34" charset="0"/>
              </a:rPr>
              <a:t>.</a:t>
            </a:r>
            <a:endParaRPr lang="ru-RU" sz="1700" b="1" dirty="0">
              <a:solidFill>
                <a:srgbClr val="000000"/>
              </a:solidFill>
              <a:latin typeface="Arial" pitchFamily="34" charset="0"/>
              <a:cs typeface="Arial" pitchFamily="34" charset="0"/>
            </a:endParaRPr>
          </a:p>
        </p:txBody>
      </p:sp>
      <p:pic>
        <p:nvPicPr>
          <p:cNvPr id="3074" name="Picture 2" descr="Серия «Литературное наследие Востока». Мухаммад Агах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6325" y="793434"/>
            <a:ext cx="1541692" cy="1795126"/>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3851833" y="2592152"/>
            <a:ext cx="1839909" cy="236594"/>
          </a:xfrm>
          <a:prstGeom prst="rect">
            <a:avLst/>
          </a:prstGeom>
        </p:spPr>
        <p:txBody>
          <a:bodyPr wrap="none" lIns="51426" tIns="25713" rIns="51426" bIns="25713">
            <a:spAutoFit/>
          </a:bodyPr>
          <a:lstStyle/>
          <a:p>
            <a:r>
              <a:rPr lang="en-US" sz="1200" b="1" dirty="0" err="1">
                <a:solidFill>
                  <a:srgbClr val="000000"/>
                </a:solidFill>
                <a:latin typeface="Arial" pitchFamily="34" charset="0"/>
                <a:cs typeface="Arial" pitchFamily="34" charset="0"/>
              </a:rPr>
              <a:t>Shermuhammad</a:t>
            </a:r>
            <a:r>
              <a:rPr lang="en-US" sz="1200" b="1" dirty="0">
                <a:solidFill>
                  <a:srgbClr val="000000"/>
                </a:solidFill>
                <a:latin typeface="Arial" pitchFamily="34" charset="0"/>
                <a:cs typeface="Arial" pitchFamily="34" charset="0"/>
              </a:rPr>
              <a:t> </a:t>
            </a:r>
            <a:r>
              <a:rPr lang="en-US" sz="1200" b="1" dirty="0" err="1">
                <a:solidFill>
                  <a:srgbClr val="000000"/>
                </a:solidFill>
                <a:latin typeface="Arial" pitchFamily="34" charset="0"/>
                <a:cs typeface="Arial" pitchFamily="34" charset="0"/>
              </a:rPr>
              <a:t>Munis</a:t>
            </a:r>
            <a:r>
              <a:rPr lang="en-US" sz="1200" b="1" dirty="0">
                <a:solidFill>
                  <a:srgbClr val="000000"/>
                </a:solidFill>
                <a:latin typeface="Arial" pitchFamily="34" charset="0"/>
                <a:cs typeface="Arial" pitchFamily="34" charset="0"/>
              </a:rPr>
              <a:t> </a:t>
            </a:r>
            <a:endParaRPr lang="ru-RU" sz="12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696486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100" name="Picture 4" descr="бумага, свиток, чистый лист - cкачать бесплатно рендер Свитки и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412" y="1"/>
            <a:ext cx="5688037" cy="3240088"/>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1260140" y="179884"/>
            <a:ext cx="2879725" cy="2267919"/>
          </a:xfrm>
          <a:prstGeom prst="rect">
            <a:avLst/>
          </a:prstGeom>
        </p:spPr>
        <p:txBody>
          <a:bodyPr lIns="51426" tIns="25713" rIns="51426" bIns="25713">
            <a:spAutoFit/>
          </a:bodyPr>
          <a:lstStyle/>
          <a:p>
            <a:pPr algn="ctr"/>
            <a:r>
              <a:rPr lang="en-US" sz="1200" b="1" i="1" dirty="0" err="1">
                <a:solidFill>
                  <a:srgbClr val="000000"/>
                </a:solidFill>
                <a:latin typeface="Arial" pitchFamily="34" charset="0"/>
                <a:cs typeface="Arial" pitchFamily="34" charset="0"/>
              </a:rPr>
              <a:t>Asl</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ismi</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Sher­muhammad</a:t>
            </a:r>
            <a:r>
              <a:rPr lang="en-US" sz="1200" b="1" i="1" dirty="0">
                <a:solidFill>
                  <a:srgbClr val="000000"/>
                </a:solidFill>
                <a:latin typeface="Arial" pitchFamily="34" charset="0"/>
                <a:cs typeface="Arial" pitchFamily="34" charset="0"/>
              </a:rPr>
              <a:t> Amir </a:t>
            </a:r>
            <a:r>
              <a:rPr lang="en-US" sz="1200" b="1" i="1" dirty="0" err="1">
                <a:solidFill>
                  <a:srgbClr val="000000"/>
                </a:solidFill>
                <a:latin typeface="Arial" pitchFamily="34" charset="0"/>
                <a:cs typeface="Arial" pitchFamily="34" charset="0"/>
              </a:rPr>
              <a:t>Avazbiy</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o‘g‘li</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bo‘lib</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tarixchi</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ayni</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paytda</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shoir</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tarjimon</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xattot</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ma’rifatparvar</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bo‘lgan</a:t>
            </a:r>
            <a:r>
              <a:rPr lang="en-US" sz="1200" b="1" i="1" dirty="0">
                <a:solidFill>
                  <a:srgbClr val="000000"/>
                </a:solidFill>
                <a:latin typeface="Arial" pitchFamily="34" charset="0"/>
                <a:cs typeface="Arial" pitchFamily="34" charset="0"/>
              </a:rPr>
              <a:t>. U 1819-yilda </a:t>
            </a:r>
            <a:r>
              <a:rPr lang="en-US" sz="1200" b="1" i="1" dirty="0" err="1">
                <a:solidFill>
                  <a:srgbClr val="000000"/>
                </a:solidFill>
                <a:latin typeface="Arial" pitchFamily="34" charset="0"/>
                <a:cs typeface="Arial" pitchFamily="34" charset="0"/>
              </a:rPr>
              <a:t>Mirxondning</a:t>
            </a:r>
            <a:r>
              <a:rPr lang="en-US" sz="1200" b="1" i="1" dirty="0">
                <a:solidFill>
                  <a:srgbClr val="000000"/>
                </a:solidFill>
                <a:latin typeface="Arial" pitchFamily="34" charset="0"/>
                <a:cs typeface="Arial" pitchFamily="34" charset="0"/>
              </a:rPr>
              <a:t> </a:t>
            </a:r>
            <a:r>
              <a:rPr lang="en-US" sz="1200" b="1" i="1" dirty="0" smtClean="0">
                <a:solidFill>
                  <a:srgbClr val="000000"/>
                </a:solidFill>
                <a:latin typeface="Arial" pitchFamily="34" charset="0"/>
                <a:cs typeface="Arial" pitchFamily="34" charset="0"/>
              </a:rPr>
              <a:t>“</a:t>
            </a:r>
            <a:r>
              <a:rPr lang="en-US" sz="1200" b="1" i="1" dirty="0" err="1" smtClean="0">
                <a:solidFill>
                  <a:srgbClr val="000000"/>
                </a:solidFill>
                <a:latin typeface="Arial" pitchFamily="34" charset="0"/>
                <a:cs typeface="Arial" pitchFamily="34" charset="0"/>
              </a:rPr>
              <a:t>Ravzat</a:t>
            </a:r>
            <a:r>
              <a:rPr lang="en-US" sz="1200" b="1" i="1" dirty="0" smtClean="0">
                <a:solidFill>
                  <a:srgbClr val="000000"/>
                </a:solidFill>
                <a:latin typeface="Arial" pitchFamily="34" charset="0"/>
                <a:cs typeface="Arial" pitchFamily="34" charset="0"/>
              </a:rPr>
              <a:t> us-</a:t>
            </a:r>
            <a:r>
              <a:rPr lang="en-US" sz="1200" b="1" i="1" dirty="0" err="1" smtClean="0">
                <a:solidFill>
                  <a:srgbClr val="000000"/>
                </a:solidFill>
                <a:latin typeface="Arial" pitchFamily="34" charset="0"/>
                <a:cs typeface="Arial" pitchFamily="34" charset="0"/>
              </a:rPr>
              <a:t>safo</a:t>
            </a:r>
            <a:r>
              <a:rPr lang="en-US" sz="1200" b="1" i="1" dirty="0" smtClean="0">
                <a:solidFill>
                  <a:srgbClr val="000000"/>
                </a:solidFill>
                <a:latin typeface="Arial" pitchFamily="34" charset="0"/>
                <a:cs typeface="Arial" pitchFamily="34" charset="0"/>
              </a:rPr>
              <a:t>”</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Sofik</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bog‘I</a:t>
            </a:r>
            <a:r>
              <a:rPr lang="en-US" sz="1200" b="1" i="1" dirty="0" smtClean="0">
                <a:solidFill>
                  <a:srgbClr val="000000"/>
                </a:solidFill>
                <a:latin typeface="Arial" pitchFamily="34" charset="0"/>
                <a:cs typeface="Arial" pitchFamily="34" charset="0"/>
              </a:rPr>
              <a:t>”</a:t>
            </a:r>
            <a:r>
              <a:rPr lang="en-US" sz="1200" b="1" i="1" dirty="0" smtClean="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tarixiy</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asarini</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o‘zbek</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tiliga</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tarjima</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qilishni</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boshladi</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va</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asarning</a:t>
            </a:r>
            <a:r>
              <a:rPr lang="en-US" sz="1200" b="1" i="1" dirty="0">
                <a:solidFill>
                  <a:srgbClr val="000000"/>
                </a:solidFill>
                <a:latin typeface="Arial" pitchFamily="34" charset="0"/>
                <a:cs typeface="Arial" pitchFamily="34" charset="0"/>
              </a:rPr>
              <a:t> </a:t>
            </a:r>
          </a:p>
          <a:p>
            <a:pPr algn="ctr"/>
            <a:r>
              <a:rPr lang="en-US" sz="1200" b="1" i="1" dirty="0">
                <a:solidFill>
                  <a:srgbClr val="000000"/>
                </a:solidFill>
                <a:latin typeface="Arial" pitchFamily="34" charset="0"/>
                <a:cs typeface="Arial" pitchFamily="34" charset="0"/>
              </a:rPr>
              <a:t>1-jildini </a:t>
            </a:r>
            <a:r>
              <a:rPr lang="en-US" sz="1200" b="1" i="1" dirty="0" err="1">
                <a:solidFill>
                  <a:srgbClr val="000000"/>
                </a:solidFill>
                <a:latin typeface="Arial" pitchFamily="34" charset="0"/>
                <a:cs typeface="Arial" pitchFamily="34" charset="0"/>
              </a:rPr>
              <a:t>tarjima</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qilishga</a:t>
            </a:r>
            <a:r>
              <a:rPr lang="en-US" sz="1200" b="1" i="1" dirty="0">
                <a:solidFill>
                  <a:srgbClr val="000000"/>
                </a:solidFill>
                <a:latin typeface="Arial" pitchFamily="34" charset="0"/>
                <a:cs typeface="Arial" pitchFamily="34" charset="0"/>
              </a:rPr>
              <a:t> </a:t>
            </a:r>
            <a:r>
              <a:rPr lang="en-US" sz="1200" b="1" i="1" dirty="0" err="1">
                <a:solidFill>
                  <a:srgbClr val="000000"/>
                </a:solidFill>
                <a:latin typeface="Arial" pitchFamily="34" charset="0"/>
                <a:cs typeface="Arial" pitchFamily="34" charset="0"/>
              </a:rPr>
              <a:t>ulgurdi</a:t>
            </a:r>
            <a:r>
              <a:rPr lang="en-US" sz="1200" b="1" i="1" dirty="0" smtClean="0">
                <a:solidFill>
                  <a:srgbClr val="000000"/>
                </a:solidFill>
                <a:latin typeface="Arial" pitchFamily="34" charset="0"/>
                <a:cs typeface="Arial" pitchFamily="34" charset="0"/>
              </a:rPr>
              <a:t>. </a:t>
            </a:r>
          </a:p>
          <a:p>
            <a:pPr algn="ctr"/>
            <a:r>
              <a:rPr lang="en-US" sz="1200" b="1" i="1" dirty="0" err="1" smtClean="0">
                <a:solidFill>
                  <a:srgbClr val="000000"/>
                </a:solidFill>
                <a:latin typeface="Arial" pitchFamily="34" charset="0"/>
                <a:cs typeface="Arial" pitchFamily="34" charset="0"/>
              </a:rPr>
              <a:t>Uning</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Firdavs</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ul-iqbol</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Baxtlar</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bog‘i</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asarini</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va</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Ravzot</a:t>
            </a:r>
            <a:r>
              <a:rPr lang="en-US" sz="1200" b="1" i="1" dirty="0" smtClean="0">
                <a:solidFill>
                  <a:srgbClr val="000000"/>
                </a:solidFill>
                <a:latin typeface="Arial" pitchFamily="34" charset="0"/>
                <a:cs typeface="Arial" pitchFamily="34" charset="0"/>
              </a:rPr>
              <a:t> us-</a:t>
            </a:r>
            <a:r>
              <a:rPr lang="en-US" sz="1200" b="1" i="1" dirty="0" err="1" smtClean="0">
                <a:solidFill>
                  <a:srgbClr val="000000"/>
                </a:solidFill>
                <a:latin typeface="Arial" pitchFamily="34" charset="0"/>
                <a:cs typeface="Arial" pitchFamily="34" charset="0"/>
              </a:rPr>
              <a:t>safo</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tarjimasini</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shogirdi</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va</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jiyani</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Ogahiy</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nihoyasiga</a:t>
            </a:r>
            <a:r>
              <a:rPr lang="en-US" sz="1200" b="1" i="1" dirty="0" smtClean="0">
                <a:solidFill>
                  <a:srgbClr val="000000"/>
                </a:solidFill>
                <a:latin typeface="Arial" pitchFamily="34" charset="0"/>
                <a:cs typeface="Arial" pitchFamily="34" charset="0"/>
              </a:rPr>
              <a:t> </a:t>
            </a:r>
            <a:r>
              <a:rPr lang="en-US" sz="1200" b="1" i="1" dirty="0" err="1" smtClean="0">
                <a:solidFill>
                  <a:srgbClr val="000000"/>
                </a:solidFill>
                <a:latin typeface="Arial" pitchFamily="34" charset="0"/>
                <a:cs typeface="Arial" pitchFamily="34" charset="0"/>
              </a:rPr>
              <a:t>yetkazdi</a:t>
            </a:r>
            <a:r>
              <a:rPr lang="en-US" sz="1200" b="1" i="1" dirty="0" smtClean="0">
                <a:solidFill>
                  <a:srgbClr val="000000"/>
                </a:solidFill>
                <a:latin typeface="Arial" pitchFamily="34" charset="0"/>
                <a:cs typeface="Arial" pitchFamily="34" charset="0"/>
              </a:rPr>
              <a:t>.</a:t>
            </a:r>
            <a:endParaRPr lang="ru-RU" sz="1200" b="1" i="1"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40621112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03661" y="683940"/>
            <a:ext cx="3312368" cy="540015"/>
          </a:xfrm>
        </p:spPr>
        <p:txBody>
          <a:bodyPr>
            <a:normAutofit fontScale="90000"/>
          </a:bodyPr>
          <a:lstStyle/>
          <a:p>
            <a:pPr>
              <a:lnSpc>
                <a:spcPct val="100000"/>
              </a:lnSpc>
            </a:pPr>
            <a:r>
              <a:rPr lang="en-US" sz="1600" b="1" dirty="0" err="1">
                <a:solidFill>
                  <a:srgbClr val="000000"/>
                </a:solidFill>
                <a:latin typeface="Arial" pitchFamily="34" charset="0"/>
                <a:cs typeface="Arial" pitchFamily="34" charset="0"/>
              </a:rPr>
              <a:t>Ogahiyning</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asl</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ismi</a:t>
            </a:r>
            <a:r>
              <a:rPr lang="en-US" sz="1600" b="1" dirty="0">
                <a:solidFill>
                  <a:srgbClr val="000000"/>
                </a:solidFill>
                <a:latin typeface="Arial" pitchFamily="34" charset="0"/>
                <a:cs typeface="Arial" pitchFamily="34" charset="0"/>
              </a:rPr>
              <a:t> Muhammad </a:t>
            </a:r>
            <a:r>
              <a:rPr lang="en-US" sz="1600" b="1" dirty="0" err="1">
                <a:solidFill>
                  <a:srgbClr val="000000"/>
                </a:solidFill>
                <a:latin typeface="Arial" pitchFamily="34" charset="0"/>
                <a:cs typeface="Arial" pitchFamily="34" charset="0"/>
              </a:rPr>
              <a:t>Rizo</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Ernazarbiy</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o‘g‘li</a:t>
            </a:r>
            <a:r>
              <a:rPr lang="en-US" sz="1600" b="1" dirty="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bo‘lib</a:t>
            </a:r>
            <a:r>
              <a:rPr lang="en-US" sz="1600" b="1"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
            </a:r>
            <a:br>
              <a:rPr lang="en-US" sz="1600" b="1" dirty="0" smtClean="0">
                <a:solidFill>
                  <a:srgbClr val="000000"/>
                </a:solidFill>
                <a:latin typeface="Arial" pitchFamily="34" charset="0"/>
                <a:cs typeface="Arial" pitchFamily="34" charset="0"/>
              </a:rPr>
            </a:br>
            <a:r>
              <a:rPr lang="en-US" sz="1600" b="1" dirty="0" smtClean="0">
                <a:solidFill>
                  <a:srgbClr val="000000"/>
                </a:solidFill>
                <a:latin typeface="Arial" pitchFamily="34" charset="0"/>
                <a:cs typeface="Arial" pitchFamily="34" charset="0"/>
              </a:rPr>
              <a:t>1809-1874-yillarda </a:t>
            </a:r>
            <a:r>
              <a:rPr lang="en-US" sz="1600" b="1" dirty="0" err="1">
                <a:solidFill>
                  <a:srgbClr val="000000"/>
                </a:solidFill>
                <a:latin typeface="Arial" pitchFamily="34" charset="0"/>
                <a:cs typeface="Arial" pitchFamily="34" charset="0"/>
              </a:rPr>
              <a:t>yashagan</a:t>
            </a:r>
            <a:r>
              <a:rPr lang="en-US" sz="1600" b="1" dirty="0">
                <a:solidFill>
                  <a:srgbClr val="000000"/>
                </a:solidFill>
                <a:latin typeface="Arial" pitchFamily="34" charset="0"/>
                <a:cs typeface="Arial" pitchFamily="34" charset="0"/>
              </a:rPr>
              <a:t>. 16 ta </a:t>
            </a:r>
            <a:r>
              <a:rPr lang="en-US" sz="1600" b="1" dirty="0" err="1">
                <a:solidFill>
                  <a:srgbClr val="000000"/>
                </a:solidFill>
                <a:latin typeface="Arial" pitchFamily="34" charset="0"/>
                <a:cs typeface="Arial" pitchFamily="34" charset="0"/>
              </a:rPr>
              <a:t>tarixiy</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ma’rifiy</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tarjima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asarlar</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muallifi</a:t>
            </a:r>
            <a:r>
              <a:rPr lang="en-US" sz="1600" b="1" dirty="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 U </a:t>
            </a:r>
            <a:r>
              <a:rPr lang="en-US" sz="1600" b="1" dirty="0" err="1">
                <a:solidFill>
                  <a:srgbClr val="000000"/>
                </a:solidFill>
                <a:latin typeface="Arial" pitchFamily="34" charset="0"/>
                <a:cs typeface="Arial" pitchFamily="34" charset="0"/>
              </a:rPr>
              <a:t>arab</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fors</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turk</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tillarini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puxta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bilgan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va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Xorazmning</a:t>
            </a:r>
            <a:r>
              <a:rPr lang="en-US" sz="1600" b="1" dirty="0">
                <a:solidFill>
                  <a:srgbClr val="000000"/>
                </a:solidFill>
                <a:latin typeface="Arial" pitchFamily="34" charset="0"/>
                <a:cs typeface="Arial" pitchFamily="34" charset="0"/>
              </a:rPr>
              <a:t> 1812-1872-yillardagi </a:t>
            </a:r>
            <a:r>
              <a:rPr lang="en-US" sz="1600" b="1" dirty="0" err="1">
                <a:solidFill>
                  <a:srgbClr val="000000"/>
                </a:solidFill>
                <a:latin typeface="Arial" pitchFamily="34" charset="0"/>
                <a:cs typeface="Arial" pitchFamily="34" charset="0"/>
              </a:rPr>
              <a:t>tarixiga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bag‘ishlangan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asar</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yozgan</a:t>
            </a:r>
            <a:r>
              <a:rPr lang="en-US" sz="1600" b="1" dirty="0">
                <a:solidFill>
                  <a:srgbClr val="000000"/>
                </a:solidFill>
                <a:latin typeface="Arial" pitchFamily="34" charset="0"/>
                <a:cs typeface="Arial" pitchFamily="34" charset="0"/>
              </a:rPr>
              <a:t>.</a:t>
            </a:r>
            <a:endParaRPr lang="ru-RU" sz="1600" b="1" dirty="0">
              <a:solidFill>
                <a:srgbClr val="000000"/>
              </a:solidFill>
              <a:latin typeface="Arial" pitchFamily="34" charset="0"/>
              <a:cs typeface="Arial" pitchFamily="34" charset="0"/>
            </a:endParaRPr>
          </a:p>
        </p:txBody>
      </p:sp>
      <p:pic>
        <p:nvPicPr>
          <p:cNvPr id="5124" name="Picture 4" descr="MATEMATIKA kitoblar (@matematika_kitoblar) - Post #2984"/>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5680"/>
          <a:stretch/>
        </p:blipFill>
        <p:spPr bwMode="auto">
          <a:xfrm>
            <a:off x="0" y="0"/>
            <a:ext cx="2303661" cy="2014036"/>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a:xfrm>
            <a:off x="0" y="2014036"/>
            <a:ext cx="5759450" cy="1226052"/>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r>
              <a:rPr lang="en-US" sz="1400" b="1" dirty="0" err="1" smtClean="0">
                <a:solidFill>
                  <a:schemeClr val="bg1"/>
                </a:solidFill>
                <a:latin typeface="Arial" pitchFamily="34" charset="0"/>
                <a:cs typeface="Arial" pitchFamily="34" charset="0"/>
              </a:rPr>
              <a:t>Xiva</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xonligi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tarixiga</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oid</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Riyoz</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ud-davla</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Zubdat</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ut-tavorix</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Gulshani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davlat</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Shohidi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iqbol”nomli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asarlar</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yozgan</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Ogahiy</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she’riyati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tarixnavislik</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va</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tarjimonlik</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faoliyati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O‘rta</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Osiyo</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hududidagina</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emas</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balki</a:t>
            </a:r>
            <a:r>
              <a:rPr lang="en-US" sz="1400" b="1" dirty="0" smtClean="0">
                <a:solidFill>
                  <a:schemeClr val="bg1"/>
                </a:solidFill>
                <a:latin typeface="Arial" pitchFamily="34" charset="0"/>
                <a:cs typeface="Arial" pitchFamily="34" charset="0"/>
              </a:rPr>
              <a:t> XIX </a:t>
            </a:r>
            <a:r>
              <a:rPr lang="en-US" sz="1400" b="1" dirty="0" err="1" smtClean="0">
                <a:solidFill>
                  <a:schemeClr val="bg1"/>
                </a:solidFill>
                <a:latin typeface="Arial" pitchFamily="34" charset="0"/>
                <a:cs typeface="Arial" pitchFamily="34" charset="0"/>
              </a:rPr>
              <a:t>asr</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sharq</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dunyosi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madaniy</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hayotida</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chuqur</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iz</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qoldirdi</a:t>
            </a:r>
            <a:r>
              <a:rPr lang="en-US" sz="1400" b="1" dirty="0" smtClean="0">
                <a:solidFill>
                  <a:schemeClr val="bg1"/>
                </a:solidFill>
                <a:latin typeface="Arial" pitchFamily="34" charset="0"/>
                <a:cs typeface="Arial" pitchFamily="34" charset="0"/>
              </a:rPr>
              <a:t>. </a:t>
            </a:r>
            <a:endParaRPr lang="ru-RU" sz="14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7986468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3" y="178699"/>
            <a:ext cx="3816424" cy="973293"/>
          </a:xfrm>
        </p:spPr>
        <p:txBody>
          <a:bodyPr>
            <a:normAutofit fontScale="90000"/>
          </a:bodyPr>
          <a:lstStyle/>
          <a:p>
            <a:pPr>
              <a:lnSpc>
                <a:spcPct val="100000"/>
              </a:lnSpc>
            </a:pPr>
            <a:r>
              <a:rPr lang="en-US" sz="1600" b="1" dirty="0" err="1">
                <a:solidFill>
                  <a:srgbClr val="000000"/>
                </a:solidFill>
                <a:latin typeface="Arial" pitchFamily="34" charset="0"/>
                <a:cs typeface="Arial" pitchFamily="34" charset="0"/>
              </a:rPr>
              <a:t>Buxoro</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amirligida</a:t>
            </a:r>
            <a:r>
              <a:rPr lang="en-US" sz="1600" b="1" dirty="0">
                <a:solidFill>
                  <a:srgbClr val="000000"/>
                </a:solidFill>
                <a:latin typeface="Arial" pitchFamily="34" charset="0"/>
                <a:cs typeface="Arial" pitchFamily="34" charset="0"/>
              </a:rPr>
              <a:t> ham </a:t>
            </a:r>
            <a:r>
              <a:rPr lang="en-US" sz="1600" b="1" dirty="0" err="1">
                <a:solidFill>
                  <a:srgbClr val="000000"/>
                </a:solidFill>
                <a:latin typeface="Arial" pitchFamily="34" charset="0"/>
                <a:cs typeface="Arial" pitchFamily="34" charset="0"/>
              </a:rPr>
              <a:t>bir</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qator</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ilm</a:t>
            </a:r>
            <a:r>
              <a:rPr lang="en-US" sz="1600" b="1" dirty="0">
                <a:solidFill>
                  <a:srgbClr val="000000"/>
                </a:solidFill>
                <a:latin typeface="Arial" pitchFamily="34" charset="0"/>
                <a:cs typeface="Arial" pitchFamily="34" charset="0"/>
              </a:rPr>
              <a:t>-fan </a:t>
            </a:r>
            <a:r>
              <a:rPr lang="en-US" sz="1600" b="1" dirty="0" err="1">
                <a:solidFill>
                  <a:srgbClr val="000000"/>
                </a:solidFill>
                <a:latin typeface="Arial" pitchFamily="34" charset="0"/>
                <a:cs typeface="Arial" pitchFamily="34" charset="0"/>
              </a:rPr>
              <a:t>namoyandalari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yetishib</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chiqdi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Ulardan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biri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yozuvchi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faylasuf</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musavvir</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ma’rifatparvar</a:t>
            </a:r>
            <a:r>
              <a:rPr lang="en-US" sz="1600" b="1" dirty="0">
                <a:solidFill>
                  <a:srgbClr val="000000"/>
                </a:solidFill>
                <a:latin typeface="Arial" pitchFamily="34" charset="0"/>
                <a:cs typeface="Arial" pitchFamily="34" charset="0"/>
              </a:rPr>
              <a:t> Ahmad </a:t>
            </a:r>
            <a:r>
              <a:rPr lang="en-US" sz="1600" b="1" dirty="0" err="1">
                <a:solidFill>
                  <a:srgbClr val="000000"/>
                </a:solidFill>
                <a:latin typeface="Arial" pitchFamily="34" charset="0"/>
                <a:cs typeface="Arial" pitchFamily="34" charset="0"/>
              </a:rPr>
              <a:t>Donish</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edi</a:t>
            </a:r>
            <a:r>
              <a:rPr lang="en-US" sz="1600" b="1" dirty="0">
                <a:solidFill>
                  <a:srgbClr val="000000"/>
                </a:solidFill>
                <a:latin typeface="Arial" pitchFamily="34" charset="0"/>
                <a:cs typeface="Arial" pitchFamily="34" charset="0"/>
              </a:rPr>
              <a:t>. </a:t>
            </a:r>
            <a:endParaRPr lang="ru-RU" sz="1600" b="1" dirty="0">
              <a:solidFill>
                <a:srgbClr val="000000"/>
              </a:solidFill>
              <a:latin typeface="Arial" pitchFamily="34" charset="0"/>
              <a:cs typeface="Arial" pitchFamily="34" charset="0"/>
            </a:endParaRPr>
          </a:p>
        </p:txBody>
      </p:sp>
      <p:pic>
        <p:nvPicPr>
          <p:cNvPr id="7" name="Объект 6"/>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03862" y="178699"/>
            <a:ext cx="1368152" cy="1469325"/>
          </a:xfrm>
          <a:prstGeom prst="rect">
            <a:avLst/>
          </a:prstGeom>
          <a:noFill/>
          <a:ln>
            <a:noFill/>
          </a:ln>
        </p:spPr>
      </p:pic>
      <p:sp>
        <p:nvSpPr>
          <p:cNvPr id="8" name="Прямоугольник 7"/>
          <p:cNvSpPr/>
          <p:nvPr/>
        </p:nvSpPr>
        <p:spPr>
          <a:xfrm>
            <a:off x="4216902" y="1648024"/>
            <a:ext cx="1254814" cy="267372"/>
          </a:xfrm>
          <a:prstGeom prst="rect">
            <a:avLst/>
          </a:prstGeom>
        </p:spPr>
        <p:txBody>
          <a:bodyPr wrap="none" lIns="51426" tIns="25713" rIns="51426" bIns="25713">
            <a:spAutoFit/>
          </a:bodyPr>
          <a:lstStyle/>
          <a:p>
            <a:pPr algn="r"/>
            <a:r>
              <a:rPr lang="en-US" sz="1400" b="1" dirty="0">
                <a:solidFill>
                  <a:srgbClr val="000000"/>
                </a:solidFill>
                <a:latin typeface="Times New Roman" panose="02020603050405020304" pitchFamily="18" charset="0"/>
                <a:ea typeface="Times New Roman" panose="02020603050405020304" pitchFamily="18" charset="0"/>
              </a:rPr>
              <a:t>Ahmad </a:t>
            </a:r>
            <a:r>
              <a:rPr lang="en-US" sz="1400" b="1" dirty="0" err="1">
                <a:solidFill>
                  <a:srgbClr val="000000"/>
                </a:solidFill>
                <a:latin typeface="Times New Roman" panose="02020603050405020304" pitchFamily="18" charset="0"/>
                <a:ea typeface="Times New Roman" panose="02020603050405020304" pitchFamily="18" charset="0"/>
              </a:rPr>
              <a:t>Donish</a:t>
            </a:r>
            <a:endParaRPr lang="ru-RU" sz="1400" dirty="0">
              <a:solidFill>
                <a:srgbClr val="000000"/>
              </a:solidFill>
              <a:latin typeface="Times New Roman" panose="02020603050405020304" pitchFamily="18" charset="0"/>
              <a:ea typeface="Times New Roman" panose="02020603050405020304" pitchFamily="18" charset="0"/>
            </a:endParaRPr>
          </a:p>
        </p:txBody>
      </p:sp>
      <p:sp>
        <p:nvSpPr>
          <p:cNvPr id="3" name="Прямоугольник 2"/>
          <p:cNvSpPr/>
          <p:nvPr/>
        </p:nvSpPr>
        <p:spPr>
          <a:xfrm>
            <a:off x="87487" y="1096365"/>
            <a:ext cx="3636403" cy="913703"/>
          </a:xfrm>
          <a:prstGeom prst="rect">
            <a:avLst/>
          </a:prstGeom>
        </p:spPr>
        <p:txBody>
          <a:bodyPr wrap="square" lIns="51426" tIns="25713" rIns="51426" bIns="25713">
            <a:spAutoFit/>
          </a:bodyPr>
          <a:lstStyle/>
          <a:p>
            <a:pPr algn="ctr"/>
            <a:r>
              <a:rPr lang="en-US" sz="1400" b="1" dirty="0">
                <a:solidFill>
                  <a:srgbClr val="000000"/>
                </a:solidFill>
                <a:latin typeface="Arial" pitchFamily="34" charset="0"/>
                <a:cs typeface="Arial" pitchFamily="34" charset="0"/>
              </a:rPr>
              <a:t>U </a:t>
            </a:r>
            <a:r>
              <a:rPr lang="en-US" sz="1400" b="1" dirty="0" err="1" smtClean="0">
                <a:solidFill>
                  <a:srgbClr val="000000"/>
                </a:solidFill>
                <a:latin typeface="Arial" pitchFamily="34" charset="0"/>
                <a:cs typeface="Arial" pitchFamily="34" charset="0"/>
              </a:rPr>
              <a:t>Buxoro</a:t>
            </a:r>
            <a:r>
              <a:rPr lang="en-US" sz="1400" b="1" dirty="0" smtClean="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amiri</a:t>
            </a:r>
            <a:r>
              <a:rPr lang="en-US" sz="1400" b="1"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Nasrulloning</a:t>
            </a:r>
            <a:r>
              <a:rPr lang="en-US" sz="1400" b="1"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elchilari</a:t>
            </a:r>
            <a:r>
              <a:rPr lang="en-US" sz="1400" b="1" dirty="0">
                <a:solidFill>
                  <a:srgbClr val="000000"/>
                </a:solidFill>
                <a:latin typeface="Arial" pitchFamily="34" charset="0"/>
                <a:cs typeface="Arial" pitchFamily="34" charset="0"/>
              </a:rPr>
              <a:t> </a:t>
            </a:r>
            <a:r>
              <a:rPr lang="en-US" sz="1400" b="1" dirty="0" err="1" smtClean="0">
                <a:solidFill>
                  <a:srgbClr val="000000"/>
                </a:solidFill>
                <a:latin typeface="Arial" pitchFamily="34" charset="0"/>
                <a:cs typeface="Arial" pitchFamily="34" charset="0"/>
              </a:rPr>
              <a:t>bilan</a:t>
            </a:r>
            <a:r>
              <a:rPr lang="en-US" sz="1400" b="1" dirty="0" smtClean="0">
                <a:solidFill>
                  <a:srgbClr val="000000"/>
                </a:solidFill>
                <a:latin typeface="Arial" pitchFamily="34" charset="0"/>
                <a:cs typeface="Arial" pitchFamily="34" charset="0"/>
              </a:rPr>
              <a:t> 1857-yilda </a:t>
            </a:r>
            <a:r>
              <a:rPr lang="en-US" sz="1400" b="1" dirty="0">
                <a:solidFill>
                  <a:srgbClr val="000000"/>
                </a:solidFill>
                <a:latin typeface="Arial" pitchFamily="34" charset="0"/>
                <a:cs typeface="Arial" pitchFamily="34" charset="0"/>
              </a:rPr>
              <a:t>Moskva, </a:t>
            </a:r>
            <a:r>
              <a:rPr lang="en-US" sz="1400" b="1" dirty="0" err="1">
                <a:solidFill>
                  <a:srgbClr val="000000"/>
                </a:solidFill>
                <a:latin typeface="Arial" pitchFamily="34" charset="0"/>
                <a:cs typeface="Arial" pitchFamily="34" charset="0"/>
              </a:rPr>
              <a:t>Peterburg</a:t>
            </a:r>
            <a:r>
              <a:rPr lang="en-US" sz="1400" b="1"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va</a:t>
            </a:r>
            <a:r>
              <a:rPr lang="en-US" sz="1400" b="1"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boshqa</a:t>
            </a:r>
            <a:r>
              <a:rPr lang="en-US" sz="1400" b="1"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Rossiya</a:t>
            </a:r>
            <a:r>
              <a:rPr lang="en-US" sz="1400" b="1"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shaharlari</a:t>
            </a:r>
            <a:r>
              <a:rPr lang="en-US" sz="1400" b="1"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bo‘ylab</a:t>
            </a:r>
            <a:r>
              <a:rPr lang="en-US" sz="1400" b="1"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sayohat</a:t>
            </a:r>
            <a:r>
              <a:rPr lang="en-US" sz="1400" b="1"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qilgan</a:t>
            </a:r>
            <a:r>
              <a:rPr lang="en-US" sz="1400" b="1" dirty="0">
                <a:solidFill>
                  <a:srgbClr val="000000"/>
                </a:solidFill>
                <a:latin typeface="Arial" pitchFamily="34" charset="0"/>
                <a:cs typeface="Arial" pitchFamily="34" charset="0"/>
              </a:rPr>
              <a:t>. </a:t>
            </a:r>
            <a:endParaRPr lang="ru-RU" sz="1400" b="1" dirty="0">
              <a:solidFill>
                <a:srgbClr val="000000"/>
              </a:solidFill>
              <a:latin typeface="Arial" pitchFamily="34" charset="0"/>
              <a:cs typeface="Arial" pitchFamily="34" charset="0"/>
            </a:endParaRPr>
          </a:p>
        </p:txBody>
      </p:sp>
      <p:sp>
        <p:nvSpPr>
          <p:cNvPr id="9" name="Заголовок 1"/>
          <p:cNvSpPr txBox="1">
            <a:spLocks/>
          </p:cNvSpPr>
          <p:nvPr/>
        </p:nvSpPr>
        <p:spPr>
          <a:xfrm>
            <a:off x="0" y="2088096"/>
            <a:ext cx="5688037" cy="1151992"/>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r>
              <a:rPr lang="en-US" sz="1400" b="1" dirty="0" smtClean="0">
                <a:solidFill>
                  <a:srgbClr val="000000"/>
                </a:solidFill>
                <a:latin typeface="Arial" pitchFamily="34" charset="0"/>
                <a:cs typeface="Arial" pitchFamily="34" charset="0"/>
              </a:rPr>
              <a:t>  </a:t>
            </a:r>
            <a:r>
              <a:rPr lang="en-US" sz="1400" b="1" dirty="0" smtClean="0">
                <a:solidFill>
                  <a:schemeClr val="bg1"/>
                </a:solidFill>
                <a:latin typeface="Arial" pitchFamily="34" charset="0"/>
                <a:cs typeface="Arial" pitchFamily="34" charset="0"/>
              </a:rPr>
              <a:t>U </a:t>
            </a:r>
            <a:r>
              <a:rPr lang="en-US" sz="1400" b="1" dirty="0" smtClean="0">
                <a:solidFill>
                  <a:schemeClr val="bg1"/>
                </a:solidFill>
                <a:latin typeface="Arial" pitchFamily="34" charset="0"/>
                <a:cs typeface="Arial" pitchFamily="34" charset="0"/>
              </a:rPr>
              <a:t>“</a:t>
            </a:r>
            <a:r>
              <a:rPr lang="en-US" sz="1400" b="1" dirty="0" err="1" smtClean="0">
                <a:solidFill>
                  <a:schemeClr val="bg1"/>
                </a:solidFill>
                <a:latin typeface="Arial" pitchFamily="34" charset="0"/>
                <a:cs typeface="Arial" pitchFamily="34" charset="0"/>
              </a:rPr>
              <a:t>Buxorodan</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Peterburgga</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sayohat</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Buxoroi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sharif</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mang‘it</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amirlari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muxtasar</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tarixi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Nodir</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voqealar</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asarlarining</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muallifidir</a:t>
            </a:r>
            <a:r>
              <a:rPr lang="en-US" sz="1400" b="1" dirty="0" smtClean="0">
                <a:solidFill>
                  <a:schemeClr val="bg1"/>
                </a:solidFill>
                <a:latin typeface="Arial" pitchFamily="34" charset="0"/>
                <a:cs typeface="Arial" pitchFamily="34" charset="0"/>
              </a:rPr>
              <a:t>.  1865-yil </a:t>
            </a:r>
            <a:r>
              <a:rPr lang="en-US" sz="1400" b="1" dirty="0" err="1" smtClean="0">
                <a:solidFill>
                  <a:schemeClr val="bg1"/>
                </a:solidFill>
                <a:latin typeface="Arial" pitchFamily="34" charset="0"/>
                <a:cs typeface="Arial" pitchFamily="34" charset="0"/>
              </a:rPr>
              <a:t>amir</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Muzaffar</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taklifi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bilan</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Sayyoralarning</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joylanishlari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nomli</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astronomiyaga</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oid</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kitob</a:t>
            </a:r>
            <a:r>
              <a:rPr lang="en-US" sz="1400" b="1" dirty="0" smtClean="0">
                <a:solidFill>
                  <a:schemeClr val="bg1"/>
                </a:solidFill>
                <a:latin typeface="Arial" pitchFamily="34" charset="0"/>
                <a:cs typeface="Arial" pitchFamily="34" charset="0"/>
              </a:rPr>
              <a:t> </a:t>
            </a:r>
            <a:r>
              <a:rPr lang="en-US" sz="1400" b="1" dirty="0" err="1" smtClean="0">
                <a:solidFill>
                  <a:schemeClr val="bg1"/>
                </a:solidFill>
                <a:latin typeface="Arial" pitchFamily="34" charset="0"/>
                <a:cs typeface="Arial" pitchFamily="34" charset="0"/>
              </a:rPr>
              <a:t>yozgan</a:t>
            </a:r>
            <a:r>
              <a:rPr lang="en-US" sz="1400" b="1" dirty="0" smtClean="0">
                <a:solidFill>
                  <a:schemeClr val="bg1"/>
                </a:solidFill>
                <a:latin typeface="Arial" pitchFamily="34" charset="0"/>
                <a:cs typeface="Arial" pitchFamily="34" charset="0"/>
              </a:rPr>
              <a:t>.</a:t>
            </a:r>
            <a:endParaRPr lang="ru-RU" sz="14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3150859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87637" y="1151992"/>
            <a:ext cx="3456384" cy="735903"/>
          </a:xfrm>
        </p:spPr>
        <p:txBody>
          <a:bodyPr>
            <a:noAutofit/>
          </a:bodyPr>
          <a:lstStyle/>
          <a:p>
            <a:pPr algn="just">
              <a:lnSpc>
                <a:spcPct val="100000"/>
              </a:lnSpc>
            </a:pPr>
            <a:r>
              <a:rPr lang="en-US" sz="1600" b="1" dirty="0" smtClean="0">
                <a:solidFill>
                  <a:srgbClr val="000000"/>
                </a:solidFill>
                <a:latin typeface="Arial" pitchFamily="34" charset="0"/>
                <a:cs typeface="Arial" pitchFamily="34" charset="0"/>
              </a:rPr>
              <a:t>       XIX </a:t>
            </a:r>
            <a:r>
              <a:rPr lang="en-US" sz="1600" b="1" dirty="0" err="1">
                <a:solidFill>
                  <a:srgbClr val="000000"/>
                </a:solidFill>
                <a:latin typeface="Arial" pitchFamily="34" charset="0"/>
                <a:cs typeface="Arial" pitchFamily="34" charset="0"/>
              </a:rPr>
              <a:t>asr</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boshlarida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amir</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Umarxon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hukmronlik</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qilgan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davrda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Qo‘qon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xonligida</a:t>
            </a:r>
            <a:r>
              <a:rPr lang="en-US" sz="1600" b="1" dirty="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markazlashgan</a:t>
            </a:r>
            <a:r>
              <a:rPr lang="en-US" sz="1600" b="1" dirty="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hokimiyat</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o‘rnatilishi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savdo-sotiq</a:t>
            </a:r>
            <a:r>
              <a:rPr lang="en-US" sz="1600" b="1" dirty="0" smtClean="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munosabatlarining</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tartibga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solinishi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xonlikdagi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siyosiy</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ijtimoiy-iqtisodiy</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barqarorlik</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ilm</a:t>
            </a:r>
            <a:r>
              <a:rPr lang="en-US" sz="1600" b="1" dirty="0">
                <a:solidFill>
                  <a:srgbClr val="000000"/>
                </a:solidFill>
                <a:latin typeface="Arial" pitchFamily="34" charset="0"/>
                <a:cs typeface="Arial" pitchFamily="34" charset="0"/>
              </a:rPr>
              <a:t>-fan </a:t>
            </a:r>
            <a:r>
              <a:rPr lang="en-US" sz="1600" b="1" dirty="0" err="1">
                <a:solidFill>
                  <a:srgbClr val="000000"/>
                </a:solidFill>
                <a:latin typeface="Arial" pitchFamily="34" charset="0"/>
                <a:cs typeface="Arial" pitchFamily="34" charset="0"/>
              </a:rPr>
              <a:t>rivojlanishida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muhim</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o‘rin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tutdi</a:t>
            </a:r>
            <a:r>
              <a:rPr lang="en-US" sz="1600" b="1" dirty="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Xon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saroyida</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o‘zbek</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milliy</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madaniyati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rivojiga</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salmoqli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hissa</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qo‘shgan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namoyandalar</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ko‘paydi</a:t>
            </a:r>
            <a:r>
              <a:rPr lang="en-US" sz="1600" b="1" dirty="0" smtClean="0">
                <a:solidFill>
                  <a:srgbClr val="000000"/>
                </a:solidFill>
                <a:latin typeface="Arial" pitchFamily="34" charset="0"/>
                <a:cs typeface="Arial" pitchFamily="34" charset="0"/>
              </a:rPr>
              <a:t>.</a:t>
            </a:r>
            <a:endParaRPr lang="ru-RU" sz="1600" b="1" dirty="0">
              <a:solidFill>
                <a:srgbClr val="000000"/>
              </a:solidFill>
              <a:latin typeface="Arial" pitchFamily="34" charset="0"/>
              <a:cs typeface="Arial" pitchFamily="34" charset="0"/>
            </a:endParaRPr>
          </a:p>
        </p:txBody>
      </p:sp>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87437" y="431912"/>
            <a:ext cx="1743369" cy="1978665"/>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463587" y="2494425"/>
            <a:ext cx="1391068" cy="267372"/>
          </a:xfrm>
          <a:prstGeom prst="rect">
            <a:avLst/>
          </a:prstGeom>
        </p:spPr>
        <p:txBody>
          <a:bodyPr wrap="none" lIns="51426" tIns="25713" rIns="51426" bIns="25713">
            <a:spAutoFit/>
          </a:bodyPr>
          <a:lstStyle/>
          <a:p>
            <a:r>
              <a:rPr lang="en-US" sz="1400" b="1" dirty="0">
                <a:solidFill>
                  <a:srgbClr val="000000"/>
                </a:solidFill>
                <a:latin typeface="Arial" pitchFamily="34" charset="0"/>
                <a:cs typeface="Arial" pitchFamily="34" charset="0"/>
              </a:rPr>
              <a:t>Amir </a:t>
            </a:r>
            <a:r>
              <a:rPr lang="en-US" sz="1400" b="1" dirty="0" err="1">
                <a:solidFill>
                  <a:srgbClr val="000000"/>
                </a:solidFill>
                <a:latin typeface="Arial" pitchFamily="34" charset="0"/>
                <a:cs typeface="Arial" pitchFamily="34" charset="0"/>
              </a:rPr>
              <a:t>Umarxon</a:t>
            </a:r>
            <a:r>
              <a:rPr lang="en-US" sz="1400" b="1" dirty="0">
                <a:solidFill>
                  <a:srgbClr val="000000"/>
                </a:solidFill>
                <a:latin typeface="Arial" pitchFamily="34" charset="0"/>
                <a:cs typeface="Arial" pitchFamily="34" charset="0"/>
              </a:rPr>
              <a:t> </a:t>
            </a:r>
            <a:endParaRPr lang="ru-RU" sz="1400" b="1"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73188956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152612</TotalTime>
  <Words>672</Words>
  <Application>Microsoft Office PowerPoint</Application>
  <PresentationFormat>Произвольный</PresentationFormat>
  <Paragraphs>45</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Arial</vt:lpstr>
      <vt:lpstr>Calibri</vt:lpstr>
      <vt:lpstr>Open Sans</vt:lpstr>
      <vt:lpstr>Open Sans Light</vt:lpstr>
      <vt:lpstr>Times New Roman</vt:lpstr>
      <vt:lpstr>1_Office Theme</vt:lpstr>
      <vt:lpstr>Презентация PowerPoint</vt:lpstr>
      <vt:lpstr>Xalq ijodiyoti. Ta’lim</vt:lpstr>
      <vt:lpstr>Презентация PowerPoint</vt:lpstr>
      <vt:lpstr>   Xalq sayillarida sayyor sirk truppalari bozor maydonlarida o‘z tomoshalarini ko‘rsatib, aholini xushnud qilgan. Polvonlar o‘rtasida kurash musobaqalari o‘tkazilgan. </vt:lpstr>
      <vt:lpstr>Ilm-fan. Adabiyot </vt:lpstr>
      <vt:lpstr>Презентация PowerPoint</vt:lpstr>
      <vt:lpstr>Ogahiyning asl ismi Muhammad Rizo Ernazarbiy o‘g‘li bo‘lib,  1809-1874-yillarda yashagan. 16 ta tarixiy, ma’rifiy, tarjima asarlar muallifi.  U arab, fors, turk tillarini puxta bilgan va Xorazmning 1812-1872-yillardagi tarixiga bag‘ishlangan asar yozgan.</vt:lpstr>
      <vt:lpstr>Buxoro amirligida ham bir qator ilm-fan namoyandalari yetishib chiqdi. Ulardan biri yozuvchi, faylasuf, musavvir, ma’rifatparvar Ahmad Donish edi. </vt:lpstr>
      <vt:lpstr>       XIX asr boshlarida amir Umarxon hukmronlik qilgan davrda Qo‘qon xonligida markazlashgan hokimiyat o‘rnatilishi, savdo-sotiq munosabatlarining tartibga solinishi, xonlikdagi siyosiy, ijtimoiy-iqtisodiy barqarorlik ilm-fan rivojlanishida muhim o‘rin tutdi. Xon saroyida o‘zbek milliy madaniyati rivojiga salmoqli hissa qo‘shgan namoyandalar ko‘paydi.</vt:lpstr>
      <vt:lpstr>Презентация PowerPoint</vt:lpstr>
      <vt:lpstr>Xonlikdagi eng mashhur xattot Turdi Ali bo‘lgan. Xonlik o‘rdasi qurilgach, Xudoyorxon saroy devorlaridagi xattotlik ishlarini bajarishni ikki shaxsga – Turdi Ali va Mirzo Mahmudlarga topshirgan.</vt:lpstr>
      <vt:lpstr>XIX asrda ham O‘rta Osiyo davlatlari shaharlarida qurilish ishlari rivojlangan. Ayniqsa, Xiva xonligida   XIX asr o‘rtalariga borib qurilish ishlari avj oldi. </vt:lpstr>
      <vt:lpstr>        Ollohqulixon madrasasi, Rahmonqul Inoq saroyi, Ichan qal’adagi Muhammad Aminxon madrasasi (1851–1855),  Ark darvozasi qarshisida Muhammad Rahimxon madrasasi (1871) bugungi kunda ham Xiva shahrining ko‘rki hisoblanadi. Ularning devorlari tiniq zangori rang ustidan oq va yashil gullar tushirilgan koshinlar bilan bezatilgan.</vt:lpstr>
      <vt:lpstr>Qo‘qon xonligida ham ulkan binolar qurilishi boshlandi. XIX asr ikkinchi yarmi noyob arxitektura yodgorligi hisoblanmish 100 dan ortiq xonadan iborat Xudoyorxon saroyi (1863-1870) bezaklari va naqshlari o‘zining yorqin jilosi bilan ajralib turadi. Hazrati Kalon Sohib madrasasi (1862), Hokim oyim madrasasi (1870), Xudoyorxonning o‘g‘li Sulton Murodbek madrasasi (1872) qurib bitkazildi. 1877-yilda Andijonda Jomiy madrasasi qurilishi yakunlandi.  .</vt:lpstr>
      <vt:lpstr>Bu davrda ikki tilda (zullisonayn), ya’ni o‘zbek va fors tillarida ijod qilingan. Ayni mahalda bu mada’niyatda o‘zbek adabiyotining ulug‘ namoyandalari, ayniqsa, Alisher Navoiy asos solgan.</vt:lpstr>
      <vt:lpstr>EPOS – xalq og‘zaki ijodida qahramonlik va qahramonlar haqidagi dostonlar majmuasi.  XONAQOH – darveshlar uchun maishiy xona va masjiddan iborat yotoqxona.  TRUPPA – teatr yoki sirk artistlari jamoasi.</vt:lpstr>
      <vt:lpstr>Mustaqil bajarish uchun topshiriq:</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Учетная запись Майкрософт</cp:lastModifiedBy>
  <cp:revision>1502</cp:revision>
  <dcterms:created xsi:type="dcterms:W3CDTF">2014-10-08T23:03:32Z</dcterms:created>
  <dcterms:modified xsi:type="dcterms:W3CDTF">2020-09-24T04:34:50Z</dcterms:modified>
</cp:coreProperties>
</file>