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414" r:id="rId11"/>
    <p:sldId id="1416" r:id="rId12"/>
    <p:sldId id="1415" r:id="rId13"/>
    <p:sldId id="1402" r:id="rId14"/>
    <p:sldId id="1360" r:id="rId15"/>
    <p:sldId id="1364" r:id="rId16"/>
    <p:sldId id="1370" r:id="rId17"/>
    <p:sldId id="1372" r:id="rId18"/>
    <p:sldId id="1373" r:id="rId19"/>
    <p:sldId id="1374" r:id="rId20"/>
    <p:sldId id="1375" r:id="rId21"/>
    <p:sldId id="1376" r:id="rId22"/>
    <p:sldId id="1380" r:id="rId23"/>
    <p:sldId id="1379" r:id="rId24"/>
    <p:sldId id="1417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416"/>
            <p14:sldId id="1415"/>
            <p14:sldId id="1402"/>
            <p14:sldId id="1360"/>
            <p14:sldId id="1364"/>
            <p14:sldId id="1370"/>
            <p14:sldId id="1372"/>
            <p14:sldId id="1373"/>
            <p14:sldId id="1374"/>
            <p14:sldId id="1375"/>
            <p14:sldId id="1376"/>
            <p14:sldId id="1380"/>
            <p14:sldId id="1379"/>
            <p14:sldId id="1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37" d="100"/>
          <a:sy n="137" d="100"/>
        </p:scale>
        <p:origin x="846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0171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7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5"/>
            <a:ext cx="2491253" cy="62963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1747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1747" dirty="0">
              <a:latin typeface="Arial"/>
              <a:cs typeface="Arial"/>
            </a:endParaRPr>
          </a:p>
          <a:p>
            <a:pPr marL="12681">
              <a:lnSpc>
                <a:spcPts val="2791"/>
              </a:lnSpc>
            </a:pPr>
            <a:r>
              <a:rPr lang="en-US" sz="2446" b="1" spc="5" dirty="0" err="1" smtClean="0">
                <a:solidFill>
                  <a:srgbClr val="2365C7"/>
                </a:solidFill>
                <a:latin typeface="Arial"/>
                <a:cs typeface="Arial"/>
              </a:rPr>
              <a:t>Kirish</a:t>
            </a:r>
            <a:endParaRPr sz="2446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848884" y="215318"/>
            <a:ext cx="3627754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</a:t>
            </a:r>
            <a:r>
              <a:rPr kumimoji="0" lang="en-US" sz="3400" b="1" i="0" u="none" strike="noStrike" kern="0" cap="none" spc="5" normalizeH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‘</a:t>
            </a:r>
            <a:r>
              <a:rPr kumimoji="0" lang="en-US" sz="3400" b="1" i="0" u="none" strike="noStrike" kern="0" cap="none" spc="5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zbekiston</a:t>
            </a:r>
            <a:r>
              <a:rPr kumimoji="0" lang="en-US" sz="3400" b="1" i="0" u="none" strike="noStrike" kern="0" cap="none" spc="-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329821" y="310629"/>
            <a:ext cx="407034" cy="36639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3775CBE-21CF-425D-ABFB-41180DA5A377}"/>
              </a:ext>
            </a:extLst>
          </p:cNvPr>
          <p:cNvSpPr/>
          <p:nvPr/>
        </p:nvSpPr>
        <p:spPr>
          <a:xfrm>
            <a:off x="655322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B178D85C-EB66-41A7-A3BD-6CA192A25BC2}"/>
              </a:ext>
            </a:extLst>
          </p:cNvPr>
          <p:cNvSpPr/>
          <p:nvPr/>
        </p:nvSpPr>
        <p:spPr>
          <a:xfrm>
            <a:off x="655322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B1AC9C4C-06A4-42C7-B853-E49E57991666}"/>
              </a:ext>
            </a:extLst>
          </p:cNvPr>
          <p:cNvSpPr/>
          <p:nvPr/>
        </p:nvSpPr>
        <p:spPr>
          <a:xfrm>
            <a:off x="397634" y="520847"/>
            <a:ext cx="13970" cy="67945"/>
          </a:xfrm>
          <a:custGeom>
            <a:avLst/>
            <a:gdLst/>
            <a:ahLst/>
            <a:cxnLst/>
            <a:rect l="l" t="t" r="r" b="b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AA74AE73-2CC7-4164-A38A-9C32CF275CE9}"/>
              </a:ext>
            </a:extLst>
          </p:cNvPr>
          <p:cNvSpPr/>
          <p:nvPr/>
        </p:nvSpPr>
        <p:spPr>
          <a:xfrm>
            <a:off x="397634" y="602222"/>
            <a:ext cx="13970" cy="47625"/>
          </a:xfrm>
          <a:custGeom>
            <a:avLst/>
            <a:gdLst/>
            <a:ahLst/>
            <a:cxnLst/>
            <a:rect l="l" t="t" r="r" b="b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3851833" y="1069919"/>
            <a:ext cx="1572720" cy="205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XIX </a:t>
            </a:r>
            <a:r>
              <a:rPr lang="en-US" sz="1600" dirty="0" err="1" smtClean="0"/>
              <a:t>asrning</a:t>
            </a:r>
            <a:r>
              <a:rPr lang="en-US" sz="1600" dirty="0" smtClean="0"/>
              <a:t> </a:t>
            </a:r>
            <a:r>
              <a:rPr lang="en-US" sz="1600" dirty="0" err="1" smtClean="0"/>
              <a:t>ikkinchi</a:t>
            </a:r>
            <a:r>
              <a:rPr lang="en-US" sz="1600" dirty="0" smtClean="0"/>
              <a:t> </a:t>
            </a:r>
            <a:r>
              <a:rPr lang="en-US" sz="1600" dirty="0" err="1" smtClean="0"/>
              <a:t>yarmi</a:t>
            </a:r>
            <a:r>
              <a:rPr lang="en-US" sz="1600" dirty="0" smtClean="0"/>
              <a:t>-XX </a:t>
            </a:r>
            <a:r>
              <a:rPr lang="en-US" sz="1600" dirty="0" err="1" smtClean="0"/>
              <a:t>asr</a:t>
            </a:r>
            <a:r>
              <a:rPr lang="en-US" sz="1600" dirty="0" smtClean="0"/>
              <a:t> </a:t>
            </a:r>
            <a:r>
              <a:rPr lang="en-US" sz="1600" dirty="0" err="1" smtClean="0"/>
              <a:t>boshlarida</a:t>
            </a:r>
            <a:r>
              <a:rPr lang="en-US" sz="1600" dirty="0" smtClean="0"/>
              <a:t> </a:t>
            </a:r>
            <a:r>
              <a:rPr lang="en-US" sz="1600" dirty="0" err="1" smtClean="0"/>
              <a:t>Qoraqolpoqlar</a:t>
            </a:r>
            <a:endParaRPr lang="ru-RU" sz="1600" dirty="0"/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77549" y="611932"/>
            <a:ext cx="5610487" cy="11383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Soliq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majburyatlar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qo‘zg‘olonlari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Qoraqolpoqlar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general-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gubernatorligi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Qoraqolpoqlar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Киргизская юрта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77" y="1776011"/>
            <a:ext cx="1930112" cy="132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шгар и кашгарлыки (2/3): rus_turk — LiveJournal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70" y="1780917"/>
            <a:ext cx="1979716" cy="13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426" y="132269"/>
            <a:ext cx="5436602" cy="38626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Jadidchilik</a:t>
            </a:r>
            <a:r>
              <a:rPr lang="en-US" sz="1600" dirty="0" smtClean="0"/>
              <a:t> </a:t>
            </a:r>
            <a:r>
              <a:rPr lang="en-US" sz="1600" dirty="0" err="1" smtClean="0"/>
              <a:t>harakati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uning</a:t>
            </a:r>
            <a:r>
              <a:rPr lang="en-US" sz="1600" dirty="0" smtClean="0"/>
              <a:t> </a:t>
            </a:r>
            <a:r>
              <a:rPr lang="en-US" sz="1600" dirty="0" err="1" smtClean="0"/>
              <a:t>Turkiston</a:t>
            </a:r>
            <a:r>
              <a:rPr lang="en-US" sz="1600" dirty="0" smtClean="0"/>
              <a:t> </a:t>
            </a:r>
            <a:r>
              <a:rPr lang="en-US" sz="1600" dirty="0" err="1" smtClean="0"/>
              <a:t>ijtimoiy-siyosiy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madaniy</a:t>
            </a:r>
            <a:r>
              <a:rPr lang="en-US" sz="1600" dirty="0" smtClean="0"/>
              <a:t> </a:t>
            </a:r>
            <a:r>
              <a:rPr lang="en-US" sz="1600" dirty="0" err="1" smtClean="0"/>
              <a:t>hayotidagi</a:t>
            </a:r>
            <a:r>
              <a:rPr lang="en-US" sz="1600" dirty="0" smtClean="0"/>
              <a:t> </a:t>
            </a:r>
            <a:r>
              <a:rPr lang="en-US" sz="1600" dirty="0" err="1" smtClean="0"/>
              <a:t>ahamiyati</a:t>
            </a:r>
            <a:endParaRPr lang="ru-RU" sz="1600" dirty="0"/>
          </a:p>
        </p:txBody>
      </p:sp>
      <p:sp>
        <p:nvSpPr>
          <p:cNvPr id="29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179425" y="575928"/>
            <a:ext cx="5436603" cy="11383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Jadidchilik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Jadidlarning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Jadidchilik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namoyandalari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Jadidchilik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hayotiga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uz-Cyrl-U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33" y="1747109"/>
            <a:ext cx="2150384" cy="13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XIX ASRNING IKKINCHI YARMI - - 0'zbekist0n tarixi (XIX asr ...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22" y="1739046"/>
            <a:ext cx="2528971" cy="139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6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Turkiston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birinchi</a:t>
            </a:r>
            <a:r>
              <a:rPr lang="en-US" sz="2400" dirty="0" smtClean="0"/>
              <a:t> </a:t>
            </a:r>
            <a:r>
              <a:rPr lang="en-US" sz="2400" dirty="0" err="1" smtClean="0"/>
              <a:t>jahon</a:t>
            </a:r>
            <a:r>
              <a:rPr lang="en-US" sz="2400" dirty="0" smtClean="0"/>
              <a:t> </a:t>
            </a:r>
            <a:r>
              <a:rPr lang="en-US" sz="2400" dirty="0" err="1" smtClean="0"/>
              <a:t>urushi</a:t>
            </a:r>
            <a:endParaRPr lang="ru-RU" sz="2400" dirty="0"/>
          </a:p>
        </p:txBody>
      </p:sp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77549" y="611932"/>
            <a:ext cx="5610487" cy="134081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Turkistonga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Turkistonda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1916-yilgi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qo‘zg‘olonning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qo‘zg‘oloni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1916-yilgi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 descr="Туркестанское восстание 1916 года: на каких уроках национальной ...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01" y="2009734"/>
            <a:ext cx="2052228" cy="108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Армия патриотов-налетчиков. «31 спорный вопрос» русской истории ...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2006307"/>
            <a:ext cx="1872209" cy="110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Восстание 1916 года в Туркестане. Часть 2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33" y="2016088"/>
            <a:ext cx="1448412" cy="10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XIX </a:t>
            </a:r>
            <a:r>
              <a:rPr lang="en-US" sz="1600" dirty="0" err="1" smtClean="0"/>
              <a:t>asr</a:t>
            </a:r>
            <a:r>
              <a:rPr lang="en-US" sz="1600" dirty="0" smtClean="0"/>
              <a:t> </a:t>
            </a:r>
            <a:r>
              <a:rPr lang="en-US" sz="1600" dirty="0" err="1" smtClean="0"/>
              <a:t>oxiri</a:t>
            </a:r>
            <a:r>
              <a:rPr lang="en-US" sz="1600" dirty="0" smtClean="0"/>
              <a:t> – XX </a:t>
            </a:r>
            <a:r>
              <a:rPr lang="en-US" sz="1600" dirty="0" err="1" smtClean="0"/>
              <a:t>asr</a:t>
            </a:r>
            <a:r>
              <a:rPr lang="en-US" sz="1600" dirty="0" smtClean="0"/>
              <a:t> </a:t>
            </a:r>
            <a:r>
              <a:rPr lang="en-US" sz="1600" dirty="0" err="1" smtClean="0"/>
              <a:t>boshlarida</a:t>
            </a:r>
            <a:r>
              <a:rPr lang="en-US" sz="1600" dirty="0" smtClean="0"/>
              <a:t> </a:t>
            </a:r>
            <a:r>
              <a:rPr lang="en-US" sz="1600" dirty="0" err="1" smtClean="0"/>
              <a:t>Buxoro</a:t>
            </a:r>
            <a:r>
              <a:rPr lang="en-US" sz="1600" dirty="0" smtClean="0"/>
              <a:t> </a:t>
            </a:r>
            <a:r>
              <a:rPr lang="en-US" sz="1600" dirty="0" err="1" smtClean="0"/>
              <a:t>amirligi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Xiva</a:t>
            </a:r>
            <a:r>
              <a:rPr lang="en-US" sz="1600" dirty="0" smtClean="0"/>
              <a:t> </a:t>
            </a:r>
            <a:r>
              <a:rPr lang="en-US" sz="1600" dirty="0" err="1" smtClean="0"/>
              <a:t>xonligi</a:t>
            </a:r>
            <a:endParaRPr lang="ru-RU" sz="1600" dirty="0"/>
          </a:p>
        </p:txBody>
      </p:sp>
      <p:sp>
        <p:nvSpPr>
          <p:cNvPr id="50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77549" y="611932"/>
            <a:ext cx="5610487" cy="11383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GB" sz="1400" dirty="0" err="1" smtClean="0"/>
              <a:t>Buxoro</a:t>
            </a:r>
            <a:r>
              <a:rPr lang="en-GB" sz="1400" dirty="0" smtClean="0"/>
              <a:t> </a:t>
            </a:r>
            <a:r>
              <a:rPr lang="en-GB" sz="1400" dirty="0" err="1"/>
              <a:t>amirligining</a:t>
            </a:r>
            <a:r>
              <a:rPr lang="en-GB" sz="1400" dirty="0"/>
              <a:t> </a:t>
            </a:r>
            <a:r>
              <a:rPr lang="en-GB" sz="1400" dirty="0" err="1"/>
              <a:t>davlat</a:t>
            </a:r>
            <a:r>
              <a:rPr lang="en-GB" sz="1400" dirty="0"/>
              <a:t> </a:t>
            </a:r>
            <a:r>
              <a:rPr lang="en-GB" sz="1400" dirty="0" err="1" smtClean="0"/>
              <a:t>tuzumi</a:t>
            </a:r>
            <a:r>
              <a:rPr lang="en-GB" sz="1400" dirty="0" smtClean="0"/>
              <a:t> </a:t>
            </a:r>
            <a:r>
              <a:rPr lang="en-GB" sz="1400" dirty="0" err="1"/>
              <a:t>va</a:t>
            </a:r>
            <a:r>
              <a:rPr lang="en-GB" sz="1400" dirty="0"/>
              <a:t> </a:t>
            </a:r>
            <a:r>
              <a:rPr lang="en-GB" sz="1400" dirty="0" err="1"/>
              <a:t>ijtimoiy-siyosiy</a:t>
            </a:r>
            <a:r>
              <a:rPr lang="en-GB" sz="1400" dirty="0"/>
              <a:t> </a:t>
            </a:r>
            <a:r>
              <a:rPr lang="en-GB" sz="1400" dirty="0" err="1" smtClean="0"/>
              <a:t>hayoti</a:t>
            </a:r>
            <a:r>
              <a:rPr lang="en-GB" sz="1400" dirty="0" smtClean="0"/>
              <a:t>.</a:t>
            </a:r>
          </a:p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buxoroliklar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/>
              <a:t>Buxoro</a:t>
            </a:r>
            <a:r>
              <a:rPr lang="en-GB" sz="1400" dirty="0"/>
              <a:t> </a:t>
            </a:r>
            <a:r>
              <a:rPr lang="en-GB" sz="1400" dirty="0" err="1"/>
              <a:t>amirligining</a:t>
            </a:r>
            <a:r>
              <a:rPr lang="en-GB" sz="1400" dirty="0"/>
              <a:t> </a:t>
            </a:r>
            <a:r>
              <a:rPr lang="en-GB" sz="1400" dirty="0" err="1" smtClean="0"/>
              <a:t>tugatilishi</a:t>
            </a:r>
            <a:r>
              <a:rPr lang="en-GB" sz="1400" dirty="0" smtClean="0"/>
              <a:t>.</a:t>
            </a:r>
          </a:p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GB" sz="1400" dirty="0"/>
              <a:t>XIX </a:t>
            </a:r>
            <a:r>
              <a:rPr lang="en-GB" sz="1400" dirty="0" err="1"/>
              <a:t>asr</a:t>
            </a:r>
            <a:r>
              <a:rPr lang="en-GB" sz="1400" dirty="0"/>
              <a:t> </a:t>
            </a:r>
            <a:r>
              <a:rPr lang="en-GB" sz="1400" dirty="0" err="1"/>
              <a:t>oxiri</a:t>
            </a:r>
            <a:r>
              <a:rPr lang="en-GB" sz="1400" dirty="0"/>
              <a:t> – XX </a:t>
            </a:r>
            <a:r>
              <a:rPr lang="en-GB" sz="1400" dirty="0" err="1"/>
              <a:t>asr</a:t>
            </a:r>
            <a:r>
              <a:rPr lang="en-GB" sz="1400" dirty="0"/>
              <a:t> </a:t>
            </a:r>
            <a:r>
              <a:rPr lang="en-GB" sz="1400" dirty="0" err="1"/>
              <a:t>boshlarida</a:t>
            </a:r>
            <a:r>
              <a:rPr lang="en-GB" sz="1400" dirty="0"/>
              <a:t> </a:t>
            </a:r>
            <a:r>
              <a:rPr lang="en-GB" sz="1400" dirty="0" err="1" smtClean="0"/>
              <a:t>Xiva</a:t>
            </a:r>
            <a:r>
              <a:rPr lang="en-GB" sz="1400" dirty="0" smtClean="0"/>
              <a:t> </a:t>
            </a:r>
            <a:r>
              <a:rPr lang="en-GB" sz="1400" dirty="0" err="1" smtClean="0"/>
              <a:t>xonligining</a:t>
            </a:r>
            <a:r>
              <a:rPr lang="en-GB" sz="1400" dirty="0" smtClean="0"/>
              <a:t> </a:t>
            </a:r>
            <a:r>
              <a:rPr lang="en-GB" sz="1400" dirty="0" err="1" smtClean="0"/>
              <a:t>davlat</a:t>
            </a:r>
            <a:r>
              <a:rPr lang="en-GB" sz="1400" dirty="0" smtClean="0"/>
              <a:t> </a:t>
            </a:r>
            <a:r>
              <a:rPr lang="en-GB" sz="1400" dirty="0" err="1" smtClean="0"/>
              <a:t>tuzumi</a:t>
            </a:r>
            <a:endParaRPr lang="en-GB" sz="1400" dirty="0" smtClean="0"/>
          </a:p>
          <a:p>
            <a:pPr marL="285750" indent="-285750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xonligining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tugatilishi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 descr="Бухарская революция (Журнал «Родина», 1989, №11) | GreyLib: библиотека  Хуршида Даврона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1701619"/>
            <a:ext cx="2472073" cy="14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Объект 6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717" y="1701619"/>
            <a:ext cx="2844119" cy="137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Mustamlaka</a:t>
            </a:r>
            <a:r>
              <a:rPr lang="en-US" sz="1600" dirty="0" smtClean="0"/>
              <a:t> </a:t>
            </a:r>
            <a:r>
              <a:rPr lang="en-US" sz="1600" dirty="0" err="1" smtClean="0"/>
              <a:t>sharoitida</a:t>
            </a:r>
            <a:r>
              <a:rPr lang="en-US" sz="1600" dirty="0" smtClean="0"/>
              <a:t> </a:t>
            </a:r>
            <a:r>
              <a:rPr lang="en-US" sz="1600" dirty="0" err="1" smtClean="0"/>
              <a:t>Turkistonda</a:t>
            </a:r>
            <a:r>
              <a:rPr lang="en-US" sz="1600" dirty="0" smtClean="0"/>
              <a:t> </a:t>
            </a:r>
            <a:r>
              <a:rPr lang="en-US" sz="1600" dirty="0" err="1" smtClean="0"/>
              <a:t>madaniy</a:t>
            </a:r>
            <a:r>
              <a:rPr lang="en-US" sz="1600" dirty="0" smtClean="0"/>
              <a:t> </a:t>
            </a:r>
            <a:r>
              <a:rPr lang="en-US" sz="1600" dirty="0" err="1" smtClean="0"/>
              <a:t>hayot</a:t>
            </a:r>
            <a:endParaRPr lang="ru-RU" sz="1600" dirty="0"/>
          </a:p>
        </p:txBody>
      </p:sp>
      <p:sp>
        <p:nvSpPr>
          <p:cNvPr id="40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77549" y="611932"/>
            <a:ext cx="5610487" cy="113832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Matbuot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Turkistonda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-fan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Tx/>
              <a:buChar char="-"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Me’morchilik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tasviriy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Программные Цели и Задачи Джадидов. Представители Джадидского ...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9"/>
          <a:stretch/>
        </p:blipFill>
        <p:spPr bwMode="auto">
          <a:xfrm>
            <a:off x="274362" y="1928891"/>
            <a:ext cx="1690224" cy="12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Объект 8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688" y="1773083"/>
            <a:ext cx="1173105" cy="13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Объект 6"/>
          <p:cNvPicPr>
            <a:picLocks noGr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5"/>
          <a:stretch/>
        </p:blipFill>
        <p:spPr bwMode="auto">
          <a:xfrm>
            <a:off x="3845895" y="1800201"/>
            <a:ext cx="1662122" cy="13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40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82915" y="1151992"/>
            <a:ext cx="5610487" cy="37696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endParaRPr lang="uz-Cyrl-UZ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9246"/>
            <a:ext cx="5622762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 smtClean="0"/>
              <a:t>Yurtimiz</a:t>
            </a:r>
            <a:r>
              <a:rPr lang="en-US" sz="1600" dirty="0" smtClean="0"/>
              <a:t> </a:t>
            </a:r>
            <a:r>
              <a:rPr lang="en-US" sz="1600" dirty="0" err="1" smtClean="0"/>
              <a:t>hududida</a:t>
            </a:r>
            <a:r>
              <a:rPr lang="en-US" sz="1600" dirty="0" smtClean="0"/>
              <a:t> </a:t>
            </a:r>
            <a:r>
              <a:rPr lang="en-US" sz="1600" dirty="0" err="1" smtClean="0"/>
              <a:t>Temuriylar</a:t>
            </a:r>
            <a:r>
              <a:rPr lang="en-US" sz="1600" dirty="0" smtClean="0"/>
              <a:t> </a:t>
            </a:r>
            <a:r>
              <a:rPr lang="en-US" sz="1600" dirty="0" err="1" smtClean="0"/>
              <a:t>davridan</a:t>
            </a:r>
            <a:r>
              <a:rPr lang="en-US" sz="1600" dirty="0" smtClean="0"/>
              <a:t> </a:t>
            </a:r>
            <a:r>
              <a:rPr lang="en-US" sz="1600" dirty="0" err="1" smtClean="0"/>
              <a:t>so‘ng</a:t>
            </a:r>
            <a:r>
              <a:rPr lang="en-US" sz="1600" dirty="0" smtClean="0"/>
              <a:t> </a:t>
            </a:r>
            <a:r>
              <a:rPr lang="en-US" sz="1600" dirty="0" err="1" smtClean="0"/>
              <a:t>qaysi</a:t>
            </a:r>
            <a:r>
              <a:rPr lang="en-US" sz="1600" dirty="0" smtClean="0"/>
              <a:t> </a:t>
            </a:r>
            <a:r>
              <a:rPr lang="en-US" sz="1600" dirty="0" err="1" smtClean="0"/>
              <a:t>davlatlar</a:t>
            </a:r>
            <a:r>
              <a:rPr lang="en-US" sz="1600" dirty="0" smtClean="0"/>
              <a:t> </a:t>
            </a:r>
            <a:r>
              <a:rPr lang="en-US" sz="1600" dirty="0" err="1" smtClean="0"/>
              <a:t>tashkil</a:t>
            </a:r>
            <a:r>
              <a:rPr lang="en-US" sz="1600" dirty="0" smtClean="0"/>
              <a:t> </a:t>
            </a:r>
            <a:r>
              <a:rPr lang="en-US" sz="1600" dirty="0" err="1" smtClean="0"/>
              <a:t>topdi</a:t>
            </a:r>
            <a:r>
              <a:rPr lang="en-US" sz="1600" dirty="0"/>
              <a:t>?</a:t>
            </a:r>
            <a:endParaRPr sz="1600" dirty="0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605E5163-2B4F-417D-A984-C2E140773869}"/>
              </a:ext>
            </a:extLst>
          </p:cNvPr>
          <p:cNvSpPr>
            <a:spLocks/>
          </p:cNvSpPr>
          <p:nvPr/>
        </p:nvSpPr>
        <p:spPr bwMode="auto">
          <a:xfrm rot="21064990" flipH="1">
            <a:off x="920532" y="734017"/>
            <a:ext cx="1207008" cy="1294548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5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9A5E763E-7525-43BD-8E7A-ADD40A69091B}"/>
              </a:ext>
            </a:extLst>
          </p:cNvPr>
          <p:cNvSpPr>
            <a:spLocks/>
          </p:cNvSpPr>
          <p:nvPr/>
        </p:nvSpPr>
        <p:spPr bwMode="auto">
          <a:xfrm rot="20266849">
            <a:off x="4323698" y="792631"/>
            <a:ext cx="1221625" cy="1027156"/>
          </a:xfrm>
          <a:custGeom>
            <a:avLst/>
            <a:gdLst>
              <a:gd name="T0" fmla="*/ 232 w 458"/>
              <a:gd name="T1" fmla="*/ 0 h 408"/>
              <a:gd name="T2" fmla="*/ 15 w 458"/>
              <a:gd name="T3" fmla="*/ 178 h 408"/>
              <a:gd name="T4" fmla="*/ 62 w 458"/>
              <a:gd name="T5" fmla="*/ 315 h 408"/>
              <a:gd name="T6" fmla="*/ 0 w 458"/>
              <a:gd name="T7" fmla="*/ 377 h 408"/>
              <a:gd name="T8" fmla="*/ 113 w 458"/>
              <a:gd name="T9" fmla="*/ 367 h 408"/>
              <a:gd name="T10" fmla="*/ 232 w 458"/>
              <a:gd name="T11" fmla="*/ 408 h 408"/>
              <a:gd name="T12" fmla="*/ 458 w 458"/>
              <a:gd name="T13" fmla="*/ 225 h 408"/>
              <a:gd name="T14" fmla="*/ 232 w 458"/>
              <a:gd name="T1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408">
                <a:moveTo>
                  <a:pt x="232" y="0"/>
                </a:moveTo>
                <a:cubicBezTo>
                  <a:pt x="111" y="0"/>
                  <a:pt x="15" y="65"/>
                  <a:pt x="15" y="178"/>
                </a:cubicBezTo>
                <a:cubicBezTo>
                  <a:pt x="15" y="226"/>
                  <a:pt x="33" y="275"/>
                  <a:pt x="62" y="315"/>
                </a:cubicBezTo>
                <a:cubicBezTo>
                  <a:pt x="45" y="340"/>
                  <a:pt x="22" y="363"/>
                  <a:pt x="0" y="377"/>
                </a:cubicBezTo>
                <a:cubicBezTo>
                  <a:pt x="31" y="382"/>
                  <a:pt x="77" y="375"/>
                  <a:pt x="113" y="367"/>
                </a:cubicBezTo>
                <a:cubicBezTo>
                  <a:pt x="147" y="392"/>
                  <a:pt x="188" y="408"/>
                  <a:pt x="232" y="408"/>
                </a:cubicBezTo>
                <a:cubicBezTo>
                  <a:pt x="353" y="408"/>
                  <a:pt x="458" y="337"/>
                  <a:pt x="458" y="225"/>
                </a:cubicBezTo>
                <a:cubicBezTo>
                  <a:pt x="458" y="112"/>
                  <a:pt x="353" y="0"/>
                  <a:pt x="2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alpha val="75000"/>
                </a:schemeClr>
              </a:gs>
              <a:gs pos="100000">
                <a:schemeClr val="bg2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52B0E211-CFB3-4907-94FE-D1FA63612C5C}"/>
              </a:ext>
            </a:extLst>
          </p:cNvPr>
          <p:cNvSpPr>
            <a:spLocks/>
          </p:cNvSpPr>
          <p:nvPr/>
        </p:nvSpPr>
        <p:spPr bwMode="auto">
          <a:xfrm rot="373509">
            <a:off x="2805301" y="803505"/>
            <a:ext cx="1211023" cy="1279422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75000"/>
                </a:schemeClr>
              </a:gs>
              <a:gs pos="100000">
                <a:schemeClr val="accent6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AC8496-A443-448B-B912-053033D343A2}"/>
              </a:ext>
            </a:extLst>
          </p:cNvPr>
          <p:cNvSpPr txBox="1"/>
          <p:nvPr/>
        </p:nvSpPr>
        <p:spPr>
          <a:xfrm>
            <a:off x="1025041" y="991010"/>
            <a:ext cx="997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1512-yil.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54B0AB-5B3E-4B63-8BDF-F0E8C2478350}"/>
              </a:ext>
            </a:extLst>
          </p:cNvPr>
          <p:cNvSpPr txBox="1"/>
          <p:nvPr/>
        </p:nvSpPr>
        <p:spPr>
          <a:xfrm>
            <a:off x="2948544" y="1024334"/>
            <a:ext cx="993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1533-yil.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72568-619C-460F-A7ED-B5E6DADAB605}"/>
              </a:ext>
            </a:extLst>
          </p:cNvPr>
          <p:cNvSpPr txBox="1"/>
          <p:nvPr/>
        </p:nvSpPr>
        <p:spPr>
          <a:xfrm>
            <a:off x="4526312" y="1091764"/>
            <a:ext cx="100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1710-yil.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04A454F0-04B0-4AA8-A711-320D37B2A5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7451" y="2052004"/>
            <a:ext cx="418080" cy="829921"/>
            <a:chOff x="1506" y="3505"/>
            <a:chExt cx="871" cy="1729"/>
          </a:xfrm>
          <a:solidFill>
            <a:schemeClr val="accent5"/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A6EAD0EB-4F1C-4797-B1E8-46D128A63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endParaRPr lang="en-US" sz="151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4BC25E2-BE7B-4DA9-8D36-9347E13B7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endParaRPr lang="en-US" sz="151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="" xmlns:a16="http://schemas.microsoft.com/office/drawing/2014/main" id="{F5A5B162-B0A2-47C9-8701-E2279CBDF3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9505" y="2089988"/>
            <a:ext cx="418080" cy="829921"/>
            <a:chOff x="1506" y="3505"/>
            <a:chExt cx="871" cy="1729"/>
          </a:xfrm>
          <a:solidFill>
            <a:schemeClr val="accent6"/>
          </a:solidFill>
        </p:grpSpPr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F9D330F1-CFBA-4882-B413-B4D778FDF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endParaRPr lang="en-US" sz="151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97534BF9-2094-4C00-8907-BE0312151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endParaRPr lang="en-US" sz="151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="" xmlns:a16="http://schemas.microsoft.com/office/drawing/2014/main" id="{1F8AD159-6F87-4302-849D-5DA5FB6C7E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23980" y="2012630"/>
            <a:ext cx="418080" cy="829921"/>
            <a:chOff x="1506" y="3505"/>
            <a:chExt cx="871" cy="1729"/>
          </a:xfrm>
          <a:solidFill>
            <a:schemeClr val="bg2"/>
          </a:solidFill>
        </p:grpSpPr>
        <p:sp>
          <p:nvSpPr>
            <p:cNvPr id="28" name="Freeform 5">
              <a:extLst>
                <a:ext uri="{FF2B5EF4-FFF2-40B4-BE49-F238E27FC236}">
                  <a16:creationId xmlns="" xmlns:a16="http://schemas.microsoft.com/office/drawing/2014/main" id="{C0D117F7-6F40-4E9B-897C-292F3E2FA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endParaRPr lang="en-US" sz="151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11A1E254-D3BE-4963-AF98-895191A15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595" tIns="28797" rIns="57595" bIns="28797" numCol="1" anchor="t" anchorCtr="0" compatLnSpc="1">
              <a:prstTxWarp prst="textNoShape">
                <a:avLst/>
              </a:prstTxWarp>
            </a:bodyPr>
            <a:lstStyle/>
            <a:p>
              <a:endParaRPr lang="en-US" sz="1512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3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29" y="80801"/>
            <a:ext cx="520174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8-sinfda </a:t>
            </a:r>
            <a:r>
              <a:rPr lang="en-US" sz="2400" dirty="0" err="1"/>
              <a:t>nimalarni</a:t>
            </a:r>
            <a:r>
              <a:rPr lang="en-US" sz="2400" dirty="0"/>
              <a:t> </a:t>
            </a:r>
            <a:r>
              <a:rPr lang="en-US" sz="2400" dirty="0" err="1" smtClean="0"/>
              <a:t>o‘rgandingiz</a:t>
            </a:r>
            <a:r>
              <a:rPr lang="en-US" sz="2400" dirty="0" smtClean="0"/>
              <a:t>?</a:t>
            </a:r>
            <a:endParaRPr sz="2047" dirty="0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r>
              <a:rPr lang="ru-RU" sz="1448" spc="10" dirty="0">
                <a:solidFill>
                  <a:srgbClr val="00A859"/>
                </a:solidFill>
                <a:latin typeface="Arial"/>
                <a:cs typeface="Arial"/>
              </a:rPr>
              <a:t>1</a:t>
            </a:r>
            <a:endParaRPr sz="1448" dirty="0">
              <a:latin typeface="Arial"/>
              <a:cs typeface="Arial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2123641" y="741400"/>
            <a:ext cx="1656184" cy="21225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asrdan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    XIX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o‘rtalarigacha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Vatanimizning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ijtimoiy-siyosiy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ma’naviy-madaniy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o‘rgandingiz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A11439A7-9FD2-4A68-ADB6-442286817560}"/>
              </a:ext>
            </a:extLst>
          </p:cNvPr>
          <p:cNvSpPr/>
          <p:nvPr/>
        </p:nvSpPr>
        <p:spPr>
          <a:xfrm>
            <a:off x="3970057" y="741400"/>
            <a:ext cx="1681976" cy="210804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6392" tIns="86392" rIns="86392" bIns="86392">
            <a:no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4"/>
              </a:buClr>
            </a:pP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Qariyb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350-yilcha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hududidagi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ijtimoiy-siyosiy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keskinlashganligini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o‘rgandingiz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xusni\Desktop\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" y="621596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07955"/>
            <a:ext cx="4949139" cy="3316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 marR="0" lvl="0" indent="0" algn="l" defTabSz="575895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8" b="0" i="0" u="none" strike="noStrike" kern="1200" cap="none" spc="10" normalizeH="0" baseline="0" noProof="0" dirty="0">
                <a:ln>
                  <a:noFill/>
                </a:ln>
                <a:solidFill>
                  <a:srgbClr val="00A8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44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2910" y="67831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XV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asrning</a:t>
            </a: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oxiri</a:t>
            </a: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– XVI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asrning</a:t>
            </a: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boshlarida</a:t>
            </a: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Movarounnahr</a:t>
            </a: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va</a:t>
            </a:r>
            <a:r>
              <a:rPr kumimoji="0" lang="en-US" sz="1200" b="1" i="0" u="none" strike="noStrike" kern="0" cap="none" spc="-33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Xurosondagi</a:t>
            </a:r>
            <a:r>
              <a:rPr kumimoji="0" lang="en-US" sz="1200" b="1" i="0" u="none" strike="noStrike" kern="0" cap="none" spc="-33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siyosiy</a:t>
            </a:r>
            <a:r>
              <a:rPr kumimoji="0" lang="en-US" sz="1200" b="1" i="0" u="none" strike="noStrike" kern="0" cap="none" spc="-33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kumimoji="0" lang="en-US" sz="1200" b="1" i="0" u="none" strike="noStrike" kern="0" cap="none" spc="-33" normalizeH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vaziyat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3700" y="1356703"/>
            <a:ext cx="1735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Buxoro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xonligi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Buxoro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amirligi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789" y="2303134"/>
            <a:ext cx="2047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XVIII – XIX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asrning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birinchi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yarmida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Qo‘qon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xonligi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5789" y="1879923"/>
            <a:ext cx="1735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Xiva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xonligi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777676" y="747999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2820197" y="78662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820196" y="137795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2822793" y="187793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2823674" y="240676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pic>
        <p:nvPicPr>
          <p:cNvPr id="2050" name="Picture 2" descr="C:\Users\xusni\Desktop\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1" y="671982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9-sinfda </a:t>
            </a:r>
            <a:r>
              <a:rPr lang="en-US" sz="2200" dirty="0" err="1" smtClean="0"/>
              <a:t>qaysi</a:t>
            </a:r>
            <a:r>
              <a:rPr lang="en-US" sz="2200" dirty="0" smtClean="0"/>
              <a:t> </a:t>
            </a:r>
            <a:r>
              <a:rPr lang="en-US" sz="2200" dirty="0" err="1" smtClean="0"/>
              <a:t>davrlarni</a:t>
            </a:r>
            <a:r>
              <a:rPr lang="en-US" sz="2200" dirty="0" smtClean="0"/>
              <a:t> </a:t>
            </a:r>
            <a:r>
              <a:rPr lang="en-US" sz="2200" dirty="0" err="1" smtClean="0"/>
              <a:t>o‘rganamiz</a:t>
            </a:r>
            <a:r>
              <a:rPr lang="en-US" sz="2200" dirty="0" smtClean="0"/>
              <a:t>?</a:t>
            </a:r>
            <a:endParaRPr lang="ru-RU" sz="2200" dirty="0"/>
          </a:p>
        </p:txBody>
      </p: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168166" y="683940"/>
            <a:ext cx="5447863" cy="183941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darsligi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XIX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voqealarni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tarixining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ziddiyatli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yillaridir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93" indent="-80993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uz-Cyrl-UZ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168166" y="683940"/>
            <a:ext cx="5447863" cy="267188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imperiyasi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istilosi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kulfatlar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yo‘qotishlar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keltirdi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ta-bobolarimiz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mustamlaka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jabr-zulmiga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ozodligi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mustaqilligi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qahramonona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kurashlarini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ettirdilar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Uchinchidan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ravnaqi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fidokorona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bunyodkorlik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oshirdilar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Cyrl-U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93" indent="-80993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uz-Cyrl-UZ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5054310" y="74474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3851833" y="74474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3275769" y="72726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2735709" y="71112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2195649" y="72726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1655589" y="81062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1149718" y="72726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595268" y="71112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71413" y="72726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xusni\Desktop\uzb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4688" r="2833" b="5312"/>
          <a:stretch/>
        </p:blipFill>
        <p:spPr bwMode="auto">
          <a:xfrm>
            <a:off x="4471906" y="74474"/>
            <a:ext cx="468052" cy="6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9-sinfda </a:t>
            </a:r>
            <a:r>
              <a:rPr lang="en-US" dirty="0" err="1" smtClean="0"/>
              <a:t>o‘rganamiz</a:t>
            </a:r>
            <a:endParaRPr lang="ru-RU" dirty="0"/>
          </a:p>
        </p:txBody>
      </p:sp>
      <p:pic>
        <p:nvPicPr>
          <p:cNvPr id="117" name="Picture 2" descr="Отвага, не знающая невозможного»: как русские войска в XIX веке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8" y="611932"/>
            <a:ext cx="2829527" cy="15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3023742" y="518529"/>
            <a:ext cx="2664296" cy="164320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imperyasining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amirligi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xonligi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imperyasining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protektorati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o‘rnatildi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Qoqon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xonligini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142849" y="2268116"/>
            <a:ext cx="5545190" cy="984437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Protektorat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homiy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mustamlaka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qaramligining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siyosatida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mustamlakachi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/>
              <a:t>Rossiya</a:t>
            </a:r>
            <a:r>
              <a:rPr lang="en-US" sz="1600" dirty="0" smtClean="0"/>
              <a:t> </a:t>
            </a:r>
            <a:r>
              <a:rPr lang="en-US" sz="1600" dirty="0" err="1" smtClean="0"/>
              <a:t>imperyasining</a:t>
            </a:r>
            <a:r>
              <a:rPr lang="en-US" sz="1600" dirty="0" smtClean="0"/>
              <a:t> </a:t>
            </a:r>
            <a:r>
              <a:rPr lang="en-US" sz="1600" dirty="0" err="1" smtClean="0"/>
              <a:t>Turkistondagi</a:t>
            </a:r>
            <a:r>
              <a:rPr lang="en-US" sz="1600" dirty="0" smtClean="0"/>
              <a:t> </a:t>
            </a:r>
            <a:r>
              <a:rPr lang="en-US" sz="1600" dirty="0" err="1" smtClean="0"/>
              <a:t>mustamlakachilik</a:t>
            </a:r>
            <a:r>
              <a:rPr lang="en-US" sz="1600" dirty="0" smtClean="0"/>
              <a:t> </a:t>
            </a:r>
            <a:r>
              <a:rPr lang="en-US" sz="1600" dirty="0" err="1" smtClean="0"/>
              <a:t>siyosati</a:t>
            </a:r>
            <a:endParaRPr lang="ru-RU" sz="1600" dirty="0"/>
          </a:p>
        </p:txBody>
      </p:sp>
      <p:pic>
        <p:nvPicPr>
          <p:cNvPr id="35" name="Picture 2" descr="Быт хивинцев — Письма о Ташкен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1668478"/>
            <a:ext cx="2017323" cy="13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Спустя 100 лет после Октябрьской революции — OpenAsi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663896"/>
            <a:ext cx="2008145" cy="13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77549" y="611932"/>
            <a:ext cx="5610487" cy="88453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general-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gubernatorligining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siyosiy-ma’muriy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o‘lkasida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imperyasining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yer-suv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Turkistonda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palitsiya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tartibotining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o‘rnatilishi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23440" y="95807"/>
            <a:ext cx="5364595" cy="276294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XIX </a:t>
            </a:r>
            <a:r>
              <a:rPr lang="en-US" sz="1600" dirty="0" err="1" smtClean="0"/>
              <a:t>asr</a:t>
            </a:r>
            <a:r>
              <a:rPr lang="en-US" sz="1600" dirty="0" smtClean="0"/>
              <a:t> </a:t>
            </a:r>
            <a:r>
              <a:rPr lang="en-US" sz="1600" dirty="0" err="1" smtClean="0"/>
              <a:t>oxirida</a:t>
            </a:r>
            <a:r>
              <a:rPr lang="en-US" sz="1600" dirty="0" smtClean="0"/>
              <a:t> </a:t>
            </a:r>
            <a:r>
              <a:rPr lang="en-US" sz="1600" dirty="0" err="1" smtClean="0"/>
              <a:t>Turkistondagi</a:t>
            </a:r>
            <a:r>
              <a:rPr lang="en-US" sz="1600" dirty="0" smtClean="0"/>
              <a:t> </a:t>
            </a:r>
            <a:r>
              <a:rPr lang="en-US" sz="1600" dirty="0" err="1" smtClean="0"/>
              <a:t>milliy</a:t>
            </a:r>
            <a:r>
              <a:rPr lang="en-US" sz="1600" dirty="0" smtClean="0"/>
              <a:t> </a:t>
            </a:r>
            <a:r>
              <a:rPr lang="en-US" sz="1600" dirty="0" err="1" smtClean="0"/>
              <a:t>ozodlik</a:t>
            </a:r>
            <a:r>
              <a:rPr lang="en-US" sz="1600" dirty="0" smtClean="0"/>
              <a:t> </a:t>
            </a:r>
            <a:r>
              <a:rPr lang="en-US" sz="1600" dirty="0" err="1" smtClean="0"/>
              <a:t>harakatlari</a:t>
            </a:r>
            <a:endParaRPr lang="ru-RU" sz="1600" dirty="0"/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EF1F3E7D-7175-43C3-BAC9-89D0AF4F4C02}"/>
              </a:ext>
            </a:extLst>
          </p:cNvPr>
          <p:cNvSpPr/>
          <p:nvPr/>
        </p:nvSpPr>
        <p:spPr>
          <a:xfrm>
            <a:off x="77549" y="611932"/>
            <a:ext cx="5610487" cy="108702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86392" tIns="86392" rIns="86392" bIns="86392">
            <a:spAutoFit/>
          </a:bodyPr>
          <a:lstStyle/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Turkistonda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milliy-ozodlik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sabablari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Toshkentdagi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Vabo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isyoni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lnSpc>
                <a:spcPct val="94000"/>
              </a:lnSpc>
              <a:spcAft>
                <a:spcPts val="378"/>
              </a:spcAft>
              <a:buClr>
                <a:schemeClr val="accent1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qo‘zg‘oloni</a:t>
            </a:r>
            <a:endParaRPr lang="uz-Cyrl-UZ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Объект 7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284" y="1673272"/>
            <a:ext cx="1135016" cy="15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БСЭ. Большая Советская Энциклопедия (УЗ)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" y="1793783"/>
            <a:ext cx="1974083" cy="13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Объект 7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794" y="1902330"/>
            <a:ext cx="217624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152481</TotalTime>
  <Words>426</Words>
  <Application>Microsoft Office PowerPoint</Application>
  <PresentationFormat>Произвольный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Yurtimiz hududida Temuriylar davridan so‘ng qaysi davlatlar tashkil topdi?</vt:lpstr>
      <vt:lpstr>8-sinfda nimalarni o‘rgandingiz?</vt:lpstr>
      <vt:lpstr>Презентация PowerPoint</vt:lpstr>
      <vt:lpstr>9-sinfda qaysi davrlarni o‘rganamiz?</vt:lpstr>
      <vt:lpstr>Презентация PowerPoint</vt:lpstr>
      <vt:lpstr>9-sinfda o‘rganamiz</vt:lpstr>
      <vt:lpstr>Rossiya imperyasining Turkistondagi mustamlakachilik siyosati</vt:lpstr>
      <vt:lpstr> XIX asr oxirida Turkistondagi milliy ozodlik harakatlari</vt:lpstr>
      <vt:lpstr>XIX asrning ikkinchi yarmi-XX asr boshlarida Qoraqolpoqlar</vt:lpstr>
      <vt:lpstr>Jadidchilik harakati va uning Turkiston ijtimoiy-siyosiy va madaniy hayotidagi ahamiyati</vt:lpstr>
      <vt:lpstr>Turkiston va birinchi jahon urushi</vt:lpstr>
      <vt:lpstr>XIX asr oxiri – XX asr boshlarida Buxoro amirligi va Xiva xonligi</vt:lpstr>
      <vt:lpstr>Mustamlaka sharoitida Turkistonda madaniy hayot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1472</cp:revision>
  <dcterms:created xsi:type="dcterms:W3CDTF">2014-10-08T23:03:32Z</dcterms:created>
  <dcterms:modified xsi:type="dcterms:W3CDTF">2020-09-12T10:10:50Z</dcterms:modified>
</cp:coreProperties>
</file>