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8"/>
  </p:notesMasterIdLst>
  <p:sldIdLst>
    <p:sldId id="1414" r:id="rId11"/>
    <p:sldId id="1876" r:id="rId12"/>
    <p:sldId id="1885" r:id="rId13"/>
    <p:sldId id="1819" r:id="rId14"/>
    <p:sldId id="1877" r:id="rId15"/>
    <p:sldId id="1879" r:id="rId16"/>
    <p:sldId id="1849" r:id="rId17"/>
    <p:sldId id="1873" r:id="rId18"/>
    <p:sldId id="1887" r:id="rId19"/>
    <p:sldId id="1886" r:id="rId20"/>
    <p:sldId id="1870" r:id="rId21"/>
    <p:sldId id="1888" r:id="rId22"/>
    <p:sldId id="1880" r:id="rId23"/>
    <p:sldId id="1889" r:id="rId24"/>
    <p:sldId id="1890" r:id="rId25"/>
    <p:sldId id="1863" r:id="rId26"/>
    <p:sldId id="1891" r:id="rId2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876"/>
            <p14:sldId id="1885"/>
            <p14:sldId id="1819"/>
            <p14:sldId id="1877"/>
            <p14:sldId id="1879"/>
            <p14:sldId id="1849"/>
            <p14:sldId id="1873"/>
            <p14:sldId id="1887"/>
            <p14:sldId id="1886"/>
            <p14:sldId id="1870"/>
            <p14:sldId id="1888"/>
            <p14:sldId id="1880"/>
            <p14:sldId id="1889"/>
            <p14:sldId id="1890"/>
            <p14:sldId id="1863"/>
            <p14:sldId id="189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B7FF"/>
    <a:srgbClr val="0000FF"/>
    <a:srgbClr val="00FF00"/>
    <a:srgbClr val="FF6600"/>
    <a:srgbClr val="66FF66"/>
    <a:srgbClr val="CC3399"/>
    <a:srgbClr val="CC0066"/>
    <a:srgbClr val="DF85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47477" y="1218044"/>
            <a:ext cx="3636404" cy="1122080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/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Mavzu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Ko‘chirma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o‘zlashtirma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gaplar</a:t>
            </a:r>
            <a:endParaRPr lang="nn-NO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71723" y="1300363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67242" y="2236467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89" y="1245561"/>
            <a:ext cx="129090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691984" y="2404059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185-mashq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2" y="575928"/>
            <a:ext cx="547260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4. Abdulla </a:t>
            </a:r>
            <a:r>
              <a:rPr lang="en-US" sz="2000" dirty="0" err="1" smtClean="0">
                <a:solidFill>
                  <a:srgbClr val="000000"/>
                </a:solidFill>
              </a:rPr>
              <a:t>Qahhor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jilmayib</a:t>
            </a:r>
            <a:r>
              <a:rPr lang="en-US" sz="2000" b="1" dirty="0">
                <a:solidFill>
                  <a:srgbClr val="000000"/>
                </a:solidFill>
              </a:rPr>
              <a:t>: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 err="1" smtClean="0">
                <a:solidFill>
                  <a:srgbClr val="0000FF"/>
                </a:solidFill>
              </a:rPr>
              <a:t>Odamzod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hasad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qilmasligi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kerak</a:t>
            </a:r>
            <a:r>
              <a:rPr lang="en-US" sz="2000" dirty="0">
                <a:solidFill>
                  <a:srgbClr val="0000FF"/>
                </a:solidFill>
              </a:rPr>
              <a:t>. </a:t>
            </a:r>
            <a:r>
              <a:rPr lang="en-US" sz="2000" dirty="0" err="1">
                <a:solidFill>
                  <a:srgbClr val="0000FF"/>
                </a:solidFill>
              </a:rPr>
              <a:t>Havas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qilishi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kerak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Havas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qilgan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odam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murodiga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yetadi</a:t>
            </a:r>
            <a:r>
              <a:rPr lang="en-US" sz="2000" b="1" dirty="0" smtClean="0">
                <a:solidFill>
                  <a:srgbClr val="0000FF"/>
                </a:solidFill>
              </a:rPr>
              <a:t>”, </a:t>
            </a:r>
            <a:r>
              <a:rPr lang="en-US" sz="2000" b="1" dirty="0">
                <a:solidFill>
                  <a:srgbClr val="000000"/>
                </a:solidFill>
              </a:rPr>
              <a:t>– </a:t>
            </a:r>
            <a:r>
              <a:rPr lang="en-US" sz="2000" dirty="0" err="1">
                <a:solidFill>
                  <a:srgbClr val="000000"/>
                </a:solidFill>
              </a:rPr>
              <a:t>dedi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1880615" y="1591591"/>
            <a:ext cx="1998221" cy="360040"/>
          </a:xfrm>
          <a:prstGeom prst="snip1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“K”,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–m.</a:t>
            </a:r>
            <a:endParaRPr lang="ru-RU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3422" y="2088096"/>
            <a:ext cx="547260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4. Abdulla </a:t>
            </a:r>
            <a:r>
              <a:rPr lang="en-US" sz="2000" dirty="0" err="1" smtClean="0">
                <a:solidFill>
                  <a:srgbClr val="000000"/>
                </a:solidFill>
              </a:rPr>
              <a:t>Qahhor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odamzod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hasad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emas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havas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qilishi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kerakligini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havas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qilgan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odam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murodiga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yetishini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jilmayib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aytdi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508" y="2490527"/>
            <a:ext cx="56055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- - - - - - - - - - - - - - - - - - - - - - - - - - - - - 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3349" y="2160104"/>
            <a:ext cx="31506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- - - - - - - - - - - - - - - - 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13" y="2778423"/>
            <a:ext cx="32947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- - - - - - - - - - - </a:t>
            </a: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9" grpId="0"/>
      <p:bldP spid="10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186-mashq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600896"/>
            <a:ext cx="2664296" cy="1631216"/>
          </a:xfrm>
          <a:prstGeom prst="rect">
            <a:avLst/>
          </a:prstGeom>
          <a:ln>
            <a:solidFill>
              <a:srgbClr val="ECB7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donishmand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nasihatni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olmaydigan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odamning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baxtsiz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odam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ekanligini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ta’kidlagan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729" y="1464992"/>
            <a:ext cx="2736304" cy="1631216"/>
          </a:xfrm>
          <a:prstGeom prst="rect">
            <a:avLst/>
          </a:prstGeom>
          <a:ln>
            <a:solidFill>
              <a:srgbClr val="ECB7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Bir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donishmand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shunday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edi</a:t>
            </a:r>
            <a:r>
              <a:rPr lang="en-US" sz="2000" b="1" dirty="0" smtClean="0">
                <a:solidFill>
                  <a:srgbClr val="000000"/>
                </a:solidFill>
              </a:rPr>
              <a:t>: “</a:t>
            </a:r>
            <a:r>
              <a:rPr lang="en-US" sz="2000" dirty="0" err="1" smtClean="0">
                <a:solidFill>
                  <a:srgbClr val="000000"/>
                </a:solidFill>
              </a:rPr>
              <a:t>Nasihatni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olmaydigan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odam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baxtsiz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odamdir</a:t>
            </a:r>
            <a:r>
              <a:rPr lang="en-US" sz="2000" b="1" dirty="0" smtClean="0">
                <a:solidFill>
                  <a:srgbClr val="000000"/>
                </a:solidFill>
              </a:rPr>
              <a:t>”.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Стрелка влево 1"/>
          <p:cNvSpPr/>
          <p:nvPr/>
        </p:nvSpPr>
        <p:spPr>
          <a:xfrm>
            <a:off x="3275769" y="647936"/>
            <a:ext cx="2088232" cy="592644"/>
          </a:xfrm>
          <a:prstGeom prst="leftArrow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err="1" smtClean="0"/>
              <a:t>Ko‘chirma</a:t>
            </a:r>
            <a:r>
              <a:rPr lang="en-US" sz="1800" i="1" dirty="0" smtClean="0"/>
              <a:t> gap</a:t>
            </a:r>
            <a:endParaRPr lang="ru-RU" sz="1800" i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67457" y="2376128"/>
            <a:ext cx="2088232" cy="59264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err="1" smtClean="0"/>
              <a:t>O‘zlashtirma</a:t>
            </a:r>
            <a:r>
              <a:rPr lang="en-US" sz="1800" i="1" dirty="0" smtClean="0"/>
              <a:t> gap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5806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186-mashq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165" y="647936"/>
            <a:ext cx="2842749" cy="1015663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2. </a:t>
            </a:r>
            <a:r>
              <a:rPr lang="en-US" sz="2000" dirty="0" err="1"/>
              <a:t>Xurramiy</a:t>
            </a:r>
            <a:r>
              <a:rPr lang="en-US" sz="2000" dirty="0"/>
              <a:t> </a:t>
            </a:r>
            <a:r>
              <a:rPr lang="en-US" sz="2000" dirty="0" err="1"/>
              <a:t>deydi</a:t>
            </a:r>
            <a:r>
              <a:rPr lang="en-US" sz="2000" dirty="0"/>
              <a:t>: </a:t>
            </a:r>
            <a:r>
              <a:rPr lang="en-US" sz="2000" b="1" dirty="0" smtClean="0"/>
              <a:t>“</a:t>
            </a:r>
            <a:r>
              <a:rPr lang="en-US" sz="2000" dirty="0" err="1" smtClean="0"/>
              <a:t>Chiroyli</a:t>
            </a:r>
            <a:r>
              <a:rPr lang="en-US" sz="2000" dirty="0" smtClean="0"/>
              <a:t> </a:t>
            </a:r>
            <a:r>
              <a:rPr lang="en-US" sz="2000" dirty="0" err="1"/>
              <a:t>xulq</a:t>
            </a:r>
            <a:r>
              <a:rPr lang="en-US" sz="2000" dirty="0"/>
              <a:t> </a:t>
            </a:r>
            <a:r>
              <a:rPr lang="en-US" sz="2000" dirty="0" err="1"/>
              <a:t>bilan</a:t>
            </a:r>
            <a:endParaRPr lang="en-US" sz="2000" dirty="0"/>
          </a:p>
          <a:p>
            <a:pPr algn="ctr"/>
            <a:r>
              <a:rPr lang="en-US" sz="2000" dirty="0" err="1"/>
              <a:t>inson</a:t>
            </a:r>
            <a:r>
              <a:rPr lang="en-US" sz="2000" dirty="0"/>
              <a:t> </a:t>
            </a:r>
            <a:r>
              <a:rPr lang="en-US" sz="2000" dirty="0" err="1" smtClean="0"/>
              <a:t>insondir</a:t>
            </a:r>
            <a:r>
              <a:rPr lang="en-US" sz="2000" b="1" dirty="0" smtClean="0"/>
              <a:t>”.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2044541"/>
            <a:ext cx="2848494" cy="1015663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Xurramiy</a:t>
            </a:r>
            <a:r>
              <a:rPr lang="en-US" sz="2000" dirty="0" smtClean="0"/>
              <a:t> </a:t>
            </a:r>
            <a:r>
              <a:rPr lang="en-US" sz="2000" dirty="0" err="1" smtClean="0"/>
              <a:t>inson</a:t>
            </a:r>
            <a:r>
              <a:rPr lang="en-US" sz="2000" dirty="0" smtClean="0"/>
              <a:t> </a:t>
            </a:r>
            <a:r>
              <a:rPr lang="en-US" sz="2000" dirty="0" err="1" smtClean="0"/>
              <a:t>chiroyli</a:t>
            </a:r>
            <a:r>
              <a:rPr lang="en-US" sz="2000" dirty="0" smtClean="0"/>
              <a:t> </a:t>
            </a:r>
            <a:r>
              <a:rPr lang="en-US" sz="2000" dirty="0" err="1"/>
              <a:t>xulq</a:t>
            </a:r>
            <a:r>
              <a:rPr lang="en-US" sz="2000" dirty="0"/>
              <a:t> </a:t>
            </a:r>
            <a:r>
              <a:rPr lang="en-US" sz="2000" dirty="0" err="1" smtClean="0"/>
              <a:t>bilan</a:t>
            </a:r>
            <a:r>
              <a:rPr lang="en-US" sz="2000" dirty="0" smtClean="0"/>
              <a:t> </a:t>
            </a:r>
            <a:r>
              <a:rPr lang="en-US" sz="2000" dirty="0" err="1" smtClean="0"/>
              <a:t>inson</a:t>
            </a:r>
            <a:r>
              <a:rPr lang="en-US" sz="2000" dirty="0" smtClean="0"/>
              <a:t> </a:t>
            </a:r>
            <a:r>
              <a:rPr lang="en-US" sz="2000" dirty="0" err="1" smtClean="0"/>
              <a:t>ekanligini</a:t>
            </a:r>
            <a:r>
              <a:rPr lang="en-US" sz="2000" dirty="0" smtClean="0"/>
              <a:t> </a:t>
            </a:r>
            <a:r>
              <a:rPr lang="en-US" sz="2000" dirty="0" err="1" smtClean="0"/>
              <a:t>aytadi</a:t>
            </a:r>
            <a:r>
              <a:rPr lang="en-US" sz="2000" dirty="0" smtClean="0"/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96" y="845820"/>
            <a:ext cx="491244" cy="619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6698" y="955712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M: “K”.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22" y="2213972"/>
            <a:ext cx="491244" cy="619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9150" y="2196108"/>
            <a:ext cx="1790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O‘zlashtirma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br>
              <a:rPr lang="en-US" sz="2000" b="1" i="1" dirty="0" smtClean="0">
                <a:solidFill>
                  <a:srgbClr val="000000"/>
                </a:solidFill>
              </a:rPr>
            </a:br>
            <a:r>
              <a:rPr lang="en-US" sz="2000" b="1" i="1" dirty="0" smtClean="0">
                <a:solidFill>
                  <a:srgbClr val="000000"/>
                </a:solidFill>
              </a:rPr>
              <a:t>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493011" y="1680063"/>
            <a:ext cx="342598" cy="344508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187-mashq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83" y="546889"/>
            <a:ext cx="5514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</a:t>
            </a:r>
            <a:r>
              <a:rPr lang="en-US" sz="1800" dirty="0" err="1" smtClean="0">
                <a:solidFill>
                  <a:srgbClr val="000000"/>
                </a:solidFill>
              </a:rPr>
              <a:t>Uyimiz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yaqinidagi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jiydazorda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mol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boqardik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Kunlardan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birida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chakalakzor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ichidan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temir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qoziq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topib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oldim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O‘sha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kuni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echkimning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arqoniga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temir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qoziq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bog‘lab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uyga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keldim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Dadam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ovqatdan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keyin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qoziqni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ko‘rib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qoldi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– </a:t>
            </a:r>
            <a:r>
              <a:rPr lang="en-US" sz="1800" dirty="0" err="1">
                <a:solidFill>
                  <a:srgbClr val="000000"/>
                </a:solidFill>
              </a:rPr>
              <a:t>Kimniki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– </a:t>
            </a:r>
            <a:r>
              <a:rPr lang="en-US" sz="1800" dirty="0" err="1">
                <a:solidFill>
                  <a:srgbClr val="000000"/>
                </a:solidFill>
              </a:rPr>
              <a:t>Topib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oldim</a:t>
            </a:r>
            <a:r>
              <a:rPr lang="en-US" sz="1800" dirty="0">
                <a:solidFill>
                  <a:srgbClr val="000000"/>
                </a:solidFill>
              </a:rPr>
              <a:t>, – </a:t>
            </a:r>
            <a:r>
              <a:rPr lang="en-US" sz="1800" dirty="0" err="1">
                <a:solidFill>
                  <a:srgbClr val="000000"/>
                </a:solidFill>
              </a:rPr>
              <a:t>dedim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– </a:t>
            </a:r>
            <a:r>
              <a:rPr lang="en-US" sz="1800" dirty="0" err="1">
                <a:solidFill>
                  <a:srgbClr val="000000"/>
                </a:solidFill>
              </a:rPr>
              <a:t>Qayerdan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– </a:t>
            </a:r>
            <a:r>
              <a:rPr lang="en-US" sz="1800" dirty="0" err="1">
                <a:solidFill>
                  <a:srgbClr val="000000"/>
                </a:solidFill>
              </a:rPr>
              <a:t>Jiydazordan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6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187-mashq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83" y="546889"/>
            <a:ext cx="5514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– </a:t>
            </a:r>
            <a:r>
              <a:rPr lang="en-US" sz="1800" dirty="0" err="1">
                <a:solidFill>
                  <a:srgbClr val="000000"/>
                </a:solidFill>
              </a:rPr>
              <a:t>Hozir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joyiga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oborib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qo‘y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Qayerdan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bo‘lsang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o‘sha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yerga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borasan</a:t>
            </a:r>
            <a:r>
              <a:rPr lang="en-US" sz="1800" dirty="0" smtClean="0">
                <a:solidFill>
                  <a:srgbClr val="000000"/>
                </a:solidFill>
              </a:rPr>
              <a:t>...</a:t>
            </a:r>
          </a:p>
          <a:p>
            <a:pPr algn="just"/>
            <a:r>
              <a:rPr lang="en-US" sz="1800" dirty="0" err="1">
                <a:solidFill>
                  <a:srgbClr val="000000"/>
                </a:solidFill>
              </a:rPr>
              <a:t>Qoziqni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o‘sha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o‘zim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topgan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joyga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tashlab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kelguncha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o‘takam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yorilay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dedi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– </a:t>
            </a:r>
            <a:r>
              <a:rPr lang="en-US" sz="1800" dirty="0" err="1">
                <a:solidFill>
                  <a:srgbClr val="000000"/>
                </a:solidFill>
              </a:rPr>
              <a:t>Shunaqa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bo‘ladi</a:t>
            </a:r>
            <a:r>
              <a:rPr lang="en-US" sz="1800" dirty="0">
                <a:solidFill>
                  <a:srgbClr val="000000"/>
                </a:solidFill>
              </a:rPr>
              <a:t>, – </a:t>
            </a:r>
            <a:r>
              <a:rPr lang="en-US" sz="1800" dirty="0" err="1">
                <a:solidFill>
                  <a:srgbClr val="000000"/>
                </a:solidFill>
              </a:rPr>
              <a:t>dedi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dadam</a:t>
            </a:r>
            <a:r>
              <a:rPr lang="en-US" sz="1800" dirty="0">
                <a:solidFill>
                  <a:srgbClr val="000000"/>
                </a:solidFill>
              </a:rPr>
              <a:t>. – </a:t>
            </a:r>
            <a:r>
              <a:rPr lang="en-US" sz="1800" dirty="0" err="1" smtClean="0">
                <a:solidFill>
                  <a:srgbClr val="000000"/>
                </a:solidFill>
              </a:rPr>
              <a:t>Ikkinchi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birovning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narsasini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olmaydigan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bo‘lasan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O‘sha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odam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qoziqni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qidirib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yurgan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bo‘lsa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ertaga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sening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qo‘lingda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ko‘rib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tanib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qolsa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nima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degan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odam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bo‘lamiz</a:t>
            </a:r>
            <a:r>
              <a:rPr lang="en-US" sz="1800" dirty="0">
                <a:solidFill>
                  <a:srgbClr val="000000"/>
                </a:solidFill>
              </a:rPr>
              <a:t>. (</a:t>
            </a:r>
            <a:r>
              <a:rPr lang="en-US" sz="1800" i="1" dirty="0">
                <a:solidFill>
                  <a:srgbClr val="000000"/>
                </a:solidFill>
              </a:rPr>
              <a:t>O‘. </a:t>
            </a:r>
            <a:r>
              <a:rPr lang="en-US" sz="1800" i="1" dirty="0" err="1">
                <a:solidFill>
                  <a:srgbClr val="000000"/>
                </a:solidFill>
              </a:rPr>
              <a:t>Hoshimov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66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187-mashq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83" y="611932"/>
            <a:ext cx="5514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Dadam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ovqatdan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keyin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qoziqni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ko‘rib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qoldi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– </a:t>
            </a:r>
            <a:r>
              <a:rPr lang="en-US" sz="2000" dirty="0" err="1" smtClean="0">
                <a:solidFill>
                  <a:srgbClr val="000000"/>
                </a:solidFill>
              </a:rPr>
              <a:t>Kimniki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– </a:t>
            </a:r>
            <a:r>
              <a:rPr lang="en-US" sz="2000" dirty="0" err="1">
                <a:solidFill>
                  <a:srgbClr val="000000"/>
                </a:solidFill>
              </a:rPr>
              <a:t>Topib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oldim</a:t>
            </a:r>
            <a:r>
              <a:rPr lang="en-US" sz="2000" dirty="0">
                <a:solidFill>
                  <a:srgbClr val="000000"/>
                </a:solidFill>
              </a:rPr>
              <a:t>, – </a:t>
            </a:r>
            <a:r>
              <a:rPr lang="en-US" sz="2000" dirty="0" err="1">
                <a:solidFill>
                  <a:srgbClr val="000000"/>
                </a:solidFill>
              </a:rPr>
              <a:t>dedim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83" y="1936529"/>
            <a:ext cx="5514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000000"/>
                </a:solidFill>
              </a:rPr>
              <a:t>Dadam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ovqatdan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keyin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qoziqni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ko‘rib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qolib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kimniki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ekanligini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so‘radi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000000"/>
                </a:solidFill>
              </a:rPr>
              <a:t>Topib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olganligimni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aytdim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Mustahkamlash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savollar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04" y="640385"/>
            <a:ext cx="560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>
                <a:solidFill>
                  <a:srgbClr val="000000"/>
                </a:solidFill>
              </a:rPr>
              <a:t>1. </a:t>
            </a:r>
            <a:r>
              <a:rPr lang="en-US" sz="2000" i="1" dirty="0" err="1">
                <a:solidFill>
                  <a:srgbClr val="000000"/>
                </a:solidFill>
              </a:rPr>
              <a:t>Qanday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o‘zlashtirma</a:t>
            </a:r>
            <a:r>
              <a:rPr lang="en-US" sz="2000" i="1" dirty="0">
                <a:solidFill>
                  <a:srgbClr val="000000"/>
                </a:solidFill>
              </a:rPr>
              <a:t> gap </a:t>
            </a:r>
            <a:r>
              <a:rPr lang="en-US" sz="2000" i="1" dirty="0" err="1">
                <a:solidFill>
                  <a:srgbClr val="000000"/>
                </a:solidFill>
              </a:rPr>
              <a:t>deyiladi</a:t>
            </a:r>
            <a:r>
              <a:rPr lang="en-US" sz="2000" i="1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2000" i="1" dirty="0">
                <a:solidFill>
                  <a:srgbClr val="000000"/>
                </a:solidFill>
              </a:rPr>
              <a:t>2. </a:t>
            </a:r>
            <a:r>
              <a:rPr lang="en-US" sz="2000" i="1" dirty="0" err="1">
                <a:solidFill>
                  <a:srgbClr val="000000"/>
                </a:solidFill>
              </a:rPr>
              <a:t>Ko‘chirma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va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o‘zlashtirma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gaplar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bir-biridan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nimasi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bilan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farq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qiladi</a:t>
            </a:r>
            <a:r>
              <a:rPr lang="en-US" sz="2000" i="1" dirty="0">
                <a:solidFill>
                  <a:srgbClr val="000000"/>
                </a:solidFill>
              </a:rPr>
              <a:t>?</a:t>
            </a:r>
            <a:endParaRPr lang="en-US" sz="1000" i="1" dirty="0" smtClean="0">
              <a:solidFill>
                <a:srgbClr val="000000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55" y="1872072"/>
            <a:ext cx="1000230" cy="1098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0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1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416" y="575928"/>
            <a:ext cx="55806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 189-mashq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i="1" dirty="0" err="1" smtClean="0">
                <a:solidFill>
                  <a:srgbClr val="000000"/>
                </a:solidFill>
              </a:rPr>
              <a:t>Nuqtalar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o‘rniga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ko‘chirma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gaplar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qo‘ying</a:t>
            </a:r>
            <a:r>
              <a:rPr lang="en-US" sz="2000" i="1" dirty="0" smtClean="0">
                <a:solidFill>
                  <a:srgbClr val="000000"/>
                </a:solidFill>
              </a:rPr>
              <a:t>. </a:t>
            </a:r>
            <a:r>
              <a:rPr lang="en-US" sz="2000" i="1" dirty="0" err="1" smtClean="0">
                <a:solidFill>
                  <a:srgbClr val="000000"/>
                </a:solidFill>
              </a:rPr>
              <a:t>Ko‘chirma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gaplarni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o‘zlashtirma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aylantiring</a:t>
            </a:r>
            <a:r>
              <a:rPr lang="en-US" sz="2000" i="1" dirty="0" smtClean="0">
                <a:solidFill>
                  <a:srgbClr val="000000"/>
                </a:solidFill>
              </a:rPr>
              <a:t>. </a:t>
            </a:r>
          </a:p>
          <a:p>
            <a:pPr algn="just"/>
            <a:endParaRPr lang="en-US" sz="1000" b="1" i="1" dirty="0" smtClean="0">
              <a:solidFill>
                <a:srgbClr val="000000"/>
              </a:solidFill>
            </a:endParaRPr>
          </a:p>
          <a:p>
            <a:pPr algn="just"/>
            <a:r>
              <a:rPr lang="it-IT" sz="2000" dirty="0" smtClean="0">
                <a:solidFill>
                  <a:srgbClr val="000000"/>
                </a:solidFill>
              </a:rPr>
              <a:t>     1</a:t>
            </a:r>
            <a:r>
              <a:rPr lang="it-IT" sz="2000" dirty="0">
                <a:solidFill>
                  <a:srgbClr val="000000"/>
                </a:solidFill>
              </a:rPr>
              <a:t>. Do‘stim dedi</a:t>
            </a:r>
            <a:r>
              <a:rPr lang="it-IT" sz="2000" dirty="0" smtClean="0">
                <a:solidFill>
                  <a:srgbClr val="000000"/>
                </a:solidFill>
              </a:rPr>
              <a:t>: </a:t>
            </a:r>
            <a:r>
              <a:rPr lang="en-US" sz="2000" b="1" i="1" dirty="0">
                <a:solidFill>
                  <a:srgbClr val="000000"/>
                </a:solidFill>
              </a:rPr>
              <a:t>“</a:t>
            </a:r>
            <a:r>
              <a:rPr lang="it-IT" sz="2000" dirty="0" smtClean="0">
                <a:solidFill>
                  <a:srgbClr val="000000"/>
                </a:solidFill>
              </a:rPr>
              <a:t>...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”</a:t>
            </a:r>
            <a:r>
              <a:rPr lang="it-IT" sz="2000" b="1" dirty="0" smtClean="0">
                <a:solidFill>
                  <a:srgbClr val="000000"/>
                </a:solidFill>
              </a:rPr>
              <a:t>.</a:t>
            </a:r>
            <a:r>
              <a:rPr lang="it-IT" sz="2000" dirty="0" smtClean="0">
                <a:solidFill>
                  <a:srgbClr val="000000"/>
                </a:solidFill>
              </a:rPr>
              <a:t> 2</a:t>
            </a:r>
            <a:r>
              <a:rPr lang="it-IT" sz="2000" dirty="0">
                <a:solidFill>
                  <a:srgbClr val="000000"/>
                </a:solidFill>
              </a:rPr>
              <a:t>. Sinfdoshim mendan so‘radi</a:t>
            </a:r>
            <a:r>
              <a:rPr lang="it-IT" sz="2000" b="1" dirty="0">
                <a:solidFill>
                  <a:srgbClr val="000000"/>
                </a:solidFill>
              </a:rPr>
              <a:t>: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en-US" sz="2000" b="1" i="1" dirty="0">
                <a:solidFill>
                  <a:srgbClr val="000000"/>
                </a:solidFill>
              </a:rPr>
              <a:t>“</a:t>
            </a:r>
            <a:r>
              <a:rPr lang="it-IT" sz="2000" dirty="0" smtClean="0">
                <a:solidFill>
                  <a:srgbClr val="000000"/>
                </a:solidFill>
              </a:rPr>
              <a:t>...</a:t>
            </a:r>
            <a:r>
              <a:rPr lang="it-IT" sz="2000" b="1" dirty="0" smtClean="0">
                <a:solidFill>
                  <a:srgbClr val="000000"/>
                </a:solidFill>
              </a:rPr>
              <a:t>?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” 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O‘qituvchimiz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“</a:t>
            </a:r>
            <a:r>
              <a:rPr lang="en-US" sz="2000" dirty="0" smtClean="0">
                <a:solidFill>
                  <a:srgbClr val="000000"/>
                </a:solidFill>
              </a:rPr>
              <a:t>...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”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– </a:t>
            </a:r>
            <a:r>
              <a:rPr lang="en-US" sz="2000" dirty="0" err="1">
                <a:solidFill>
                  <a:srgbClr val="000000"/>
                </a:solidFill>
              </a:rPr>
              <a:t>dedi</a:t>
            </a:r>
            <a:r>
              <a:rPr lang="en-US" sz="2000" dirty="0" smtClean="0">
                <a:solidFill>
                  <a:srgbClr val="000000"/>
                </a:solidFill>
              </a:rPr>
              <a:t>.  </a:t>
            </a:r>
            <a:r>
              <a:rPr lang="en-US" sz="2000" dirty="0">
                <a:solidFill>
                  <a:srgbClr val="000000"/>
                </a:solidFill>
              </a:rPr>
              <a:t>4. </a:t>
            </a:r>
            <a:r>
              <a:rPr lang="en-US" sz="2000" dirty="0" err="1">
                <a:solidFill>
                  <a:srgbClr val="000000"/>
                </a:solidFill>
              </a:rPr>
              <a:t>Maktab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direktori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o‘quvchilarga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qarata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dedi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“</a:t>
            </a:r>
            <a:r>
              <a:rPr lang="en-US" sz="2000" dirty="0" smtClean="0">
                <a:solidFill>
                  <a:srgbClr val="000000"/>
                </a:solidFill>
              </a:rPr>
              <a:t>...</a:t>
            </a:r>
            <a:r>
              <a:rPr lang="en-US" sz="2000" b="1" dirty="0" smtClean="0">
                <a:solidFill>
                  <a:srgbClr val="000000"/>
                </a:solidFill>
              </a:rPr>
              <a:t>!</a:t>
            </a:r>
            <a:r>
              <a:rPr lang="en-US" sz="2000" b="1" i="1" dirty="0">
                <a:solidFill>
                  <a:srgbClr val="000000"/>
                </a:solidFill>
              </a:rPr>
              <a:t> ”</a:t>
            </a:r>
          </a:p>
        </p:txBody>
      </p:sp>
    </p:spTree>
    <p:extLst>
      <p:ext uri="{BB962C8B-B14F-4D97-AF65-F5344CB8AC3E}">
        <p14:creationId xmlns:p14="http://schemas.microsoft.com/office/powerpoint/2010/main" val="28359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Berilgan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topshiriqni</a:t>
            </a:r>
            <a:r>
              <a:rPr lang="en-US" sz="2400" dirty="0" smtClean="0"/>
              <a:t> </a:t>
            </a:r>
            <a:r>
              <a:rPr lang="en-US" sz="2400" dirty="0" err="1" smtClean="0"/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577667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rgbClr val="000000"/>
                </a:solidFill>
              </a:rPr>
              <a:t>   </a:t>
            </a:r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 err="1" smtClean="0">
                <a:solidFill>
                  <a:srgbClr val="0000FF"/>
                </a:solidFill>
              </a:rPr>
              <a:t>Odob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o‘rgatsalar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quloq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sol</a:t>
            </a:r>
            <a:r>
              <a:rPr lang="en-US" sz="2000" b="1" dirty="0" smtClean="0">
                <a:solidFill>
                  <a:srgbClr val="0000FF"/>
                </a:solidFill>
              </a:rPr>
              <a:t>,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</a:t>
            </a:r>
            <a:r>
              <a:rPr lang="en-US" sz="2000" dirty="0" err="1">
                <a:solidFill>
                  <a:srgbClr val="000000"/>
                </a:solidFill>
              </a:rPr>
              <a:t>deydi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Yusufiy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  <a:r>
              <a:rPr lang="en-US" sz="2000" dirty="0">
                <a:solidFill>
                  <a:srgbClr val="000000"/>
                </a:solidFill>
              </a:rPr>
              <a:t> –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Birov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odob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o‘rgatsa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o‘rganmagan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kishi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hayvon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kabidir</a:t>
            </a:r>
            <a:r>
              <a:rPr lang="en-US" sz="2000" b="1" dirty="0" smtClean="0">
                <a:solidFill>
                  <a:srgbClr val="0000FF"/>
                </a:solidFill>
              </a:rPr>
              <a:t>”.</a:t>
            </a:r>
            <a:r>
              <a:rPr lang="en-US" sz="2000" dirty="0" smtClean="0">
                <a:solidFill>
                  <a:srgbClr val="0000FF"/>
                </a:solidFill>
              </a:rPr>
              <a:t>           </a:t>
            </a:r>
            <a:r>
              <a:rPr lang="en-US" sz="2000" b="1" i="1" dirty="0" smtClean="0">
                <a:solidFill>
                  <a:srgbClr val="0000FF"/>
                </a:solidFill>
              </a:rPr>
              <a:t>“K,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–m.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K”.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421" y="1764060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Alisher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Navoiy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deganlar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 err="1" smtClean="0">
                <a:solidFill>
                  <a:srgbClr val="0000FF"/>
                </a:solidFill>
              </a:rPr>
              <a:t>Befoyda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so‘zni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ko‘p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aytma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foydalig</a:t>
            </a:r>
            <a:r>
              <a:rPr lang="en-US" sz="2000" dirty="0">
                <a:solidFill>
                  <a:srgbClr val="0000FF"/>
                </a:solidFill>
              </a:rPr>
              <a:t>‘ </a:t>
            </a:r>
            <a:r>
              <a:rPr lang="en-US" sz="2000" dirty="0" err="1">
                <a:solidFill>
                  <a:srgbClr val="0000FF"/>
                </a:solidFill>
              </a:rPr>
              <a:t>so‘zni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ko‘p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eshiturdan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qaytma</a:t>
            </a:r>
            <a:r>
              <a:rPr lang="en-US" sz="2000" b="1" dirty="0" smtClean="0">
                <a:solidFill>
                  <a:srgbClr val="0000FF"/>
                </a:solidFill>
              </a:rPr>
              <a:t>”.                               </a:t>
            </a:r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“K”.</a:t>
            </a:r>
            <a:endParaRPr lang="en-US" sz="2000" b="1" i="1" dirty="0">
              <a:solidFill>
                <a:srgbClr val="0000FF"/>
              </a:solidFill>
            </a:endParaRPr>
          </a:p>
          <a:p>
            <a:endParaRPr lang="ru-RU" sz="20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868138" y="1260004"/>
            <a:ext cx="489204" cy="295322"/>
          </a:xfrm>
          <a:prstGeom prst="rightArrow">
            <a:avLst/>
          </a:prstGeom>
          <a:solidFill>
            <a:srgbClr val="DF85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879725" y="2425779"/>
            <a:ext cx="489204" cy="295322"/>
          </a:xfrm>
          <a:prstGeom prst="rightArrow">
            <a:avLst/>
          </a:prstGeom>
          <a:solidFill>
            <a:srgbClr val="DF85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Berilgan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topshiriqni</a:t>
            </a:r>
            <a:r>
              <a:rPr lang="en-US" sz="2400" dirty="0" smtClean="0"/>
              <a:t> </a:t>
            </a:r>
            <a:r>
              <a:rPr lang="en-US" sz="2400" dirty="0" err="1" smtClean="0"/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577667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3. </a:t>
            </a:r>
            <a:r>
              <a:rPr lang="en-US" sz="2000" dirty="0" err="1">
                <a:solidFill>
                  <a:srgbClr val="000000"/>
                </a:solidFill>
              </a:rPr>
              <a:t>Navbat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o‘ziga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kelganda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ayvondan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turib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Maxdum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baqirdi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 err="1" smtClean="0">
                <a:solidFill>
                  <a:srgbClr val="0000FF"/>
                </a:solidFill>
              </a:rPr>
              <a:t>Ra’no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akangning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qo‘liga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suv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quy</a:t>
            </a:r>
            <a:r>
              <a:rPr lang="en-US" sz="2000" b="1" dirty="0" smtClean="0">
                <a:solidFill>
                  <a:srgbClr val="0000FF"/>
                </a:solidFill>
              </a:rPr>
              <a:t>!”                 </a:t>
            </a:r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“K!”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421" y="1764060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4.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 smtClean="0">
                <a:solidFill>
                  <a:srgbClr val="0000FF"/>
                </a:solidFill>
              </a:rPr>
              <a:t>Ha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>
                <a:solidFill>
                  <a:srgbClr val="000000"/>
                </a:solidFill>
              </a:rPr>
              <a:t>– </a:t>
            </a:r>
            <a:r>
              <a:rPr lang="en-US" sz="2000" dirty="0" err="1" smtClean="0">
                <a:solidFill>
                  <a:srgbClr val="000000"/>
                </a:solidFill>
              </a:rPr>
              <a:t>dedi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Nafisa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qat’iy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qilib</a:t>
            </a:r>
            <a:r>
              <a:rPr lang="en-US" sz="2000" b="1" dirty="0" smtClean="0">
                <a:solidFill>
                  <a:srgbClr val="00000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–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aytmoqchi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emas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edim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endi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aytadigan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bo‘ldim</a:t>
            </a:r>
            <a:r>
              <a:rPr lang="en-US" sz="2000" b="1" dirty="0" smtClean="0">
                <a:solidFill>
                  <a:srgbClr val="0000FF"/>
                </a:solidFill>
              </a:rPr>
              <a:t>”.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                                </a:t>
            </a:r>
            <a:r>
              <a:rPr lang="en-US" sz="2000" b="1" i="1" dirty="0">
                <a:solidFill>
                  <a:srgbClr val="0000FF"/>
                </a:solidFill>
              </a:rPr>
              <a:t>“K,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>
                <a:solidFill>
                  <a:srgbClr val="000000"/>
                </a:solidFill>
              </a:rPr>
              <a:t>–</a:t>
            </a:r>
            <a:r>
              <a:rPr lang="en-US" sz="2000" b="1" i="1" smtClean="0">
                <a:solidFill>
                  <a:srgbClr val="000000"/>
                </a:solidFill>
              </a:rPr>
              <a:t>m</a:t>
            </a:r>
            <a:r>
              <a:rPr lang="en-US" sz="2000" b="1" i="1">
                <a:solidFill>
                  <a:srgbClr val="000000"/>
                </a:solidFill>
              </a:rPr>
              <a:t>,</a:t>
            </a:r>
            <a:r>
              <a:rPr lang="en-US" sz="2000" b="1" i="1" smtClean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k”.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907617" y="1260004"/>
            <a:ext cx="489204" cy="295322"/>
          </a:xfrm>
          <a:prstGeom prst="rightArrow">
            <a:avLst/>
          </a:prstGeom>
          <a:solidFill>
            <a:srgbClr val="DF85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907617" y="2434820"/>
            <a:ext cx="489204" cy="295322"/>
          </a:xfrm>
          <a:prstGeom prst="rightArrow">
            <a:avLst/>
          </a:prstGeom>
          <a:solidFill>
            <a:srgbClr val="DF85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Ko‘chirma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o‘zlashtirma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429" y="1463544"/>
            <a:ext cx="24122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b="1" dirty="0" err="1" smtClean="0">
                <a:solidFill>
                  <a:srgbClr val="0000FF"/>
                </a:solidFill>
              </a:rPr>
              <a:t>Ko‘chirma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gap</a:t>
            </a:r>
            <a:endParaRPr lang="ru-RU" sz="2000" b="1" i="1" dirty="0">
              <a:solidFill>
                <a:srgbClr val="0000FF"/>
              </a:solidFill>
            </a:endParaRPr>
          </a:p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Hech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bir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o‘zgarishsiz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nutqqa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olib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kirilgan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o‘zganing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gapi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5" y="606563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Стрелка вправо 16"/>
          <p:cNvSpPr/>
          <p:nvPr/>
        </p:nvSpPr>
        <p:spPr>
          <a:xfrm>
            <a:off x="1235305" y="850255"/>
            <a:ext cx="582364" cy="377095"/>
          </a:xfrm>
          <a:prstGeom prst="rightArrow">
            <a:avLst/>
          </a:prstGeom>
          <a:solidFill>
            <a:srgbClr val="CC3399"/>
          </a:solidFill>
          <a:ln>
            <a:solidFill>
              <a:srgbClr val="CC00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95749" y="1512032"/>
            <a:ext cx="25202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O‘zlashtirma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gap </a:t>
            </a:r>
            <a:r>
              <a:rPr lang="en-US" sz="2000" i="1" dirty="0" err="1" smtClean="0">
                <a:solidFill>
                  <a:srgbClr val="000000"/>
                </a:solidFill>
              </a:rPr>
              <a:t>Mazmuni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saqlanib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shakli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o‘zgartirilgan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o‘zganing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gapi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69" y="611932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88" y="625149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Стрелка вправо 17"/>
          <p:cNvSpPr/>
          <p:nvPr/>
        </p:nvSpPr>
        <p:spPr>
          <a:xfrm>
            <a:off x="4051109" y="855624"/>
            <a:ext cx="582364" cy="377095"/>
          </a:xfrm>
          <a:prstGeom prst="rightArrow">
            <a:avLst/>
          </a:prstGeom>
          <a:solidFill>
            <a:srgbClr val="CC3399"/>
          </a:solidFill>
          <a:ln>
            <a:solidFill>
              <a:srgbClr val="CC00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48" y="613897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15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8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Qiyoslang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433" y="1332012"/>
            <a:ext cx="2268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“</a:t>
            </a:r>
            <a:r>
              <a:rPr lang="en-US" sz="2000" dirty="0" err="1" smtClean="0">
                <a:solidFill>
                  <a:srgbClr val="000000"/>
                </a:solidFill>
              </a:rPr>
              <a:t>Tabiat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bizning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onamizdir</a:t>
            </a:r>
            <a:r>
              <a:rPr lang="en-US" sz="2000" b="1" dirty="0" smtClean="0">
                <a:solidFill>
                  <a:srgbClr val="000000"/>
                </a:solidFill>
              </a:rPr>
              <a:t>”,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– </a:t>
            </a:r>
            <a:r>
              <a:rPr lang="en-US" sz="2000" dirty="0" err="1">
                <a:solidFill>
                  <a:srgbClr val="000000"/>
                </a:solidFill>
              </a:rPr>
              <a:t>dedi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muallim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323441" y="647936"/>
            <a:ext cx="2160240" cy="720080"/>
          </a:xfrm>
          <a:prstGeom prst="downArrowCallout">
            <a:avLst>
              <a:gd name="adj1" fmla="val 56655"/>
              <a:gd name="adj2" fmla="val 47302"/>
              <a:gd name="adj3" fmla="val 26438"/>
              <a:gd name="adj4" fmla="val 6209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Ko‘chirma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239765" y="647936"/>
            <a:ext cx="2160240" cy="720080"/>
          </a:xfrm>
          <a:prstGeom prst="downArrowCallout">
            <a:avLst>
              <a:gd name="adj1" fmla="val 56655"/>
              <a:gd name="adj2" fmla="val 47302"/>
              <a:gd name="adj3" fmla="val 26438"/>
              <a:gd name="adj4" fmla="val 62099"/>
            </a:avLst>
          </a:prstGeom>
          <a:solidFill>
            <a:srgbClr val="ECB7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O‘zlashtirma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21763" y="1332012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Muallim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tabiat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onamiz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ekanligini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aytdi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3257767" y="2291257"/>
            <a:ext cx="2160240" cy="828091"/>
          </a:xfrm>
          <a:prstGeom prst="upArrowCallout">
            <a:avLst>
              <a:gd name="adj1" fmla="val 55216"/>
              <a:gd name="adj2" fmla="val 43705"/>
              <a:gd name="adj3" fmla="val 25000"/>
              <a:gd name="adj4" fmla="val 64977"/>
            </a:avLst>
          </a:prstGeom>
          <a:solidFill>
            <a:srgbClr val="ECB7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err="1" smtClean="0"/>
              <a:t>Kengaygan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birikmali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sodda</a:t>
            </a:r>
            <a:r>
              <a:rPr lang="en-US" sz="1800" i="1" dirty="0" smtClean="0"/>
              <a:t> gap</a:t>
            </a:r>
            <a:endParaRPr lang="ru-RU" sz="1800" i="1" dirty="0"/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323441" y="2304120"/>
            <a:ext cx="2160240" cy="828091"/>
          </a:xfrm>
          <a:prstGeom prst="upArrowCallout">
            <a:avLst>
              <a:gd name="adj1" fmla="val 55216"/>
              <a:gd name="adj2" fmla="val 43705"/>
              <a:gd name="adj3" fmla="val 25000"/>
              <a:gd name="adj4" fmla="val 6497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smtClean="0"/>
              <a:t>“K”,</a:t>
            </a:r>
            <a:r>
              <a:rPr lang="en-US" sz="1800" b="1" i="1" dirty="0">
                <a:solidFill>
                  <a:srgbClr val="000000"/>
                </a:solidFill>
              </a:rPr>
              <a:t> </a:t>
            </a:r>
            <a:r>
              <a:rPr lang="en-US" sz="1800" b="1" i="1" dirty="0" smtClean="0">
                <a:solidFill>
                  <a:srgbClr val="000000"/>
                </a:solidFill>
              </a:rPr>
              <a:t>–m.</a:t>
            </a:r>
            <a:endParaRPr lang="ru-RU" sz="1800" b="1" i="1" dirty="0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519685" y="1622757"/>
            <a:ext cx="702078" cy="484632"/>
          </a:xfrm>
          <a:prstGeom prst="leftRightArrow">
            <a:avLst/>
          </a:prstGeom>
          <a:ln>
            <a:solidFill>
              <a:srgbClr val="FF66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0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0" grpId="0" animBg="1"/>
      <p:bldP spid="11" grpId="0"/>
      <p:bldP spid="5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Qiyoslang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855" y="1944080"/>
            <a:ext cx="3481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en-US" sz="2000" dirty="0" err="1" smtClean="0">
                <a:solidFill>
                  <a:srgbClr val="000000"/>
                </a:solidFill>
              </a:rPr>
              <a:t>Qurbon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ota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ertaga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kelishini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aytdi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6025" r="7672" b="4218"/>
          <a:stretch/>
        </p:blipFill>
        <p:spPr>
          <a:xfrm>
            <a:off x="107417" y="1240630"/>
            <a:ext cx="526786" cy="5234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9486" y="1224000"/>
            <a:ext cx="194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00FF"/>
                </a:solidFill>
              </a:rPr>
              <a:t>Ko‘chirma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gapli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qo‘shma</a:t>
            </a:r>
            <a:r>
              <a:rPr lang="en-US" sz="2000" i="1" dirty="0" smtClean="0">
                <a:solidFill>
                  <a:srgbClr val="0000FF"/>
                </a:solidFill>
              </a:rPr>
              <a:t> gap</a:t>
            </a:r>
            <a:endParaRPr lang="ru-RU" sz="2000" i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421" y="575928"/>
            <a:ext cx="3492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en-US" sz="2000" dirty="0" err="1" smtClean="0">
                <a:solidFill>
                  <a:srgbClr val="000000"/>
                </a:solidFill>
              </a:rPr>
              <a:t>Qurbon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ota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dedi</a:t>
            </a:r>
            <a:r>
              <a:rPr lang="en-US" sz="2000" b="1" dirty="0" smtClean="0">
                <a:solidFill>
                  <a:srgbClr val="000000"/>
                </a:solidFill>
              </a:rPr>
              <a:t>: “</a:t>
            </a:r>
            <a:r>
              <a:rPr lang="en-US" sz="2000" dirty="0" smtClean="0">
                <a:solidFill>
                  <a:srgbClr val="000000"/>
                </a:solidFill>
              </a:rPr>
              <a:t>Men </a:t>
            </a:r>
            <a:r>
              <a:rPr lang="en-US" sz="2000" dirty="0" err="1" smtClean="0">
                <a:solidFill>
                  <a:srgbClr val="000000"/>
                </a:solidFill>
              </a:rPr>
              <a:t>ertaga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kelaman</a:t>
            </a:r>
            <a:r>
              <a:rPr lang="en-US" sz="2000" b="1" dirty="0" smtClean="0">
                <a:solidFill>
                  <a:srgbClr val="000000"/>
                </a:solidFill>
              </a:rPr>
              <a:t>”.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6025" r="7672" b="4218"/>
          <a:stretch/>
        </p:blipFill>
        <p:spPr>
          <a:xfrm>
            <a:off x="107417" y="2608782"/>
            <a:ext cx="526786" cy="5234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9485" y="2670442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CC0066"/>
                </a:solidFill>
              </a:rPr>
              <a:t>O‘zlashtirma</a:t>
            </a:r>
            <a:r>
              <a:rPr lang="en-US" sz="2000" i="1" dirty="0" smtClean="0">
                <a:solidFill>
                  <a:srgbClr val="CC0066"/>
                </a:solidFill>
              </a:rPr>
              <a:t> gap</a:t>
            </a:r>
            <a:endParaRPr lang="ru-RU" sz="2000" i="1" dirty="0">
              <a:solidFill>
                <a:srgbClr val="CC0066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43821" y="575928"/>
            <a:ext cx="0" cy="2556284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5829" y="611932"/>
            <a:ext cx="1818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</a:rPr>
              <a:t>Tinish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belgilari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5829" y="1501311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</a:rPr>
              <a:t>dedi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3708" y="1497198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</a:rPr>
              <a:t>aytdi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561366" y="1586138"/>
            <a:ext cx="402342" cy="322614"/>
          </a:xfrm>
          <a:prstGeom prst="rightArrow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907976" y="2097968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</a:rPr>
              <a:t>q</a:t>
            </a:r>
            <a:r>
              <a:rPr lang="en-US" sz="2000" i="1" dirty="0" err="1" smtClean="0">
                <a:solidFill>
                  <a:srgbClr val="000000"/>
                </a:solidFill>
              </a:rPr>
              <a:t>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3901" y="2730381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</a:rPr>
              <a:t>sodda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4576175" y="2490659"/>
            <a:ext cx="402342" cy="322614"/>
          </a:xfrm>
          <a:prstGeom prst="rightArrow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26" y="975020"/>
            <a:ext cx="473039" cy="4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16" grpId="0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Shakliy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o‘zgarishlar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5" y="655784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Стрелка вправо 18"/>
          <p:cNvSpPr/>
          <p:nvPr/>
        </p:nvSpPr>
        <p:spPr>
          <a:xfrm>
            <a:off x="1158106" y="871808"/>
            <a:ext cx="582364" cy="377095"/>
          </a:xfrm>
          <a:prstGeom prst="rightArrow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50" y="671480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37" y="663632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Стрелка вправо 17"/>
          <p:cNvSpPr/>
          <p:nvPr/>
        </p:nvSpPr>
        <p:spPr>
          <a:xfrm>
            <a:off x="4146438" y="879656"/>
            <a:ext cx="582364" cy="377095"/>
          </a:xfrm>
          <a:prstGeom prst="rightArrow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6" y="655784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15429" y="1728056"/>
            <a:ext cx="1980220" cy="71583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/>
              <a:t>Ko‘chirma</a:t>
            </a:r>
            <a:r>
              <a:rPr lang="en-US" sz="2000" b="1" i="1" dirty="0" smtClean="0"/>
              <a:t> gap </a:t>
            </a:r>
            <a:r>
              <a:rPr lang="en-US" sz="2000" b="1" i="1" dirty="0" err="1" smtClean="0"/>
              <a:t>kesimi</a:t>
            </a:r>
            <a:endParaRPr lang="ru-RU" sz="2000" b="1" i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33957" y="1728056"/>
            <a:ext cx="2646068" cy="71583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-(i)</a:t>
            </a:r>
            <a:r>
              <a:rPr lang="en-US" sz="2000" b="1" i="1" dirty="0" err="1" smtClean="0"/>
              <a:t>sh</a:t>
            </a:r>
            <a:r>
              <a:rPr lang="en-US" sz="2000" b="1" i="1" dirty="0" smtClean="0"/>
              <a:t>, -</a:t>
            </a:r>
            <a:r>
              <a:rPr lang="en-US" sz="2000" b="1" i="1" dirty="0" err="1" smtClean="0"/>
              <a:t>gan</a:t>
            </a:r>
            <a:r>
              <a:rPr lang="en-US" sz="2000" b="1" i="1" dirty="0" smtClean="0"/>
              <a:t>, -</a:t>
            </a:r>
            <a:r>
              <a:rPr lang="en-US" sz="2000" b="1" i="1" dirty="0" err="1" smtClean="0"/>
              <a:t>lik</a:t>
            </a:r>
            <a:r>
              <a:rPr lang="en-US" sz="2000" b="1" i="1" dirty="0" smtClean="0"/>
              <a:t>, </a:t>
            </a:r>
            <a:br>
              <a:rPr lang="en-US" sz="2000" b="1" i="1" dirty="0" smtClean="0"/>
            </a:br>
            <a:r>
              <a:rPr lang="en-US" sz="2000" b="1" i="1" dirty="0" smtClean="0"/>
              <a:t>-</a:t>
            </a:r>
            <a:r>
              <a:rPr lang="en-US" sz="2000" b="1" i="1" dirty="0" err="1" smtClean="0"/>
              <a:t>ganlik</a:t>
            </a:r>
            <a:endParaRPr lang="ru-RU" sz="2000" b="1" i="1" dirty="0"/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1943620" y="2443892"/>
            <a:ext cx="1410729" cy="233198"/>
          </a:xfrm>
          <a:prstGeom prst="curvedUpArrow">
            <a:avLst>
              <a:gd name="adj1" fmla="val 63877"/>
              <a:gd name="adj2" fmla="val 126776"/>
              <a:gd name="adj3" fmla="val 44747"/>
            </a:avLst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275769" y="2592152"/>
            <a:ext cx="2304256" cy="504056"/>
          </a:xfrm>
          <a:prstGeom prst="wedgeRectCallout">
            <a:avLst>
              <a:gd name="adj1" fmla="val 39196"/>
              <a:gd name="adj2" fmla="val -77596"/>
            </a:avLst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Kengaygan</a:t>
            </a:r>
            <a:r>
              <a:rPr lang="en-US" sz="1800" dirty="0" smtClean="0"/>
              <a:t> </a:t>
            </a:r>
            <a:r>
              <a:rPr lang="en-US" sz="1800" dirty="0" err="1" smtClean="0"/>
              <a:t>to‘ldiruvchili</a:t>
            </a:r>
            <a:r>
              <a:rPr lang="en-US" sz="1800" dirty="0" smtClean="0"/>
              <a:t> </a:t>
            </a:r>
            <a:r>
              <a:rPr lang="en-US" sz="1800" dirty="0" err="1" smtClean="0"/>
              <a:t>birikma</a:t>
            </a:r>
            <a:endParaRPr lang="ru-RU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9445" y="2660094"/>
            <a:ext cx="1293944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-</a:t>
            </a:r>
            <a:r>
              <a:rPr lang="en-US" sz="2000" b="1" i="1" dirty="0" err="1" smtClean="0">
                <a:solidFill>
                  <a:srgbClr val="000000"/>
                </a:solidFill>
              </a:rPr>
              <a:t>ni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shakli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cxnSp>
        <p:nvCxnSpPr>
          <p:cNvPr id="26" name="Прямая со стрелкой 25"/>
          <p:cNvCxnSpPr>
            <a:endCxn id="12" idx="3"/>
          </p:cNvCxnSpPr>
          <p:nvPr/>
        </p:nvCxnSpPr>
        <p:spPr>
          <a:xfrm flipH="1">
            <a:off x="1653389" y="2860149"/>
            <a:ext cx="1622380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5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8" grpId="0" animBg="1"/>
      <p:bldP spid="25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185-mashq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03" y="575928"/>
            <a:ext cx="560553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 1.O.Hojiyeva </a:t>
            </a:r>
            <a:r>
              <a:rPr lang="en-US" sz="2000" dirty="0" err="1">
                <a:solidFill>
                  <a:srgbClr val="000000"/>
                </a:solidFill>
              </a:rPr>
              <a:t>xalqni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og‘ir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sinovlar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mashaqqatlar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ulug</a:t>
            </a:r>
            <a:r>
              <a:rPr lang="en-US" sz="2000" dirty="0" smtClean="0">
                <a:solidFill>
                  <a:srgbClr val="000000"/>
                </a:solidFill>
              </a:rPr>
              <a:t>‘ </a:t>
            </a:r>
            <a:r>
              <a:rPr lang="it-IT" sz="2000" dirty="0" smtClean="0">
                <a:solidFill>
                  <a:srgbClr val="000000"/>
                </a:solidFill>
              </a:rPr>
              <a:t>o‘zgarishlar </a:t>
            </a:r>
            <a:r>
              <a:rPr lang="it-IT" sz="2000" dirty="0">
                <a:solidFill>
                  <a:srgbClr val="000000"/>
                </a:solidFill>
              </a:rPr>
              <a:t>jipslashtir</a:t>
            </a:r>
            <a:r>
              <a:rPr lang="it-IT" sz="2000" b="1" dirty="0">
                <a:solidFill>
                  <a:srgbClr val="000000"/>
                </a:solidFill>
              </a:rPr>
              <a:t>ish</a:t>
            </a:r>
            <a:r>
              <a:rPr lang="it-IT" sz="2000" dirty="0">
                <a:solidFill>
                  <a:srgbClr val="000000"/>
                </a:solidFill>
              </a:rPr>
              <a:t>ini, uning kuch-qudratini </a:t>
            </a:r>
            <a:r>
              <a:rPr lang="it-IT" sz="2000" dirty="0" smtClean="0">
                <a:solidFill>
                  <a:srgbClr val="000000"/>
                </a:solidFill>
              </a:rPr>
              <a:t>imtihon </a:t>
            </a:r>
            <a:r>
              <a:rPr lang="en-US" sz="2000" dirty="0" err="1" smtClean="0">
                <a:solidFill>
                  <a:srgbClr val="000000"/>
                </a:solidFill>
              </a:rPr>
              <a:t>qil</a:t>
            </a:r>
            <a:r>
              <a:rPr lang="en-US" sz="2000" b="1" dirty="0" err="1" smtClean="0">
                <a:solidFill>
                  <a:srgbClr val="000000"/>
                </a:solidFill>
              </a:rPr>
              <a:t>ish</a:t>
            </a:r>
            <a:r>
              <a:rPr lang="en-US" sz="2000" dirty="0" err="1" smtClean="0">
                <a:solidFill>
                  <a:srgbClr val="000000"/>
                </a:solidFill>
              </a:rPr>
              <a:t>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yozadi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1597154" y="1656048"/>
            <a:ext cx="2556284" cy="360040"/>
          </a:xfrm>
          <a:prstGeom prst="snip1Rect">
            <a:avLst/>
          </a:prstGeom>
          <a:ln>
            <a:solidFill>
              <a:srgbClr val="00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O‘zlashtirma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93763" y="2088096"/>
            <a:ext cx="560553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Amakim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bizga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uqtirdi</a:t>
            </a:r>
            <a:r>
              <a:rPr lang="en-US" sz="2000" b="1" dirty="0">
                <a:solidFill>
                  <a:srgbClr val="000000"/>
                </a:solidFill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</a:rPr>
              <a:t>“</a:t>
            </a:r>
            <a:r>
              <a:rPr lang="en-US" sz="2000" dirty="0" err="1" smtClean="0">
                <a:solidFill>
                  <a:srgbClr val="000000"/>
                </a:solidFill>
              </a:rPr>
              <a:t>Bir-biringiz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ahil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bo‘linglar</a:t>
            </a:r>
            <a:r>
              <a:rPr lang="en-US" sz="2000" b="1" dirty="0" smtClean="0">
                <a:solidFill>
                  <a:srgbClr val="000000"/>
                </a:solidFill>
              </a:rPr>
              <a:t>!”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1607127" y="2664160"/>
            <a:ext cx="2556284" cy="360040"/>
          </a:xfrm>
          <a:prstGeom prst="snip1Rect">
            <a:avLst/>
          </a:prstGeom>
          <a:ln>
            <a:solidFill>
              <a:srgbClr val="00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“K!”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6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185-mashq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03" y="575928"/>
            <a:ext cx="560553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3. </a:t>
            </a:r>
            <a:r>
              <a:rPr lang="en-US" sz="2000" dirty="0" err="1">
                <a:solidFill>
                  <a:srgbClr val="000000"/>
                </a:solidFill>
              </a:rPr>
              <a:t>G‘afur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G‘ulom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Erkin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Vohidovning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mudragan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aruzni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uyg‘otib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yubor</a:t>
            </a:r>
            <a:r>
              <a:rPr lang="en-US" sz="2000" b="1" dirty="0" err="1">
                <a:solidFill>
                  <a:srgbClr val="000000"/>
                </a:solidFill>
              </a:rPr>
              <a:t>gan</a:t>
            </a:r>
            <a:r>
              <a:rPr lang="en-US" sz="2000" dirty="0" err="1">
                <a:solidFill>
                  <a:srgbClr val="000000"/>
                </a:solidFill>
              </a:rPr>
              <a:t>ini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uni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arab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fors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so‘zlaridan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tozalab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sof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o‘zbek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g‘azalini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yaratayot</a:t>
            </a:r>
            <a:r>
              <a:rPr lang="en-US" sz="2000" b="1" dirty="0" err="1">
                <a:solidFill>
                  <a:srgbClr val="000000"/>
                </a:solidFill>
              </a:rPr>
              <a:t>gan</a:t>
            </a:r>
            <a:r>
              <a:rPr lang="en-US" sz="2000" dirty="0" err="1">
                <a:solidFill>
                  <a:srgbClr val="000000"/>
                </a:solidFill>
              </a:rPr>
              <a:t>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gapirdi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3547" y="690327"/>
            <a:ext cx="34584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- - - - - - - - - - - - - - - - - -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1607127" y="2232112"/>
            <a:ext cx="2556284" cy="360040"/>
          </a:xfrm>
          <a:prstGeom prst="snip1Rect">
            <a:avLst/>
          </a:prstGeom>
          <a:ln>
            <a:solidFill>
              <a:srgbClr val="00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O‘zlashtirma</a:t>
            </a:r>
            <a:r>
              <a:rPr lang="en-US" sz="2000" dirty="0" smtClean="0"/>
              <a:t> gap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0379" y="978359"/>
            <a:ext cx="56055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- - - - - - - - - - - - - - - - - - - - - - - - - - - - -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508" y="1302395"/>
            <a:ext cx="56055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- - - - - - - - - - - - - - - - - - - - - - - - - - - - - 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17" y="1626431"/>
            <a:ext cx="19659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- - - - - - - - - -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9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159274</TotalTime>
  <Words>793</Words>
  <Application>Microsoft Office PowerPoint</Application>
  <PresentationFormat>Произвольный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Berilgan topshiriqni tekshirish</vt:lpstr>
      <vt:lpstr>Berilgan topshiriqni tekshirish</vt:lpstr>
      <vt:lpstr>Ko‘chirma va o‘zlashtirma gaplar</vt:lpstr>
      <vt:lpstr>Qiyoslang</vt:lpstr>
      <vt:lpstr>Qiyoslang </vt:lpstr>
      <vt:lpstr>Shakliy o‘zgarishlar</vt:lpstr>
      <vt:lpstr>185-mashq</vt:lpstr>
      <vt:lpstr>185-mashq</vt:lpstr>
      <vt:lpstr>185-mashq</vt:lpstr>
      <vt:lpstr>186-mashq</vt:lpstr>
      <vt:lpstr>186-mashq</vt:lpstr>
      <vt:lpstr>187-mashq</vt:lpstr>
      <vt:lpstr>187-mashq</vt:lpstr>
      <vt:lpstr>187-mashq</vt:lpstr>
      <vt:lpstr>Mustahkamlash uchun savollar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2532</cp:revision>
  <dcterms:created xsi:type="dcterms:W3CDTF">2014-10-08T23:03:32Z</dcterms:created>
  <dcterms:modified xsi:type="dcterms:W3CDTF">2021-03-09T18:19:20Z</dcterms:modified>
</cp:coreProperties>
</file>