
<file path=[Content_Types].xml><?xml version="1.0" encoding="utf-8"?>
<Types xmlns="http://schemas.openxmlformats.org/package/2006/content-types">
  <Default Extension="tmp" ContentType="image/png"/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0"/>
  </p:notesMasterIdLst>
  <p:sldIdLst>
    <p:sldId id="1414" r:id="rId11"/>
    <p:sldId id="1876" r:id="rId12"/>
    <p:sldId id="1819" r:id="rId13"/>
    <p:sldId id="1877" r:id="rId14"/>
    <p:sldId id="1878" r:id="rId15"/>
    <p:sldId id="1879" r:id="rId16"/>
    <p:sldId id="1849" r:id="rId17"/>
    <p:sldId id="1873" r:id="rId18"/>
    <p:sldId id="1868" r:id="rId19"/>
    <p:sldId id="1870" r:id="rId20"/>
    <p:sldId id="1880" r:id="rId21"/>
    <p:sldId id="1881" r:id="rId22"/>
    <p:sldId id="1853" r:id="rId23"/>
    <p:sldId id="1882" r:id="rId24"/>
    <p:sldId id="1874" r:id="rId25"/>
    <p:sldId id="1883" r:id="rId26"/>
    <p:sldId id="1884" r:id="rId27"/>
    <p:sldId id="1746" r:id="rId28"/>
    <p:sldId id="1863" r:id="rId2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876"/>
            <p14:sldId id="1819"/>
            <p14:sldId id="1877"/>
            <p14:sldId id="1878"/>
            <p14:sldId id="1879"/>
            <p14:sldId id="1849"/>
            <p14:sldId id="1873"/>
            <p14:sldId id="1868"/>
            <p14:sldId id="1870"/>
            <p14:sldId id="1880"/>
            <p14:sldId id="1881"/>
            <p14:sldId id="1853"/>
            <p14:sldId id="1882"/>
            <p14:sldId id="1874"/>
            <p14:sldId id="1883"/>
            <p14:sldId id="1884"/>
            <p14:sldId id="1746"/>
            <p14:sldId id="1863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0000FF"/>
    <a:srgbClr val="000000"/>
    <a:srgbClr val="ECB7FF"/>
    <a:srgbClr val="CC3399"/>
    <a:srgbClr val="66FF66"/>
    <a:srgbClr val="00FF00"/>
    <a:srgbClr val="FF6600"/>
    <a:srgbClr val="DF85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mp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7.xml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61298" y="1084915"/>
            <a:ext cx="3636404" cy="1245190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/>
            <a:r>
              <a:rPr lang="en-US" sz="2000" b="1" dirty="0" err="1" smtClean="0">
                <a:solidFill>
                  <a:srgbClr val="000000"/>
                </a:solidFill>
                <a:latin typeface="Arial"/>
                <a:cs typeface="Arial"/>
              </a:rPr>
              <a:t>Mavzu</a:t>
            </a:r>
            <a:r>
              <a:rPr lang="en-US" sz="2000" b="1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</a:p>
          <a:p>
            <a:pPr algn="ctr"/>
            <a:r>
              <a:rPr lang="en-US" sz="2000" b="1" dirty="0" err="1" smtClean="0">
                <a:solidFill>
                  <a:srgbClr val="002060"/>
                </a:solidFill>
              </a:rPr>
              <a:t>Ko‘chirma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gapli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qo‘shma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gaplarda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tinish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belgilarining</a:t>
            </a:r>
            <a:r>
              <a:rPr lang="en-US" sz="2000" b="1" dirty="0" smtClean="0">
                <a:solidFill>
                  <a:srgbClr val="002060"/>
                </a:solidFill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</a:rPr>
              <a:t>qo‘llanishi</a:t>
            </a:r>
            <a:endParaRPr lang="nn-NO" sz="2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51433" y="1084915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51433" y="2088096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889" y="1245561"/>
            <a:ext cx="1290904" cy="158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700487" y="2376128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Tinish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belgilarining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qo‘llanishi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575928"/>
            <a:ext cx="55148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Esda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</a:rPr>
              <a:t>saqlang</a:t>
            </a:r>
            <a:r>
              <a:rPr lang="en-US" sz="2000" b="1" i="1" dirty="0">
                <a:solidFill>
                  <a:srgbClr val="000000"/>
                </a:solidFill>
              </a:rPr>
              <a:t>. </a:t>
            </a:r>
            <a:r>
              <a:rPr lang="en-US" sz="2000" i="1" dirty="0" err="1">
                <a:solidFill>
                  <a:srgbClr val="000000"/>
                </a:solidFill>
              </a:rPr>
              <a:t>Ko‘chirma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gaplar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alohida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abzas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ko‘rinishida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sv-SE" sz="2000" i="1" dirty="0" smtClean="0">
                <a:solidFill>
                  <a:srgbClr val="000000"/>
                </a:solidFill>
              </a:rPr>
              <a:t>yangi </a:t>
            </a:r>
            <a:r>
              <a:rPr lang="sv-SE" sz="2000" i="1" dirty="0">
                <a:solidFill>
                  <a:srgbClr val="000000"/>
                </a:solidFill>
              </a:rPr>
              <a:t>qatordan emas, balki muallif gapi bilan ketma-ket </a:t>
            </a:r>
            <a:r>
              <a:rPr lang="sv-SE" sz="2000" i="1" dirty="0" smtClean="0">
                <a:solidFill>
                  <a:srgbClr val="000000"/>
                </a:solidFill>
              </a:rPr>
              <a:t>bir </a:t>
            </a:r>
            <a:r>
              <a:rPr lang="en-US" sz="2000" i="1" dirty="0" err="1" smtClean="0">
                <a:solidFill>
                  <a:srgbClr val="000000"/>
                </a:solidFill>
              </a:rPr>
              <a:t>qatorda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berilgan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bo‘lsa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qo‘shtirnoqqa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olinadi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Muning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ustiga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yana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ta’na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ham </a:t>
            </a:r>
            <a:r>
              <a:rPr lang="en-US" sz="2000" dirty="0" err="1">
                <a:solidFill>
                  <a:srgbClr val="000000"/>
                </a:solidFill>
              </a:rPr>
              <a:t>qilib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qo‘ydi</a:t>
            </a:r>
            <a:r>
              <a:rPr lang="en-US" sz="2000" b="1" dirty="0">
                <a:solidFill>
                  <a:srgbClr val="000000"/>
                </a:solidFill>
              </a:rPr>
              <a:t>: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</a:rPr>
              <a:t>“</a:t>
            </a:r>
            <a:r>
              <a:rPr lang="en-US" sz="2000" dirty="0" smtClean="0">
                <a:solidFill>
                  <a:srgbClr val="0000FF"/>
                </a:solidFill>
              </a:rPr>
              <a:t>Kim </a:t>
            </a:r>
            <a:r>
              <a:rPr lang="en-US" sz="2000" dirty="0" err="1">
                <a:solidFill>
                  <a:srgbClr val="0000FF"/>
                </a:solidFill>
              </a:rPr>
              <a:t>olardi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endi</a:t>
            </a:r>
            <a:r>
              <a:rPr lang="en-US" sz="2000" dirty="0">
                <a:solidFill>
                  <a:srgbClr val="0000FF"/>
                </a:solidFill>
              </a:rPr>
              <a:t> u </a:t>
            </a:r>
            <a:r>
              <a:rPr lang="en-US" sz="2000" dirty="0" err="1">
                <a:solidFill>
                  <a:srgbClr val="0000FF"/>
                </a:solidFill>
              </a:rPr>
              <a:t>kampirni</a:t>
            </a:r>
            <a:r>
              <a:rPr lang="en-US" sz="2000" b="1" dirty="0" smtClean="0">
                <a:solidFill>
                  <a:srgbClr val="0000FF"/>
                </a:solidFill>
              </a:rPr>
              <a:t>?”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(</a:t>
            </a:r>
            <a:r>
              <a:rPr lang="en-US" sz="2000" dirty="0" err="1">
                <a:solidFill>
                  <a:srgbClr val="000000"/>
                </a:solidFill>
              </a:rPr>
              <a:t>Cho‘lpon</a:t>
            </a:r>
            <a:r>
              <a:rPr lang="en-US" sz="2000" dirty="0" smtClean="0">
                <a:solidFill>
                  <a:srgbClr val="000000"/>
                </a:solidFill>
              </a:rPr>
              <a:t>)</a:t>
            </a:r>
            <a:endParaRPr lang="en-US" sz="2000" dirty="0">
              <a:solidFill>
                <a:srgbClr val="000000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59945" y="2239301"/>
            <a:ext cx="798326" cy="839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60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Tinish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belgilarining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qo‘llanishi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575928"/>
            <a:ext cx="551485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i="1" dirty="0" smtClean="0">
                <a:solidFill>
                  <a:srgbClr val="000000"/>
                </a:solidFill>
              </a:rPr>
              <a:t>Agar </a:t>
            </a:r>
            <a:r>
              <a:rPr lang="en-US" sz="2000" i="1" dirty="0" err="1">
                <a:solidFill>
                  <a:srgbClr val="000000"/>
                </a:solidFill>
              </a:rPr>
              <a:t>ko‘chirma</a:t>
            </a:r>
            <a:r>
              <a:rPr lang="en-US" sz="2000" i="1" dirty="0">
                <a:solidFill>
                  <a:srgbClr val="000000"/>
                </a:solidFill>
              </a:rPr>
              <a:t> gap </a:t>
            </a:r>
            <a:r>
              <a:rPr lang="en-US" sz="2000" i="1" dirty="0" err="1">
                <a:solidFill>
                  <a:srgbClr val="000000"/>
                </a:solidFill>
              </a:rPr>
              <a:t>alohida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abzas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ko‘rinishida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yangi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qatordan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berilgan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bo‘lsa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>
                <a:solidFill>
                  <a:srgbClr val="000000"/>
                </a:solidFill>
              </a:rPr>
              <a:t>qo‘shtirnoqqa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olinmaydi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va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uning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boshlanishi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oldidan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>
                <a:solidFill>
                  <a:srgbClr val="000000"/>
                </a:solidFill>
              </a:rPr>
              <a:t>tire </a:t>
            </a:r>
            <a:r>
              <a:rPr lang="en-US" sz="2000" i="1" dirty="0" err="1" smtClean="0">
                <a:solidFill>
                  <a:srgbClr val="000000"/>
                </a:solidFill>
              </a:rPr>
              <a:t>qo‘yiladi</a:t>
            </a:r>
            <a:r>
              <a:rPr lang="en-US" sz="2000" i="1" dirty="0">
                <a:solidFill>
                  <a:srgbClr val="000000"/>
                </a:solidFill>
              </a:rPr>
              <a:t>.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Shunda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keksa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olim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dedi</a:t>
            </a:r>
            <a:r>
              <a:rPr lang="en-US" sz="2000" dirty="0">
                <a:solidFill>
                  <a:srgbClr val="000000"/>
                </a:solidFill>
              </a:rPr>
              <a:t>:</a:t>
            </a:r>
          </a:p>
          <a:p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smtClean="0">
                <a:solidFill>
                  <a:srgbClr val="0000FF"/>
                </a:solidFill>
              </a:rPr>
              <a:t>– </a:t>
            </a:r>
            <a:r>
              <a:rPr lang="en-US" sz="2000" dirty="0" err="1">
                <a:solidFill>
                  <a:srgbClr val="0000FF"/>
                </a:solidFill>
              </a:rPr>
              <a:t>O‘g‘lingizning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dunyoda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tengi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bo‘lmaydi</a:t>
            </a:r>
            <a:r>
              <a:rPr lang="en-US" sz="2000" dirty="0">
                <a:solidFill>
                  <a:srgbClr val="0000FF"/>
                </a:solidFill>
              </a:rPr>
              <a:t>. </a:t>
            </a:r>
            <a:r>
              <a:rPr lang="en-US" sz="2000" dirty="0" smtClean="0">
                <a:solidFill>
                  <a:srgbClr val="0000FF"/>
                </a:solidFill>
              </a:rPr>
              <a:t>    </a:t>
            </a:r>
            <a:r>
              <a:rPr lang="en-US" sz="2000" dirty="0" smtClean="0">
                <a:solidFill>
                  <a:srgbClr val="000000"/>
                </a:solidFill>
              </a:rPr>
              <a:t>					(</a:t>
            </a:r>
            <a:r>
              <a:rPr lang="en-US" sz="2000" dirty="0">
                <a:solidFill>
                  <a:srgbClr val="000000"/>
                </a:solidFill>
              </a:rPr>
              <a:t>O‘.</a:t>
            </a:r>
            <a:r>
              <a:rPr lang="en-US" sz="2000" dirty="0" err="1">
                <a:solidFill>
                  <a:srgbClr val="000000"/>
                </a:solidFill>
              </a:rPr>
              <a:t>Umarbekov</a:t>
            </a:r>
            <a:r>
              <a:rPr lang="en-US" sz="2000" dirty="0">
                <a:solidFill>
                  <a:srgbClr val="000000"/>
                </a:solidFill>
              </a:rPr>
              <a:t>)</a:t>
            </a:r>
            <a:endParaRPr lang="ru-RU" sz="2000" dirty="0">
              <a:solidFill>
                <a:srgbClr val="000000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67955" y="2412132"/>
            <a:ext cx="710577" cy="69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862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Tinish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belgilarining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qo‘llanishi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433" y="575928"/>
            <a:ext cx="540683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rgbClr val="000000"/>
                </a:solidFill>
              </a:rPr>
              <a:t>Dedi</a:t>
            </a:r>
            <a:r>
              <a:rPr lang="en-US" sz="2000" dirty="0">
                <a:solidFill>
                  <a:srgbClr val="000000"/>
                </a:solidFill>
              </a:rPr>
              <a:t>: </a:t>
            </a:r>
            <a:r>
              <a:rPr lang="en-US" sz="2000" b="1" dirty="0">
                <a:solidFill>
                  <a:srgbClr val="0000FF"/>
                </a:solidFill>
              </a:rPr>
              <a:t>“</a:t>
            </a:r>
            <a:r>
              <a:rPr lang="en-US" sz="2000" dirty="0" err="1">
                <a:solidFill>
                  <a:srgbClr val="0000FF"/>
                </a:solidFill>
              </a:rPr>
              <a:t>Qaydinsen</a:t>
            </a:r>
            <a:r>
              <a:rPr lang="en-US" sz="2000" dirty="0">
                <a:solidFill>
                  <a:srgbClr val="0000FF"/>
                </a:solidFill>
              </a:rPr>
              <a:t>, </a:t>
            </a:r>
            <a:r>
              <a:rPr lang="en-US" sz="2000" dirty="0" err="1">
                <a:solidFill>
                  <a:srgbClr val="0000FF"/>
                </a:solidFill>
              </a:rPr>
              <a:t>ey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majnuni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gumrah</a:t>
            </a:r>
            <a:r>
              <a:rPr lang="en-US" sz="2000" b="1" dirty="0" smtClean="0">
                <a:solidFill>
                  <a:srgbClr val="0000FF"/>
                </a:solidFill>
              </a:rPr>
              <a:t>?!”</a:t>
            </a:r>
            <a:endParaRPr lang="en-US" sz="2000" b="1" dirty="0">
              <a:solidFill>
                <a:srgbClr val="0000FF"/>
              </a:solidFill>
            </a:endParaRPr>
          </a:p>
          <a:p>
            <a:r>
              <a:rPr lang="it-IT" sz="2000" dirty="0">
                <a:solidFill>
                  <a:srgbClr val="000000"/>
                </a:solidFill>
              </a:rPr>
              <a:t>Dedi: </a:t>
            </a:r>
            <a:r>
              <a:rPr lang="it-IT" sz="2000" b="1" dirty="0">
                <a:solidFill>
                  <a:srgbClr val="0000FF"/>
                </a:solidFill>
              </a:rPr>
              <a:t>“</a:t>
            </a:r>
            <a:r>
              <a:rPr lang="it-IT" sz="2000" dirty="0">
                <a:solidFill>
                  <a:srgbClr val="0000FF"/>
                </a:solidFill>
              </a:rPr>
              <a:t>Majnun vatandin qayda ogah</a:t>
            </a:r>
            <a:r>
              <a:rPr lang="it-IT" sz="2000" b="1" dirty="0" smtClean="0">
                <a:solidFill>
                  <a:srgbClr val="0000FF"/>
                </a:solidFill>
              </a:rPr>
              <a:t>?”</a:t>
            </a:r>
          </a:p>
          <a:p>
            <a:endParaRPr lang="it-IT" sz="2000" dirty="0">
              <a:solidFill>
                <a:srgbClr val="000000"/>
              </a:solidFill>
            </a:endParaRPr>
          </a:p>
          <a:p>
            <a:r>
              <a:rPr lang="it-IT" sz="2000" dirty="0">
                <a:solidFill>
                  <a:srgbClr val="000000"/>
                </a:solidFill>
              </a:rPr>
              <a:t>Dedi: </a:t>
            </a:r>
            <a:r>
              <a:rPr lang="it-IT" sz="2000" b="1" dirty="0">
                <a:solidFill>
                  <a:srgbClr val="0000FF"/>
                </a:solidFill>
              </a:rPr>
              <a:t>“</a:t>
            </a:r>
            <a:r>
              <a:rPr lang="it-IT" sz="2000" dirty="0">
                <a:solidFill>
                  <a:srgbClr val="0000FF"/>
                </a:solidFill>
              </a:rPr>
              <a:t>Nedur sanga olamda pesha</a:t>
            </a:r>
            <a:r>
              <a:rPr lang="it-IT" sz="2000" b="1" dirty="0">
                <a:solidFill>
                  <a:srgbClr val="0000FF"/>
                </a:solidFill>
              </a:rPr>
              <a:t>?”</a:t>
            </a:r>
            <a:r>
              <a:rPr lang="it-IT" sz="2000" dirty="0">
                <a:solidFill>
                  <a:srgbClr val="0000FF"/>
                </a:solidFill>
              </a:rPr>
              <a:t> </a:t>
            </a:r>
          </a:p>
          <a:p>
            <a:r>
              <a:rPr lang="en-US" sz="2000" dirty="0" err="1">
                <a:solidFill>
                  <a:srgbClr val="000000"/>
                </a:solidFill>
              </a:rPr>
              <a:t>Dedi</a:t>
            </a:r>
            <a:r>
              <a:rPr lang="en-US" sz="2000" dirty="0">
                <a:solidFill>
                  <a:srgbClr val="000000"/>
                </a:solidFill>
              </a:rPr>
              <a:t>: </a:t>
            </a:r>
            <a:r>
              <a:rPr lang="en-US" sz="2000" b="1" dirty="0">
                <a:solidFill>
                  <a:srgbClr val="0000FF"/>
                </a:solidFill>
              </a:rPr>
              <a:t>“</a:t>
            </a:r>
            <a:r>
              <a:rPr lang="en-US" sz="2000" dirty="0" err="1">
                <a:solidFill>
                  <a:srgbClr val="0000FF"/>
                </a:solidFill>
              </a:rPr>
              <a:t>Ishq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ichra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majnunluq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hamesha</a:t>
            </a:r>
            <a:r>
              <a:rPr lang="en-US" sz="2000" b="1" dirty="0" smtClean="0">
                <a:solidFill>
                  <a:srgbClr val="0000FF"/>
                </a:solidFill>
              </a:rPr>
              <a:t>”.</a:t>
            </a:r>
          </a:p>
          <a:p>
            <a:endParaRPr lang="en-US" sz="2000" dirty="0">
              <a:solidFill>
                <a:srgbClr val="000000"/>
              </a:solidFill>
            </a:endParaRPr>
          </a:p>
          <a:p>
            <a:r>
              <a:rPr lang="en-US" sz="2000" dirty="0" err="1">
                <a:solidFill>
                  <a:srgbClr val="000000"/>
                </a:solidFill>
              </a:rPr>
              <a:t>Dedikim</a:t>
            </a:r>
            <a:r>
              <a:rPr lang="en-US" sz="2000" dirty="0">
                <a:solidFill>
                  <a:srgbClr val="000000"/>
                </a:solidFill>
              </a:rPr>
              <a:t>: </a:t>
            </a:r>
            <a:r>
              <a:rPr lang="en-US" sz="2000" b="1" dirty="0">
                <a:solidFill>
                  <a:srgbClr val="0000FF"/>
                </a:solidFill>
              </a:rPr>
              <a:t>“</a:t>
            </a:r>
            <a:r>
              <a:rPr lang="en-US" sz="2000" dirty="0" err="1">
                <a:solidFill>
                  <a:srgbClr val="0000FF"/>
                </a:solidFill>
              </a:rPr>
              <a:t>Dilbaringning</a:t>
            </a:r>
            <a:r>
              <a:rPr lang="en-US" sz="2000" dirty="0">
                <a:solidFill>
                  <a:srgbClr val="0000FF"/>
                </a:solidFill>
              </a:rPr>
              <a:t> de </a:t>
            </a:r>
            <a:r>
              <a:rPr lang="en-US" sz="2000" dirty="0" err="1">
                <a:solidFill>
                  <a:srgbClr val="0000FF"/>
                </a:solidFill>
              </a:rPr>
              <a:t>sifotin</a:t>
            </a:r>
            <a:r>
              <a:rPr lang="en-US" sz="2000" b="1" dirty="0">
                <a:solidFill>
                  <a:srgbClr val="0000FF"/>
                </a:solidFill>
              </a:rPr>
              <a:t>!”</a:t>
            </a:r>
          </a:p>
          <a:p>
            <a:r>
              <a:rPr lang="nn-NO" sz="2000" dirty="0">
                <a:solidFill>
                  <a:srgbClr val="000000"/>
                </a:solidFill>
              </a:rPr>
              <a:t>Dedi: </a:t>
            </a:r>
            <a:r>
              <a:rPr lang="nn-NO" sz="2000" b="1" dirty="0">
                <a:solidFill>
                  <a:srgbClr val="0000FF"/>
                </a:solidFill>
              </a:rPr>
              <a:t>“</a:t>
            </a:r>
            <a:r>
              <a:rPr lang="nn-NO" sz="2000" dirty="0">
                <a:solidFill>
                  <a:srgbClr val="0000FF"/>
                </a:solidFill>
              </a:rPr>
              <a:t>Til g‘ayratidin tutmon otin</a:t>
            </a:r>
            <a:r>
              <a:rPr lang="nn-NO" sz="2000" b="1" dirty="0">
                <a:solidFill>
                  <a:srgbClr val="0000FF"/>
                </a:solidFill>
              </a:rPr>
              <a:t>!”</a:t>
            </a:r>
            <a:endParaRPr lang="ru-RU" sz="2000" b="1" dirty="0">
              <a:solidFill>
                <a:srgbClr val="0000FF"/>
              </a:solidFill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67955" y="2412132"/>
            <a:ext cx="710577" cy="69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89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</a:t>
            </a:r>
            <a:r>
              <a:rPr lang="ru-RU" sz="2400" dirty="0" smtClean="0">
                <a:solidFill>
                  <a:schemeClr val="tx1"/>
                </a:solidFill>
              </a:rPr>
              <a:t>81</a:t>
            </a:r>
            <a:r>
              <a:rPr lang="en-US" sz="2400" dirty="0" smtClean="0">
                <a:solidFill>
                  <a:schemeClr val="tx1"/>
                </a:solidFill>
              </a:rPr>
              <a:t>-</a:t>
            </a:r>
            <a:r>
              <a:rPr lang="en-US" sz="2400" dirty="0" err="1" smtClean="0">
                <a:solidFill>
                  <a:schemeClr val="tx1"/>
                </a:solidFill>
              </a:rPr>
              <a:t>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611932"/>
            <a:ext cx="5472607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smtClean="0">
                <a:solidFill>
                  <a:srgbClr val="000000"/>
                </a:solidFill>
              </a:rPr>
              <a:t>1</a:t>
            </a:r>
            <a:r>
              <a:rPr lang="en-US" sz="2000" dirty="0">
                <a:solidFill>
                  <a:srgbClr val="000000"/>
                </a:solidFill>
              </a:rPr>
              <a:t>. Biz </a:t>
            </a:r>
            <a:r>
              <a:rPr lang="en-US" sz="2000" dirty="0" err="1">
                <a:solidFill>
                  <a:srgbClr val="000000"/>
                </a:solidFill>
              </a:rPr>
              <a:t>tinchlik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daraxtini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ekdik</a:t>
            </a:r>
            <a:r>
              <a:rPr lang="en-US" sz="2000" dirty="0">
                <a:solidFill>
                  <a:srgbClr val="000000"/>
                </a:solidFill>
              </a:rPr>
              <a:t>. </a:t>
            </a:r>
            <a:r>
              <a:rPr lang="en-US" sz="2000" dirty="0" err="1">
                <a:solidFill>
                  <a:srgbClr val="000000"/>
                </a:solidFill>
              </a:rPr>
              <a:t>Uni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endi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do‘llardan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bo‘ronlardan</a:t>
            </a:r>
            <a:r>
              <a:rPr lang="ru-RU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asrashimiz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kerak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deydi</a:t>
            </a:r>
            <a:r>
              <a:rPr lang="en-US" sz="2000" dirty="0">
                <a:solidFill>
                  <a:srgbClr val="000000"/>
                </a:solidFill>
              </a:rPr>
              <a:t> Muhammad Ali.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86046" y="2688465"/>
            <a:ext cx="1265090" cy="400110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</a:rPr>
              <a:t>“K”,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FF"/>
                </a:solidFill>
              </a:rPr>
              <a:t>–</a:t>
            </a:r>
            <a:r>
              <a:rPr lang="en-US" sz="2000" dirty="0" smtClean="0">
                <a:solidFill>
                  <a:srgbClr val="000000"/>
                </a:solidFill>
              </a:rPr>
              <a:t> m</a:t>
            </a:r>
            <a:r>
              <a:rPr lang="en-US" sz="2000" b="1" dirty="0" smtClean="0">
                <a:solidFill>
                  <a:srgbClr val="000000"/>
                </a:solidFill>
              </a:rPr>
              <a:t>.</a:t>
            </a:r>
            <a:endParaRPr lang="ru-RU" sz="2000" b="1" dirty="0">
              <a:solidFill>
                <a:srgbClr val="000000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2" t="5109"/>
          <a:stretch/>
        </p:blipFill>
        <p:spPr>
          <a:xfrm>
            <a:off x="4715929" y="2340124"/>
            <a:ext cx="936102" cy="81227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51432" y="1548036"/>
            <a:ext cx="5328593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solidFill>
                  <a:srgbClr val="000000"/>
                </a:solidFill>
              </a:rPr>
              <a:t>     </a:t>
            </a:r>
            <a:r>
              <a:rPr lang="en-US" sz="2000" b="1" dirty="0" smtClean="0">
                <a:solidFill>
                  <a:srgbClr val="0000FF"/>
                </a:solidFill>
              </a:rPr>
              <a:t>“</a:t>
            </a:r>
            <a:r>
              <a:rPr lang="en-US" sz="2000" dirty="0" smtClean="0">
                <a:solidFill>
                  <a:srgbClr val="0000FF"/>
                </a:solidFill>
              </a:rPr>
              <a:t>Biz </a:t>
            </a:r>
            <a:r>
              <a:rPr lang="en-US" sz="2000" dirty="0" err="1">
                <a:solidFill>
                  <a:srgbClr val="0000FF"/>
                </a:solidFill>
              </a:rPr>
              <a:t>tinchlik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daraxtini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ekdik</a:t>
            </a:r>
            <a:r>
              <a:rPr lang="en-US" sz="2000" dirty="0">
                <a:solidFill>
                  <a:srgbClr val="0000FF"/>
                </a:solidFill>
              </a:rPr>
              <a:t>. </a:t>
            </a:r>
            <a:r>
              <a:rPr lang="en-US" sz="2000" dirty="0" err="1">
                <a:solidFill>
                  <a:srgbClr val="0000FF"/>
                </a:solidFill>
              </a:rPr>
              <a:t>Uni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endi</a:t>
            </a:r>
            <a:r>
              <a:rPr lang="ru-RU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do‘llardan</a:t>
            </a:r>
            <a:r>
              <a:rPr lang="en-US" sz="2000" dirty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</a:rPr>
              <a:t>bo‘ronlardan</a:t>
            </a:r>
            <a:r>
              <a:rPr lang="ru-RU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asrashimiz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br>
              <a:rPr lang="en-US" sz="2000" dirty="0" smtClean="0">
                <a:solidFill>
                  <a:srgbClr val="0000FF"/>
                </a:solidFill>
              </a:rPr>
            </a:br>
            <a:r>
              <a:rPr lang="en-US" sz="2000" dirty="0" err="1" smtClean="0">
                <a:solidFill>
                  <a:srgbClr val="0000FF"/>
                </a:solidFill>
              </a:rPr>
              <a:t>kerak</a:t>
            </a:r>
            <a:r>
              <a:rPr lang="en-US" sz="2000" b="1" dirty="0" smtClean="0">
                <a:solidFill>
                  <a:srgbClr val="0000FF"/>
                </a:solidFill>
              </a:rPr>
              <a:t>”,–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deydi</a:t>
            </a:r>
            <a:r>
              <a:rPr lang="en-US" sz="2000" dirty="0">
                <a:solidFill>
                  <a:srgbClr val="000000"/>
                </a:solidFill>
              </a:rPr>
              <a:t> Muhammad Ali.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25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</a:t>
            </a:r>
            <a:r>
              <a:rPr lang="ru-RU" sz="2400" dirty="0" smtClean="0">
                <a:solidFill>
                  <a:schemeClr val="tx1"/>
                </a:solidFill>
              </a:rPr>
              <a:t>81</a:t>
            </a:r>
            <a:r>
              <a:rPr lang="en-US" sz="2400" dirty="0" smtClean="0">
                <a:solidFill>
                  <a:schemeClr val="tx1"/>
                </a:solidFill>
              </a:rPr>
              <a:t>-</a:t>
            </a:r>
            <a:r>
              <a:rPr lang="en-US" sz="2400" dirty="0" err="1" smtClean="0">
                <a:solidFill>
                  <a:schemeClr val="tx1"/>
                </a:solidFill>
              </a:rPr>
              <a:t>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611932"/>
            <a:ext cx="5472607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2. </a:t>
            </a:r>
            <a:r>
              <a:rPr lang="en-US" sz="2000" dirty="0" err="1">
                <a:solidFill>
                  <a:srgbClr val="000000"/>
                </a:solidFill>
              </a:rPr>
              <a:t>Millatlarni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elatlarni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deydi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M. </a:t>
            </a:r>
            <a:r>
              <a:rPr lang="en-US" sz="2000" dirty="0" err="1">
                <a:solidFill>
                  <a:srgbClr val="000000"/>
                </a:solidFill>
              </a:rPr>
              <a:t>Ulug‘ova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buyuk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do‘stlik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birlashtiradi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07617" y="2448136"/>
            <a:ext cx="1691489" cy="400110"/>
          </a:xfrm>
          <a:prstGeom prst="rect">
            <a:avLst/>
          </a:prstGeom>
          <a:noFill/>
          <a:ln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“K,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FF"/>
                </a:solidFill>
              </a:rPr>
              <a:t>–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m,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i="1" dirty="0" smtClean="0">
                <a:solidFill>
                  <a:srgbClr val="0000FF"/>
                </a:solidFill>
              </a:rPr>
              <a:t>–k”.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22" t="5109"/>
          <a:stretch/>
        </p:blipFill>
        <p:spPr>
          <a:xfrm>
            <a:off x="4715929" y="2340124"/>
            <a:ext cx="936102" cy="81227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43422" y="1548036"/>
            <a:ext cx="5472606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</a:t>
            </a:r>
            <a:r>
              <a:rPr lang="en-US" sz="2000" b="1" dirty="0" smtClean="0">
                <a:solidFill>
                  <a:srgbClr val="0000FF"/>
                </a:solidFill>
              </a:rPr>
              <a:t>“</a:t>
            </a:r>
            <a:r>
              <a:rPr lang="en-US" sz="2000" dirty="0" err="1" smtClean="0">
                <a:solidFill>
                  <a:srgbClr val="0000FF"/>
                </a:solidFill>
              </a:rPr>
              <a:t>Millatlarni</a:t>
            </a:r>
            <a:r>
              <a:rPr lang="en-US" sz="2000" dirty="0" smtClean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</a:rPr>
              <a:t>elatlarni</a:t>
            </a:r>
            <a:r>
              <a:rPr lang="en-US" sz="2000" b="1" dirty="0" smtClean="0">
                <a:solidFill>
                  <a:srgbClr val="0000FF"/>
                </a:solidFill>
              </a:rPr>
              <a:t>,</a:t>
            </a:r>
            <a:r>
              <a:rPr lang="en-US" sz="2000" b="1" dirty="0">
                <a:solidFill>
                  <a:srgbClr val="0000FF"/>
                </a:solidFill>
              </a:rPr>
              <a:t> –</a:t>
            </a:r>
            <a:r>
              <a:rPr lang="en-US" sz="2000" b="1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deydi</a:t>
            </a:r>
            <a:r>
              <a:rPr lang="en-US" sz="2000" dirty="0" smtClean="0">
                <a:solidFill>
                  <a:srgbClr val="000000"/>
                </a:solidFill>
              </a:rPr>
              <a:t> M. </a:t>
            </a:r>
            <a:r>
              <a:rPr lang="en-US" sz="2000" dirty="0" err="1" smtClean="0">
                <a:solidFill>
                  <a:srgbClr val="000000"/>
                </a:solidFill>
              </a:rPr>
              <a:t>Ulug‘ova</a:t>
            </a:r>
            <a:r>
              <a:rPr lang="en-US" sz="2000" b="1" dirty="0" smtClean="0">
                <a:solidFill>
                  <a:srgbClr val="000000"/>
                </a:solidFill>
              </a:rPr>
              <a:t>,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b="1" dirty="0">
                <a:solidFill>
                  <a:srgbClr val="0000FF"/>
                </a:solidFill>
              </a:rPr>
              <a:t>–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buyuk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do‘stlik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birlashtiradi</a:t>
            </a:r>
            <a:r>
              <a:rPr lang="en-US" sz="2000" b="1" dirty="0" smtClean="0">
                <a:solidFill>
                  <a:srgbClr val="0000FF"/>
                </a:solidFill>
              </a:rPr>
              <a:t>”.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864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182-mashq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25" y="679874"/>
            <a:ext cx="4824537" cy="193899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err="1" smtClean="0">
                <a:solidFill>
                  <a:srgbClr val="000000"/>
                </a:solidFill>
              </a:rPr>
              <a:t>Bog‘bon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ajablanib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Rustamdan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so‘radi</a:t>
            </a:r>
            <a:r>
              <a:rPr lang="en-US" sz="2000" b="1" dirty="0">
                <a:solidFill>
                  <a:srgbClr val="000000"/>
                </a:solidFill>
              </a:rPr>
              <a:t>:</a:t>
            </a:r>
          </a:p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smtClean="0">
                <a:solidFill>
                  <a:srgbClr val="0000FF"/>
                </a:solidFill>
              </a:rPr>
              <a:t>–  </a:t>
            </a:r>
            <a:r>
              <a:rPr lang="en-US" sz="2000" dirty="0" err="1" smtClean="0">
                <a:solidFill>
                  <a:srgbClr val="0000FF"/>
                </a:solidFill>
              </a:rPr>
              <a:t>Nega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kerak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bo‘lib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qoldi</a:t>
            </a:r>
            <a:r>
              <a:rPr lang="en-US" sz="2000" dirty="0">
                <a:solidFill>
                  <a:srgbClr val="0000FF"/>
                </a:solidFill>
              </a:rPr>
              <a:t>?</a:t>
            </a:r>
          </a:p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</a:t>
            </a:r>
            <a:r>
              <a:rPr lang="en-US" sz="2000" dirty="0" smtClean="0">
                <a:solidFill>
                  <a:srgbClr val="0000FF"/>
                </a:solidFill>
              </a:rPr>
              <a:t>– </a:t>
            </a:r>
            <a:r>
              <a:rPr lang="en-US" sz="2000" dirty="0" err="1">
                <a:solidFill>
                  <a:srgbClr val="0000FF"/>
                </a:solidFill>
              </a:rPr>
              <a:t>Bugun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oyimning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tug‘ilgan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kunlari</a:t>
            </a:r>
            <a:r>
              <a:rPr lang="en-US" sz="2000" dirty="0" smtClean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</a:rPr>
              <a:t>shunga</a:t>
            </a:r>
            <a:r>
              <a:rPr lang="en-US" sz="2000" dirty="0">
                <a:solidFill>
                  <a:srgbClr val="0000FF"/>
                </a:solidFill>
              </a:rPr>
              <a:t>...</a:t>
            </a:r>
          </a:p>
          <a:p>
            <a:pPr algn="just"/>
            <a:r>
              <a:rPr lang="en-US" sz="2000" dirty="0" smtClean="0">
                <a:solidFill>
                  <a:srgbClr val="0000FF"/>
                </a:solidFill>
              </a:rPr>
              <a:t>    – </a:t>
            </a:r>
            <a:r>
              <a:rPr lang="en-US" sz="2000" dirty="0" err="1">
                <a:solidFill>
                  <a:srgbClr val="0000FF"/>
                </a:solidFill>
              </a:rPr>
              <a:t>Juda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yaxshi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o‘ylabsan</a:t>
            </a:r>
            <a:r>
              <a:rPr lang="en-US" sz="2000" dirty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</a:rPr>
              <a:t>pulingni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cho‘ntagingga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solib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qo‘y</a:t>
            </a:r>
            <a:r>
              <a:rPr lang="en-US" sz="2000" dirty="0">
                <a:solidFill>
                  <a:srgbClr val="0000FF"/>
                </a:solidFill>
              </a:rPr>
              <a:t>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9945" y="2232112"/>
            <a:ext cx="792088" cy="90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5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183-mashq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679874"/>
            <a:ext cx="5472607" cy="1015663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sv-SE" sz="2000" dirty="0" smtClean="0">
                <a:solidFill>
                  <a:srgbClr val="000000"/>
                </a:solidFill>
              </a:rPr>
              <a:t>     1.</a:t>
            </a:r>
            <a:r>
              <a:rPr lang="en-US" sz="2000" b="1" dirty="0" smtClean="0">
                <a:solidFill>
                  <a:srgbClr val="0000FF"/>
                </a:solidFill>
              </a:rPr>
              <a:t>“</a:t>
            </a:r>
            <a:r>
              <a:rPr lang="sv-SE" sz="2000" dirty="0" smtClean="0">
                <a:solidFill>
                  <a:srgbClr val="0000FF"/>
                </a:solidFill>
              </a:rPr>
              <a:t>Hunari va </a:t>
            </a:r>
            <a:r>
              <a:rPr lang="sv-SE" sz="2000" dirty="0">
                <a:solidFill>
                  <a:srgbClr val="0000FF"/>
                </a:solidFill>
              </a:rPr>
              <a:t>odobi bo‘lmagan kishidan</a:t>
            </a:r>
            <a:r>
              <a:rPr lang="sv-SE" sz="2000" b="1" dirty="0">
                <a:solidFill>
                  <a:srgbClr val="0000FF"/>
                </a:solidFill>
              </a:rPr>
              <a:t>, </a:t>
            </a:r>
            <a:r>
              <a:rPr lang="sv-SE" sz="2000" b="1" dirty="0">
                <a:solidFill>
                  <a:srgbClr val="000000"/>
                </a:solidFill>
              </a:rPr>
              <a:t>– </a:t>
            </a:r>
            <a:r>
              <a:rPr lang="sv-SE" sz="2000" dirty="0">
                <a:solidFill>
                  <a:srgbClr val="000000"/>
                </a:solidFill>
              </a:rPr>
              <a:t>deydi </a:t>
            </a:r>
            <a:r>
              <a:rPr lang="sv-SE" sz="2000" dirty="0" smtClean="0">
                <a:solidFill>
                  <a:srgbClr val="000000"/>
                </a:solidFill>
              </a:rPr>
              <a:t>Mahmud </a:t>
            </a:r>
            <a:r>
              <a:rPr lang="en-US" sz="2000" dirty="0" err="1" smtClean="0">
                <a:solidFill>
                  <a:srgbClr val="000000"/>
                </a:solidFill>
              </a:rPr>
              <a:t>Koshg‘ariy</a:t>
            </a:r>
            <a:r>
              <a:rPr lang="en-US" sz="2000" b="1" dirty="0">
                <a:solidFill>
                  <a:srgbClr val="000000"/>
                </a:solidFill>
              </a:rPr>
              <a:t>,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baxt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va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davlat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ketadi</a:t>
            </a:r>
            <a:r>
              <a:rPr lang="en-US" sz="2000" b="1" dirty="0" smtClean="0">
                <a:solidFill>
                  <a:srgbClr val="0000FF"/>
                </a:solidFill>
              </a:rPr>
              <a:t>”.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928" y="2118002"/>
            <a:ext cx="864097" cy="9782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7616" y="2340124"/>
            <a:ext cx="1691489" cy="40011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“K,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FF"/>
                </a:solidFill>
              </a:rPr>
              <a:t>–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m,</a:t>
            </a:r>
            <a:r>
              <a:rPr lang="en-US" sz="2000" b="1" dirty="0">
                <a:solidFill>
                  <a:srgbClr val="0000FF"/>
                </a:solidFill>
              </a:rPr>
              <a:t> </a:t>
            </a:r>
            <a:r>
              <a:rPr lang="en-US" sz="2000" b="1" i="1" dirty="0" smtClean="0">
                <a:solidFill>
                  <a:srgbClr val="0000FF"/>
                </a:solidFill>
              </a:rPr>
              <a:t>–k”.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2511044" y="1633152"/>
            <a:ext cx="484632" cy="693861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18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183-mashq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679874"/>
            <a:ext cx="5472607" cy="707886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solidFill>
                  <a:srgbClr val="000000"/>
                </a:solidFill>
              </a:rPr>
              <a:t>2. Abu </a:t>
            </a:r>
            <a:r>
              <a:rPr lang="en-US" sz="2000" dirty="0" err="1">
                <a:solidFill>
                  <a:srgbClr val="000000"/>
                </a:solidFill>
              </a:rPr>
              <a:t>Rayhon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Beruniy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aytadi</a:t>
            </a:r>
            <a:r>
              <a:rPr lang="en-US" sz="2000" b="1" dirty="0">
                <a:solidFill>
                  <a:srgbClr val="000000"/>
                </a:solidFill>
              </a:rPr>
              <a:t>: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</a:rPr>
              <a:t>“</a:t>
            </a:r>
            <a:r>
              <a:rPr lang="en-US" sz="2000" dirty="0" err="1" smtClean="0">
                <a:solidFill>
                  <a:srgbClr val="0000FF"/>
                </a:solidFill>
              </a:rPr>
              <a:t>Yaxshi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xulq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yaxshilikning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alomatidir</a:t>
            </a:r>
            <a:r>
              <a:rPr lang="en-US" sz="2000" b="1" dirty="0" smtClean="0">
                <a:solidFill>
                  <a:srgbClr val="0000FF"/>
                </a:solidFill>
              </a:rPr>
              <a:t>”.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5928" y="2118002"/>
            <a:ext cx="864097" cy="97820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20201" y="2340124"/>
            <a:ext cx="1066318" cy="40011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“K”.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2511044" y="1633152"/>
            <a:ext cx="484632" cy="693861"/>
          </a:xfrm>
          <a:prstGeom prst="downArrow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9346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Lug‘at</a:t>
            </a:r>
            <a:r>
              <a:rPr lang="en-US" sz="2400" dirty="0" smtClean="0"/>
              <a:t> </a:t>
            </a:r>
            <a:r>
              <a:rPr lang="en-US" sz="2400" dirty="0" err="1" smtClean="0"/>
              <a:t>ustida</a:t>
            </a:r>
            <a:r>
              <a:rPr lang="en-US" sz="2400" dirty="0" smtClean="0"/>
              <a:t> </a:t>
            </a:r>
            <a:r>
              <a:rPr lang="en-US" sz="2400" dirty="0" err="1" smtClean="0"/>
              <a:t>ishlash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97" y="1872072"/>
            <a:ext cx="1188132" cy="126014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963495"/>
              </p:ext>
            </p:extLst>
          </p:nvPr>
        </p:nvGraphicFramePr>
        <p:xfrm>
          <a:off x="179425" y="595164"/>
          <a:ext cx="4248472" cy="2537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2736304"/>
              </a:tblGrid>
              <a:tr h="540943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00"/>
                          </a:solidFill>
                        </a:rPr>
                        <a:t>Hakimi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00"/>
                          </a:solidFill>
                        </a:rPr>
                        <a:t>hoziq</a:t>
                      </a:r>
                      <a:endParaRPr lang="ru-RU" sz="20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B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i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b="0" i="1" dirty="0" err="1" smtClean="0">
                          <a:solidFill>
                            <a:srgbClr val="000000"/>
                          </a:solidFill>
                        </a:rPr>
                        <a:t>mahoratli</a:t>
                      </a:r>
                      <a:r>
                        <a:rPr lang="en-US" sz="2000" b="0" i="1" dirty="0" smtClean="0">
                          <a:solidFill>
                            <a:srgbClr val="000000"/>
                          </a:solidFill>
                        </a:rPr>
                        <a:t>, </a:t>
                      </a:r>
                      <a:r>
                        <a:rPr lang="en-US" sz="2000" b="0" i="1" dirty="0" err="1" smtClean="0">
                          <a:solidFill>
                            <a:srgbClr val="000000"/>
                          </a:solidFill>
                        </a:rPr>
                        <a:t>bilimdon</a:t>
                      </a:r>
                      <a:r>
                        <a:rPr lang="en-US" sz="2000" b="0" i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b="0" i="1" dirty="0" err="1" smtClean="0">
                          <a:solidFill>
                            <a:srgbClr val="000000"/>
                          </a:solidFill>
                        </a:rPr>
                        <a:t>tabib</a:t>
                      </a:r>
                      <a:endParaRPr lang="ru-RU" sz="2000" b="0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B7FF"/>
                    </a:solidFill>
                  </a:tcPr>
                </a:tc>
              </a:tr>
              <a:tr h="540733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00"/>
                          </a:solidFill>
                        </a:rPr>
                        <a:t>Temur</a:t>
                      </a:r>
                      <a:r>
                        <a:rPr lang="en-US" sz="2000" b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00"/>
                          </a:solidFill>
                        </a:rPr>
                        <a:t>tuzuklari</a:t>
                      </a:r>
                      <a:endParaRPr lang="ru-RU" sz="20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B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i="1" dirty="0" err="1" smtClean="0">
                          <a:solidFill>
                            <a:srgbClr val="000000"/>
                          </a:solidFill>
                        </a:rPr>
                        <a:t>qonun-qoidalar</a:t>
                      </a:r>
                      <a:r>
                        <a:rPr lang="en-US" sz="2000" b="0" i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b="0" i="1" dirty="0" err="1" smtClean="0">
                          <a:solidFill>
                            <a:srgbClr val="000000"/>
                          </a:solidFill>
                        </a:rPr>
                        <a:t>to‘plami</a:t>
                      </a:r>
                      <a:r>
                        <a:rPr lang="en-US" sz="2000" b="0" i="1" dirty="0" smtClean="0">
                          <a:solidFill>
                            <a:srgbClr val="000000"/>
                          </a:solidFill>
                        </a:rPr>
                        <a:t>; </a:t>
                      </a:r>
                      <a:r>
                        <a:rPr lang="en-US" sz="2000" b="0" i="1" dirty="0" err="1" smtClean="0">
                          <a:solidFill>
                            <a:srgbClr val="000000"/>
                          </a:solidFill>
                        </a:rPr>
                        <a:t>nizom</a:t>
                      </a:r>
                      <a:endParaRPr lang="ru-RU" sz="2000" b="0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B7FF"/>
                    </a:solidFill>
                  </a:tcPr>
                </a:tc>
              </a:tr>
              <a:tr h="433928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00"/>
                          </a:solidFill>
                        </a:rPr>
                        <a:t>Abzas</a:t>
                      </a:r>
                      <a:endParaRPr lang="ru-RU" sz="20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B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i="1" dirty="0" err="1" smtClean="0">
                          <a:solidFill>
                            <a:srgbClr val="000000"/>
                          </a:solidFill>
                        </a:rPr>
                        <a:t>xatboshi</a:t>
                      </a:r>
                      <a:endParaRPr lang="ru-RU" sz="2000" b="0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B7FF"/>
                    </a:solidFill>
                  </a:tcPr>
                </a:tc>
              </a:tr>
              <a:tr h="502304">
                <a:tc>
                  <a:txBody>
                    <a:bodyPr/>
                    <a:lstStyle/>
                    <a:p>
                      <a:r>
                        <a:rPr lang="en-US" sz="2000" b="1" dirty="0" err="1" smtClean="0">
                          <a:solidFill>
                            <a:srgbClr val="000000"/>
                          </a:solidFill>
                        </a:rPr>
                        <a:t>A’yon</a:t>
                      </a:r>
                      <a:endParaRPr lang="ru-RU" sz="2000" b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B7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0" i="1" dirty="0" err="1" smtClean="0">
                          <a:solidFill>
                            <a:srgbClr val="000000"/>
                          </a:solidFill>
                        </a:rPr>
                        <a:t>baland</a:t>
                      </a:r>
                      <a:r>
                        <a:rPr lang="en-US" sz="2000" b="0" i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b="0" i="1" dirty="0" err="1" smtClean="0">
                          <a:solidFill>
                            <a:srgbClr val="000000"/>
                          </a:solidFill>
                        </a:rPr>
                        <a:t>martabali</a:t>
                      </a:r>
                      <a:r>
                        <a:rPr lang="en-US" sz="2000" b="0" i="1" dirty="0" smtClean="0">
                          <a:solidFill>
                            <a:srgbClr val="000000"/>
                          </a:solidFill>
                        </a:rPr>
                        <a:t> </a:t>
                      </a:r>
                      <a:r>
                        <a:rPr lang="en-US" sz="2000" b="0" i="1" dirty="0" err="1" smtClean="0">
                          <a:solidFill>
                            <a:srgbClr val="000000"/>
                          </a:solidFill>
                        </a:rPr>
                        <a:t>kishilar</a:t>
                      </a:r>
                      <a:r>
                        <a:rPr lang="en-US" sz="2000" b="0" i="1" dirty="0" smtClean="0">
                          <a:solidFill>
                            <a:srgbClr val="000000"/>
                          </a:solidFill>
                        </a:rPr>
                        <a:t>; </a:t>
                      </a:r>
                      <a:r>
                        <a:rPr lang="en-US" sz="2000" b="0" i="1" dirty="0" err="1" smtClean="0">
                          <a:solidFill>
                            <a:srgbClr val="000000"/>
                          </a:solidFill>
                        </a:rPr>
                        <a:t>amaldorlar</a:t>
                      </a:r>
                      <a:endParaRPr lang="ru-RU" sz="2000" b="0" i="1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B7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7273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Mustaqil</a:t>
            </a:r>
            <a:r>
              <a:rPr lang="en-US" sz="2400" dirty="0" smtClean="0"/>
              <a:t> </a:t>
            </a:r>
            <a:r>
              <a:rPr lang="en-US" sz="2400" dirty="0" err="1" smtClean="0"/>
              <a:t>bajarish</a:t>
            </a:r>
            <a:r>
              <a:rPr lang="en-US" sz="2400" dirty="0" smtClean="0"/>
              <a:t>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15429" y="640385"/>
            <a:ext cx="5328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i="1" dirty="0" smtClean="0">
                <a:solidFill>
                  <a:srgbClr val="000000"/>
                </a:solidFill>
              </a:rPr>
              <a:t>     184-mashq</a:t>
            </a:r>
            <a:r>
              <a:rPr lang="en-US" sz="2000" b="1" i="1" dirty="0">
                <a:solidFill>
                  <a:srgbClr val="000000"/>
                </a:solidFill>
              </a:rPr>
              <a:t>. </a:t>
            </a:r>
            <a:r>
              <a:rPr lang="en-US" sz="2000" i="1" dirty="0" err="1" smtClean="0">
                <a:solidFill>
                  <a:srgbClr val="000000"/>
                </a:solidFill>
              </a:rPr>
              <a:t>Ko‘chirma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>
                <a:solidFill>
                  <a:srgbClr val="000000"/>
                </a:solidFill>
              </a:rPr>
              <a:t>gap </a:t>
            </a:r>
            <a:r>
              <a:rPr lang="en-US" sz="2000" i="1" dirty="0" err="1">
                <a:solidFill>
                  <a:srgbClr val="000000"/>
                </a:solidFill>
              </a:rPr>
              <a:t>va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muallif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gapini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aniqlab</a:t>
            </a:r>
            <a:r>
              <a:rPr lang="en-US" sz="2000" i="1" dirty="0" smtClean="0">
                <a:solidFill>
                  <a:srgbClr val="000000"/>
                </a:solidFill>
              </a:rPr>
              <a:t>, </a:t>
            </a:r>
            <a:r>
              <a:rPr lang="en-US" sz="2000" i="1" dirty="0" err="1" smtClean="0">
                <a:solidFill>
                  <a:srgbClr val="000000"/>
                </a:solidFill>
              </a:rPr>
              <a:t>tinish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belgilarini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>
                <a:solidFill>
                  <a:srgbClr val="000000"/>
                </a:solidFill>
              </a:rPr>
              <a:t>qo‘yib</a:t>
            </a:r>
            <a:r>
              <a:rPr lang="en-US" sz="2000" i="1" dirty="0">
                <a:solidFill>
                  <a:srgbClr val="000000"/>
                </a:solidFill>
              </a:rPr>
              <a:t>, </a:t>
            </a:r>
            <a:r>
              <a:rPr lang="en-US" sz="2000" i="1" dirty="0" err="1">
                <a:solidFill>
                  <a:srgbClr val="000000"/>
                </a:solidFill>
              </a:rPr>
              <a:t>ko‘chiring</a:t>
            </a:r>
            <a:r>
              <a:rPr lang="en-US" sz="2000" i="1" dirty="0">
                <a:solidFill>
                  <a:srgbClr val="000000"/>
                </a:solidFill>
              </a:rPr>
              <a:t>.</a:t>
            </a:r>
            <a:endParaRPr lang="en-US" sz="1000" i="1" dirty="0" smtClean="0">
              <a:solidFill>
                <a:srgbClr val="000000"/>
              </a:solidFill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239" y="1944080"/>
            <a:ext cx="1948138" cy="1188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01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Berilgan</a:t>
            </a:r>
            <a:r>
              <a:rPr lang="en-US" sz="2400" dirty="0" smtClean="0"/>
              <a:t> </a:t>
            </a:r>
            <a:r>
              <a:rPr lang="en-US" sz="2400" dirty="0" err="1" smtClean="0"/>
              <a:t>topshiriqni</a:t>
            </a:r>
            <a:r>
              <a:rPr lang="en-US" sz="2400" dirty="0" smtClean="0"/>
              <a:t> </a:t>
            </a:r>
            <a:r>
              <a:rPr lang="en-US" sz="2400" dirty="0" err="1" smtClean="0"/>
              <a:t>tekshirish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43421" y="577667"/>
            <a:ext cx="54726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i="1" dirty="0" smtClean="0">
                <a:solidFill>
                  <a:srgbClr val="000000"/>
                </a:solidFill>
              </a:rPr>
              <a:t>   </a:t>
            </a:r>
            <a:r>
              <a:rPr lang="en-US" sz="2000" b="1" i="1" dirty="0" smtClean="0">
                <a:solidFill>
                  <a:srgbClr val="000000"/>
                </a:solidFill>
              </a:rPr>
              <a:t>1. </a:t>
            </a:r>
            <a:r>
              <a:rPr lang="en-US" sz="2000" i="1" dirty="0" smtClean="0">
                <a:solidFill>
                  <a:srgbClr val="000000"/>
                </a:solidFill>
              </a:rPr>
              <a:t>Bosh </a:t>
            </a:r>
            <a:r>
              <a:rPr lang="en-US" sz="2000" i="1" dirty="0" err="1" smtClean="0">
                <a:solidFill>
                  <a:srgbClr val="000000"/>
                </a:solidFill>
              </a:rPr>
              <a:t>injener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nihoyatda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bosiqlik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bilan</a:t>
            </a:r>
            <a:r>
              <a:rPr lang="en-US" sz="2000" b="1" i="1" dirty="0" smtClean="0">
                <a:solidFill>
                  <a:srgbClr val="000000"/>
                </a:solidFill>
              </a:rPr>
              <a:t>: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FF"/>
                </a:solidFill>
              </a:rPr>
              <a:t>“</a:t>
            </a:r>
            <a:r>
              <a:rPr lang="en-US" sz="2000" i="1" dirty="0" smtClean="0">
                <a:solidFill>
                  <a:srgbClr val="0000FF"/>
                </a:solidFill>
              </a:rPr>
              <a:t>Bu </a:t>
            </a:r>
            <a:r>
              <a:rPr lang="en-US" sz="2000" i="1" dirty="0" err="1" smtClean="0">
                <a:solidFill>
                  <a:srgbClr val="0000FF"/>
                </a:solidFill>
              </a:rPr>
              <a:t>gapga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Xudoyqulovning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aloqasi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yo‘q</a:t>
            </a:r>
            <a:r>
              <a:rPr lang="en-US" sz="2000" b="1" i="1" dirty="0">
                <a:solidFill>
                  <a:srgbClr val="0000FF"/>
                </a:solidFill>
              </a:rPr>
              <a:t>”,</a:t>
            </a:r>
            <a:r>
              <a:rPr lang="en-US" sz="2000" i="1" dirty="0">
                <a:solidFill>
                  <a:srgbClr val="0000FF"/>
                </a:solidFill>
              </a:rPr>
              <a:t> </a:t>
            </a:r>
            <a:r>
              <a:rPr lang="en-US" sz="2000" b="1" i="1" dirty="0">
                <a:solidFill>
                  <a:srgbClr val="000000"/>
                </a:solidFill>
              </a:rPr>
              <a:t>–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dedi</a:t>
            </a:r>
            <a:r>
              <a:rPr lang="en-US" sz="2000" i="1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2000" i="1" dirty="0" smtClean="0">
                <a:solidFill>
                  <a:srgbClr val="000000"/>
                </a:solidFill>
              </a:rPr>
              <a:t>   </a:t>
            </a:r>
            <a:r>
              <a:rPr lang="en-US" sz="2000" b="1" i="1" dirty="0" smtClean="0">
                <a:solidFill>
                  <a:srgbClr val="000000"/>
                </a:solidFill>
              </a:rPr>
              <a:t>2. </a:t>
            </a:r>
            <a:r>
              <a:rPr lang="en-US" sz="2000" b="1" i="1" dirty="0" smtClean="0">
                <a:solidFill>
                  <a:srgbClr val="0000FF"/>
                </a:solidFill>
              </a:rPr>
              <a:t>“</a:t>
            </a:r>
            <a:r>
              <a:rPr lang="en-US" sz="2000" i="1" dirty="0" err="1" smtClean="0">
                <a:solidFill>
                  <a:srgbClr val="0000FF"/>
                </a:solidFill>
              </a:rPr>
              <a:t>Katta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asar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yozayotgan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qalamkash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br>
              <a:rPr lang="en-US" sz="2000" i="1" dirty="0" smtClean="0">
                <a:solidFill>
                  <a:srgbClr val="0000FF"/>
                </a:solidFill>
              </a:rPr>
            </a:br>
            <a:r>
              <a:rPr lang="en-US" sz="2000" i="1" dirty="0" err="1" smtClean="0">
                <a:solidFill>
                  <a:srgbClr val="0000FF"/>
                </a:solidFill>
              </a:rPr>
              <a:t>taqdiri</a:t>
            </a:r>
            <a:r>
              <a:rPr lang="en-US" sz="2000" b="1" i="1" dirty="0" smtClean="0">
                <a:solidFill>
                  <a:srgbClr val="0000FF"/>
                </a:solidFill>
              </a:rPr>
              <a:t>,</a:t>
            </a:r>
            <a:r>
              <a:rPr lang="en-US" sz="2000" i="1" dirty="0">
                <a:solidFill>
                  <a:srgbClr val="000000"/>
                </a:solidFill>
              </a:rPr>
              <a:t> </a:t>
            </a:r>
            <a:r>
              <a:rPr lang="en-US" sz="2000" b="1" i="1" dirty="0">
                <a:solidFill>
                  <a:srgbClr val="000000"/>
                </a:solidFill>
              </a:rPr>
              <a:t>–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smtClean="0">
                <a:solidFill>
                  <a:srgbClr val="000000"/>
                </a:solidFill>
              </a:rPr>
              <a:t>deb </a:t>
            </a:r>
            <a:r>
              <a:rPr lang="en-US" sz="2000" i="1" dirty="0" err="1" smtClean="0">
                <a:solidFill>
                  <a:srgbClr val="000000"/>
                </a:solidFill>
              </a:rPr>
              <a:t>yozadi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adib</a:t>
            </a:r>
            <a:r>
              <a:rPr lang="en-US" sz="2000" b="1" i="1" dirty="0">
                <a:solidFill>
                  <a:srgbClr val="000000"/>
                </a:solidFill>
              </a:rPr>
              <a:t>, – </a:t>
            </a:r>
            <a:r>
              <a:rPr lang="en-US" sz="2000" i="1" dirty="0" err="1" smtClean="0">
                <a:solidFill>
                  <a:srgbClr val="0000FF"/>
                </a:solidFill>
              </a:rPr>
              <a:t>qay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jihati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bilandir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tinib-tinchimas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sayyoh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taqdiriga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o‘xshab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ketadi</a:t>
            </a:r>
            <a:r>
              <a:rPr lang="en-US" sz="2000" b="1" i="1" dirty="0" smtClean="0">
                <a:solidFill>
                  <a:srgbClr val="0000FF"/>
                </a:solidFill>
              </a:rPr>
              <a:t>”.</a:t>
            </a:r>
          </a:p>
          <a:p>
            <a:pPr algn="just"/>
            <a:r>
              <a:rPr lang="en-US" sz="2000" i="1" dirty="0" smtClean="0">
                <a:solidFill>
                  <a:srgbClr val="000000"/>
                </a:solidFill>
              </a:rPr>
              <a:t>   </a:t>
            </a:r>
            <a:r>
              <a:rPr lang="en-US" sz="2000" b="1" i="1" dirty="0" smtClean="0">
                <a:solidFill>
                  <a:srgbClr val="000000"/>
                </a:solidFill>
              </a:rPr>
              <a:t>3. </a:t>
            </a:r>
            <a:r>
              <a:rPr lang="en-US" sz="2000" i="1" dirty="0" err="1" smtClean="0">
                <a:solidFill>
                  <a:srgbClr val="000000"/>
                </a:solidFill>
              </a:rPr>
              <a:t>Erkin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Vohidov</a:t>
            </a:r>
            <a:r>
              <a:rPr lang="en-US" sz="2000" i="1" dirty="0" smtClean="0">
                <a:solidFill>
                  <a:srgbClr val="000000"/>
                </a:solidFill>
              </a:rPr>
              <a:t> </a:t>
            </a:r>
            <a:r>
              <a:rPr lang="en-US" sz="2000" i="1" dirty="0" err="1" smtClean="0">
                <a:solidFill>
                  <a:srgbClr val="000000"/>
                </a:solidFill>
              </a:rPr>
              <a:t>yozadi</a:t>
            </a:r>
            <a:r>
              <a:rPr lang="en-US" sz="2000" b="1" i="1" dirty="0" smtClean="0">
                <a:solidFill>
                  <a:srgbClr val="000000"/>
                </a:solidFill>
              </a:rPr>
              <a:t>: </a:t>
            </a:r>
            <a:r>
              <a:rPr lang="en-US" sz="2000" b="1" i="1" dirty="0" smtClean="0">
                <a:solidFill>
                  <a:srgbClr val="0000FF"/>
                </a:solidFill>
              </a:rPr>
              <a:t>“</a:t>
            </a:r>
            <a:r>
              <a:rPr lang="en-US" sz="2000" i="1" dirty="0" err="1" smtClean="0">
                <a:solidFill>
                  <a:srgbClr val="0000FF"/>
                </a:solidFill>
              </a:rPr>
              <a:t>Zulfiya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she’riyati</a:t>
            </a:r>
            <a:r>
              <a:rPr lang="en-US" sz="2000" i="1" dirty="0" smtClean="0">
                <a:solidFill>
                  <a:srgbClr val="0000FF"/>
                </a:solidFill>
              </a:rPr>
              <a:t> – </a:t>
            </a:r>
            <a:r>
              <a:rPr lang="en-US" sz="2000" i="1" dirty="0" err="1" smtClean="0">
                <a:solidFill>
                  <a:srgbClr val="0000FF"/>
                </a:solidFill>
              </a:rPr>
              <a:t>mardona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she’riyat</a:t>
            </a:r>
            <a:r>
              <a:rPr lang="en-US" sz="2000" b="1" i="1" dirty="0" smtClean="0">
                <a:solidFill>
                  <a:srgbClr val="0000FF"/>
                </a:solidFill>
              </a:rPr>
              <a:t>”.</a:t>
            </a:r>
            <a:endParaRPr lang="en-US" sz="1000" b="1" i="1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6632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604381"/>
            <a:ext cx="54726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 </a:t>
            </a:r>
            <a:r>
              <a:rPr lang="en-US" sz="2000" b="1" dirty="0" smtClean="0">
                <a:solidFill>
                  <a:srgbClr val="0000FF"/>
                </a:solidFill>
              </a:rPr>
              <a:t>“</a:t>
            </a:r>
            <a:r>
              <a:rPr lang="en-US" sz="2000" dirty="0" smtClean="0">
                <a:solidFill>
                  <a:srgbClr val="0000FF"/>
                </a:solidFill>
              </a:rPr>
              <a:t>Biz </a:t>
            </a:r>
            <a:r>
              <a:rPr lang="en-US" sz="2000" dirty="0" err="1">
                <a:solidFill>
                  <a:srgbClr val="0000FF"/>
                </a:solidFill>
              </a:rPr>
              <a:t>yagona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daraxtning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butoqlaridek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bir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butun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bo‘lgan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taqdirimizdagina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kuch-qudrat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kasb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etamiz</a:t>
            </a:r>
            <a:r>
              <a:rPr lang="en-US" sz="2000" b="1" dirty="0" smtClean="0">
                <a:solidFill>
                  <a:srgbClr val="0000FF"/>
                </a:solidFill>
              </a:rPr>
              <a:t>”, </a:t>
            </a:r>
            <a:r>
              <a:rPr lang="en-US" sz="2000" b="1" dirty="0">
                <a:solidFill>
                  <a:srgbClr val="000000"/>
                </a:solidFill>
              </a:rPr>
              <a:t>– </a:t>
            </a:r>
            <a:r>
              <a:rPr lang="en-US" sz="2000" dirty="0" err="1">
                <a:solidFill>
                  <a:srgbClr val="000000"/>
                </a:solidFill>
              </a:rPr>
              <a:t>dedi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O‘zbekiston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xalq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shoirasi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>
                <a:solidFill>
                  <a:srgbClr val="000000"/>
                </a:solidFill>
              </a:rPr>
              <a:t>Halima </a:t>
            </a:r>
            <a:r>
              <a:rPr lang="en-US" sz="2000" dirty="0" err="1">
                <a:solidFill>
                  <a:srgbClr val="000000"/>
                </a:solidFill>
              </a:rPr>
              <a:t>Xudoyberdiyeva</a:t>
            </a:r>
            <a:r>
              <a:rPr lang="en-US" sz="2000" b="1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6112" y="2408066"/>
            <a:ext cx="1279517" cy="400110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</a:t>
            </a:r>
            <a:r>
              <a:rPr lang="en-US" sz="2000" b="1" i="1" dirty="0">
                <a:solidFill>
                  <a:srgbClr val="0000FF"/>
                </a:solidFill>
              </a:rPr>
              <a:t>K”,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m.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pic>
        <p:nvPicPr>
          <p:cNvPr id="14" name="Рисунок 13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5709" y="2160104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6" name="Рисунок 15" descr="Вырезка экрана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7628" y="2173321"/>
            <a:ext cx="738321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Стрелка вправо 16"/>
          <p:cNvSpPr/>
          <p:nvPr/>
        </p:nvSpPr>
        <p:spPr>
          <a:xfrm>
            <a:off x="3511049" y="2403796"/>
            <a:ext cx="582364" cy="377095"/>
          </a:xfrm>
          <a:prstGeom prst="rightArrow">
            <a:avLst/>
          </a:prstGeom>
          <a:solidFill>
            <a:srgbClr val="CC3399"/>
          </a:solidFill>
          <a:ln>
            <a:solidFill>
              <a:srgbClr val="CC0066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55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604381"/>
            <a:ext cx="54726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>
                <a:solidFill>
                  <a:srgbClr val="000000"/>
                </a:solidFill>
              </a:rPr>
              <a:t>O‘zbekiston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xalq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shoirasi</a:t>
            </a:r>
            <a:r>
              <a:rPr lang="en-US" sz="2000" dirty="0">
                <a:solidFill>
                  <a:srgbClr val="000000"/>
                </a:solidFill>
              </a:rPr>
              <a:t> Halima </a:t>
            </a:r>
            <a:r>
              <a:rPr lang="en-US" sz="2000" dirty="0" err="1" smtClean="0">
                <a:solidFill>
                  <a:srgbClr val="000000"/>
                </a:solidFill>
              </a:rPr>
              <a:t>Xudoyberdiyeva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shunday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deydi</a:t>
            </a:r>
            <a:r>
              <a:rPr lang="en-US" sz="2000" b="1" dirty="0" smtClean="0">
                <a:solidFill>
                  <a:srgbClr val="000000"/>
                </a:solidFill>
              </a:rPr>
              <a:t>: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</a:rPr>
              <a:t>“</a:t>
            </a:r>
            <a:r>
              <a:rPr lang="en-US" sz="2000" dirty="0" smtClean="0">
                <a:solidFill>
                  <a:srgbClr val="0000FF"/>
                </a:solidFill>
              </a:rPr>
              <a:t>Biz </a:t>
            </a:r>
            <a:r>
              <a:rPr lang="en-US" sz="2000" dirty="0" err="1">
                <a:solidFill>
                  <a:srgbClr val="0000FF"/>
                </a:solidFill>
              </a:rPr>
              <a:t>yagona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daraxtning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butoqlaridek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bir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butun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bo‘lgan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taqdirimizdagina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kuch-qudrat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kasb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etamiz</a:t>
            </a:r>
            <a:r>
              <a:rPr lang="en-US" sz="2000" b="1" dirty="0" smtClean="0">
                <a:solidFill>
                  <a:srgbClr val="0000FF"/>
                </a:solidFill>
              </a:rPr>
              <a:t>”.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5788" y="2304120"/>
            <a:ext cx="1066318" cy="400110"/>
          </a:xfrm>
          <a:prstGeom prst="rect">
            <a:avLst/>
          </a:prstGeom>
          <a:solidFill>
            <a:schemeClr val="tx1">
              <a:lumMod val="85000"/>
            </a:schemeClr>
          </a:solidFill>
          <a:ln>
            <a:solidFill>
              <a:schemeClr val="bg1">
                <a:lumMod val="75000"/>
                <a:lumOff val="25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“K”.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080" y="2086254"/>
            <a:ext cx="738321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244" y="2095944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Стрелка вправо 8"/>
          <p:cNvSpPr/>
          <p:nvPr/>
        </p:nvSpPr>
        <p:spPr>
          <a:xfrm>
            <a:off x="3053172" y="2339636"/>
            <a:ext cx="582364" cy="377095"/>
          </a:xfrm>
          <a:prstGeom prst="rightArrow">
            <a:avLst/>
          </a:prstGeom>
          <a:solidFill>
            <a:srgbClr val="CC3399"/>
          </a:solidFill>
          <a:ln>
            <a:solidFill>
              <a:srgbClr val="CC0066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510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575928"/>
            <a:ext cx="54726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>
                <a:solidFill>
                  <a:srgbClr val="000000"/>
                </a:solidFill>
              </a:rPr>
              <a:t>O‘zbekiston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xalq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shoirasi</a:t>
            </a:r>
            <a:r>
              <a:rPr lang="en-US" sz="2000" dirty="0">
                <a:solidFill>
                  <a:srgbClr val="000000"/>
                </a:solidFill>
              </a:rPr>
              <a:t> Halima </a:t>
            </a:r>
            <a:r>
              <a:rPr lang="en-US" sz="2000" dirty="0" err="1" smtClean="0">
                <a:solidFill>
                  <a:srgbClr val="000000"/>
                </a:solidFill>
              </a:rPr>
              <a:t>Xudoyberdiyeva</a:t>
            </a:r>
            <a:r>
              <a:rPr lang="en-US" sz="2000" b="1" dirty="0" smtClean="0">
                <a:solidFill>
                  <a:srgbClr val="000000"/>
                </a:solidFill>
              </a:rPr>
              <a:t>: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</a:rPr>
              <a:t>“</a:t>
            </a:r>
            <a:r>
              <a:rPr lang="en-US" sz="2000" dirty="0">
                <a:solidFill>
                  <a:srgbClr val="0000FF"/>
                </a:solidFill>
              </a:rPr>
              <a:t>Biz </a:t>
            </a:r>
            <a:r>
              <a:rPr lang="en-US" sz="2000" dirty="0" err="1">
                <a:solidFill>
                  <a:srgbClr val="0000FF"/>
                </a:solidFill>
              </a:rPr>
              <a:t>yagona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daraxtning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butoqlaridek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bir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butun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bo‘lgan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taqdirimizdagina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kuch-qudrat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kasb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etamiz</a:t>
            </a:r>
            <a:r>
              <a:rPr lang="en-US" sz="2000" b="1" dirty="0" smtClean="0">
                <a:solidFill>
                  <a:srgbClr val="0000FF"/>
                </a:solidFill>
              </a:rPr>
              <a:t>”,</a:t>
            </a:r>
            <a:r>
              <a:rPr lang="en-US" sz="2000" b="1" dirty="0">
                <a:solidFill>
                  <a:srgbClr val="000000"/>
                </a:solidFill>
              </a:rPr>
              <a:t> – </a:t>
            </a:r>
            <a:r>
              <a:rPr lang="en-US" sz="2000" dirty="0" err="1" smtClean="0">
                <a:solidFill>
                  <a:srgbClr val="000000"/>
                </a:solidFill>
              </a:rPr>
              <a:t>deydi</a:t>
            </a:r>
            <a:r>
              <a:rPr lang="en-US" sz="2000" b="1" dirty="0">
                <a:solidFill>
                  <a:srgbClr val="000000"/>
                </a:solidFill>
              </a:rPr>
              <a:t>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3421" y="2353148"/>
            <a:ext cx="1648208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</a:t>
            </a:r>
            <a:r>
              <a:rPr lang="en-US" sz="2000" b="1" i="1" dirty="0">
                <a:solidFill>
                  <a:srgbClr val="0000FF"/>
                </a:solidFill>
              </a:rPr>
              <a:t>”,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m.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617" y="2124100"/>
            <a:ext cx="738321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81" y="2133790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Стрелка вправо 9"/>
          <p:cNvSpPr/>
          <p:nvPr/>
        </p:nvSpPr>
        <p:spPr>
          <a:xfrm>
            <a:off x="2735709" y="2377482"/>
            <a:ext cx="582364" cy="377095"/>
          </a:xfrm>
          <a:prstGeom prst="rightArrow">
            <a:avLst/>
          </a:prstGeom>
          <a:solidFill>
            <a:srgbClr val="CC3399"/>
          </a:solidFill>
          <a:ln>
            <a:solidFill>
              <a:srgbClr val="CC0066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5700" y="2147007"/>
            <a:ext cx="738321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Стрелка вправо 13"/>
          <p:cNvSpPr/>
          <p:nvPr/>
        </p:nvSpPr>
        <p:spPr>
          <a:xfrm>
            <a:off x="4159121" y="2377482"/>
            <a:ext cx="582364" cy="377095"/>
          </a:xfrm>
          <a:prstGeom prst="rightArrow">
            <a:avLst/>
          </a:prstGeom>
          <a:solidFill>
            <a:srgbClr val="CC3399"/>
          </a:solidFill>
          <a:ln>
            <a:solidFill>
              <a:srgbClr val="CC0066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538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Topshiriq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575928"/>
            <a:ext cx="547260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 smtClean="0">
                <a:solidFill>
                  <a:srgbClr val="000000"/>
                </a:solidFill>
              </a:rPr>
              <a:t>     </a:t>
            </a:r>
            <a:r>
              <a:rPr lang="en-US" sz="2000" b="1" dirty="0">
                <a:solidFill>
                  <a:srgbClr val="0000FF"/>
                </a:solidFill>
              </a:rPr>
              <a:t>“</a:t>
            </a:r>
            <a:r>
              <a:rPr lang="en-US" sz="2000" dirty="0" smtClean="0">
                <a:solidFill>
                  <a:srgbClr val="0000FF"/>
                </a:solidFill>
              </a:rPr>
              <a:t>Biz</a:t>
            </a:r>
            <a:r>
              <a:rPr lang="en-US" sz="2000" b="1" dirty="0" smtClean="0">
                <a:solidFill>
                  <a:srgbClr val="0000FF"/>
                </a:solidFill>
              </a:rPr>
              <a:t>,</a:t>
            </a:r>
            <a:r>
              <a:rPr lang="en-US" sz="2000" b="1" dirty="0">
                <a:solidFill>
                  <a:srgbClr val="000000"/>
                </a:solidFill>
              </a:rPr>
              <a:t> – </a:t>
            </a:r>
            <a:r>
              <a:rPr lang="en-US" sz="2000" dirty="0" err="1">
                <a:solidFill>
                  <a:srgbClr val="000000"/>
                </a:solidFill>
              </a:rPr>
              <a:t>deydi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O‘zbekiston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xalq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shoirasi</a:t>
            </a:r>
            <a:r>
              <a:rPr lang="en-US" sz="2000" dirty="0">
                <a:solidFill>
                  <a:srgbClr val="000000"/>
                </a:solidFill>
              </a:rPr>
              <a:t> Halima </a:t>
            </a:r>
            <a:r>
              <a:rPr lang="en-US" sz="2000" dirty="0" err="1" smtClean="0">
                <a:solidFill>
                  <a:srgbClr val="000000"/>
                </a:solidFill>
              </a:rPr>
              <a:t>Xudoyberdiyeva</a:t>
            </a:r>
            <a:r>
              <a:rPr lang="en-US" sz="2000" b="1" dirty="0" smtClean="0">
                <a:solidFill>
                  <a:srgbClr val="000000"/>
                </a:solidFill>
              </a:rPr>
              <a:t>,</a:t>
            </a:r>
            <a:r>
              <a:rPr lang="en-US" sz="2000" b="1" dirty="0">
                <a:solidFill>
                  <a:srgbClr val="000000"/>
                </a:solidFill>
              </a:rPr>
              <a:t> –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yagona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daraxtning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butoqlaridek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bir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butun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bo‘lgan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taqdirimizdagina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kuch-qudrat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>
                <a:solidFill>
                  <a:srgbClr val="0000FF"/>
                </a:solidFill>
              </a:rPr>
              <a:t>kasb</a:t>
            </a:r>
            <a:r>
              <a:rPr lang="en-US" sz="2000" dirty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etamiz</a:t>
            </a:r>
            <a:r>
              <a:rPr lang="en-US" sz="2000" b="1" dirty="0" smtClean="0">
                <a:solidFill>
                  <a:srgbClr val="0000FF"/>
                </a:solidFill>
              </a:rPr>
              <a:t>”.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3421" y="2353148"/>
            <a:ext cx="1770036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FF"/>
                </a:solidFill>
              </a:rPr>
              <a:t>“K,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>m,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k”.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25" y="2124100"/>
            <a:ext cx="738321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789" y="2133790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Стрелка вправо 9"/>
          <p:cNvSpPr/>
          <p:nvPr/>
        </p:nvSpPr>
        <p:spPr>
          <a:xfrm>
            <a:off x="2807717" y="2377482"/>
            <a:ext cx="582364" cy="377095"/>
          </a:xfrm>
          <a:prstGeom prst="rightArrow">
            <a:avLst/>
          </a:prstGeom>
          <a:solidFill>
            <a:srgbClr val="CC3399"/>
          </a:solidFill>
          <a:ln>
            <a:solidFill>
              <a:srgbClr val="CC0066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708" y="2147007"/>
            <a:ext cx="738321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4" name="Стрелка вправо 13"/>
          <p:cNvSpPr/>
          <p:nvPr/>
        </p:nvSpPr>
        <p:spPr>
          <a:xfrm>
            <a:off x="4231129" y="2377482"/>
            <a:ext cx="582364" cy="377095"/>
          </a:xfrm>
          <a:prstGeom prst="rightArrow">
            <a:avLst/>
          </a:prstGeom>
          <a:solidFill>
            <a:srgbClr val="CC3399"/>
          </a:solidFill>
          <a:ln>
            <a:solidFill>
              <a:srgbClr val="CC0066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71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10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Ko‘chirma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5" y="655784"/>
            <a:ext cx="738321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192" y="647936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3" name="Прямоугольник 12"/>
          <p:cNvSpPr/>
          <p:nvPr/>
        </p:nvSpPr>
        <p:spPr>
          <a:xfrm>
            <a:off x="143421" y="1692052"/>
            <a:ext cx="1152880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“K”.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3421" y="2196108"/>
            <a:ext cx="1152880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“K?”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3421" y="2700164"/>
            <a:ext cx="1152880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“K!”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2591693" y="863960"/>
            <a:ext cx="582364" cy="377095"/>
          </a:xfrm>
          <a:prstGeom prst="rightArrow">
            <a:avLst/>
          </a:prstGeom>
          <a:solidFill>
            <a:srgbClr val="CC3399"/>
          </a:solidFill>
          <a:ln>
            <a:solidFill>
              <a:srgbClr val="CC0066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331553" y="2092162"/>
            <a:ext cx="4212468" cy="0"/>
          </a:xfrm>
          <a:prstGeom prst="line">
            <a:avLst/>
          </a:prstGeom>
          <a:ln>
            <a:solidFill>
              <a:srgbClr val="00FF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331553" y="2596218"/>
            <a:ext cx="4212468" cy="0"/>
          </a:xfrm>
          <a:prstGeom prst="line">
            <a:avLst/>
          </a:prstGeom>
          <a:ln>
            <a:solidFill>
              <a:srgbClr val="00FF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1331553" y="3100274"/>
            <a:ext cx="4212468" cy="2"/>
          </a:xfrm>
          <a:prstGeom prst="line">
            <a:avLst/>
          </a:prstGeom>
          <a:ln>
            <a:solidFill>
              <a:srgbClr val="00FF00"/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294140" y="1754768"/>
            <a:ext cx="4357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Ko‘chirma</a:t>
            </a:r>
            <a:r>
              <a:rPr lang="en-US" sz="1800" dirty="0" smtClean="0">
                <a:solidFill>
                  <a:srgbClr val="000000"/>
                </a:solidFill>
              </a:rPr>
              <a:t> gap </a:t>
            </a:r>
            <a:r>
              <a:rPr lang="en-US" sz="1800" b="1" dirty="0" err="1" smtClean="0">
                <a:solidFill>
                  <a:srgbClr val="000000"/>
                </a:solidFill>
              </a:rPr>
              <a:t>darak</a:t>
            </a:r>
            <a:r>
              <a:rPr lang="en-US" sz="1800" b="1" dirty="0" smtClean="0">
                <a:solidFill>
                  <a:srgbClr val="000000"/>
                </a:solidFill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</a:rPr>
              <a:t>buyruq</a:t>
            </a:r>
            <a:r>
              <a:rPr lang="en-US" sz="1800" b="1" dirty="0" smtClean="0">
                <a:solidFill>
                  <a:srgbClr val="000000"/>
                </a:solidFill>
              </a:rPr>
              <a:t> gap </a:t>
            </a:r>
            <a:r>
              <a:rPr lang="en-US" sz="1800" dirty="0" err="1" smtClean="0">
                <a:solidFill>
                  <a:srgbClr val="000000"/>
                </a:solidFill>
              </a:rPr>
              <a:t>bo‘lsa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95549" y="2226886"/>
            <a:ext cx="3570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Ko‘chirma</a:t>
            </a:r>
            <a:r>
              <a:rPr lang="en-US" sz="1800" dirty="0" smtClean="0">
                <a:solidFill>
                  <a:srgbClr val="000000"/>
                </a:solidFill>
              </a:rPr>
              <a:t> gap </a:t>
            </a:r>
            <a:r>
              <a:rPr lang="en-US" sz="1800" b="1" dirty="0" err="1" smtClean="0">
                <a:solidFill>
                  <a:srgbClr val="000000"/>
                </a:solidFill>
              </a:rPr>
              <a:t>so‘roq</a:t>
            </a:r>
            <a:r>
              <a:rPr lang="en-US" sz="1800" b="1" dirty="0" smtClean="0">
                <a:solidFill>
                  <a:srgbClr val="000000"/>
                </a:solidFill>
              </a:rPr>
              <a:t> gap </a:t>
            </a:r>
            <a:r>
              <a:rPr lang="en-US" sz="1800" dirty="0" err="1" smtClean="0">
                <a:solidFill>
                  <a:srgbClr val="000000"/>
                </a:solidFill>
              </a:rPr>
              <a:t>bo‘lsa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331553" y="2700164"/>
            <a:ext cx="3557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err="1" smtClean="0">
                <a:solidFill>
                  <a:srgbClr val="000000"/>
                </a:solidFill>
              </a:rPr>
              <a:t>Ko‘chirma</a:t>
            </a:r>
            <a:r>
              <a:rPr lang="en-US" sz="1800" dirty="0" smtClean="0">
                <a:solidFill>
                  <a:srgbClr val="000000"/>
                </a:solidFill>
              </a:rPr>
              <a:t> gap </a:t>
            </a:r>
            <a:r>
              <a:rPr lang="en-US" sz="1800" b="1" dirty="0" err="1" smtClean="0">
                <a:solidFill>
                  <a:srgbClr val="000000"/>
                </a:solidFill>
              </a:rPr>
              <a:t>undov</a:t>
            </a:r>
            <a:r>
              <a:rPr lang="en-US" sz="1800" b="1" dirty="0" smtClean="0">
                <a:solidFill>
                  <a:srgbClr val="000000"/>
                </a:solidFill>
              </a:rPr>
              <a:t> gap </a:t>
            </a:r>
            <a:r>
              <a:rPr lang="en-US" sz="1800" dirty="0" err="1" smtClean="0">
                <a:solidFill>
                  <a:srgbClr val="000000"/>
                </a:solidFill>
              </a:rPr>
              <a:t>bo‘lsa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52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1" grpId="0" animBg="1"/>
      <p:bldP spid="14" grpId="0" animBg="1"/>
      <p:bldP spid="19" grpId="0" animBg="1"/>
      <p:bldP spid="7" grpId="0"/>
      <p:bldP spid="27" grpId="0"/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Ko‘chirma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425" y="575928"/>
            <a:ext cx="5436605" cy="1015663"/>
          </a:xfrm>
          <a:prstGeom prst="rect">
            <a:avLst/>
          </a:prstGeom>
          <a:noFill/>
          <a:ln>
            <a:solidFill>
              <a:srgbClr val="66FF66"/>
            </a:solidFill>
          </a:ln>
        </p:spPr>
        <p:txBody>
          <a:bodyPr wrap="square" rtlCol="0">
            <a:spAutoFit/>
          </a:bodyPr>
          <a:lstStyle/>
          <a:p>
            <a:pPr algn="just">
              <a:buBlip>
                <a:blip r:embed="rId2"/>
              </a:buBlip>
            </a:pPr>
            <a:r>
              <a:rPr lang="en-US" sz="2000" dirty="0" smtClean="0">
                <a:solidFill>
                  <a:srgbClr val="000000"/>
                </a:solidFill>
              </a:rPr>
              <a:t>   </a:t>
            </a:r>
            <a:r>
              <a:rPr lang="en-US" sz="2000" dirty="0" err="1" smtClean="0">
                <a:solidFill>
                  <a:srgbClr val="000000"/>
                </a:solidFill>
              </a:rPr>
              <a:t>Navoiy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vazminlik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murojaat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etdi</a:t>
            </a:r>
            <a:r>
              <a:rPr lang="en-US" sz="2000" b="1" dirty="0" smtClean="0">
                <a:solidFill>
                  <a:srgbClr val="000000"/>
                </a:solidFill>
              </a:rPr>
              <a:t>: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</a:rPr>
              <a:t>“</a:t>
            </a:r>
            <a:r>
              <a:rPr lang="en-US" sz="2000" dirty="0" err="1" smtClean="0">
                <a:solidFill>
                  <a:srgbClr val="0000FF"/>
                </a:solidFill>
              </a:rPr>
              <a:t>Xoqon</a:t>
            </a:r>
            <a:r>
              <a:rPr lang="en-US" sz="2000" dirty="0" smtClean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</a:rPr>
              <a:t>yaralik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ko‘ngillarning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shifosi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uchun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siz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hakimi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hoziq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bo‘lmog‘ingiz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kerak</a:t>
            </a:r>
            <a:r>
              <a:rPr lang="en-US" sz="2000" b="1" dirty="0" smtClean="0">
                <a:solidFill>
                  <a:srgbClr val="0000FF"/>
                </a:solidFill>
              </a:rPr>
              <a:t>”.     </a:t>
            </a:r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“K”.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425" y="1620044"/>
            <a:ext cx="5436605" cy="707886"/>
          </a:xfrm>
          <a:prstGeom prst="rect">
            <a:avLst/>
          </a:prstGeom>
          <a:noFill/>
          <a:ln>
            <a:solidFill>
              <a:srgbClr val="66FF66"/>
            </a:solidFill>
          </a:ln>
        </p:spPr>
        <p:txBody>
          <a:bodyPr wrap="square" rtlCol="0">
            <a:spAutoFit/>
          </a:bodyPr>
          <a:lstStyle/>
          <a:p>
            <a:pPr algn="just">
              <a:buBlip>
                <a:blip r:embed="rId2"/>
              </a:buBlip>
            </a:pPr>
            <a:r>
              <a:rPr lang="en-US" sz="2000" dirty="0" smtClean="0">
                <a:solidFill>
                  <a:srgbClr val="000000"/>
                </a:solidFill>
              </a:rPr>
              <a:t>   </a:t>
            </a:r>
            <a:r>
              <a:rPr lang="en-US" sz="2000" dirty="0" err="1" smtClean="0">
                <a:solidFill>
                  <a:srgbClr val="000000"/>
                </a:solidFill>
              </a:rPr>
              <a:t>Umarshayx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a’yonlaridan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so‘radi</a:t>
            </a:r>
            <a:r>
              <a:rPr lang="en-US" sz="2000" b="1" dirty="0" smtClean="0">
                <a:solidFill>
                  <a:srgbClr val="000000"/>
                </a:solidFill>
              </a:rPr>
              <a:t>: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</a:rPr>
              <a:t>“</a:t>
            </a:r>
            <a:r>
              <a:rPr lang="en-US" sz="2000" dirty="0" smtClean="0">
                <a:solidFill>
                  <a:srgbClr val="0000FF"/>
                </a:solidFill>
              </a:rPr>
              <a:t>Bulbul </a:t>
            </a:r>
            <a:r>
              <a:rPr lang="en-US" sz="2000" dirty="0" err="1" smtClean="0">
                <a:solidFill>
                  <a:srgbClr val="0000FF"/>
                </a:solidFill>
              </a:rPr>
              <a:t>nima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deyapti</a:t>
            </a:r>
            <a:r>
              <a:rPr lang="en-US" sz="2000" dirty="0" smtClean="0">
                <a:solidFill>
                  <a:srgbClr val="0000FF"/>
                </a:solidFill>
              </a:rPr>
              <a:t>?</a:t>
            </a:r>
            <a:r>
              <a:rPr lang="en-US" sz="2000" b="1" dirty="0" smtClean="0">
                <a:solidFill>
                  <a:srgbClr val="0000FF"/>
                </a:solidFill>
              </a:rPr>
              <a:t>”     </a:t>
            </a:r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“K?”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24" y="2376128"/>
            <a:ext cx="5436605" cy="707886"/>
          </a:xfrm>
          <a:prstGeom prst="rect">
            <a:avLst/>
          </a:prstGeom>
          <a:noFill/>
          <a:ln>
            <a:solidFill>
              <a:srgbClr val="66FF66"/>
            </a:solidFill>
          </a:ln>
        </p:spPr>
        <p:txBody>
          <a:bodyPr wrap="square" rtlCol="0">
            <a:spAutoFit/>
          </a:bodyPr>
          <a:lstStyle/>
          <a:p>
            <a:pPr algn="just">
              <a:buBlip>
                <a:blip r:embed="rId2"/>
              </a:buBlip>
            </a:pPr>
            <a:r>
              <a:rPr lang="en-US" sz="2000" dirty="0" smtClean="0">
                <a:solidFill>
                  <a:srgbClr val="000000"/>
                </a:solidFill>
              </a:rPr>
              <a:t>   </a:t>
            </a:r>
            <a:r>
              <a:rPr lang="en-US" sz="2000" dirty="0" err="1" smtClean="0">
                <a:solidFill>
                  <a:srgbClr val="000000"/>
                </a:solidFill>
              </a:rPr>
              <a:t>Qalandar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xurjunga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imo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qilib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qo‘shib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qo‘ydi</a:t>
            </a:r>
            <a:r>
              <a:rPr lang="en-US" sz="2000" b="1" dirty="0" smtClean="0">
                <a:solidFill>
                  <a:srgbClr val="000000"/>
                </a:solidFill>
              </a:rPr>
              <a:t>: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FF"/>
                </a:solidFill>
              </a:rPr>
              <a:t>“</a:t>
            </a:r>
            <a:r>
              <a:rPr lang="en-US" sz="2000" dirty="0" err="1" smtClean="0">
                <a:solidFill>
                  <a:srgbClr val="0000FF"/>
                </a:solidFill>
              </a:rPr>
              <a:t>Tillani</a:t>
            </a:r>
            <a:r>
              <a:rPr lang="en-US" sz="2000" dirty="0" smtClean="0">
                <a:solidFill>
                  <a:srgbClr val="0000FF"/>
                </a:solidFill>
              </a:rPr>
              <a:t> </a:t>
            </a:r>
            <a:r>
              <a:rPr lang="en-US" sz="2000" dirty="0" err="1" smtClean="0">
                <a:solidFill>
                  <a:srgbClr val="0000FF"/>
                </a:solidFill>
              </a:rPr>
              <a:t>ayamasmiz</a:t>
            </a:r>
            <a:r>
              <a:rPr lang="en-US" sz="2000" dirty="0" smtClean="0">
                <a:solidFill>
                  <a:srgbClr val="0000FF"/>
                </a:solidFill>
              </a:rPr>
              <a:t>, </a:t>
            </a:r>
            <a:r>
              <a:rPr lang="en-US" sz="2000" dirty="0" err="1" smtClean="0">
                <a:solidFill>
                  <a:srgbClr val="0000FF"/>
                </a:solidFill>
              </a:rPr>
              <a:t>otaxon</a:t>
            </a:r>
            <a:r>
              <a:rPr lang="en-US" sz="2000" b="1" dirty="0" smtClean="0">
                <a:solidFill>
                  <a:srgbClr val="0000FF"/>
                </a:solidFill>
              </a:rPr>
              <a:t>!” </a:t>
            </a:r>
            <a:r>
              <a:rPr lang="en-US" sz="2000" dirty="0" smtClean="0">
                <a:solidFill>
                  <a:srgbClr val="0000FF"/>
                </a:solidFill>
              </a:rPr>
              <a:t>   </a:t>
            </a:r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“K!”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67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solidFill>
                  <a:schemeClr val="tx1"/>
                </a:solidFill>
              </a:rPr>
              <a:t>Ko‘chirma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qo‘shma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gaplar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qolipi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2" name="Рисунок 1" descr="Вырезка экрана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636" y="611932"/>
            <a:ext cx="738321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41" y="623810"/>
            <a:ext cx="690649" cy="8562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rgbClr val="000000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16823" y="1584040"/>
            <a:ext cx="1366757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</a:t>
            </a:r>
            <a:r>
              <a:rPr lang="en-US" sz="2000" b="1" i="1" dirty="0">
                <a:solidFill>
                  <a:srgbClr val="0000FF"/>
                </a:solidFill>
              </a:rPr>
              <a:t>”,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m.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7500" y="2088096"/>
            <a:ext cx="1366080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“K?”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m.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16823" y="2592152"/>
            <a:ext cx="1366758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“K!”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m.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9524" y="823890"/>
            <a:ext cx="2016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solidFill>
                  <a:srgbClr val="0000FF"/>
                </a:solidFill>
              </a:rPr>
              <a:t>Ko‘chirma</a:t>
            </a:r>
            <a:r>
              <a:rPr lang="en-US" sz="2000" b="1" i="1" dirty="0" smtClean="0">
                <a:solidFill>
                  <a:srgbClr val="0000FF"/>
                </a:solidFill>
              </a:rPr>
              <a:t> gap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66082" y="823890"/>
            <a:ext cx="1692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 err="1" smtClean="0">
                <a:solidFill>
                  <a:srgbClr val="000000"/>
                </a:solidFill>
              </a:rPr>
              <a:t>Muallif</a:t>
            </a:r>
            <a:r>
              <a:rPr lang="en-US" sz="2000" b="1" i="1" dirty="0" smtClean="0">
                <a:solidFill>
                  <a:srgbClr val="000000"/>
                </a:solidFill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</a:rPr>
              <a:t>gapi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771577" y="1591202"/>
            <a:ext cx="1720216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</a:t>
            </a:r>
            <a:r>
              <a:rPr lang="en-US" sz="2000" b="1" i="1" dirty="0">
                <a:solidFill>
                  <a:srgbClr val="0000FF"/>
                </a:solidFill>
              </a:rPr>
              <a:t>”,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m.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763456" y="2088096"/>
            <a:ext cx="1728337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“K?”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m.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752223" y="2592152"/>
            <a:ext cx="1739570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rgbClr val="000000"/>
                </a:solidFill>
              </a:rPr>
              <a:t>M: </a:t>
            </a:r>
            <a:r>
              <a:rPr lang="en-US" sz="2000" b="1" i="1" dirty="0" smtClean="0">
                <a:solidFill>
                  <a:srgbClr val="0000FF"/>
                </a:solidFill>
              </a:rPr>
              <a:t>“K!”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m.</a:t>
            </a:r>
            <a:endParaRPr lang="ru-RU" sz="2000" b="1" i="1" dirty="0">
              <a:solidFill>
                <a:srgbClr val="0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671813" y="1584040"/>
            <a:ext cx="1872208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“K,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>m,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k”.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671813" y="2088096"/>
            <a:ext cx="1872208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“K,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>m,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k?”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671813" y="2592152"/>
            <a:ext cx="1872208" cy="400110"/>
          </a:xfrm>
          <a:prstGeom prst="rect">
            <a:avLst/>
          </a:prstGeom>
          <a:ln>
            <a:solidFill>
              <a:srgbClr val="CC3399"/>
            </a:solidFill>
          </a:ln>
        </p:spPr>
        <p:txBody>
          <a:bodyPr wrap="square">
            <a:spAutoFit/>
          </a:bodyPr>
          <a:lstStyle/>
          <a:p>
            <a:r>
              <a:rPr lang="en-US" sz="2000" b="1" i="1" dirty="0" smtClean="0">
                <a:solidFill>
                  <a:srgbClr val="0000FF"/>
                </a:solidFill>
              </a:rPr>
              <a:t>“K, </a:t>
            </a:r>
            <a:r>
              <a:rPr lang="en-US" sz="2000" b="1" dirty="0">
                <a:solidFill>
                  <a:srgbClr val="000000"/>
                </a:solidFill>
              </a:rPr>
              <a:t>–</a:t>
            </a:r>
            <a:r>
              <a:rPr lang="en-US" sz="2000" b="1" i="1" dirty="0">
                <a:solidFill>
                  <a:srgbClr val="000000"/>
                </a:solidFill>
              </a:rPr>
              <a:t> </a:t>
            </a:r>
            <a:r>
              <a:rPr lang="en-US" sz="2000" b="1" i="1" dirty="0" smtClean="0">
                <a:solidFill>
                  <a:srgbClr val="000000"/>
                </a:solidFill>
              </a:rPr>
              <a:t>m,</a:t>
            </a:r>
            <a:r>
              <a:rPr lang="en-US" sz="2000" b="1" dirty="0">
                <a:solidFill>
                  <a:srgbClr val="000000"/>
                </a:solidFill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</a:rPr>
              <a:t>–</a:t>
            </a:r>
            <a:r>
              <a:rPr lang="en-US" sz="2000" b="1" i="1" dirty="0" smtClean="0">
                <a:solidFill>
                  <a:srgbClr val="0000FF"/>
                </a:solidFill>
              </a:rPr>
              <a:t>k!”</a:t>
            </a:r>
            <a:endParaRPr lang="ru-RU" sz="2000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90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7" grpId="0"/>
      <p:bldP spid="18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159128</TotalTime>
  <Words>695</Words>
  <Application>Microsoft Office PowerPoint</Application>
  <PresentationFormat>Произвольный</PresentationFormat>
  <Paragraphs>90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Berilgan topshiriqni tekshirish</vt:lpstr>
      <vt:lpstr>Topshiriq</vt:lpstr>
      <vt:lpstr>Topshiriq</vt:lpstr>
      <vt:lpstr>Topshiriq</vt:lpstr>
      <vt:lpstr>Topshiriq</vt:lpstr>
      <vt:lpstr>Ko‘chirma gapli qo‘shma gaplar</vt:lpstr>
      <vt:lpstr>Ko‘chirma gapli qo‘shma gaplar</vt:lpstr>
      <vt:lpstr>Ko‘chirma gapli qo‘shma gaplar qolipi</vt:lpstr>
      <vt:lpstr>Tinish belgilarining qo‘llanishi</vt:lpstr>
      <vt:lpstr>Tinish belgilarining qo‘llanishi</vt:lpstr>
      <vt:lpstr>Tinish belgilarining qo‘llanishi</vt:lpstr>
      <vt:lpstr>181-mashq</vt:lpstr>
      <vt:lpstr>181-mashq</vt:lpstr>
      <vt:lpstr>182-mashq</vt:lpstr>
      <vt:lpstr>183-mashq</vt:lpstr>
      <vt:lpstr>183-mashq</vt:lpstr>
      <vt:lpstr>Lug‘at ustida ishlash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2510</cp:revision>
  <dcterms:created xsi:type="dcterms:W3CDTF">2014-10-08T23:03:32Z</dcterms:created>
  <dcterms:modified xsi:type="dcterms:W3CDTF">2021-03-09T18:18:46Z</dcterms:modified>
</cp:coreProperties>
</file>