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3"/>
  </p:notesMasterIdLst>
  <p:sldIdLst>
    <p:sldId id="1414" r:id="rId11"/>
    <p:sldId id="1772" r:id="rId12"/>
    <p:sldId id="1864" r:id="rId13"/>
    <p:sldId id="1865" r:id="rId14"/>
    <p:sldId id="1866" r:id="rId15"/>
    <p:sldId id="1867" r:id="rId16"/>
    <p:sldId id="1819" r:id="rId17"/>
    <p:sldId id="1849" r:id="rId18"/>
    <p:sldId id="1873" r:id="rId19"/>
    <p:sldId id="1868" r:id="rId20"/>
    <p:sldId id="1870" r:id="rId21"/>
    <p:sldId id="1871" r:id="rId22"/>
    <p:sldId id="1872" r:id="rId23"/>
    <p:sldId id="1853" r:id="rId24"/>
    <p:sldId id="1874" r:id="rId25"/>
    <p:sldId id="1854" r:id="rId26"/>
    <p:sldId id="1855" r:id="rId27"/>
    <p:sldId id="1875" r:id="rId28"/>
    <p:sldId id="1857" r:id="rId29"/>
    <p:sldId id="1746" r:id="rId30"/>
    <p:sldId id="1863" r:id="rId31"/>
    <p:sldId id="1876" r:id="rId3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72"/>
            <p14:sldId id="1864"/>
            <p14:sldId id="1865"/>
            <p14:sldId id="1866"/>
            <p14:sldId id="1867"/>
            <p14:sldId id="1819"/>
            <p14:sldId id="1849"/>
            <p14:sldId id="1873"/>
            <p14:sldId id="1868"/>
            <p14:sldId id="1870"/>
            <p14:sldId id="1871"/>
            <p14:sldId id="1872"/>
            <p14:sldId id="1853"/>
            <p14:sldId id="1874"/>
            <p14:sldId id="1854"/>
            <p14:sldId id="1855"/>
            <p14:sldId id="1875"/>
            <p14:sldId id="1857"/>
            <p14:sldId id="1746"/>
            <p14:sldId id="1863"/>
            <p14:sldId id="187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FF6600"/>
    <a:srgbClr val="CC0066"/>
    <a:srgbClr val="CC3399"/>
    <a:srgbClr val="00FF00"/>
    <a:srgbClr val="DF85FF"/>
    <a:srgbClr val="FFFFCC"/>
    <a:srgbClr val="66FF66"/>
    <a:srgbClr val="ECB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47477" y="1151992"/>
            <a:ext cx="3636404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/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Ko‘chirma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gapli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qo‘shma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gapning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tuzilishi</a:t>
            </a: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1723" y="1300363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7242" y="2236467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245561"/>
            <a:ext cx="129090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91984" y="2339916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524" y="1146679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316" y="1146679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123641" y="647936"/>
            <a:ext cx="1279517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</a:t>
            </a:r>
            <a:r>
              <a:rPr lang="en-US" sz="2000" b="1" i="1" dirty="0">
                <a:solidFill>
                  <a:srgbClr val="0000FF"/>
                </a:solidFill>
              </a:rPr>
              <a:t>K”,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568212" y="1386255"/>
            <a:ext cx="582364" cy="377095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425" y="2168639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smtClean="0">
                <a:solidFill>
                  <a:srgbClr val="0000FF"/>
                </a:solidFill>
              </a:rPr>
              <a:t>“</a:t>
            </a:r>
            <a:r>
              <a:rPr lang="en-US" sz="1800" dirty="0" err="1" smtClean="0">
                <a:solidFill>
                  <a:srgbClr val="0000FF"/>
                </a:solidFill>
              </a:rPr>
              <a:t>Odamlar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kitob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o‘qimasalar</a:t>
            </a:r>
            <a:r>
              <a:rPr lang="en-US" sz="1800" dirty="0" smtClean="0">
                <a:solidFill>
                  <a:srgbClr val="0000FF"/>
                </a:solidFill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</a:rPr>
              <a:t>fikrlashdan</a:t>
            </a:r>
            <a:r>
              <a:rPr lang="en-US" sz="1800" dirty="0" smtClean="0">
                <a:solidFill>
                  <a:srgbClr val="0000FF"/>
                </a:solidFill>
              </a:rPr>
              <a:t> ham </a:t>
            </a:r>
            <a:r>
              <a:rPr lang="en-US" sz="1800" dirty="0" err="1" smtClean="0">
                <a:solidFill>
                  <a:srgbClr val="0000FF"/>
                </a:solidFill>
              </a:rPr>
              <a:t>mahrum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bo‘ladilar</a:t>
            </a:r>
            <a:r>
              <a:rPr lang="en-US" sz="1800" dirty="0" smtClean="0">
                <a:solidFill>
                  <a:srgbClr val="0000FF"/>
                </a:solidFill>
              </a:rPr>
              <a:t>”,– </a:t>
            </a:r>
            <a:r>
              <a:rPr lang="en-US" sz="1800" dirty="0" err="1" smtClean="0">
                <a:solidFill>
                  <a:srgbClr val="000000"/>
                </a:solidFill>
              </a:rPr>
              <a:t>deydi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Deni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Didro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90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560" y="1132873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192" y="1142563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трелка вправо 4"/>
          <p:cNvSpPr/>
          <p:nvPr/>
        </p:nvSpPr>
        <p:spPr>
          <a:xfrm>
            <a:off x="2550179" y="1386255"/>
            <a:ext cx="582364" cy="377095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425" y="2197849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err="1" smtClean="0">
                <a:solidFill>
                  <a:srgbClr val="000000"/>
                </a:solidFill>
              </a:rPr>
              <a:t>Fransuz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adibi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Stendal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deydi</a:t>
            </a:r>
            <a:r>
              <a:rPr lang="en-US" sz="1800" dirty="0" smtClean="0">
                <a:solidFill>
                  <a:srgbClr val="000000"/>
                </a:solidFill>
              </a:rPr>
              <a:t>: </a:t>
            </a:r>
            <a:r>
              <a:rPr lang="en-US" sz="1800" dirty="0" smtClean="0">
                <a:solidFill>
                  <a:srgbClr val="0000FF"/>
                </a:solidFill>
              </a:rPr>
              <a:t>“</a:t>
            </a:r>
            <a:r>
              <a:rPr lang="en-US" sz="1800" dirty="0" err="1" smtClean="0">
                <a:solidFill>
                  <a:srgbClr val="0000FF"/>
                </a:solidFill>
              </a:rPr>
              <a:t>Bekorchilik</a:t>
            </a:r>
            <a:r>
              <a:rPr lang="en-US" sz="1800" dirty="0" smtClean="0">
                <a:solidFill>
                  <a:srgbClr val="0000FF"/>
                </a:solidFill>
              </a:rPr>
              <a:t>  </a:t>
            </a:r>
            <a:r>
              <a:rPr lang="en-US" sz="1800" dirty="0" err="1" smtClean="0">
                <a:solidFill>
                  <a:srgbClr val="0000FF"/>
                </a:solidFill>
              </a:rPr>
              <a:t>zerikishning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onasidir</a:t>
            </a:r>
            <a:r>
              <a:rPr lang="en-US" sz="1800" dirty="0" smtClean="0">
                <a:solidFill>
                  <a:srgbClr val="0000FF"/>
                </a:solidFill>
              </a:rPr>
              <a:t>”.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7657" y="647936"/>
            <a:ext cx="106631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60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1" y="1132873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85" y="1142563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трелка вправо 4"/>
          <p:cNvSpPr/>
          <p:nvPr/>
        </p:nvSpPr>
        <p:spPr>
          <a:xfrm>
            <a:off x="1871613" y="1386255"/>
            <a:ext cx="582364" cy="377095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425" y="2197849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err="1" smtClean="0">
                <a:solidFill>
                  <a:srgbClr val="000000"/>
                </a:solidFill>
              </a:rPr>
              <a:t>Xalq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bejiz</a:t>
            </a:r>
            <a:r>
              <a:rPr lang="en-US" sz="1800" dirty="0" smtClean="0">
                <a:solidFill>
                  <a:srgbClr val="000000"/>
                </a:solidFill>
              </a:rPr>
              <a:t>: </a:t>
            </a:r>
            <a:r>
              <a:rPr lang="en-US" sz="1800" dirty="0" smtClean="0">
                <a:solidFill>
                  <a:srgbClr val="0000FF"/>
                </a:solidFill>
              </a:rPr>
              <a:t>“</a:t>
            </a:r>
            <a:r>
              <a:rPr lang="en-US" sz="1800" dirty="0" err="1" smtClean="0">
                <a:solidFill>
                  <a:srgbClr val="0000FF"/>
                </a:solidFill>
              </a:rPr>
              <a:t>Barcha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boyliklarning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otasi</a:t>
            </a:r>
            <a:r>
              <a:rPr lang="en-US" sz="1800" dirty="0" smtClean="0">
                <a:solidFill>
                  <a:srgbClr val="0000FF"/>
                </a:solidFill>
              </a:rPr>
              <a:t> – </a:t>
            </a:r>
            <a:r>
              <a:rPr lang="en-US" sz="1800" dirty="0" err="1" smtClean="0">
                <a:solidFill>
                  <a:srgbClr val="0000FF"/>
                </a:solidFill>
              </a:rPr>
              <a:t>mehnat</a:t>
            </a:r>
            <a:r>
              <a:rPr lang="en-US" sz="1800" dirty="0" smtClean="0">
                <a:solidFill>
                  <a:srgbClr val="0000FF"/>
                </a:solidFill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</a:rPr>
              <a:t>onasi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esa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yer</a:t>
            </a:r>
            <a:r>
              <a:rPr lang="en-US" sz="1800" dirty="0" smtClean="0">
                <a:solidFill>
                  <a:srgbClr val="0000FF"/>
                </a:solidFill>
              </a:rPr>
              <a:t>”,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– deb </a:t>
            </a:r>
            <a:r>
              <a:rPr lang="en-US" sz="1800" dirty="0" err="1" smtClean="0">
                <a:solidFill>
                  <a:srgbClr val="000000"/>
                </a:solidFill>
              </a:rPr>
              <a:t>unga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katta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baho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bermagan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30308" y="647936"/>
            <a:ext cx="164820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</a:t>
            </a:r>
            <a:r>
              <a:rPr lang="en-US" sz="2000" b="1" i="1" dirty="0">
                <a:solidFill>
                  <a:srgbClr val="0000FF"/>
                </a:solidFill>
              </a:rPr>
              <a:t>”,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604" y="1155780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Стрелка вправо 10"/>
          <p:cNvSpPr/>
          <p:nvPr/>
        </p:nvSpPr>
        <p:spPr>
          <a:xfrm>
            <a:off x="3295025" y="1386255"/>
            <a:ext cx="582364" cy="377095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44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64" y="1146678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49" y="1146678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трелка вправо 4"/>
          <p:cNvSpPr/>
          <p:nvPr/>
        </p:nvSpPr>
        <p:spPr>
          <a:xfrm>
            <a:off x="1871613" y="1386255"/>
            <a:ext cx="582364" cy="377095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425" y="2197849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</a:rPr>
              <a:t>     “</a:t>
            </a:r>
            <a:r>
              <a:rPr lang="en-US" sz="1800" dirty="0" err="1" smtClean="0">
                <a:solidFill>
                  <a:srgbClr val="0000FF"/>
                </a:solidFill>
              </a:rPr>
              <a:t>Yaxshi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do‘st</a:t>
            </a:r>
            <a:r>
              <a:rPr lang="en-US" sz="1800" dirty="0" smtClean="0">
                <a:solidFill>
                  <a:srgbClr val="000000"/>
                </a:solidFill>
              </a:rPr>
              <a:t>,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– deb </a:t>
            </a:r>
            <a:r>
              <a:rPr lang="en-US" sz="1800" dirty="0" err="1" smtClean="0">
                <a:solidFill>
                  <a:srgbClr val="000000"/>
                </a:solidFill>
              </a:rPr>
              <a:t>yozadi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Ibn</a:t>
            </a:r>
            <a:r>
              <a:rPr lang="en-US" sz="1800" dirty="0" smtClean="0">
                <a:solidFill>
                  <a:srgbClr val="000000"/>
                </a:solidFill>
              </a:rPr>
              <a:t> Sino,– </a:t>
            </a:r>
            <a:r>
              <a:rPr lang="en-US" sz="1800" dirty="0" err="1" smtClean="0">
                <a:solidFill>
                  <a:srgbClr val="0000FF"/>
                </a:solidFill>
              </a:rPr>
              <a:t>kishining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hamma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yaxshi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va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yomon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sifatlarini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aks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ettiruvchi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oynadir</a:t>
            </a:r>
            <a:r>
              <a:rPr lang="en-US" sz="1800" dirty="0" smtClean="0">
                <a:solidFill>
                  <a:srgbClr val="0000FF"/>
                </a:solidFill>
              </a:rPr>
              <a:t>”.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295025" y="1386255"/>
            <a:ext cx="582364" cy="377095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1" y="1146678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991500" y="647936"/>
            <a:ext cx="177644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</a:t>
            </a:r>
            <a:r>
              <a:rPr lang="en-US" sz="2000" b="1" i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m,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 </a:t>
            </a:r>
            <a:r>
              <a:rPr lang="en-US" sz="2000" b="1" dirty="0" smtClean="0">
                <a:solidFill>
                  <a:srgbClr val="0000FF"/>
                </a:solidFill>
              </a:rPr>
              <a:t>k”</a:t>
            </a:r>
            <a:r>
              <a:rPr lang="en-US" sz="2000" b="1" i="1" dirty="0" smtClean="0">
                <a:solidFill>
                  <a:srgbClr val="0000FF"/>
                </a:solidFill>
              </a:rPr>
              <a:t>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27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175-mashq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11932"/>
            <a:ext cx="5472607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Donodan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so‘radilar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</a:rPr>
              <a:t>Ey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donishmand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uchun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yaxshi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narsa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nima</a:t>
            </a:r>
            <a:r>
              <a:rPr lang="en-US" sz="2000" dirty="0" smtClean="0">
                <a:solidFill>
                  <a:srgbClr val="000000"/>
                </a:solidFill>
              </a:rPr>
              <a:t>?”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9645" y="1368016"/>
            <a:ext cx="1152880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M: </a:t>
            </a:r>
            <a:r>
              <a:rPr lang="en-US" sz="2000" b="1" dirty="0" smtClean="0">
                <a:solidFill>
                  <a:srgbClr val="0000FF"/>
                </a:solidFill>
              </a:rPr>
              <a:t>“K?”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1884266"/>
            <a:ext cx="5472607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Aytdi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dirty="0" smtClean="0">
                <a:solidFill>
                  <a:srgbClr val="000000"/>
                </a:solidFill>
              </a:rPr>
              <a:t>“Jim </a:t>
            </a:r>
            <a:r>
              <a:rPr lang="en-US" sz="2000" dirty="0" err="1">
                <a:solidFill>
                  <a:srgbClr val="000000"/>
                </a:solidFill>
              </a:rPr>
              <a:t>turmoq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ortiqcha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aytmaslik</a:t>
            </a:r>
            <a:r>
              <a:rPr lang="en-US" sz="2000" dirty="0" smtClean="0">
                <a:solidFill>
                  <a:srgbClr val="000000"/>
                </a:solidFill>
              </a:rPr>
              <a:t>”.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3447" y="2556148"/>
            <a:ext cx="1066318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M: </a:t>
            </a:r>
            <a:r>
              <a:rPr lang="en-US" sz="2000" b="1" dirty="0" smtClean="0">
                <a:solidFill>
                  <a:srgbClr val="0000FF"/>
                </a:solidFill>
              </a:rPr>
              <a:t>“K”.</a:t>
            </a:r>
            <a:endParaRPr lang="ru-RU" sz="2000" b="1" dirty="0">
              <a:solidFill>
                <a:srgbClr val="0000FF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541" y="2286435"/>
            <a:ext cx="737488" cy="80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5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175-mashq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79874"/>
            <a:ext cx="5472607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000000"/>
                </a:solidFill>
              </a:rPr>
              <a:t>Yana </a:t>
            </a:r>
            <a:r>
              <a:rPr lang="it-IT" sz="2000" dirty="0">
                <a:solidFill>
                  <a:srgbClr val="000000"/>
                </a:solidFill>
              </a:rPr>
              <a:t>so‘radilar: </a:t>
            </a: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it-IT" sz="2000" dirty="0" smtClean="0">
                <a:solidFill>
                  <a:srgbClr val="000000"/>
                </a:solidFill>
              </a:rPr>
              <a:t>Unda </a:t>
            </a:r>
            <a:r>
              <a:rPr lang="it-IT" sz="2000" dirty="0">
                <a:solidFill>
                  <a:srgbClr val="000000"/>
                </a:solidFill>
              </a:rPr>
              <a:t>bu xislat bo‘lmasa-chi</a:t>
            </a:r>
            <a:r>
              <a:rPr lang="it-IT" sz="2000" dirty="0" smtClean="0">
                <a:solidFill>
                  <a:srgbClr val="000000"/>
                </a:solidFill>
              </a:rPr>
              <a:t>?</a:t>
            </a:r>
            <a:r>
              <a:rPr lang="en-US" sz="2000" dirty="0" smtClean="0">
                <a:solidFill>
                  <a:srgbClr val="000000"/>
                </a:solidFill>
              </a:rPr>
              <a:t>”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9645" y="1260004"/>
            <a:ext cx="1152880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M: </a:t>
            </a:r>
            <a:r>
              <a:rPr lang="en-US" sz="2000" b="1" dirty="0" smtClean="0">
                <a:solidFill>
                  <a:srgbClr val="0000FF"/>
                </a:solidFill>
              </a:rPr>
              <a:t>“K?”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1764060"/>
            <a:ext cx="5472607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Dono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javob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berdi</a:t>
            </a:r>
            <a:r>
              <a:rPr lang="en-US" sz="2000" dirty="0" smtClean="0">
                <a:solidFill>
                  <a:srgbClr val="000000"/>
                </a:solidFill>
              </a:rPr>
              <a:t>: “</a:t>
            </a:r>
            <a:r>
              <a:rPr lang="en-US" sz="2000" dirty="0" err="1" smtClean="0">
                <a:solidFill>
                  <a:srgbClr val="000000"/>
                </a:solidFill>
              </a:rPr>
              <a:t>Unday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bo‘lmagani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yaxshi</a:t>
            </a:r>
            <a:r>
              <a:rPr lang="en-US" sz="2000" dirty="0" smtClean="0">
                <a:solidFill>
                  <a:srgbClr val="000000"/>
                </a:solidFill>
              </a:rPr>
              <a:t>”.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5455" y="2556148"/>
            <a:ext cx="1066318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M: </a:t>
            </a:r>
            <a:r>
              <a:rPr lang="en-US" sz="2000" b="1" dirty="0" smtClean="0">
                <a:solidFill>
                  <a:srgbClr val="0000FF"/>
                </a:solidFill>
              </a:rPr>
              <a:t>“K”.</a:t>
            </a:r>
            <a:endParaRPr lang="ru-RU" sz="2000" b="1" dirty="0">
              <a:solidFill>
                <a:srgbClr val="0000FF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28" y="2118002"/>
            <a:ext cx="864097" cy="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5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176-mashq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432" y="611932"/>
            <a:ext cx="5472607" cy="707886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</a:rPr>
              <a:t>Rahmat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ona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qizim</a:t>
            </a:r>
            <a:r>
              <a:rPr lang="en-US" sz="2000" dirty="0" smtClean="0">
                <a:solidFill>
                  <a:srgbClr val="000000"/>
                </a:solidFill>
              </a:rPr>
              <a:t>”,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muharrir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mehri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tovlanib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7111" y="1404020"/>
            <a:ext cx="1258678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“</a:t>
            </a:r>
            <a:r>
              <a:rPr lang="en-US" sz="2000" b="1" dirty="0" smtClean="0">
                <a:solidFill>
                  <a:srgbClr val="0000FF"/>
                </a:solidFill>
              </a:rPr>
              <a:t>K”,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en-US" sz="2000" dirty="0" smtClean="0">
                <a:solidFill>
                  <a:srgbClr val="000000"/>
                </a:solidFill>
              </a:rPr>
              <a:t>m.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659" y="1908076"/>
            <a:ext cx="5472607" cy="707886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2. “</a:t>
            </a:r>
            <a:r>
              <a:rPr lang="en-US" sz="2000" dirty="0" err="1" smtClean="0">
                <a:solidFill>
                  <a:srgbClr val="000000"/>
                </a:solidFill>
              </a:rPr>
              <a:t>Ke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picha</a:t>
            </a:r>
            <a:r>
              <a:rPr lang="en-US" sz="2000" dirty="0">
                <a:solidFill>
                  <a:srgbClr val="000000"/>
                </a:solidFill>
              </a:rPr>
              <a:t> dam </a:t>
            </a:r>
            <a:r>
              <a:rPr lang="en-US" sz="2000" dirty="0" err="1">
                <a:solidFill>
                  <a:srgbClr val="000000"/>
                </a:solidFill>
              </a:rPr>
              <a:t>ol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chirog‘im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toza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charchabsan</a:t>
            </a:r>
            <a:r>
              <a:rPr lang="en-US" sz="2000" dirty="0" smtClean="0">
                <a:solidFill>
                  <a:srgbClr val="000000"/>
                </a:solidFill>
              </a:rPr>
              <a:t>”,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bobom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7111" y="2700164"/>
            <a:ext cx="1258678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“</a:t>
            </a:r>
            <a:r>
              <a:rPr lang="en-US" sz="2000" b="1" dirty="0" smtClean="0">
                <a:solidFill>
                  <a:srgbClr val="0000FF"/>
                </a:solidFill>
              </a:rPr>
              <a:t>K”,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en-US" sz="2000" dirty="0" smtClean="0">
                <a:solidFill>
                  <a:srgbClr val="000000"/>
                </a:solidFill>
              </a:rPr>
              <a:t>m.</a:t>
            </a:r>
            <a:endParaRPr lang="ru-RU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41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177-mashq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425" y="708908"/>
            <a:ext cx="5432615" cy="1631216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Abdulla </a:t>
            </a:r>
            <a:r>
              <a:rPr lang="en-US" sz="2000" dirty="0" err="1">
                <a:solidFill>
                  <a:srgbClr val="000000"/>
                </a:solidFill>
              </a:rPr>
              <a:t>Qodiriy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ishlayotganida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o‘tib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ketayotib</a:t>
            </a:r>
            <a:r>
              <a:rPr lang="en-US" sz="2000" dirty="0">
                <a:solidFill>
                  <a:srgbClr val="000000"/>
                </a:solidFill>
              </a:rPr>
              <a:t>: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– </a:t>
            </a:r>
            <a:r>
              <a:rPr lang="en-US" sz="2000" dirty="0">
                <a:solidFill>
                  <a:srgbClr val="000000"/>
                </a:solidFill>
              </a:rPr>
              <a:t>Ha, </a:t>
            </a:r>
            <a:r>
              <a:rPr lang="en-US" sz="2000" dirty="0" err="1">
                <a:solidFill>
                  <a:srgbClr val="000000"/>
                </a:solidFill>
              </a:rPr>
              <a:t>ishlayapsizmi</a:t>
            </a:r>
            <a:r>
              <a:rPr lang="en-US" sz="2000" dirty="0">
                <a:solidFill>
                  <a:srgbClr val="000000"/>
                </a:solidFill>
              </a:rPr>
              <a:t>? – deb </a:t>
            </a:r>
            <a:r>
              <a:rPr lang="en-US" sz="2000" dirty="0" err="1">
                <a:solidFill>
                  <a:srgbClr val="000000"/>
                </a:solidFill>
              </a:rPr>
              <a:t>so‘rabdi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– </a:t>
            </a:r>
            <a:r>
              <a:rPr lang="en-US" sz="2000" dirty="0" err="1">
                <a:solidFill>
                  <a:srgbClr val="000000"/>
                </a:solidFill>
              </a:rPr>
              <a:t>Yo‘q</a:t>
            </a:r>
            <a:r>
              <a:rPr lang="en-US" sz="2000" dirty="0">
                <a:solidFill>
                  <a:srgbClr val="000000"/>
                </a:solidFill>
              </a:rPr>
              <a:t>, dam </a:t>
            </a:r>
            <a:r>
              <a:rPr lang="en-US" sz="2000" dirty="0" err="1">
                <a:solidFill>
                  <a:srgbClr val="000000"/>
                </a:solidFill>
              </a:rPr>
              <a:t>olyapman</a:t>
            </a:r>
            <a:r>
              <a:rPr lang="en-US" sz="2000" dirty="0">
                <a:solidFill>
                  <a:srgbClr val="000000"/>
                </a:solidFill>
              </a:rPr>
              <a:t>, – deb </a:t>
            </a:r>
            <a:r>
              <a:rPr lang="en-US" sz="2000" dirty="0" err="1">
                <a:solidFill>
                  <a:srgbClr val="000000"/>
                </a:solidFill>
              </a:rPr>
              <a:t>javob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beribdi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yozuvchi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92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177-mashq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617156"/>
            <a:ext cx="5472607" cy="1938992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Ma’lum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vaqtdan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keyin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boyagi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qaytib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o‘tsa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Qodiriy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bog‘da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o‘ylanganicha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aylanib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yurgan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ekan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– </a:t>
            </a:r>
            <a:r>
              <a:rPr lang="en-US" sz="2000" dirty="0">
                <a:solidFill>
                  <a:srgbClr val="000000"/>
                </a:solidFill>
              </a:rPr>
              <a:t>Ha, dam </a:t>
            </a:r>
            <a:r>
              <a:rPr lang="en-US" sz="2000" dirty="0" err="1">
                <a:solidFill>
                  <a:srgbClr val="000000"/>
                </a:solidFill>
              </a:rPr>
              <a:t>olyapsizmi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– </a:t>
            </a:r>
            <a:r>
              <a:rPr lang="en-US" sz="2000" dirty="0" err="1">
                <a:solidFill>
                  <a:srgbClr val="000000"/>
                </a:solidFill>
              </a:rPr>
              <a:t>Yo‘q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ishlayapman</a:t>
            </a:r>
            <a:r>
              <a:rPr lang="en-US" sz="2000" dirty="0">
                <a:solidFill>
                  <a:srgbClr val="000000"/>
                </a:solidFill>
              </a:rPr>
              <a:t>, – deb </a:t>
            </a:r>
            <a:r>
              <a:rPr lang="en-US" sz="2000" dirty="0" err="1">
                <a:solidFill>
                  <a:srgbClr val="000000"/>
                </a:solidFill>
              </a:rPr>
              <a:t>javob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qilibdi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ijod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olamiga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sho‘ng‘igan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yozuvchi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07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178-mashq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6" y="611932"/>
            <a:ext cx="5472607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Xalqning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ishonchini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oqlash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birimizning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muqaddas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burchimizdir</a:t>
            </a:r>
            <a:r>
              <a:rPr lang="en-US" sz="2000" dirty="0">
                <a:solidFill>
                  <a:srgbClr val="000000"/>
                </a:solidFill>
              </a:rPr>
              <a:t>. (</a:t>
            </a:r>
            <a:r>
              <a:rPr lang="en-US" sz="2000" i="1" dirty="0" err="1">
                <a:solidFill>
                  <a:srgbClr val="000000"/>
                </a:solidFill>
              </a:rPr>
              <a:t>Mirtemir</a:t>
            </a:r>
            <a:r>
              <a:rPr lang="en-US" sz="20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421" y="1332012"/>
            <a:ext cx="5508611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Mirtemir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shunday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deydi</a:t>
            </a:r>
            <a:r>
              <a:rPr lang="en-US" sz="2000" dirty="0" smtClean="0">
                <a:solidFill>
                  <a:srgbClr val="000000"/>
                </a:solidFill>
              </a:rPr>
              <a:t>: </a:t>
            </a:r>
            <a:r>
              <a:rPr lang="en-US" sz="2000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Xalqning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ishonchini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oqlash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har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birimizning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muqaddas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burchimizdir</a:t>
            </a:r>
            <a:r>
              <a:rPr lang="en-US" sz="2000" dirty="0" smtClean="0">
                <a:solidFill>
                  <a:srgbClr val="0000FF"/>
                </a:solidFill>
              </a:rPr>
              <a:t>”. 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2088096"/>
            <a:ext cx="5508611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Mirtemir</a:t>
            </a:r>
            <a:r>
              <a:rPr lang="en-US" sz="2000" dirty="0" smtClean="0">
                <a:solidFill>
                  <a:srgbClr val="000000"/>
                </a:solidFill>
              </a:rPr>
              <a:t>:  </a:t>
            </a:r>
            <a:r>
              <a:rPr lang="en-US" sz="2000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Xalqning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ishonchini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oqlash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har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birimizning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muqaddas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burchimizdir</a:t>
            </a:r>
            <a:r>
              <a:rPr lang="en-US" sz="2000" dirty="0" smtClean="0">
                <a:solidFill>
                  <a:srgbClr val="0000FF"/>
                </a:solidFill>
              </a:rPr>
              <a:t>”,</a:t>
            </a:r>
            <a:r>
              <a:rPr lang="en-US" sz="2000" dirty="0">
                <a:solidFill>
                  <a:srgbClr val="000000"/>
                </a:solidFill>
              </a:rPr>
              <a:t> –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deb </a:t>
            </a:r>
            <a:r>
              <a:rPr lang="en-US" sz="2000" dirty="0" err="1" smtClean="0">
                <a:solidFill>
                  <a:srgbClr val="000000"/>
                </a:solidFill>
              </a:rPr>
              <a:t>ta’kidlaydi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9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Gapning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qolipini</a:t>
            </a:r>
            <a:r>
              <a:rPr lang="en-US" sz="2400" dirty="0" smtClean="0">
                <a:solidFill>
                  <a:schemeClr val="tx1"/>
                </a:solidFill>
              </a:rPr>
              <a:t> toping!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408" y="686396"/>
            <a:ext cx="54056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Payg‘ambarimiz</a:t>
            </a:r>
            <a:r>
              <a:rPr lang="en-US" sz="2000" dirty="0" smtClean="0">
                <a:solidFill>
                  <a:srgbClr val="000000"/>
                </a:solidFill>
              </a:rPr>
              <a:t>: “</a:t>
            </a:r>
            <a:r>
              <a:rPr lang="en-US" sz="2000" dirty="0" err="1" smtClean="0">
                <a:solidFill>
                  <a:srgbClr val="000000"/>
                </a:solidFill>
              </a:rPr>
              <a:t>Ilmga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amal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qiluvchilardan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bo‘lingiz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naql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rivoyat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qiluvchilardan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bo‘lmangiz</a:t>
            </a:r>
            <a:r>
              <a:rPr lang="en-US" sz="2000" dirty="0" smtClean="0">
                <a:solidFill>
                  <a:srgbClr val="000000"/>
                </a:solidFill>
              </a:rPr>
              <a:t>”,– </a:t>
            </a:r>
            <a:r>
              <a:rPr lang="en-US" sz="2000" dirty="0" err="1" smtClean="0">
                <a:solidFill>
                  <a:srgbClr val="000000"/>
                </a:solidFill>
              </a:rPr>
              <a:t>deganlar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473" y="1836068"/>
            <a:ext cx="106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 “K”.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1553" y="2484140"/>
            <a:ext cx="1648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 “K”,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77216" y="1836068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 “K”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71813" y="2484140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“K”, </a:t>
            </a:r>
            <a:r>
              <a:rPr lang="en-US" sz="2000" b="1" dirty="0" smtClean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23" name="Рисунок 2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8" y="2403995"/>
            <a:ext cx="547183" cy="560400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681" y="1834375"/>
            <a:ext cx="432048" cy="488441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834374"/>
            <a:ext cx="432048" cy="488441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2439974"/>
            <a:ext cx="432048" cy="48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7" grpId="0"/>
      <p:bldP spid="19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Savol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75928"/>
            <a:ext cx="53285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Ko‘chirma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qismlardan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tashkil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topadi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Muallif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gapi</a:t>
            </a:r>
            <a:r>
              <a:rPr lang="en-US" sz="2000" dirty="0">
                <a:solidFill>
                  <a:srgbClr val="000000"/>
                </a:solidFill>
              </a:rPr>
              <a:t> deb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aytiladi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ko‘chirma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deyiladi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05" y="2088096"/>
            <a:ext cx="1116124" cy="104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40385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0000"/>
                </a:solidFill>
              </a:rPr>
              <a:t>    180-mashq</a:t>
            </a:r>
            <a:r>
              <a:rPr lang="en-US" sz="2000" b="1" i="1" dirty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Ko‘chirma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to‘rtta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misol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yozing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Ko‘chirma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muallif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aniqlang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1872072"/>
            <a:ext cx="1230374" cy="1219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901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71862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Tinish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belgilarini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qo‘yib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yozing</a:t>
            </a:r>
            <a:r>
              <a:rPr lang="en-US" sz="2000" b="1" i="1" dirty="0" smtClean="0">
                <a:solidFill>
                  <a:srgbClr val="000000"/>
                </a:solidFill>
              </a:rPr>
              <a:t>.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899964"/>
            <a:ext cx="54726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b="1" i="1" dirty="0" smtClean="0">
                <a:solidFill>
                  <a:srgbClr val="000000"/>
                </a:solidFill>
              </a:rPr>
              <a:t>1. </a:t>
            </a:r>
            <a:r>
              <a:rPr lang="en-US" sz="2000" i="1" dirty="0" smtClean="0">
                <a:solidFill>
                  <a:srgbClr val="000000"/>
                </a:solidFill>
              </a:rPr>
              <a:t>Bosh </a:t>
            </a:r>
            <a:r>
              <a:rPr lang="en-US" sz="2000" i="1" dirty="0" err="1" smtClean="0">
                <a:solidFill>
                  <a:srgbClr val="000000"/>
                </a:solidFill>
              </a:rPr>
              <a:t>injener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nihoyatda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bosiqlik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bilan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bu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Xudoyqulovning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aloqasi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yo‘q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dedi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b="1" i="1" dirty="0" smtClean="0">
                <a:solidFill>
                  <a:srgbClr val="000000"/>
                </a:solidFill>
              </a:rPr>
              <a:t>2. </a:t>
            </a:r>
            <a:r>
              <a:rPr lang="en-US" sz="2000" i="1" dirty="0" err="1" smtClean="0">
                <a:solidFill>
                  <a:srgbClr val="000000"/>
                </a:solidFill>
              </a:rPr>
              <a:t>Katta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asar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yozayotgan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qalamkash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taqdiri</a:t>
            </a:r>
            <a:r>
              <a:rPr lang="en-US" sz="2000" i="1" dirty="0" smtClean="0">
                <a:solidFill>
                  <a:srgbClr val="000000"/>
                </a:solidFill>
              </a:rPr>
              <a:t> deb </a:t>
            </a:r>
            <a:r>
              <a:rPr lang="en-US" sz="2000" i="1" dirty="0" err="1" smtClean="0">
                <a:solidFill>
                  <a:srgbClr val="000000"/>
                </a:solidFill>
              </a:rPr>
              <a:t>yozadi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adib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qay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jihati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bilandir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tinib-tinchimas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sayyoh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taqdiriga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o‘xshab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ketadi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b="1" i="1" dirty="0" smtClean="0">
                <a:solidFill>
                  <a:srgbClr val="000000"/>
                </a:solidFill>
              </a:rPr>
              <a:t>3. </a:t>
            </a:r>
            <a:r>
              <a:rPr lang="en-US" sz="2000" i="1" dirty="0" err="1" smtClean="0">
                <a:solidFill>
                  <a:srgbClr val="000000"/>
                </a:solidFill>
              </a:rPr>
              <a:t>Erkin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Vohidov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yozadi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Zulfiya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she’riyati</a:t>
            </a:r>
            <a:r>
              <a:rPr lang="en-US" sz="2000" i="1" dirty="0" smtClean="0">
                <a:solidFill>
                  <a:srgbClr val="000000"/>
                </a:solidFill>
              </a:rPr>
              <a:t> – </a:t>
            </a:r>
            <a:r>
              <a:rPr lang="en-US" sz="2000" i="1" dirty="0" err="1" smtClean="0">
                <a:solidFill>
                  <a:srgbClr val="000000"/>
                </a:solidFill>
              </a:rPr>
              <a:t>mardona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she’riyat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63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Gapning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qolipini</a:t>
            </a:r>
            <a:r>
              <a:rPr lang="en-US" sz="2400" dirty="0" smtClean="0">
                <a:solidFill>
                  <a:schemeClr val="tx1"/>
                </a:solidFill>
              </a:rPr>
              <a:t> toping!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408" y="686396"/>
            <a:ext cx="5405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“Non </a:t>
            </a:r>
            <a:r>
              <a:rPr lang="en-US" sz="2000" dirty="0" err="1" smtClean="0">
                <a:solidFill>
                  <a:srgbClr val="000000"/>
                </a:solidFill>
              </a:rPr>
              <a:t>kechamiz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bugunimiz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ertamiz</a:t>
            </a:r>
            <a:r>
              <a:rPr lang="en-US" sz="2000" dirty="0" smtClean="0">
                <a:solidFill>
                  <a:srgbClr val="000000"/>
                </a:solidFill>
              </a:rPr>
              <a:t>”,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– deb </a:t>
            </a:r>
            <a:r>
              <a:rPr lang="en-US" sz="2000" dirty="0" err="1" smtClean="0">
                <a:solidFill>
                  <a:srgbClr val="000000"/>
                </a:solidFill>
              </a:rPr>
              <a:t>ta’kidlaydi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bobolar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13" y="1736217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“K”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– m</a:t>
            </a:r>
            <a:r>
              <a:rPr lang="en-US" sz="2000" b="1" i="1" dirty="0" smtClean="0">
                <a:solidFill>
                  <a:srgbClr val="0000FF"/>
                </a:solidFill>
              </a:rPr>
              <a:t>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8322" y="2503121"/>
            <a:ext cx="1364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“K!”,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5873" y="1736217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“K?”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7785" y="2503121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“K”, </a:t>
            </a:r>
            <a:r>
              <a:rPr lang="en-US" sz="2000" b="1" dirty="0" smtClean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23" name="Рисунок 2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330" y="2422976"/>
            <a:ext cx="547183" cy="560400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897" y="1736217"/>
            <a:ext cx="432048" cy="488441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4" y="1736217"/>
            <a:ext cx="432048" cy="488441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4" y="2458955"/>
            <a:ext cx="432048" cy="48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3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7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Gapning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qolipini</a:t>
            </a:r>
            <a:r>
              <a:rPr lang="en-US" sz="2400" dirty="0" smtClean="0">
                <a:solidFill>
                  <a:schemeClr val="tx1"/>
                </a:solidFill>
              </a:rPr>
              <a:t> toping!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422" y="548633"/>
            <a:ext cx="55086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Qushcha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darhol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yelkasiga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qo‘nib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xushovoz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shoir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sen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o‘qigan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she’rlar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bullarning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erta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tongdagi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navosidan</a:t>
            </a:r>
            <a:r>
              <a:rPr lang="en-US" sz="2000" dirty="0" smtClean="0">
                <a:solidFill>
                  <a:srgbClr val="000000"/>
                </a:solidFill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</a:rPr>
              <a:t>yoqimli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ekan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Ismingni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bilsam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bo‘ladimi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debdi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13" y="1923691"/>
            <a:ext cx="1734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 “K?”</a:t>
            </a:r>
            <a:r>
              <a:rPr lang="en-US" sz="2000" b="1" dirty="0" smtClean="0">
                <a:solidFill>
                  <a:srgbClr val="0000FF"/>
                </a:solidFill>
              </a:rPr>
              <a:t> – m</a:t>
            </a:r>
            <a:r>
              <a:rPr lang="en-US" sz="2000" b="1" i="1" dirty="0" smtClean="0">
                <a:solidFill>
                  <a:srgbClr val="0000FF"/>
                </a:solidFill>
              </a:rPr>
              <a:t>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8322" y="2579925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“K?”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5873" y="1921057"/>
            <a:ext cx="1592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M:“K!”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7785" y="2564285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M:“K”, </a:t>
            </a:r>
            <a:r>
              <a:rPr lang="en-US" sz="2000" b="1" dirty="0" smtClean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23" name="Рисунок 2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39" y="1885077"/>
            <a:ext cx="547183" cy="560400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897" y="1921057"/>
            <a:ext cx="432048" cy="488441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897" y="2548356"/>
            <a:ext cx="432048" cy="488441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4" y="2535759"/>
            <a:ext cx="432048" cy="48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8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7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Gapning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qolipini</a:t>
            </a:r>
            <a:r>
              <a:rPr lang="en-US" sz="2400" dirty="0" smtClean="0">
                <a:solidFill>
                  <a:schemeClr val="tx1"/>
                </a:solidFill>
              </a:rPr>
              <a:t> toping!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422" y="548633"/>
            <a:ext cx="55086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Qushcha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darhol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yelkasiga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qo‘nib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> “</a:t>
            </a:r>
            <a:r>
              <a:rPr lang="en-US" sz="2000" dirty="0" err="1" smtClean="0">
                <a:solidFill>
                  <a:srgbClr val="000000"/>
                </a:solidFill>
              </a:rPr>
              <a:t>Ey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xushovoz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shoir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sen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o‘qigan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she’rlar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bullarning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erta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tongdagi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navosidan</a:t>
            </a:r>
            <a:r>
              <a:rPr lang="en-US" sz="2000" dirty="0" smtClean="0">
                <a:solidFill>
                  <a:srgbClr val="000000"/>
                </a:solidFill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</a:rPr>
              <a:t>yoqimli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ekan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Ismingni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bilsam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bo‘ladimi</a:t>
            </a:r>
            <a:r>
              <a:rPr lang="en-US" sz="2000" b="1" dirty="0" smtClean="0">
                <a:solidFill>
                  <a:srgbClr val="000000"/>
                </a:solidFill>
              </a:rPr>
              <a:t>?</a:t>
            </a:r>
            <a:r>
              <a:rPr lang="en-US" sz="2000" dirty="0" smtClean="0">
                <a:solidFill>
                  <a:srgbClr val="000000"/>
                </a:solidFill>
              </a:rPr>
              <a:t>”</a:t>
            </a:r>
            <a:r>
              <a:rPr lang="en-US" sz="2000" b="1" dirty="0" smtClean="0">
                <a:solidFill>
                  <a:srgbClr val="000000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debdi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13" y="1923691"/>
            <a:ext cx="1734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 “K?”</a:t>
            </a:r>
            <a:r>
              <a:rPr lang="en-US" sz="2000" b="1" dirty="0" smtClean="0">
                <a:solidFill>
                  <a:srgbClr val="0000FF"/>
                </a:solidFill>
              </a:rPr>
              <a:t> – m</a:t>
            </a:r>
            <a:r>
              <a:rPr lang="en-US" sz="2000" b="1" i="1" dirty="0" smtClean="0">
                <a:solidFill>
                  <a:srgbClr val="0000FF"/>
                </a:solidFill>
              </a:rPr>
              <a:t>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8322" y="2579925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“K?”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5873" y="1921057"/>
            <a:ext cx="1592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M:“K!”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7785" y="2564285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M:“K”, </a:t>
            </a:r>
            <a:r>
              <a:rPr lang="en-US" sz="2000" b="1" dirty="0" smtClean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23" name="Рисунок 2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39" y="1885077"/>
            <a:ext cx="547183" cy="560400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897" y="1921057"/>
            <a:ext cx="432048" cy="488441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897" y="2548356"/>
            <a:ext cx="432048" cy="488441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4" y="2535759"/>
            <a:ext cx="432048" cy="48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94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7" grpId="0"/>
      <p:bldP spid="19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Gapning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qolipini</a:t>
            </a:r>
            <a:r>
              <a:rPr lang="en-US" sz="2400" dirty="0" smtClean="0">
                <a:solidFill>
                  <a:schemeClr val="tx1"/>
                </a:solidFill>
              </a:rPr>
              <a:t> toping!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307" y="1272198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“</a:t>
            </a:r>
            <a:r>
              <a:rPr lang="en-US" sz="2000" dirty="0" err="1" smtClean="0">
                <a:solidFill>
                  <a:srgbClr val="000000"/>
                </a:solidFill>
              </a:rPr>
              <a:t>Kitob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seni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yoparoq</a:t>
            </a:r>
            <a:r>
              <a:rPr lang="en-US" sz="2000" dirty="0" smtClean="0">
                <a:solidFill>
                  <a:srgbClr val="000000"/>
                </a:solidFill>
              </a:rPr>
              <a:t> men </a:t>
            </a:r>
            <a:r>
              <a:rPr lang="en-US" sz="2000" dirty="0" err="1" smtClean="0">
                <a:solidFill>
                  <a:srgbClr val="000000"/>
                </a:solidFill>
              </a:rPr>
              <a:t>hayotni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ochaman</a:t>
            </a:r>
            <a:r>
              <a:rPr lang="en-US" sz="2000" dirty="0" smtClean="0">
                <a:solidFill>
                  <a:srgbClr val="000000"/>
                </a:solidFill>
              </a:rPr>
              <a:t>”,– </a:t>
            </a:r>
            <a:r>
              <a:rPr lang="en-US" sz="2000" dirty="0" err="1" smtClean="0">
                <a:solidFill>
                  <a:srgbClr val="000000"/>
                </a:solidFill>
              </a:rPr>
              <a:t>deydi</a:t>
            </a:r>
            <a:r>
              <a:rPr lang="en-US" sz="2000" dirty="0" smtClean="0">
                <a:solidFill>
                  <a:srgbClr val="000000"/>
                </a:solidFill>
              </a:rPr>
              <a:t> Pablo Neruda.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4080" y="2019106"/>
            <a:ext cx="1648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 “K,”</a:t>
            </a:r>
            <a:r>
              <a:rPr lang="en-US" sz="2000" b="1" dirty="0" smtClean="0">
                <a:solidFill>
                  <a:srgbClr val="0000FF"/>
                </a:solidFill>
              </a:rPr>
              <a:t> – m</a:t>
            </a:r>
            <a:r>
              <a:rPr lang="en-US" sz="2000" b="1" i="1" dirty="0" smtClean="0">
                <a:solidFill>
                  <a:srgbClr val="0000FF"/>
                </a:solidFill>
              </a:rPr>
              <a:t>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0889" y="2675340"/>
            <a:ext cx="1293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“K!”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8440" y="2016472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“K”,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 m.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70352" y="2659700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M:“K”.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23" name="Рисунок 2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329" y="1980492"/>
            <a:ext cx="547183" cy="560400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79" y="2016471"/>
            <a:ext cx="432048" cy="488441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464" y="2643771"/>
            <a:ext cx="432048" cy="488441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41" y="2631174"/>
            <a:ext cx="432048" cy="48844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3421" y="588122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Kitob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seni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yoparoq</a:t>
            </a:r>
            <a:r>
              <a:rPr lang="en-US" sz="2000" dirty="0" smtClean="0">
                <a:solidFill>
                  <a:srgbClr val="000000"/>
                </a:solidFill>
              </a:rPr>
              <a:t> men </a:t>
            </a:r>
            <a:r>
              <a:rPr lang="en-US" sz="2000" dirty="0" err="1" smtClean="0">
                <a:solidFill>
                  <a:srgbClr val="000000"/>
                </a:solidFill>
              </a:rPr>
              <a:t>hayotni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ochaman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deydi</a:t>
            </a:r>
            <a:r>
              <a:rPr lang="en-US" sz="2000" dirty="0" smtClean="0">
                <a:solidFill>
                  <a:srgbClr val="000000"/>
                </a:solidFill>
              </a:rPr>
              <a:t> Pablo Neruda.</a:t>
            </a:r>
          </a:p>
        </p:txBody>
      </p:sp>
    </p:spTree>
    <p:extLst>
      <p:ext uri="{BB962C8B-B14F-4D97-AF65-F5344CB8AC3E}">
        <p14:creationId xmlns:p14="http://schemas.microsoft.com/office/powerpoint/2010/main" val="226430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7" grpId="0"/>
      <p:bldP spid="19" grpId="0"/>
      <p:bldP spid="2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04381"/>
            <a:ext cx="54726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err="1" smtClean="0">
                <a:solidFill>
                  <a:srgbClr val="000000"/>
                </a:solidFill>
              </a:rPr>
              <a:t>Bilib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oling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Ko‘chirma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doimo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ikki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qismdan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en-US" sz="2000" b="1" dirty="0" err="1">
                <a:solidFill>
                  <a:srgbClr val="000000"/>
                </a:solidFill>
              </a:rPr>
              <a:t>muallif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gapi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ko‘chirma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gap</a:t>
            </a:r>
            <a:r>
              <a:rPr lang="en-US" sz="2000" dirty="0" err="1">
                <a:solidFill>
                  <a:srgbClr val="000000"/>
                </a:solidFill>
              </a:rPr>
              <a:t>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tashkil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topadi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818" y="1764060"/>
            <a:ext cx="54722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</a:rPr>
              <a:t>Intilganga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tole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</a:t>
            </a:r>
            <a:r>
              <a:rPr lang="en-US" sz="2000" dirty="0" smtClean="0">
                <a:solidFill>
                  <a:srgbClr val="000000"/>
                </a:solidFill>
              </a:rPr>
              <a:t>’’,– </a:t>
            </a:r>
            <a:r>
              <a:rPr lang="en-US" sz="2000" dirty="0" err="1" smtClean="0">
                <a:solidFill>
                  <a:srgbClr val="000000"/>
                </a:solidFill>
              </a:rPr>
              <a:t>deydi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xalqimiz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3"/>
          <a:stretch/>
        </p:blipFill>
        <p:spPr>
          <a:xfrm>
            <a:off x="4859945" y="2237240"/>
            <a:ext cx="788685" cy="858968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2099360"/>
            <a:ext cx="801050" cy="1022562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97" y="2099360"/>
            <a:ext cx="801050" cy="1022562"/>
          </a:xfrm>
          <a:prstGeom prst="rect">
            <a:avLst/>
          </a:prstGeom>
        </p:spPr>
      </p:pic>
      <p:sp>
        <p:nvSpPr>
          <p:cNvPr id="7" name="Овальная выноска 6"/>
          <p:cNvSpPr/>
          <p:nvPr/>
        </p:nvSpPr>
        <p:spPr>
          <a:xfrm>
            <a:off x="1215305" y="2412132"/>
            <a:ext cx="1124359" cy="612648"/>
          </a:xfrm>
          <a:prstGeom prst="wedgeEllipseCallout">
            <a:avLst>
              <a:gd name="adj1" fmla="val -76899"/>
              <a:gd name="adj2" fmla="val -40113"/>
            </a:avLst>
          </a:prstGeom>
          <a:ln>
            <a:solidFill>
              <a:srgbClr val="DF85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“K”</a:t>
            </a:r>
            <a:endParaRPr lang="ru-RU" sz="2000" b="1" dirty="0"/>
          </a:p>
        </p:txBody>
      </p:sp>
      <p:sp>
        <p:nvSpPr>
          <p:cNvPr id="10" name="Овальная выноска 9"/>
          <p:cNvSpPr/>
          <p:nvPr/>
        </p:nvSpPr>
        <p:spPr>
          <a:xfrm>
            <a:off x="3491793" y="2412132"/>
            <a:ext cx="1124359" cy="612648"/>
          </a:xfrm>
          <a:prstGeom prst="wedgeEllipseCallout">
            <a:avLst>
              <a:gd name="adj1" fmla="val -76899"/>
              <a:gd name="adj2" fmla="val -40113"/>
            </a:avLst>
          </a:prstGeom>
          <a:ln>
            <a:solidFill>
              <a:srgbClr val="DF85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m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815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755948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755948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87437" y="2122417"/>
            <a:ext cx="1279517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</a:t>
            </a:r>
            <a:r>
              <a:rPr lang="en-US" sz="2000" b="1" i="1" dirty="0">
                <a:solidFill>
                  <a:srgbClr val="0000FF"/>
                </a:solidFill>
              </a:rPr>
              <a:t>K”,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247877" y="999548"/>
            <a:ext cx="914400" cy="612648"/>
          </a:xfrm>
          <a:prstGeom prst="wedgeRoundRectCallout">
            <a:avLst>
              <a:gd name="adj1" fmla="val -75510"/>
              <a:gd name="adj2" fmla="val 2370"/>
              <a:gd name="adj3" fmla="val 16667"/>
            </a:avLst>
          </a:prstGeom>
          <a:ln>
            <a:solidFill>
              <a:srgbClr val="00FF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FF"/>
                </a:solidFill>
              </a:rPr>
              <a:t>“K”</a:t>
            </a:r>
          </a:p>
          <a:p>
            <a:pPr algn="ctr"/>
            <a:r>
              <a:rPr lang="en-US" sz="2000" b="1" dirty="0" smtClean="0">
                <a:solidFill>
                  <a:srgbClr val="0000FF"/>
                </a:solidFill>
              </a:rPr>
              <a:t>“k”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655589" y="1009653"/>
            <a:ext cx="914400" cy="612648"/>
          </a:xfrm>
          <a:prstGeom prst="wedgeRoundRectCallout">
            <a:avLst>
              <a:gd name="adj1" fmla="val -75510"/>
              <a:gd name="adj2" fmla="val 2370"/>
              <a:gd name="adj3" fmla="val 16667"/>
            </a:avLst>
          </a:prstGeom>
          <a:ln>
            <a:solidFill>
              <a:srgbClr val="00FF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M</a:t>
            </a:r>
            <a:endParaRPr lang="en-US" sz="2000" b="1" dirty="0" smtClean="0"/>
          </a:p>
          <a:p>
            <a:pPr algn="ctr"/>
            <a:r>
              <a:rPr lang="en-US" sz="2000" b="1" dirty="0"/>
              <a:t>m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60656" y="2664160"/>
            <a:ext cx="106631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84281" y="2122417"/>
            <a:ext cx="164820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</a:t>
            </a:r>
            <a:r>
              <a:rPr lang="en-US" sz="2000" b="1" i="1" dirty="0">
                <a:solidFill>
                  <a:srgbClr val="0000FF"/>
                </a:solidFill>
              </a:rPr>
              <a:t>”,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26459" y="2664160"/>
            <a:ext cx="177644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</a:t>
            </a:r>
            <a:r>
              <a:rPr lang="en-US" sz="2000" b="1" i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m,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 </a:t>
            </a:r>
            <a:r>
              <a:rPr lang="en-US" sz="2000" b="1" dirty="0" smtClean="0">
                <a:solidFill>
                  <a:srgbClr val="0000FF"/>
                </a:solidFill>
              </a:rPr>
              <a:t>k”</a:t>
            </a:r>
            <a:r>
              <a:rPr lang="en-US" sz="2000" b="1" i="1" dirty="0" smtClean="0">
                <a:solidFill>
                  <a:srgbClr val="0000FF"/>
                </a:solidFill>
              </a:rPr>
              <a:t>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52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41" y="757781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33" y="749429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14748" y="1687986"/>
            <a:ext cx="20329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M– </a:t>
            </a:r>
            <a:r>
              <a:rPr lang="en-US" sz="2000" b="1" dirty="0" err="1" smtClean="0">
                <a:solidFill>
                  <a:srgbClr val="000000"/>
                </a:solidFill>
              </a:rPr>
              <a:t>muallif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gapi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79725" y="1687986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“K”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– </a:t>
            </a:r>
            <a:r>
              <a:rPr lang="en-US" sz="2000" b="1" dirty="0" err="1" smtClean="0">
                <a:solidFill>
                  <a:srgbClr val="0000FF"/>
                </a:solidFill>
              </a:rPr>
              <a:t>ko‘chirma</a:t>
            </a:r>
            <a:r>
              <a:rPr lang="en-US" sz="2000" b="1" dirty="0" smtClean="0">
                <a:solidFill>
                  <a:srgbClr val="0000FF"/>
                </a:solidFill>
              </a:rPr>
              <a:t> gap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13696" y="2052092"/>
            <a:ext cx="231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 ”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qo‘shtirnoq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ichida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yoziladi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2073" y="2088096"/>
            <a:ext cx="18982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000" b="1" i="1" dirty="0" err="1" smtClean="0">
                <a:solidFill>
                  <a:srgbClr val="000000"/>
                </a:solidFill>
              </a:rPr>
              <a:t>dedi</a:t>
            </a:r>
            <a:endParaRPr lang="en-US" sz="2000" b="1" i="1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0000"/>
                </a:solidFill>
              </a:rPr>
              <a:t>deb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so‘radi</a:t>
            </a:r>
            <a:endParaRPr lang="en-US" sz="2000" b="1" i="1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b="1" i="1" dirty="0" err="1" smtClean="0">
                <a:solidFill>
                  <a:srgbClr val="000000"/>
                </a:solidFill>
              </a:rPr>
              <a:t>aytdi</a:t>
            </a:r>
            <a:r>
              <a:rPr lang="en-US" sz="2000" b="1" i="1" dirty="0" smtClean="0">
                <a:solidFill>
                  <a:srgbClr val="000000"/>
                </a:solidFill>
              </a:rPr>
              <a:t>…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67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158973</TotalTime>
  <Words>833</Words>
  <Application>Microsoft Office PowerPoint</Application>
  <PresentationFormat>Произвольный</PresentationFormat>
  <Paragraphs>107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Gapning qolipini toping!</vt:lpstr>
      <vt:lpstr>Gapning qolipini toping!</vt:lpstr>
      <vt:lpstr>Gapning qolipini toping!</vt:lpstr>
      <vt:lpstr>Gapning qolipini toping!</vt:lpstr>
      <vt:lpstr>Gapning qolipini toping!</vt:lpstr>
      <vt:lpstr>Ko‘chirma gapli qo‘shma gaplar</vt:lpstr>
      <vt:lpstr>Ko‘chirma gapli qo‘shma gaplar</vt:lpstr>
      <vt:lpstr>Ko‘chirma gapli qo‘shma gaplar</vt:lpstr>
      <vt:lpstr>Ko‘chirma gapli qo‘shma gaplar</vt:lpstr>
      <vt:lpstr>Ko‘chirma gapli qo‘shma gaplar</vt:lpstr>
      <vt:lpstr>Ko‘chirma gapli qo‘shma gaplar</vt:lpstr>
      <vt:lpstr>Ko‘chirma gapli qo‘shma gaplar</vt:lpstr>
      <vt:lpstr>175-mashq</vt:lpstr>
      <vt:lpstr>175-mashq</vt:lpstr>
      <vt:lpstr>176-mashq</vt:lpstr>
      <vt:lpstr>177-mashq</vt:lpstr>
      <vt:lpstr>177-mashq</vt:lpstr>
      <vt:lpstr>178-mashq</vt:lpstr>
      <vt:lpstr>Savol va topshiriqlar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2482</cp:revision>
  <dcterms:created xsi:type="dcterms:W3CDTF">2014-10-08T23:03:32Z</dcterms:created>
  <dcterms:modified xsi:type="dcterms:W3CDTF">2021-03-09T18:18:12Z</dcterms:modified>
</cp:coreProperties>
</file>