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1"/>
  </p:notesMasterIdLst>
  <p:sldIdLst>
    <p:sldId id="1414" r:id="rId11"/>
    <p:sldId id="1772" r:id="rId12"/>
    <p:sldId id="1819" r:id="rId13"/>
    <p:sldId id="1833" r:id="rId14"/>
    <p:sldId id="1834" r:id="rId15"/>
    <p:sldId id="1835" r:id="rId16"/>
    <p:sldId id="1836" r:id="rId17"/>
    <p:sldId id="1837" r:id="rId18"/>
    <p:sldId id="1838" r:id="rId19"/>
    <p:sldId id="1839" r:id="rId20"/>
    <p:sldId id="1840" r:id="rId21"/>
    <p:sldId id="1841" r:id="rId22"/>
    <p:sldId id="1842" r:id="rId23"/>
    <p:sldId id="1843" r:id="rId24"/>
    <p:sldId id="1844" r:id="rId25"/>
    <p:sldId id="1845" r:id="rId26"/>
    <p:sldId id="1846" r:id="rId27"/>
    <p:sldId id="1847" r:id="rId28"/>
    <p:sldId id="1848" r:id="rId29"/>
    <p:sldId id="1746" r:id="rId30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772"/>
            <p14:sldId id="1819"/>
            <p14:sldId id="1833"/>
            <p14:sldId id="1834"/>
            <p14:sldId id="1835"/>
            <p14:sldId id="1836"/>
            <p14:sldId id="1837"/>
            <p14:sldId id="1838"/>
            <p14:sldId id="1839"/>
            <p14:sldId id="1840"/>
            <p14:sldId id="1841"/>
            <p14:sldId id="1842"/>
            <p14:sldId id="1843"/>
            <p14:sldId id="1844"/>
            <p14:sldId id="1845"/>
            <p14:sldId id="1846"/>
            <p14:sldId id="1847"/>
            <p14:sldId id="1848"/>
            <p14:sldId id="174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DF85FF"/>
    <a:srgbClr val="000000"/>
    <a:srgbClr val="66FF66"/>
    <a:srgbClr val="CC0066"/>
    <a:srgbClr val="CC3399"/>
    <a:srgbClr val="FFFFCC"/>
    <a:srgbClr val="ECB7FF"/>
    <a:srgbClr val="A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>
        <p:scale>
          <a:sx n="150" d="100"/>
          <a:sy n="150" d="100"/>
        </p:scale>
        <p:origin x="-624" y="-18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647477" y="1260004"/>
            <a:ext cx="3600400" cy="998969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/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Mavzu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</a:p>
          <a:p>
            <a:pPr marL="18386" algn="ctr"/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O‘tilgan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mavzularni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      </a:t>
            </a: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mustahkamlash</a:t>
            </a:r>
            <a:endParaRPr lang="nn-NO" sz="2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71723" y="1300363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67242" y="2236467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89" y="1245561"/>
            <a:ext cx="129090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673982" y="2382084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Ergashgan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26" y="588122"/>
            <a:ext cx="5436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Ergashtiruvchi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bog‘lovchilari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yordamida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480" y="1079984"/>
            <a:ext cx="4932549" cy="1015663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Shart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munosabati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en-US" sz="2000" b="1" dirty="0" smtClean="0">
                <a:solidFill>
                  <a:srgbClr val="CC0066"/>
                </a:solidFill>
              </a:rPr>
              <a:t>Agar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Murodjonimning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yoniga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yuborishadigan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bo‘lsa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sira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o‘ylanib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o‘tirmasdim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480" y="2208302"/>
            <a:ext cx="4932549" cy="707886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Sabab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munosabati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</a:rPr>
              <a:t>O‘zingni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maqtama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CC0066"/>
                </a:solidFill>
              </a:rPr>
              <a:t>chunki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maqtanchoqlik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yomon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2" name="12-конечная звезда 1"/>
          <p:cNvSpPr/>
          <p:nvPr/>
        </p:nvSpPr>
        <p:spPr>
          <a:xfrm>
            <a:off x="196033" y="1371791"/>
            <a:ext cx="421435" cy="432048"/>
          </a:xfrm>
          <a:prstGeom prst="star12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2-конечная звезда 6"/>
          <p:cNvSpPr/>
          <p:nvPr/>
        </p:nvSpPr>
        <p:spPr>
          <a:xfrm>
            <a:off x="190038" y="2346221"/>
            <a:ext cx="421435" cy="432048"/>
          </a:xfrm>
          <a:prstGeom prst="star12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0" grpId="0" animBg="1"/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Ergashgan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26" y="643870"/>
            <a:ext cx="5436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Ergashtiruvchi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bog‘lovchilari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yordamida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480" y="1232709"/>
            <a:ext cx="4932549" cy="132343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Maqsad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munosabati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</a:rPr>
              <a:t>Yomonlarning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jazosini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berish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kerak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CC0066"/>
                </a:solidFill>
              </a:rPr>
              <a:t>toki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yaxshilarning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boshiga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yomon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kunlarni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solmasinlar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2" name="24-конечная звезда 1"/>
          <p:cNvSpPr/>
          <p:nvPr/>
        </p:nvSpPr>
        <p:spPr>
          <a:xfrm>
            <a:off x="179426" y="1673351"/>
            <a:ext cx="468051" cy="442154"/>
          </a:xfrm>
          <a:prstGeom prst="star24">
            <a:avLst/>
          </a:prstGeom>
          <a:solidFill>
            <a:srgbClr val="CC0066"/>
          </a:solidFill>
          <a:ln>
            <a:solidFill>
              <a:srgbClr val="CC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0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Ergashgan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26" y="575928"/>
            <a:ext cx="5436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Nisbiy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so‘zlar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yordamida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480" y="1072433"/>
            <a:ext cx="4932549" cy="1015663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To‘ldiruvchi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ergash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gapli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b="1" dirty="0" smtClean="0">
                <a:solidFill>
                  <a:srgbClr val="000000"/>
                </a:solidFill>
              </a:rPr>
              <a:t> gap: </a:t>
            </a:r>
            <a:r>
              <a:rPr lang="en-US" sz="2000" b="1" dirty="0" err="1" smtClean="0">
                <a:solidFill>
                  <a:srgbClr val="0000FF"/>
                </a:solidFill>
              </a:rPr>
              <a:t>Kimning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quroli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bo‘lsa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uni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porloq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kelajak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kutadi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5865" y="2208302"/>
            <a:ext cx="4932549" cy="707886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Ega </a:t>
            </a:r>
            <a:r>
              <a:rPr lang="en-US" sz="2000" b="1" dirty="0" err="1" smtClean="0">
                <a:solidFill>
                  <a:srgbClr val="000000"/>
                </a:solidFill>
              </a:rPr>
              <a:t>ergash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gapli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b="1" dirty="0" smtClean="0">
                <a:solidFill>
                  <a:srgbClr val="000000"/>
                </a:solidFill>
              </a:rPr>
              <a:t> gap: </a:t>
            </a:r>
            <a:r>
              <a:rPr lang="en-US" sz="2000" b="1" dirty="0" err="1" smtClean="0">
                <a:solidFill>
                  <a:srgbClr val="0000FF"/>
                </a:solidFill>
              </a:rPr>
              <a:t>Qayerda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qaynasa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o‘sha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yer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obod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2" name="7-конечная звезда 1"/>
          <p:cNvSpPr/>
          <p:nvPr/>
        </p:nvSpPr>
        <p:spPr>
          <a:xfrm>
            <a:off x="143422" y="1296008"/>
            <a:ext cx="504055" cy="457839"/>
          </a:xfrm>
          <a:prstGeom prst="star7">
            <a:avLst/>
          </a:prstGeom>
          <a:ln>
            <a:solidFill>
              <a:srgbClr val="DF85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143422" y="2333325"/>
            <a:ext cx="504055" cy="457839"/>
          </a:xfrm>
          <a:prstGeom prst="star7">
            <a:avLst/>
          </a:prstGeom>
          <a:ln>
            <a:solidFill>
              <a:srgbClr val="DF85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5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5" grpId="0" animBg="1"/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Ergashgan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26" y="575928"/>
            <a:ext cx="5436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CC0066"/>
                </a:solidFill>
              </a:rPr>
              <a:t>-</a:t>
            </a:r>
            <a:r>
              <a:rPr lang="en-US" sz="2000" b="1" dirty="0" err="1" smtClean="0">
                <a:solidFill>
                  <a:srgbClr val="CC0066"/>
                </a:solidFill>
              </a:rPr>
              <a:t>ki</a:t>
            </a:r>
            <a:r>
              <a:rPr lang="en-US" sz="2000" b="1" dirty="0" smtClean="0">
                <a:solidFill>
                  <a:srgbClr val="CC0066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yuklamasi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yordamida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480" y="1007976"/>
            <a:ext cx="4932549" cy="1015663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Ega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ergash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gapli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b="1" dirty="0" smtClean="0">
                <a:solidFill>
                  <a:srgbClr val="000000"/>
                </a:solidFill>
              </a:rPr>
              <a:t> gap: </a:t>
            </a:r>
            <a:r>
              <a:rPr lang="en-US" sz="2000" b="1" dirty="0" err="1" smtClean="0">
                <a:solidFill>
                  <a:srgbClr val="0000FF"/>
                </a:solidFill>
              </a:rPr>
              <a:t>Shunisi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qiziq</a:t>
            </a:r>
            <a:r>
              <a:rPr lang="en-US" sz="2000" b="1" dirty="0" err="1" smtClean="0">
                <a:solidFill>
                  <a:srgbClr val="0000FF"/>
                </a:solidFill>
              </a:rPr>
              <a:t>ki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uyquda</a:t>
            </a:r>
            <a:r>
              <a:rPr lang="en-US" sz="2000" dirty="0" smtClean="0">
                <a:solidFill>
                  <a:srgbClr val="000000"/>
                </a:solidFill>
              </a:rPr>
              <a:t> ham </a:t>
            </a:r>
            <a:r>
              <a:rPr lang="en-US" sz="2000" dirty="0" err="1" smtClean="0">
                <a:solidFill>
                  <a:srgbClr val="000000"/>
                </a:solidFill>
              </a:rPr>
              <a:t>miya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faoliyatini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to‘xtatmaydi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5865" y="2088096"/>
            <a:ext cx="4932549" cy="1015663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Aniqlovchi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ergash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gapli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b="1" dirty="0" smtClean="0">
                <a:solidFill>
                  <a:srgbClr val="000000"/>
                </a:solidFill>
              </a:rPr>
              <a:t> gap: </a:t>
            </a:r>
            <a:r>
              <a:rPr lang="en-US" sz="2000" b="1" dirty="0" err="1">
                <a:solidFill>
                  <a:srgbClr val="0000FF"/>
                </a:solidFill>
              </a:rPr>
              <a:t>S</a:t>
            </a:r>
            <a:r>
              <a:rPr lang="en-US" sz="2000" b="1" dirty="0" err="1" smtClean="0">
                <a:solidFill>
                  <a:srgbClr val="0000FF"/>
                </a:solidFill>
              </a:rPr>
              <a:t>hunday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qilaylik</a:t>
            </a:r>
            <a:r>
              <a:rPr lang="en-US" sz="2000" b="1" dirty="0" err="1" smtClean="0">
                <a:solidFill>
                  <a:srgbClr val="0000FF"/>
                </a:solidFill>
              </a:rPr>
              <a:t>ki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xalqimiz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bizdan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minnatdor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bo‘lsin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2" name="Солнце 1"/>
          <p:cNvSpPr/>
          <p:nvPr/>
        </p:nvSpPr>
        <p:spPr>
          <a:xfrm>
            <a:off x="179426" y="1287207"/>
            <a:ext cx="468052" cy="457200"/>
          </a:xfrm>
          <a:prstGeom prst="sun">
            <a:avLst>
              <a:gd name="adj" fmla="val 17361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179426" y="2367327"/>
            <a:ext cx="468052" cy="457200"/>
          </a:xfrm>
          <a:prstGeom prst="sun">
            <a:avLst>
              <a:gd name="adj" fmla="val 17361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1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5" grpId="0" animBg="1"/>
      <p:bldP spid="2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Ergashgan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26" y="575928"/>
            <a:ext cx="5436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0066"/>
                </a:solidFill>
              </a:rPr>
              <a:t> </a:t>
            </a:r>
            <a:r>
              <a:rPr lang="en-US" sz="2000" b="1" dirty="0" smtClean="0">
                <a:solidFill>
                  <a:srgbClr val="CC0066"/>
                </a:solidFill>
              </a:rPr>
              <a:t>-</a:t>
            </a:r>
            <a:r>
              <a:rPr lang="en-US" sz="2000" b="1" dirty="0" err="1" smtClean="0">
                <a:solidFill>
                  <a:srgbClr val="CC0066"/>
                </a:solidFill>
              </a:rPr>
              <a:t>sa</a:t>
            </a:r>
            <a:r>
              <a:rPr lang="en-US" sz="2000" b="1" dirty="0" smtClean="0">
                <a:solidFill>
                  <a:srgbClr val="CC0066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shart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mayli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yordamida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480" y="1007976"/>
            <a:ext cx="4932549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Payt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munosabati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Tog‘ga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chiq</a:t>
            </a:r>
            <a:r>
              <a:rPr lang="en-US" sz="2000" b="1" dirty="0" err="1" smtClean="0">
                <a:solidFill>
                  <a:srgbClr val="0000FF"/>
                </a:solidFill>
              </a:rPr>
              <a:t>sa</a:t>
            </a:r>
            <a:r>
              <a:rPr lang="en-US" sz="2000" dirty="0" err="1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bahri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dilim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ochiladi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5865" y="1872072"/>
            <a:ext cx="4932549" cy="1015663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Shart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munosabati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Kumushdek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to‘k</a:t>
            </a:r>
            <a:r>
              <a:rPr lang="en-US" sz="2000" b="1" dirty="0" err="1" smtClean="0">
                <a:solidFill>
                  <a:srgbClr val="0000FF"/>
                </a:solidFill>
              </a:rPr>
              <a:t>sa</a:t>
            </a:r>
            <a:r>
              <a:rPr lang="en-US" sz="2000" dirty="0" err="1" smtClean="0">
                <a:solidFill>
                  <a:srgbClr val="000000"/>
                </a:solidFill>
              </a:rPr>
              <a:t>ng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gavhardek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dur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olasan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2" name="Ромб 1"/>
          <p:cNvSpPr/>
          <p:nvPr/>
        </p:nvSpPr>
        <p:spPr>
          <a:xfrm>
            <a:off x="191841" y="1089582"/>
            <a:ext cx="454559" cy="544674"/>
          </a:xfrm>
          <a:prstGeom prst="diamon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179426" y="2107566"/>
            <a:ext cx="454559" cy="544674"/>
          </a:xfrm>
          <a:prstGeom prst="diamon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5" grpId="0" animBg="1"/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Ergashgan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26" y="575928"/>
            <a:ext cx="5436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0066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Ko‘makchili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qurilmalar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yordamida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480" y="1296008"/>
            <a:ext cx="4932549" cy="1323439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Sabab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</a:rPr>
              <a:t>munosabati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Nomus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jondan</a:t>
            </a:r>
            <a:r>
              <a:rPr lang="en-US" sz="2000" dirty="0" smtClean="0">
                <a:solidFill>
                  <a:srgbClr val="000000"/>
                </a:solidFill>
              </a:rPr>
              <a:t> ham </a:t>
            </a:r>
            <a:r>
              <a:rPr lang="en-US" sz="2000" dirty="0" err="1" smtClean="0">
                <a:solidFill>
                  <a:srgbClr val="000000"/>
                </a:solidFill>
              </a:rPr>
              <a:t>qimmatlidir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shuning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uchun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nomusni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hech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narsaga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fido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qilish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mumkin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emas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2" name="5-конечная звезда 1"/>
          <p:cNvSpPr/>
          <p:nvPr/>
        </p:nvSpPr>
        <p:spPr>
          <a:xfrm>
            <a:off x="155528" y="1718892"/>
            <a:ext cx="482352" cy="477670"/>
          </a:xfrm>
          <a:prstGeom prst="star5">
            <a:avLst>
              <a:gd name="adj" fmla="val 28520"/>
              <a:gd name="hf" fmla="val 105146"/>
              <a:gd name="vf" fmla="val 110557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Ergashgan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26" y="607866"/>
            <a:ext cx="5436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0066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Deb </a:t>
            </a:r>
            <a:r>
              <a:rPr lang="en-US" sz="2000" b="1" dirty="0" err="1" smtClean="0">
                <a:solidFill>
                  <a:srgbClr val="0000FF"/>
                </a:solidFill>
              </a:rPr>
              <a:t>so‘zi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yordamida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480" y="1115988"/>
            <a:ext cx="4932549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Sabab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</a:rPr>
              <a:t>munosabati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Do‘stlarim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CC0066"/>
                </a:solidFill>
              </a:rPr>
              <a:t>deb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dasturxon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tuzadim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479" y="1980084"/>
            <a:ext cx="4932549" cy="1015663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Maqsad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munosabati</a:t>
            </a:r>
            <a:r>
              <a:rPr lang="en-US" sz="2000" b="1" dirty="0" smtClean="0">
                <a:solidFill>
                  <a:srgbClr val="000000"/>
                </a:solidFill>
              </a:rPr>
              <a:t>:</a:t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Sharif ham </a:t>
            </a:r>
            <a:r>
              <a:rPr lang="en-US" sz="2000" dirty="0" err="1" smtClean="0">
                <a:solidFill>
                  <a:srgbClr val="000000"/>
                </a:solidFill>
              </a:rPr>
              <a:t>shunday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o‘ylamasin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CC0066"/>
                </a:solidFill>
              </a:rPr>
              <a:t>deb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hanuz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gapirganim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yo‘q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2" name="Куб 1"/>
          <p:cNvSpPr/>
          <p:nvPr/>
        </p:nvSpPr>
        <p:spPr>
          <a:xfrm>
            <a:off x="215429" y="1284659"/>
            <a:ext cx="360039" cy="370543"/>
          </a:xfrm>
          <a:prstGeom prst="cube">
            <a:avLst/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215429" y="2302643"/>
            <a:ext cx="360039" cy="370543"/>
          </a:xfrm>
          <a:prstGeom prst="cube">
            <a:avLst/>
          </a:prstGeom>
          <a:solidFill>
            <a:srgbClr val="66FF66"/>
          </a:solidFill>
          <a:ln>
            <a:solidFill>
              <a:srgbClr val="00B05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5" grpId="0" animBg="1"/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Bog‘lovchisiz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503461" y="755280"/>
            <a:ext cx="914400" cy="612648"/>
          </a:xfrm>
          <a:prstGeom prst="cloudCallout">
            <a:avLst>
              <a:gd name="adj1" fmla="val 68056"/>
              <a:gd name="adj2" fmla="val 56281"/>
            </a:avLst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 –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503461" y="1512032"/>
            <a:ext cx="914400" cy="612648"/>
          </a:xfrm>
          <a:prstGeom prst="cloudCallout">
            <a:avLst>
              <a:gd name="adj1" fmla="val 68056"/>
              <a:gd name="adj2" fmla="val 56281"/>
            </a:avLst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 :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89161" y="2303540"/>
            <a:ext cx="914400" cy="612648"/>
          </a:xfrm>
          <a:prstGeom prst="cloudCallout">
            <a:avLst>
              <a:gd name="adj1" fmla="val 68056"/>
              <a:gd name="adj2" fmla="val 56281"/>
            </a:avLst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 ,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871613" y="2339544"/>
            <a:ext cx="914400" cy="612648"/>
          </a:xfrm>
          <a:prstGeom prst="cloudCallout">
            <a:avLst>
              <a:gd name="adj1" fmla="val 68056"/>
              <a:gd name="adj2" fmla="val 56281"/>
            </a:avLst>
          </a:prstGeom>
          <a:ln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 ;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697" y="971972"/>
            <a:ext cx="915916" cy="93610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63901" y="971972"/>
            <a:ext cx="915916" cy="93610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10" idx="3"/>
            <a:endCxn id="11" idx="1"/>
          </p:cNvCxnSpPr>
          <p:nvPr/>
        </p:nvCxnSpPr>
        <p:spPr>
          <a:xfrm>
            <a:off x="3543613" y="1440024"/>
            <a:ext cx="92028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21809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Bog‘lovchisiz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3421" y="683940"/>
            <a:ext cx="4932548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rgbClr val="0000FF"/>
                </a:solidFill>
              </a:rPr>
              <a:t>Shart</a:t>
            </a:r>
            <a:r>
              <a:rPr lang="en-US" sz="2000" b="1" dirty="0" smtClean="0">
                <a:solidFill>
                  <a:srgbClr val="0000FF"/>
                </a:solidFill>
              </a:rPr>
              <a:t>  </a:t>
            </a:r>
            <a:r>
              <a:rPr lang="en-US" sz="2000" b="1" dirty="0" err="1" smtClean="0">
                <a:solidFill>
                  <a:srgbClr val="0000FF"/>
                </a:solidFill>
              </a:rPr>
              <a:t>munosabati</a:t>
            </a:r>
            <a:r>
              <a:rPr lang="en-US" sz="2000" b="1" dirty="0" smtClean="0">
                <a:solidFill>
                  <a:srgbClr val="0000FF"/>
                </a:solidFill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Maqtanchoq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bo‘lmang</a:t>
            </a:r>
            <a:r>
              <a:rPr lang="en-US" sz="2000" b="1" dirty="0" smtClean="0">
                <a:solidFill>
                  <a:srgbClr val="000000"/>
                </a:solidFill>
              </a:rPr>
              <a:t> – </a:t>
            </a:r>
            <a:r>
              <a:rPr lang="en-US" sz="2000" dirty="0" err="1" smtClean="0">
                <a:solidFill>
                  <a:srgbClr val="000000"/>
                </a:solidFill>
              </a:rPr>
              <a:t>xijolat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tortmaysiz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421" y="1512032"/>
            <a:ext cx="4932548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rgbClr val="0000FF"/>
                </a:solidFill>
              </a:rPr>
              <a:t>Sabab</a:t>
            </a:r>
            <a:r>
              <a:rPr lang="en-US" sz="2000" b="1" dirty="0" smtClean="0">
                <a:solidFill>
                  <a:srgbClr val="0000FF"/>
                </a:solidFill>
              </a:rPr>
              <a:t>  </a:t>
            </a:r>
            <a:r>
              <a:rPr lang="en-US" sz="2000" b="1" dirty="0" err="1" smtClean="0">
                <a:solidFill>
                  <a:srgbClr val="0000FF"/>
                </a:solidFill>
              </a:rPr>
              <a:t>munosabati</a:t>
            </a:r>
            <a:r>
              <a:rPr lang="en-US" sz="2000" b="1" dirty="0" smtClean="0">
                <a:solidFill>
                  <a:srgbClr val="0000FF"/>
                </a:solidFill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Ketmon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chopdim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–</a:t>
            </a:r>
            <a:r>
              <a:rPr lang="en-US" sz="2000" dirty="0" smtClean="0">
                <a:solidFill>
                  <a:srgbClr val="000000"/>
                </a:solidFill>
              </a:rPr>
              <a:t> non </a:t>
            </a:r>
            <a:r>
              <a:rPr lang="en-US" sz="2000" dirty="0" err="1" smtClean="0">
                <a:solidFill>
                  <a:srgbClr val="000000"/>
                </a:solidFill>
              </a:rPr>
              <a:t>tishladim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421" y="2340124"/>
            <a:ext cx="4932548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rgbClr val="0000FF"/>
                </a:solidFill>
              </a:rPr>
              <a:t>Zidlik</a:t>
            </a:r>
            <a:r>
              <a:rPr lang="en-US" sz="2000" b="1" dirty="0" smtClean="0">
                <a:solidFill>
                  <a:srgbClr val="0000FF"/>
                </a:solidFill>
              </a:rPr>
              <a:t>  </a:t>
            </a:r>
            <a:r>
              <a:rPr lang="en-US" sz="2000" b="1" dirty="0" err="1" smtClean="0">
                <a:solidFill>
                  <a:srgbClr val="0000FF"/>
                </a:solidFill>
              </a:rPr>
              <a:t>munosabati</a:t>
            </a:r>
            <a:r>
              <a:rPr lang="en-US" sz="2000" b="1" dirty="0" smtClean="0">
                <a:solidFill>
                  <a:srgbClr val="0000FF"/>
                </a:solidFill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Imkoniyatim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–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xushim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yo‘q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3" name="10-конечная звезда 2"/>
          <p:cNvSpPr/>
          <p:nvPr/>
        </p:nvSpPr>
        <p:spPr>
          <a:xfrm>
            <a:off x="5111973" y="773950"/>
            <a:ext cx="540060" cy="527866"/>
          </a:xfrm>
          <a:prstGeom prst="star10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–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9" name="10-конечная звезда 8"/>
          <p:cNvSpPr/>
          <p:nvPr/>
        </p:nvSpPr>
        <p:spPr>
          <a:xfrm>
            <a:off x="5111973" y="1602042"/>
            <a:ext cx="540060" cy="527866"/>
          </a:xfrm>
          <a:prstGeom prst="star10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–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10" name="10-конечная звезда 9"/>
          <p:cNvSpPr/>
          <p:nvPr/>
        </p:nvSpPr>
        <p:spPr>
          <a:xfrm>
            <a:off x="5103936" y="2430134"/>
            <a:ext cx="540060" cy="527866"/>
          </a:xfrm>
          <a:prstGeom prst="star10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–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3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Bog‘lovchisiz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3421" y="611932"/>
            <a:ext cx="4932548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rgbClr val="0000FF"/>
                </a:solidFill>
              </a:rPr>
              <a:t>O‘xshatish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munosabati</a:t>
            </a:r>
            <a:r>
              <a:rPr lang="en-US" sz="2000" b="1" dirty="0" smtClean="0">
                <a:solidFill>
                  <a:srgbClr val="0000FF"/>
                </a:solidFill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Amma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– </a:t>
            </a:r>
            <a:r>
              <a:rPr lang="en-US" sz="2000" dirty="0" err="1" smtClean="0">
                <a:solidFill>
                  <a:srgbClr val="000000"/>
                </a:solidFill>
              </a:rPr>
              <a:t>hamma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421" y="1360465"/>
            <a:ext cx="4932548" cy="1015663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rgbClr val="0000FF"/>
                </a:solidFill>
              </a:rPr>
              <a:t>Payt</a:t>
            </a:r>
            <a:r>
              <a:rPr lang="en-US" sz="2000" b="1" dirty="0" smtClean="0">
                <a:solidFill>
                  <a:srgbClr val="0000FF"/>
                </a:solidFill>
              </a:rPr>
              <a:t>  </a:t>
            </a:r>
            <a:r>
              <a:rPr lang="en-US" sz="2000" b="1" dirty="0" err="1" smtClean="0">
                <a:solidFill>
                  <a:srgbClr val="0000FF"/>
                </a:solidFill>
              </a:rPr>
              <a:t>munosabati</a:t>
            </a:r>
            <a:r>
              <a:rPr lang="en-US" sz="2000" b="1" dirty="0" smtClean="0">
                <a:solidFill>
                  <a:srgbClr val="0000FF"/>
                </a:solidFill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Ruboiyni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ichida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o‘qidi</a:t>
            </a:r>
            <a:r>
              <a:rPr lang="en-US" sz="2000" b="1" dirty="0" smtClean="0">
                <a:solidFill>
                  <a:srgbClr val="000000"/>
                </a:solidFill>
              </a:rPr>
              <a:t>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yuzini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tabassum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qopladi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421" y="2424326"/>
            <a:ext cx="4932548" cy="707886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rgbClr val="0000FF"/>
                </a:solidFill>
              </a:rPr>
              <a:t>Izohlash</a:t>
            </a:r>
            <a:r>
              <a:rPr lang="en-US" sz="2000" b="1" dirty="0" smtClean="0">
                <a:solidFill>
                  <a:srgbClr val="0000FF"/>
                </a:solidFill>
              </a:rPr>
              <a:t>  </a:t>
            </a:r>
            <a:r>
              <a:rPr lang="en-US" sz="2000" b="1" dirty="0" err="1" smtClean="0">
                <a:solidFill>
                  <a:srgbClr val="0000FF"/>
                </a:solidFill>
              </a:rPr>
              <a:t>munosabati</a:t>
            </a:r>
            <a:r>
              <a:rPr lang="en-US" sz="2000" b="1" dirty="0" smtClean="0">
                <a:solidFill>
                  <a:srgbClr val="0000FF"/>
                </a:solidFill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Tilagim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shu</a:t>
            </a:r>
            <a:r>
              <a:rPr lang="en-US" sz="2000" b="1" dirty="0" smtClean="0">
                <a:solidFill>
                  <a:srgbClr val="000000"/>
                </a:solidFill>
              </a:rPr>
              <a:t>: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doimo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baxtli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bo‘ling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2" name="8-конечная звезда 1"/>
          <p:cNvSpPr/>
          <p:nvPr/>
        </p:nvSpPr>
        <p:spPr>
          <a:xfrm>
            <a:off x="5111973" y="693160"/>
            <a:ext cx="540059" cy="516558"/>
          </a:xfrm>
          <a:prstGeom prst="star8">
            <a:avLst/>
          </a:prstGeom>
          <a:ln>
            <a:solidFill>
              <a:srgbClr val="FF66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–</a:t>
            </a:r>
            <a:endParaRPr lang="ru-RU" sz="2400" dirty="0"/>
          </a:p>
        </p:txBody>
      </p:sp>
      <p:sp>
        <p:nvSpPr>
          <p:cNvPr id="9" name="8-конечная звезда 8"/>
          <p:cNvSpPr/>
          <p:nvPr/>
        </p:nvSpPr>
        <p:spPr>
          <a:xfrm>
            <a:off x="5116698" y="1610017"/>
            <a:ext cx="540059" cy="516558"/>
          </a:xfrm>
          <a:prstGeom prst="star8">
            <a:avLst/>
          </a:prstGeom>
          <a:ln>
            <a:solidFill>
              <a:srgbClr val="FF66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,</a:t>
            </a:r>
            <a:endParaRPr lang="ru-RU" sz="2400" dirty="0"/>
          </a:p>
        </p:txBody>
      </p:sp>
      <p:sp>
        <p:nvSpPr>
          <p:cNvPr id="10" name="8-конечная звезда 9"/>
          <p:cNvSpPr/>
          <p:nvPr/>
        </p:nvSpPr>
        <p:spPr>
          <a:xfrm>
            <a:off x="5111973" y="2519990"/>
            <a:ext cx="540059" cy="516558"/>
          </a:xfrm>
          <a:prstGeom prst="star8">
            <a:avLst/>
          </a:prstGeom>
          <a:ln>
            <a:solidFill>
              <a:srgbClr val="FF66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4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8" grpId="0" animBg="1"/>
      <p:bldP spid="2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Berilgan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topshiriqni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tekshirish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421" y="575928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169-mashq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Rasm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asosida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“</a:t>
            </a:r>
            <a:r>
              <a:rPr lang="en-US" sz="2000" b="1" dirty="0" err="1" smtClean="0">
                <a:solidFill>
                  <a:srgbClr val="000000"/>
                </a:solidFill>
              </a:rPr>
              <a:t>Xush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kelding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Navro‘z</a:t>
            </a:r>
            <a:r>
              <a:rPr lang="en-US" sz="2000" b="1" dirty="0" smtClean="0">
                <a:solidFill>
                  <a:srgbClr val="000000"/>
                </a:solidFill>
              </a:rPr>
              <a:t>!”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mavzusida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matn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tuzing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unda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gaplardan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foydalaning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en-US" sz="1000" i="1" dirty="0" smtClean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421" y="1584040"/>
            <a:ext cx="5472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 </a:t>
            </a:r>
            <a:r>
              <a:rPr lang="en-US" sz="2000" b="1" dirty="0" err="1" smtClean="0">
                <a:solidFill>
                  <a:srgbClr val="000000"/>
                </a:solidFill>
              </a:rPr>
              <a:t>Tayanch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so‘zlar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en-US" sz="2000" i="1" dirty="0" err="1" smtClean="0">
                <a:solidFill>
                  <a:srgbClr val="000000"/>
                </a:solidFill>
              </a:rPr>
              <a:t>Yangi</a:t>
            </a:r>
            <a:r>
              <a:rPr lang="en-US" sz="2000" i="1" dirty="0" smtClean="0">
                <a:solidFill>
                  <a:srgbClr val="000000"/>
                </a:solidFill>
              </a:rPr>
              <a:t> kun, </a:t>
            </a:r>
            <a:r>
              <a:rPr lang="en-US" sz="2000" i="1" dirty="0" err="1" smtClean="0">
                <a:solidFill>
                  <a:srgbClr val="000000"/>
                </a:solidFill>
              </a:rPr>
              <a:t>musulmon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xalqlarining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Y</a:t>
            </a:r>
            <a:r>
              <a:rPr lang="en-US" sz="2000" i="1" dirty="0" err="1" smtClean="0">
                <a:solidFill>
                  <a:srgbClr val="000000"/>
                </a:solidFill>
              </a:rPr>
              <a:t>angi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yili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hamal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hijriy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yil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hisobi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dehqonchilikning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boshlanishi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yangilanish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yasharish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bayrami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sumalak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halim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ko‘k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somsa</a:t>
            </a:r>
            <a:r>
              <a:rPr lang="en-US" sz="2000" i="1" dirty="0" smtClean="0">
                <a:solidFill>
                  <a:srgbClr val="000000"/>
                </a:solidFill>
              </a:rPr>
              <a:t>…</a:t>
            </a:r>
            <a:endParaRPr lang="en-US" sz="1000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575928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solidFill>
                  <a:srgbClr val="000000"/>
                </a:solidFill>
              </a:rPr>
              <a:t>    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Qo‘shma</a:t>
            </a:r>
            <a:r>
              <a:rPr lang="en-US" sz="2000" i="1" dirty="0" smtClean="0">
                <a:solidFill>
                  <a:srgbClr val="000000"/>
                </a:solidFill>
              </a:rPr>
              <a:t> gap </a:t>
            </a:r>
            <a:r>
              <a:rPr lang="en-US" sz="2000" i="1" dirty="0" err="1" smtClean="0">
                <a:solidFill>
                  <a:srgbClr val="000000"/>
                </a:solidFill>
              </a:rPr>
              <a:t>turlari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ma’nodoshligiga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oid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gaplar</a:t>
            </a:r>
            <a:r>
              <a:rPr lang="en-US" sz="2000" i="1" smtClean="0">
                <a:solidFill>
                  <a:srgbClr val="000000"/>
                </a:solidFill>
              </a:rPr>
              <a:t> toping. </a:t>
            </a:r>
            <a:r>
              <a:rPr lang="en-US" sz="2000" i="1" dirty="0" err="1" smtClean="0">
                <a:solidFill>
                  <a:srgbClr val="000000"/>
                </a:solidFill>
              </a:rPr>
              <a:t>Ularda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sabab</a:t>
            </a:r>
            <a:r>
              <a:rPr lang="en-US" sz="2000" b="1" i="1" dirty="0" smtClean="0">
                <a:solidFill>
                  <a:srgbClr val="000000"/>
                </a:solidFill>
              </a:rPr>
              <a:t>,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payt</a:t>
            </a:r>
            <a:r>
              <a:rPr lang="en-US" sz="2000" b="1" i="1" dirty="0" smtClean="0">
                <a:solidFill>
                  <a:srgbClr val="000000"/>
                </a:solidFill>
              </a:rPr>
              <a:t>,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zidlash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munosabatlari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ma’nodoshlik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hosil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qilsin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1000" i="1" dirty="0" smtClean="0">
              <a:solidFill>
                <a:srgbClr val="0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65" y="1892149"/>
            <a:ext cx="1080120" cy="113062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91" y="1710350"/>
            <a:ext cx="1912243" cy="134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27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Bog‘langan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5030" y="791952"/>
            <a:ext cx="22247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</a:rPr>
              <a:t>t</a:t>
            </a:r>
            <a:r>
              <a:rPr lang="en-US" sz="2000" dirty="0" err="1" smtClean="0">
                <a:solidFill>
                  <a:srgbClr val="000000"/>
                </a:solidFill>
              </a:rPr>
              <a:t>eng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bog‘lovchilar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7"/>
          <a:stretch/>
        </p:blipFill>
        <p:spPr>
          <a:xfrm>
            <a:off x="191839" y="1460059"/>
            <a:ext cx="504057" cy="5760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5029" y="2396163"/>
            <a:ext cx="3045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-u (-</a:t>
            </a:r>
            <a:r>
              <a:rPr lang="en-US" sz="2000" dirty="0" err="1" smtClean="0">
                <a:solidFill>
                  <a:srgbClr val="000000"/>
                </a:solidFill>
              </a:rPr>
              <a:t>yu</a:t>
            </a:r>
            <a:r>
              <a:rPr lang="en-US" sz="2000" dirty="0" smtClean="0">
                <a:solidFill>
                  <a:srgbClr val="000000"/>
                </a:solidFill>
              </a:rPr>
              <a:t>), -da </a:t>
            </a:r>
            <a:r>
              <a:rPr lang="en-US" sz="2000" dirty="0" err="1" smtClean="0">
                <a:solidFill>
                  <a:srgbClr val="000000"/>
                </a:solidFill>
              </a:rPr>
              <a:t>yuklamalari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5030" y="1579974"/>
            <a:ext cx="233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</a:rPr>
              <a:t>b</a:t>
            </a:r>
            <a:r>
              <a:rPr lang="en-US" sz="2000" dirty="0" err="1" smtClean="0">
                <a:solidFill>
                  <a:srgbClr val="000000"/>
                </a:solidFill>
              </a:rPr>
              <a:t>o‘lsa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esa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so‘zlari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7"/>
          <a:stretch/>
        </p:blipFill>
        <p:spPr>
          <a:xfrm>
            <a:off x="215428" y="683940"/>
            <a:ext cx="504057" cy="576064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7"/>
          <a:stretch/>
        </p:blipFill>
        <p:spPr>
          <a:xfrm>
            <a:off x="191839" y="2220209"/>
            <a:ext cx="504057" cy="5760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19577" y="1079984"/>
            <a:ext cx="776272" cy="78431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15929" y="1079984"/>
            <a:ext cx="776272" cy="78431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2" idx="3"/>
            <a:endCxn id="15" idx="1"/>
          </p:cNvCxnSpPr>
          <p:nvPr/>
        </p:nvCxnSpPr>
        <p:spPr>
          <a:xfrm>
            <a:off x="3995849" y="1472140"/>
            <a:ext cx="72008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815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Bog‘langan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457" y="647936"/>
            <a:ext cx="4672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Biriktiruv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bog‘lovchilari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yordamida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14" name="Рисунок 13" descr="Вырезка экран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5" y="1079984"/>
            <a:ext cx="503116" cy="57606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19015" y="1138034"/>
            <a:ext cx="4565445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0000"/>
                </a:solidFill>
              </a:rPr>
              <a:t>Payt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munosabati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</a:rPr>
              <a:t>Qo‘ng‘iroq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chalindi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va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dars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boshlandi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9015" y="1992278"/>
            <a:ext cx="4565445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0000"/>
                </a:solidFill>
              </a:rPr>
              <a:t>Sabab-natija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munosabati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</a:rPr>
              <a:t>Odam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tegdi</a:t>
            </a:r>
            <a:r>
              <a:rPr lang="en-US" sz="2000" b="1" dirty="0" err="1" smtClean="0">
                <a:solidFill>
                  <a:srgbClr val="0000FF"/>
                </a:solidFill>
              </a:rPr>
              <a:t>-yu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tashlandiq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yerlar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obod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19" name="Рисунок 18" descr="Вырезка экран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9" y="2088096"/>
            <a:ext cx="50311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1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Bog‘langan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457" y="647936"/>
            <a:ext cx="4672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Zidlov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bog‘lovchilari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yordamida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14" name="Рисунок 13" descr="Вырезка экрана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5" y="1332012"/>
            <a:ext cx="503116" cy="57606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19015" y="1138034"/>
            <a:ext cx="4861010" cy="10156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0000"/>
                </a:solidFill>
              </a:rPr>
              <a:t>Zidlik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munosabati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</a:rPr>
              <a:t>Yurtimizning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buguni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chiroyli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lekin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ertasi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yana</a:t>
            </a:r>
            <a:r>
              <a:rPr lang="en-US" sz="2000" dirty="0" smtClean="0">
                <a:solidFill>
                  <a:srgbClr val="000000"/>
                </a:solidFill>
              </a:rPr>
              <a:t>-da </a:t>
            </a:r>
            <a:r>
              <a:rPr lang="en-US" sz="2000" dirty="0" err="1" smtClean="0">
                <a:solidFill>
                  <a:srgbClr val="000000"/>
                </a:solidFill>
              </a:rPr>
              <a:t>chiroyliroq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baxtliroq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bo‘ladi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015" y="2228046"/>
            <a:ext cx="4861010" cy="70788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0000"/>
                </a:solidFill>
              </a:rPr>
              <a:t>Zidlik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munosabati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</a:rPr>
              <a:t>Havo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ochildi</a:t>
            </a:r>
            <a:r>
              <a:rPr lang="en-US" sz="2000" b="1" dirty="0" err="1" smtClean="0">
                <a:solidFill>
                  <a:srgbClr val="0000FF"/>
                </a:solidFill>
              </a:rPr>
              <a:t>-yu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harorat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sezilmadi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pic>
        <p:nvPicPr>
          <p:cNvPr id="9" name="Рисунок 8" descr="Вырезка экрана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5" y="2304120"/>
            <a:ext cx="50311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Bog‘langan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3002" y="575928"/>
            <a:ext cx="4672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Ayiruv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bog‘lovchilari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yordamida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7437" y="1000425"/>
            <a:ext cx="5220580" cy="1015663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0000"/>
                </a:solidFill>
              </a:rPr>
              <a:t>Galma</a:t>
            </a:r>
            <a:r>
              <a:rPr lang="en-US" sz="2000" b="1" dirty="0" smtClean="0">
                <a:solidFill>
                  <a:srgbClr val="000000"/>
                </a:solidFill>
              </a:rPr>
              <a:t>-gal </a:t>
            </a:r>
            <a:r>
              <a:rPr lang="en-US" sz="2000" b="1" dirty="0" err="1" smtClean="0">
                <a:solidFill>
                  <a:srgbClr val="000000"/>
                </a:solidFill>
              </a:rPr>
              <a:t>ro‘y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berish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munosabati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b="1" dirty="0" err="1" smtClean="0">
                <a:solidFill>
                  <a:srgbClr val="0000FF"/>
                </a:solidFill>
              </a:rPr>
              <a:t>Goh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osmonni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tutib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ashula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yangrardi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b="1" dirty="0" err="1" smtClean="0">
                <a:solidFill>
                  <a:srgbClr val="0000FF"/>
                </a:solidFill>
              </a:rPr>
              <a:t>goh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allaqayerdan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garmon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tovushi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eshitilardi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437" y="2088096"/>
            <a:ext cx="5220580" cy="1015663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000000"/>
                </a:solidFill>
              </a:rPr>
              <a:t>Ikkisidan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birining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amalga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oshishi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munosabati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endParaRPr lang="ru-RU" sz="2000" b="1" dirty="0">
              <a:solidFill>
                <a:srgbClr val="000000"/>
              </a:solidFill>
            </a:endParaRPr>
          </a:p>
          <a:p>
            <a:pPr algn="just"/>
            <a:r>
              <a:rPr lang="en-US" sz="2000" dirty="0" err="1" smtClean="0">
                <a:solidFill>
                  <a:srgbClr val="000000"/>
                </a:solidFill>
              </a:rPr>
              <a:t>Musofirchilikda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yo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zo‘r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yarar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yo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zar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yarar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9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Bog‘langan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3415" y="775983"/>
            <a:ext cx="4672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Inkor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bog‘lovchisi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yordamida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05" y="1351493"/>
            <a:ext cx="4572508" cy="707886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Inkor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munosabati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>Na </a:t>
            </a:r>
            <a:r>
              <a:rPr lang="en-US" sz="2000" dirty="0" err="1" smtClean="0">
                <a:solidFill>
                  <a:srgbClr val="000000"/>
                </a:solidFill>
              </a:rPr>
              <a:t>suv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bor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na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biron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yemish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qolibdi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5" y="1380346"/>
            <a:ext cx="648371" cy="6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Bog‘langan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3415" y="571862"/>
            <a:ext cx="4672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Bo‘lsa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esa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so‘zlari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yordamida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3480" y="971972"/>
            <a:ext cx="4932549" cy="1015663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Qiyoslash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munosabati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</a:rPr>
              <a:t>Nonning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yarmini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birovga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berganni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saxiy</a:t>
            </a:r>
            <a:r>
              <a:rPr lang="en-US" sz="2000" dirty="0" smtClean="0">
                <a:solidFill>
                  <a:srgbClr val="000000"/>
                </a:solidFill>
              </a:rPr>
              <a:t> de, </a:t>
            </a:r>
            <a:r>
              <a:rPr lang="en-US" sz="2000" dirty="0" err="1" smtClean="0">
                <a:solidFill>
                  <a:srgbClr val="000000"/>
                </a:solidFill>
              </a:rPr>
              <a:t>hammasini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berganni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esa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axiy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do‘st</a:t>
            </a:r>
            <a:r>
              <a:rPr lang="en-US" sz="2000" dirty="0" smtClean="0">
                <a:solidFill>
                  <a:srgbClr val="000000"/>
                </a:solidFill>
              </a:rPr>
              <a:t> deb </a:t>
            </a:r>
            <a:r>
              <a:rPr lang="en-US" sz="2000" dirty="0" err="1" smtClean="0">
                <a:solidFill>
                  <a:srgbClr val="000000"/>
                </a:solidFill>
              </a:rPr>
              <a:t>bil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" y="1224000"/>
            <a:ext cx="540059" cy="5350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480" y="2052092"/>
            <a:ext cx="4932549" cy="1015663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Zidlik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munosabati</a:t>
            </a:r>
            <a:r>
              <a:rPr lang="en-US" sz="2000" b="1" dirty="0" smtClean="0">
                <a:solidFill>
                  <a:srgbClr val="000000"/>
                </a:solidFill>
              </a:rPr>
              <a:t>: </a:t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Yomonga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yondashma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yaxshidan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esa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adashma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endParaRPr lang="ru-RU" sz="2000" i="1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6" y="2273159"/>
            <a:ext cx="540059" cy="53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Ergashgan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477" y="575928"/>
            <a:ext cx="25202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000000"/>
                </a:solidFill>
              </a:rPr>
              <a:t>ergashtiruvchi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bog‘lovchilar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11773" y="690774"/>
            <a:ext cx="776272" cy="7843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823941" y="690774"/>
            <a:ext cx="806388" cy="78431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3" idx="2"/>
            <a:endCxn id="15" idx="3"/>
          </p:cNvCxnSpPr>
          <p:nvPr/>
        </p:nvCxnSpPr>
        <p:spPr>
          <a:xfrm flipH="1">
            <a:off x="4088045" y="1082930"/>
            <a:ext cx="7358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854057" y="1643967"/>
            <a:ext cx="776272" cy="784312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296715" y="1643967"/>
            <a:ext cx="806388" cy="784312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18" idx="6"/>
          </p:cNvCxnSpPr>
          <p:nvPr/>
        </p:nvCxnSpPr>
        <p:spPr>
          <a:xfrm>
            <a:off x="4103103" y="2036123"/>
            <a:ext cx="720838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43554" y="1260004"/>
            <a:ext cx="2520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000000"/>
                </a:solidFill>
              </a:rPr>
              <a:t>nisbiy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so‘zlar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7475" y="1728056"/>
            <a:ext cx="2520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-</a:t>
            </a:r>
            <a:r>
              <a:rPr lang="en-US" sz="2000" b="1" dirty="0" err="1" smtClean="0">
                <a:solidFill>
                  <a:srgbClr val="000000"/>
                </a:solidFill>
              </a:rPr>
              <a:t>ki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yuklamasi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7474" y="2196108"/>
            <a:ext cx="2844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-</a:t>
            </a:r>
            <a:r>
              <a:rPr lang="en-US" sz="2000" b="1" dirty="0" err="1" smtClean="0">
                <a:solidFill>
                  <a:srgbClr val="000000"/>
                </a:solidFill>
              </a:rPr>
              <a:t>sa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shart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mayli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vositasi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7473" y="2664160"/>
            <a:ext cx="2844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</a:rPr>
              <a:t>k</a:t>
            </a:r>
            <a:r>
              <a:rPr lang="en-US" sz="2000" dirty="0" err="1" smtClean="0">
                <a:solidFill>
                  <a:srgbClr val="000000"/>
                </a:solidFill>
              </a:rPr>
              <a:t>o‘makchili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qurilmalar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79970" y="2700164"/>
            <a:ext cx="13920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00"/>
                </a:solidFill>
              </a:rPr>
              <a:t>d</a:t>
            </a:r>
            <a:r>
              <a:rPr lang="en-US" sz="2000" b="1" dirty="0" smtClean="0">
                <a:solidFill>
                  <a:srgbClr val="000000"/>
                </a:solidFill>
              </a:rPr>
              <a:t>eb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so‘zi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27" name="Рисунок 2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10498" r="10513" b="7071"/>
          <a:stretch/>
        </p:blipFill>
        <p:spPr>
          <a:xfrm>
            <a:off x="215425" y="683940"/>
            <a:ext cx="432048" cy="434024"/>
          </a:xfrm>
          <a:prstGeom prst="rect">
            <a:avLst/>
          </a:prstGeom>
        </p:spPr>
      </p:pic>
      <p:pic>
        <p:nvPicPr>
          <p:cNvPr id="28" name="Рисунок 2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10498" r="10513" b="7071"/>
          <a:stretch/>
        </p:blipFill>
        <p:spPr>
          <a:xfrm>
            <a:off x="215425" y="1224000"/>
            <a:ext cx="432048" cy="434024"/>
          </a:xfrm>
          <a:prstGeom prst="rect">
            <a:avLst/>
          </a:prstGeom>
        </p:spPr>
      </p:pic>
      <p:pic>
        <p:nvPicPr>
          <p:cNvPr id="29" name="Рисунок 2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10498" r="10513" b="7071"/>
          <a:stretch/>
        </p:blipFill>
        <p:spPr>
          <a:xfrm>
            <a:off x="215425" y="1728056"/>
            <a:ext cx="432048" cy="434024"/>
          </a:xfrm>
          <a:prstGeom prst="rect">
            <a:avLst/>
          </a:prstGeom>
        </p:spPr>
      </p:pic>
      <p:pic>
        <p:nvPicPr>
          <p:cNvPr id="30" name="Рисунок 2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10498" r="10513" b="7071"/>
          <a:stretch/>
        </p:blipFill>
        <p:spPr>
          <a:xfrm>
            <a:off x="215429" y="2196108"/>
            <a:ext cx="432048" cy="434024"/>
          </a:xfrm>
          <a:prstGeom prst="rect">
            <a:avLst/>
          </a:prstGeom>
        </p:spPr>
      </p:pic>
      <p:pic>
        <p:nvPicPr>
          <p:cNvPr id="31" name="Рисунок 3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10498" r="10513" b="7071"/>
          <a:stretch/>
        </p:blipFill>
        <p:spPr>
          <a:xfrm>
            <a:off x="215429" y="2664160"/>
            <a:ext cx="432048" cy="434024"/>
          </a:xfrm>
          <a:prstGeom prst="rect">
            <a:avLst/>
          </a:prstGeom>
        </p:spPr>
      </p:pic>
      <p:pic>
        <p:nvPicPr>
          <p:cNvPr id="32" name="Рисунок 3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10498" r="10513" b="7071"/>
          <a:stretch/>
        </p:blipFill>
        <p:spPr>
          <a:xfrm>
            <a:off x="3707817" y="2664160"/>
            <a:ext cx="432048" cy="4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5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3" grpId="0" animBg="1"/>
      <p:bldP spid="17" grpId="0" animBg="1"/>
      <p:bldP spid="18" grpId="0" animBg="1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158701</TotalTime>
  <Words>457</Words>
  <Application>Microsoft Office PowerPoint</Application>
  <PresentationFormat>Произвольный</PresentationFormat>
  <Paragraphs>86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Berilgan topshiriqni tekshirish</vt:lpstr>
      <vt:lpstr>Bog‘langan qo‘shma gaplar</vt:lpstr>
      <vt:lpstr>Bog‘langan qo‘shma gaplar</vt:lpstr>
      <vt:lpstr>Bog‘langan qo‘shma gaplar</vt:lpstr>
      <vt:lpstr>Bog‘langan qo‘shma gaplar</vt:lpstr>
      <vt:lpstr>Bog‘langan qo‘shma gaplar</vt:lpstr>
      <vt:lpstr>Bog‘langan qo‘shma gaplar</vt:lpstr>
      <vt:lpstr>Ergashgan qo‘shma gaplar</vt:lpstr>
      <vt:lpstr>Ergashgan qo‘shma gaplar</vt:lpstr>
      <vt:lpstr>Ergashgan qo‘shma gaplar</vt:lpstr>
      <vt:lpstr>Ergashgan qo‘shma gaplar</vt:lpstr>
      <vt:lpstr>Ergashgan qo‘shma gaplar</vt:lpstr>
      <vt:lpstr>Ergashgan qo‘shma gaplar</vt:lpstr>
      <vt:lpstr>Ergashgan qo‘shma gaplar</vt:lpstr>
      <vt:lpstr>Ergashgan qo‘shma gaplar</vt:lpstr>
      <vt:lpstr>Bog‘lovchisiz qo‘shma gaplar</vt:lpstr>
      <vt:lpstr>Bog‘lovchisiz qo‘shma gaplar</vt:lpstr>
      <vt:lpstr>Bog‘lovchisiz qo‘shma gaplar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2442</cp:revision>
  <dcterms:created xsi:type="dcterms:W3CDTF">2014-10-08T23:03:32Z</dcterms:created>
  <dcterms:modified xsi:type="dcterms:W3CDTF">2021-03-09T18:13:08Z</dcterms:modified>
</cp:coreProperties>
</file>