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1"/>
  </p:notesMasterIdLst>
  <p:sldIdLst>
    <p:sldId id="1414" r:id="rId11"/>
    <p:sldId id="1772" r:id="rId12"/>
    <p:sldId id="1832" r:id="rId13"/>
    <p:sldId id="1833" r:id="rId14"/>
    <p:sldId id="1834" r:id="rId15"/>
    <p:sldId id="1835" r:id="rId16"/>
    <p:sldId id="1836" r:id="rId17"/>
    <p:sldId id="1837" r:id="rId18"/>
    <p:sldId id="1841" r:id="rId19"/>
    <p:sldId id="1838" r:id="rId20"/>
    <p:sldId id="1840" r:id="rId21"/>
    <p:sldId id="1848" r:id="rId22"/>
    <p:sldId id="1839" r:id="rId23"/>
    <p:sldId id="1842" r:id="rId24"/>
    <p:sldId id="1845" r:id="rId25"/>
    <p:sldId id="1844" r:id="rId26"/>
    <p:sldId id="1843" r:id="rId27"/>
    <p:sldId id="1846" r:id="rId28"/>
    <p:sldId id="1847" r:id="rId29"/>
    <p:sldId id="1746" r:id="rId30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832"/>
            <p14:sldId id="1833"/>
            <p14:sldId id="1834"/>
            <p14:sldId id="1835"/>
            <p14:sldId id="1836"/>
            <p14:sldId id="1837"/>
            <p14:sldId id="1841"/>
            <p14:sldId id="1838"/>
            <p14:sldId id="1840"/>
            <p14:sldId id="1848"/>
            <p14:sldId id="1839"/>
            <p14:sldId id="1842"/>
            <p14:sldId id="1845"/>
            <p14:sldId id="1844"/>
            <p14:sldId id="1843"/>
            <p14:sldId id="1846"/>
            <p14:sldId id="1847"/>
            <p14:sldId id="174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DF85FF"/>
    <a:srgbClr val="FF79FF"/>
    <a:srgbClr val="FFFFCC"/>
    <a:srgbClr val="ECB7FF"/>
    <a:srgbClr val="AFFFAF"/>
    <a:srgbClr val="CC3399"/>
    <a:srgbClr val="66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>
        <p:scale>
          <a:sx n="150" d="100"/>
          <a:sy n="150" d="100"/>
        </p:scale>
        <p:origin x="-624" y="-18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82142-33CF-4777-93E9-FBC2E7E723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66D457-9E85-44AF-985D-B837EF570143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/>
            <a:t>Ta’limiy</a:t>
          </a:r>
          <a:r>
            <a:rPr lang="en-US" sz="2000" dirty="0" smtClean="0"/>
            <a:t> </a:t>
          </a:r>
          <a:endParaRPr lang="ru-RU" sz="2000" dirty="0"/>
        </a:p>
      </dgm:t>
    </dgm:pt>
    <dgm:pt modelId="{311027F4-553A-439E-BC5C-D371CC0D89D4}" type="parTrans" cxnId="{2112F315-3FB0-4BCC-8F7F-39B7BC2558A7}">
      <dgm:prSet/>
      <dgm:spPr/>
      <dgm:t>
        <a:bodyPr/>
        <a:lstStyle/>
        <a:p>
          <a:endParaRPr lang="ru-RU"/>
        </a:p>
      </dgm:t>
    </dgm:pt>
    <dgm:pt modelId="{4B880DCE-6654-41CE-AD0B-E89166187551}" type="sibTrans" cxnId="{2112F315-3FB0-4BCC-8F7F-39B7BC2558A7}">
      <dgm:prSet/>
      <dgm:spPr/>
      <dgm:t>
        <a:bodyPr/>
        <a:lstStyle/>
        <a:p>
          <a:endParaRPr lang="ru-RU"/>
        </a:p>
      </dgm:t>
    </dgm:pt>
    <dgm:pt modelId="{EE60D2E5-D474-4E04-81CF-E2888F645C62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O‘quvchining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ijodiy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fikrlashini</a:t>
          </a:r>
          <a:r>
            <a:rPr lang="en-US" sz="2000" dirty="0" smtClean="0">
              <a:solidFill>
                <a:srgbClr val="000000"/>
              </a:solidFill>
            </a:rPr>
            <a:t>, </a:t>
          </a:r>
          <a:r>
            <a:rPr lang="en-US" sz="2000" dirty="0" err="1" smtClean="0">
              <a:solidFill>
                <a:srgbClr val="000000"/>
              </a:solidFill>
            </a:rPr>
            <a:t>muayyan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mavzuni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qay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darajada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tushunganligini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aniqlash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uchun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yozdiriladi</a:t>
          </a:r>
          <a:r>
            <a:rPr lang="en-US" sz="2000" dirty="0" smtClean="0">
              <a:solidFill>
                <a:srgbClr val="000000"/>
              </a:solidFill>
            </a:rPr>
            <a:t>.</a:t>
          </a:r>
          <a:endParaRPr lang="ru-RU" sz="2000" dirty="0">
            <a:solidFill>
              <a:srgbClr val="000000"/>
            </a:solidFill>
          </a:endParaRPr>
        </a:p>
      </dgm:t>
    </dgm:pt>
    <dgm:pt modelId="{445BF73D-6AAD-458A-A0C2-4DAC28CDE784}" type="parTrans" cxnId="{0AF35B79-11EA-4DAE-B49A-F97DCDAE356B}">
      <dgm:prSet/>
      <dgm:spPr/>
      <dgm:t>
        <a:bodyPr/>
        <a:lstStyle/>
        <a:p>
          <a:endParaRPr lang="ru-RU"/>
        </a:p>
      </dgm:t>
    </dgm:pt>
    <dgm:pt modelId="{FFBE5859-DA97-4291-ADE6-A35D45C1B548}" type="sibTrans" cxnId="{0AF35B79-11EA-4DAE-B49A-F97DCDAE356B}">
      <dgm:prSet/>
      <dgm:spPr/>
      <dgm:t>
        <a:bodyPr/>
        <a:lstStyle/>
        <a:p>
          <a:endParaRPr lang="ru-RU"/>
        </a:p>
      </dgm:t>
    </dgm:pt>
    <dgm:pt modelId="{E2D09675-8D56-4952-AD27-3C256CDC51BF}">
      <dgm:prSet phldrT="[Текст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dirty="0" err="1" smtClean="0"/>
            <a:t>Sinov</a:t>
          </a:r>
          <a:endParaRPr lang="ru-RU" sz="2000" dirty="0"/>
        </a:p>
      </dgm:t>
    </dgm:pt>
    <dgm:pt modelId="{FEBD7514-A84C-41C1-AB29-003F8B9F6E7C}" type="parTrans" cxnId="{499484D8-321F-41CE-8FBB-498FC684D8DD}">
      <dgm:prSet/>
      <dgm:spPr/>
      <dgm:t>
        <a:bodyPr/>
        <a:lstStyle/>
        <a:p>
          <a:endParaRPr lang="ru-RU"/>
        </a:p>
      </dgm:t>
    </dgm:pt>
    <dgm:pt modelId="{BFE922FB-0AB5-4E6E-82E8-DCAB4B53CAE8}" type="sibTrans" cxnId="{499484D8-321F-41CE-8FBB-498FC684D8DD}">
      <dgm:prSet/>
      <dgm:spPr/>
      <dgm:t>
        <a:bodyPr/>
        <a:lstStyle/>
        <a:p>
          <a:endParaRPr lang="ru-RU"/>
        </a:p>
      </dgm:t>
    </dgm:pt>
    <dgm:pt modelId="{669DB28C-DA75-4C31-BFB2-4E6C2679F358}">
      <dgm:prSet phldrT="[Текст]" custT="1"/>
      <dgm:spPr/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O‘quv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yurtida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bilim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olish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jarayonida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ma’lum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vaqt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oralig‘ida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olingan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bilimlarni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sinash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uchun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r>
            <a:rPr lang="en-US" sz="2000" dirty="0" err="1" smtClean="0">
              <a:solidFill>
                <a:srgbClr val="000000"/>
              </a:solidFill>
            </a:rPr>
            <a:t>yozdiriladi</a:t>
          </a:r>
          <a:r>
            <a:rPr lang="en-US" sz="2000" dirty="0" smtClean="0">
              <a:solidFill>
                <a:srgbClr val="000000"/>
              </a:solidFill>
            </a:rPr>
            <a:t>.</a:t>
          </a:r>
          <a:endParaRPr lang="ru-RU" sz="2000" dirty="0">
            <a:solidFill>
              <a:srgbClr val="000000"/>
            </a:solidFill>
          </a:endParaRPr>
        </a:p>
      </dgm:t>
    </dgm:pt>
    <dgm:pt modelId="{505C7951-26DF-4300-A565-BC40C7E1FD31}" type="parTrans" cxnId="{78572A96-B0F3-4D26-AF7A-5347A83DC284}">
      <dgm:prSet/>
      <dgm:spPr/>
      <dgm:t>
        <a:bodyPr/>
        <a:lstStyle/>
        <a:p>
          <a:endParaRPr lang="ru-RU"/>
        </a:p>
      </dgm:t>
    </dgm:pt>
    <dgm:pt modelId="{94812D62-8D3F-41E8-8F0D-F12EB337167F}" type="sibTrans" cxnId="{78572A96-B0F3-4D26-AF7A-5347A83DC284}">
      <dgm:prSet/>
      <dgm:spPr/>
      <dgm:t>
        <a:bodyPr/>
        <a:lstStyle/>
        <a:p>
          <a:endParaRPr lang="ru-RU"/>
        </a:p>
      </dgm:t>
    </dgm:pt>
    <dgm:pt modelId="{E5AAE7C2-6D34-489D-9067-2C5DAB881A3C}" type="pres">
      <dgm:prSet presAssocID="{59682142-33CF-4777-93E9-FBC2E7E723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4B467F-12F6-40AB-B862-D12DB1BB3309}" type="pres">
      <dgm:prSet presAssocID="{0166D457-9E85-44AF-985D-B837EF570143}" presName="parentText" presStyleLbl="node1" presStyleIdx="0" presStyleCnt="2" custScaleX="46053" custLinFactNeighborX="50169" custLinFactNeighborY="-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B98DC-F8EF-4140-AE5B-507A272F7A58}" type="pres">
      <dgm:prSet presAssocID="{0166D457-9E85-44AF-985D-B837EF57014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C719B-024B-41A9-8D70-DBC80C86E4EE}" type="pres">
      <dgm:prSet presAssocID="{E2D09675-8D56-4952-AD27-3C256CDC51BF}" presName="parentText" presStyleLbl="node1" presStyleIdx="1" presStyleCnt="2" custScaleX="46053" custLinFactNeighborX="5159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35F72-5A9E-4789-A7BD-859216FA8562}" type="pres">
      <dgm:prSet presAssocID="{E2D09675-8D56-4952-AD27-3C256CDC5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71558-56FE-461A-BAB6-825B5FD33186}" type="presOf" srcId="{E2D09675-8D56-4952-AD27-3C256CDC51BF}" destId="{788C719B-024B-41A9-8D70-DBC80C86E4EE}" srcOrd="0" destOrd="0" presId="urn:microsoft.com/office/officeart/2005/8/layout/vList2"/>
    <dgm:cxn modelId="{D3960626-DCF9-4250-9425-4F56B6EAEE5D}" type="presOf" srcId="{669DB28C-DA75-4C31-BFB2-4E6C2679F358}" destId="{B9C35F72-5A9E-4789-A7BD-859216FA8562}" srcOrd="0" destOrd="0" presId="urn:microsoft.com/office/officeart/2005/8/layout/vList2"/>
    <dgm:cxn modelId="{2112F315-3FB0-4BCC-8F7F-39B7BC2558A7}" srcId="{59682142-33CF-4777-93E9-FBC2E7E7231D}" destId="{0166D457-9E85-44AF-985D-B837EF570143}" srcOrd="0" destOrd="0" parTransId="{311027F4-553A-439E-BC5C-D371CC0D89D4}" sibTransId="{4B880DCE-6654-41CE-AD0B-E89166187551}"/>
    <dgm:cxn modelId="{A434B4BA-51BF-4292-9DFF-514A7B9113CC}" type="presOf" srcId="{EE60D2E5-D474-4E04-81CF-E2888F645C62}" destId="{C79B98DC-F8EF-4140-AE5B-507A272F7A58}" srcOrd="0" destOrd="0" presId="urn:microsoft.com/office/officeart/2005/8/layout/vList2"/>
    <dgm:cxn modelId="{F18DC926-4401-4168-8A53-C8D04C7C8BF7}" type="presOf" srcId="{59682142-33CF-4777-93E9-FBC2E7E7231D}" destId="{E5AAE7C2-6D34-489D-9067-2C5DAB881A3C}" srcOrd="0" destOrd="0" presId="urn:microsoft.com/office/officeart/2005/8/layout/vList2"/>
    <dgm:cxn modelId="{499484D8-321F-41CE-8FBB-498FC684D8DD}" srcId="{59682142-33CF-4777-93E9-FBC2E7E7231D}" destId="{E2D09675-8D56-4952-AD27-3C256CDC51BF}" srcOrd="1" destOrd="0" parTransId="{FEBD7514-A84C-41C1-AB29-003F8B9F6E7C}" sibTransId="{BFE922FB-0AB5-4E6E-82E8-DCAB4B53CAE8}"/>
    <dgm:cxn modelId="{78572A96-B0F3-4D26-AF7A-5347A83DC284}" srcId="{E2D09675-8D56-4952-AD27-3C256CDC51BF}" destId="{669DB28C-DA75-4C31-BFB2-4E6C2679F358}" srcOrd="0" destOrd="0" parTransId="{505C7951-26DF-4300-A565-BC40C7E1FD31}" sibTransId="{94812D62-8D3F-41E8-8F0D-F12EB337167F}"/>
    <dgm:cxn modelId="{D24FFC7C-3E84-4E9A-B1A4-7331974DC933}" type="presOf" srcId="{0166D457-9E85-44AF-985D-B837EF570143}" destId="{004B467F-12F6-40AB-B862-D12DB1BB3309}" srcOrd="0" destOrd="0" presId="urn:microsoft.com/office/officeart/2005/8/layout/vList2"/>
    <dgm:cxn modelId="{0AF35B79-11EA-4DAE-B49A-F97DCDAE356B}" srcId="{0166D457-9E85-44AF-985D-B837EF570143}" destId="{EE60D2E5-D474-4E04-81CF-E2888F645C62}" srcOrd="0" destOrd="0" parTransId="{445BF73D-6AAD-458A-A0C2-4DAC28CDE784}" sibTransId="{FFBE5859-DA97-4291-ADE6-A35D45C1B548}"/>
    <dgm:cxn modelId="{A46ED0E9-9848-4D3B-9830-33E60ECFB7F2}" type="presParOf" srcId="{E5AAE7C2-6D34-489D-9067-2C5DAB881A3C}" destId="{004B467F-12F6-40AB-B862-D12DB1BB3309}" srcOrd="0" destOrd="0" presId="urn:microsoft.com/office/officeart/2005/8/layout/vList2"/>
    <dgm:cxn modelId="{62FAAC5A-9DFB-46D1-9C8E-FC5FBA445B89}" type="presParOf" srcId="{E5AAE7C2-6D34-489D-9067-2C5DAB881A3C}" destId="{C79B98DC-F8EF-4140-AE5B-507A272F7A58}" srcOrd="1" destOrd="0" presId="urn:microsoft.com/office/officeart/2005/8/layout/vList2"/>
    <dgm:cxn modelId="{4DC3793E-A06A-4872-865E-9CB327398D5C}" type="presParOf" srcId="{E5AAE7C2-6D34-489D-9067-2C5DAB881A3C}" destId="{788C719B-024B-41A9-8D70-DBC80C86E4EE}" srcOrd="2" destOrd="0" presId="urn:microsoft.com/office/officeart/2005/8/layout/vList2"/>
    <dgm:cxn modelId="{6BC4A66D-FB25-4D91-8D76-53A6C9784CEC}" type="presParOf" srcId="{E5AAE7C2-6D34-489D-9067-2C5DAB881A3C}" destId="{B9C35F72-5A9E-4789-A7BD-859216FA856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B467F-12F6-40AB-B862-D12DB1BB3309}">
      <dsp:nvSpPr>
        <dsp:cNvPr id="0" name=""/>
        <dsp:cNvSpPr/>
      </dsp:nvSpPr>
      <dsp:spPr>
        <a:xfrm>
          <a:off x="3420376" y="0"/>
          <a:ext cx="1160673" cy="38390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Ta’limiy</a:t>
          </a:r>
          <a:r>
            <a:rPr lang="en-US" sz="2000" kern="1200" dirty="0" smtClean="0"/>
            <a:t> </a:t>
          </a:r>
          <a:endParaRPr lang="ru-RU" sz="2000" kern="1200" dirty="0"/>
        </a:p>
      </dsp:txBody>
      <dsp:txXfrm>
        <a:off x="3439117" y="18741"/>
        <a:ext cx="1123191" cy="346424"/>
      </dsp:txXfrm>
    </dsp:sp>
    <dsp:sp modelId="{C79B98DC-F8EF-4140-AE5B-507A272F7A58}">
      <dsp:nvSpPr>
        <dsp:cNvPr id="0" name=""/>
        <dsp:cNvSpPr/>
      </dsp:nvSpPr>
      <dsp:spPr>
        <a:xfrm>
          <a:off x="0" y="383920"/>
          <a:ext cx="5472608" cy="69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</a:rPr>
            <a:t>O‘quvchining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ijodiy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fikrlashini</a:t>
          </a:r>
          <a:r>
            <a:rPr lang="en-US" sz="2000" kern="1200" dirty="0" smtClean="0">
              <a:solidFill>
                <a:srgbClr val="000000"/>
              </a:solidFill>
            </a:rPr>
            <a:t>, </a:t>
          </a:r>
          <a:r>
            <a:rPr lang="en-US" sz="2000" kern="1200" dirty="0" err="1" smtClean="0">
              <a:solidFill>
                <a:srgbClr val="000000"/>
              </a:solidFill>
            </a:rPr>
            <a:t>muayyan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mavzuni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qay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darajada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tushunganligini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aniqlash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uchun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yozdiriladi</a:t>
          </a:r>
          <a:r>
            <a:rPr lang="en-US" sz="2000" kern="1200" dirty="0" smtClean="0">
              <a:solidFill>
                <a:srgbClr val="000000"/>
              </a:solidFill>
            </a:rPr>
            <a:t>.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0" y="383920"/>
        <a:ext cx="5472608" cy="696199"/>
      </dsp:txXfrm>
    </dsp:sp>
    <dsp:sp modelId="{788C719B-024B-41A9-8D70-DBC80C86E4EE}">
      <dsp:nvSpPr>
        <dsp:cNvPr id="0" name=""/>
        <dsp:cNvSpPr/>
      </dsp:nvSpPr>
      <dsp:spPr>
        <a:xfrm>
          <a:off x="3456391" y="1080120"/>
          <a:ext cx="1160673" cy="383906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Sinov</a:t>
          </a:r>
          <a:endParaRPr lang="ru-RU" sz="2000" kern="1200" dirty="0"/>
        </a:p>
      </dsp:txBody>
      <dsp:txXfrm>
        <a:off x="3475132" y="1098861"/>
        <a:ext cx="1123191" cy="346424"/>
      </dsp:txXfrm>
    </dsp:sp>
    <dsp:sp modelId="{B9C35F72-5A9E-4789-A7BD-859216FA8562}">
      <dsp:nvSpPr>
        <dsp:cNvPr id="0" name=""/>
        <dsp:cNvSpPr/>
      </dsp:nvSpPr>
      <dsp:spPr>
        <a:xfrm>
          <a:off x="0" y="1464026"/>
          <a:ext cx="5472608" cy="696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75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>
              <a:solidFill>
                <a:srgbClr val="000000"/>
              </a:solidFill>
            </a:rPr>
            <a:t>O‘quv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yurtida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bilim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olish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jarayonida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ma’lum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vaqt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oralig‘ida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olingan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bilimlarni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sinash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uchun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r>
            <a:rPr lang="en-US" sz="2000" kern="1200" dirty="0" err="1" smtClean="0">
              <a:solidFill>
                <a:srgbClr val="000000"/>
              </a:solidFill>
            </a:rPr>
            <a:t>yozdiriladi</a:t>
          </a:r>
          <a:r>
            <a:rPr lang="en-US" sz="2000" kern="1200" dirty="0" smtClean="0">
              <a:solidFill>
                <a:srgbClr val="000000"/>
              </a:solidFill>
            </a:rPr>
            <a:t>.</a:t>
          </a:r>
          <a:endParaRPr lang="ru-RU" sz="2000" kern="1200" dirty="0">
            <a:solidFill>
              <a:srgbClr val="000000"/>
            </a:solidFill>
          </a:endParaRPr>
        </a:p>
      </dsp:txBody>
      <dsp:txXfrm>
        <a:off x="0" y="1464026"/>
        <a:ext cx="5472608" cy="696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09869" y="1315881"/>
            <a:ext cx="3600400" cy="38341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Insho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1723" y="1300363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7242" y="2236467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62879" y="224377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bo‘limlari</a:t>
            </a:r>
            <a:endParaRPr lang="ru-RU" dirty="0"/>
          </a:p>
        </p:txBody>
      </p:sp>
      <p:sp>
        <p:nvSpPr>
          <p:cNvPr id="7" name="Цилиндр 6"/>
          <p:cNvSpPr/>
          <p:nvPr/>
        </p:nvSpPr>
        <p:spPr>
          <a:xfrm>
            <a:off x="977747" y="1512032"/>
            <a:ext cx="324036" cy="540060"/>
          </a:xfrm>
          <a:prstGeom prst="can">
            <a:avLst/>
          </a:prstGeom>
          <a:solidFill>
            <a:srgbClr val="DF85F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2771713" y="683940"/>
            <a:ext cx="324036" cy="1358280"/>
          </a:xfrm>
          <a:prstGeom prst="can">
            <a:avLst/>
          </a:prstGeom>
          <a:solidFill>
            <a:srgbClr val="DF85F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Цилиндр 11"/>
          <p:cNvSpPr/>
          <p:nvPr/>
        </p:nvSpPr>
        <p:spPr>
          <a:xfrm>
            <a:off x="4427897" y="1502160"/>
            <a:ext cx="324036" cy="540060"/>
          </a:xfrm>
          <a:prstGeom prst="can">
            <a:avLst/>
          </a:prstGeom>
          <a:solidFill>
            <a:srgbClr val="DF85F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449" y="2192042"/>
            <a:ext cx="150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Kirish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(10 – 15 %)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5130" y="2192042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Asosiy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qism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(70 – 80 %)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87837" y="2192042"/>
            <a:ext cx="1507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Xulosa</a:t>
            </a: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(70 – 80 %)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8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vaqt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429" y="647936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Inshoni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yozish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uchun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2 </a:t>
            </a:r>
            <a:r>
              <a:rPr lang="en-US" sz="2000" b="1" dirty="0" err="1" smtClean="0">
                <a:solidFill>
                  <a:srgbClr val="0000FF"/>
                </a:solidFill>
              </a:rPr>
              <a:t>soat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vaqt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ajratiladi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7"/>
          <a:stretch/>
        </p:blipFill>
        <p:spPr>
          <a:xfrm>
            <a:off x="859989" y="1414066"/>
            <a:ext cx="1299656" cy="128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4" b="21509"/>
          <a:stretch/>
        </p:blipFill>
        <p:spPr>
          <a:xfrm>
            <a:off x="3361185" y="1536700"/>
            <a:ext cx="1786791" cy="137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4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Inshoni</a:t>
            </a:r>
            <a:r>
              <a:rPr lang="en-US" dirty="0" smtClean="0"/>
              <a:t> </a:t>
            </a:r>
            <a:r>
              <a:rPr lang="en-US" dirty="0" err="1" smtClean="0"/>
              <a:t>baholash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429" y="647936"/>
            <a:ext cx="5364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rgbClr val="000000"/>
                </a:solidFill>
              </a:rPr>
              <a:t>Inshoga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mezon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bo‘yicha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baho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qo‘yiladi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3501" y="1328802"/>
            <a:ext cx="1580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Mazmuniga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9645" y="2016088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0000"/>
                </a:solidFill>
              </a:rPr>
              <a:t>Savodxonligiga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4" y="1275224"/>
            <a:ext cx="505413" cy="50726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597" y="1962510"/>
            <a:ext cx="505413" cy="5072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2443" y="2482102"/>
            <a:ext cx="54053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5/5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817" y="2482102"/>
            <a:ext cx="54053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4/5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897" y="2482102"/>
            <a:ext cx="540533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4/4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9492" y="2482102"/>
            <a:ext cx="441146" cy="4001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…</a:t>
            </a:r>
            <a:endParaRPr lang="ru-RU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rejasi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430" y="647936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 </a:t>
            </a:r>
            <a:r>
              <a:rPr lang="en-US" sz="2000" b="1" dirty="0" err="1" smtClean="0">
                <a:solidFill>
                  <a:srgbClr val="000000"/>
                </a:solidFill>
              </a:rPr>
              <a:t>Reja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inshoning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tarkibiy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qismlaridan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biridir</a:t>
            </a:r>
            <a:r>
              <a:rPr lang="en-US" sz="2000" dirty="0" smtClean="0">
                <a:solidFill>
                  <a:srgbClr val="000000"/>
                </a:solidFill>
              </a:rPr>
              <a:t>. U </a:t>
            </a:r>
            <a:r>
              <a:rPr lang="en-US" sz="2000" dirty="0" err="1" smtClean="0">
                <a:solidFill>
                  <a:srgbClr val="000000"/>
                </a:solidFill>
              </a:rPr>
              <a:t>inshoning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izchilligini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ta’minlaydi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Insho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rejasi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ko‘rinishda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</a:rPr>
              <a:t>Sodda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reja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>
                <a:solidFill>
                  <a:srgbClr val="000000"/>
                </a:solidFill>
              </a:rPr>
              <a:t>Murakkab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reja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01" y="863960"/>
            <a:ext cx="547183" cy="560400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56" y="1424360"/>
            <a:ext cx="547183" cy="560400"/>
          </a:xfrm>
          <a:prstGeom prst="rect">
            <a:avLst/>
          </a:prstGeom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165" y="1984760"/>
            <a:ext cx="547183" cy="5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9009" y="935968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1.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3904" y="150450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2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6703" y="2064905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3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rejasi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3421" y="905103"/>
            <a:ext cx="2592287" cy="169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Tabiatni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asrang</a:t>
            </a:r>
            <a:r>
              <a:rPr lang="en-US" sz="2000" b="1" i="1" dirty="0" smtClean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Reja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1)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2)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737" y="905103"/>
            <a:ext cx="2592287" cy="169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Tabiatni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asrang</a:t>
            </a:r>
            <a:r>
              <a:rPr lang="en-US" sz="2000" b="1" i="1" dirty="0" smtClean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Reja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a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b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000000"/>
                </a:solidFill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9" name="Рисунок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521" y="1730502"/>
            <a:ext cx="936104" cy="89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9" y="1728614"/>
            <a:ext cx="936104" cy="897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68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rejasi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71513" y="791952"/>
            <a:ext cx="2592287" cy="1692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Tabiatni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asrang</a:t>
            </a:r>
            <a:r>
              <a:rPr lang="en-US" sz="2000" b="1" i="1" dirty="0" smtClean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Reja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1.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2.</a:t>
            </a:r>
          </a:p>
          <a:p>
            <a:r>
              <a:rPr lang="en-US" sz="2000" b="1" dirty="0" smtClean="0">
                <a:solidFill>
                  <a:srgbClr val="000000"/>
                </a:solidFill>
              </a:rPr>
              <a:t>3.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17" y="1216174"/>
            <a:ext cx="1080120" cy="1231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Sodda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434" y="647936"/>
            <a:ext cx="4248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Mustaqillik</a:t>
            </a:r>
            <a:r>
              <a:rPr lang="en-US" sz="2000" b="1" i="1" dirty="0" smtClean="0">
                <a:solidFill>
                  <a:srgbClr val="000000"/>
                </a:solidFill>
              </a:rPr>
              <a:t> –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eng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ulug</a:t>
            </a:r>
            <a:r>
              <a:rPr lang="en-US" sz="2000" b="1" i="1" dirty="0" smtClean="0">
                <a:solidFill>
                  <a:srgbClr val="000000"/>
                </a:solidFill>
              </a:rPr>
              <a:t>‘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ne’mat</a:t>
            </a:r>
            <a:r>
              <a:rPr lang="en-US" sz="2000" b="1" i="1" dirty="0" smtClean="0">
                <a:solidFill>
                  <a:srgbClr val="000000"/>
                </a:solidFill>
              </a:rPr>
              <a:t>  </a:t>
            </a: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Reja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i="1" dirty="0" err="1" smtClean="0">
                <a:solidFill>
                  <a:srgbClr val="000000"/>
                </a:solidFill>
              </a:rPr>
              <a:t>Ozodlik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erk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uchun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kurash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i="1" dirty="0" err="1" smtClean="0">
                <a:solidFill>
                  <a:srgbClr val="000000"/>
                </a:solidFill>
              </a:rPr>
              <a:t>Mustaqillik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bayraming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muborak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O‘zbekistonim</a:t>
            </a:r>
            <a:r>
              <a:rPr lang="en-US" sz="2000" i="1" dirty="0" smtClean="0">
                <a:solidFill>
                  <a:srgbClr val="000000"/>
                </a:solidFill>
              </a:rPr>
              <a:t>!</a:t>
            </a:r>
          </a:p>
          <a:p>
            <a:pPr marL="457200" indent="-457200">
              <a:buAutoNum type="arabicPeriod"/>
            </a:pPr>
            <a:r>
              <a:rPr lang="en-US" sz="2000" i="1" dirty="0" err="1" smtClean="0">
                <a:solidFill>
                  <a:srgbClr val="000000"/>
                </a:solidFill>
              </a:rPr>
              <a:t>Istiqlolim</a:t>
            </a:r>
            <a:r>
              <a:rPr lang="en-US" sz="2000" i="1" dirty="0" smtClean="0">
                <a:solidFill>
                  <a:srgbClr val="000000"/>
                </a:solidFill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</a:rPr>
              <a:t>istiqbolim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9604"/>
          <a:stretch/>
        </p:blipFill>
        <p:spPr>
          <a:xfrm>
            <a:off x="4031853" y="2160104"/>
            <a:ext cx="1470426" cy="823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9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Murakkab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425" y="575928"/>
            <a:ext cx="54005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Farhod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timsoliga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tavsif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00"/>
                </a:solidFill>
              </a:rPr>
              <a:t>Reja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</a:p>
          <a:p>
            <a:pPr marL="514350" indent="-514350">
              <a:buAutoNum type="romanUcPeriod"/>
            </a:pPr>
            <a:r>
              <a:rPr lang="en-US" sz="2000" b="1" i="1" dirty="0" err="1" smtClean="0">
                <a:solidFill>
                  <a:srgbClr val="000000"/>
                </a:solidFill>
              </a:rPr>
              <a:t>Kirish</a:t>
            </a:r>
            <a:r>
              <a:rPr lang="en-US" sz="2000" b="1" i="1" dirty="0" smtClean="0">
                <a:solidFill>
                  <a:srgbClr val="000000"/>
                </a:solidFill>
              </a:rPr>
              <a:t>. </a:t>
            </a:r>
            <a:r>
              <a:rPr lang="en-US" sz="2000" i="1" dirty="0" smtClean="0">
                <a:solidFill>
                  <a:srgbClr val="000000"/>
                </a:solidFill>
              </a:rPr>
              <a:t>“</a:t>
            </a:r>
            <a:r>
              <a:rPr lang="en-US" sz="2000" i="1" dirty="0" err="1" smtClean="0">
                <a:solidFill>
                  <a:srgbClr val="000000"/>
                </a:solidFill>
              </a:rPr>
              <a:t>Farhod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Shirin</a:t>
            </a:r>
            <a:r>
              <a:rPr lang="en-US" sz="2000" i="1" dirty="0" smtClean="0">
                <a:solidFill>
                  <a:srgbClr val="000000"/>
                </a:solidFill>
              </a:rPr>
              <a:t>” </a:t>
            </a:r>
            <a:r>
              <a:rPr lang="en-US" sz="2000" i="1" dirty="0" err="1" smtClean="0">
                <a:solidFill>
                  <a:srgbClr val="000000"/>
                </a:solidFill>
              </a:rPr>
              <a:t>dostoni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haqida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romanUcPeriod"/>
            </a:pPr>
            <a:r>
              <a:rPr lang="en-US" sz="2000" b="1" i="1" dirty="0" err="1" smtClean="0">
                <a:solidFill>
                  <a:srgbClr val="000000"/>
                </a:solidFill>
              </a:rPr>
              <a:t>Asosiy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qism</a:t>
            </a:r>
            <a:r>
              <a:rPr lang="en-US" sz="2000" b="1" i="1" dirty="0" smtClean="0">
                <a:solidFill>
                  <a:srgbClr val="000000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i="1" dirty="0" err="1" smtClean="0">
                <a:solidFill>
                  <a:srgbClr val="000000"/>
                </a:solidFill>
              </a:rPr>
              <a:t>Farhod</a:t>
            </a:r>
            <a:r>
              <a:rPr lang="en-US" sz="2000" i="1" dirty="0" smtClean="0">
                <a:solidFill>
                  <a:srgbClr val="000000"/>
                </a:solidFill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</a:rPr>
              <a:t>tug‘ma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iste’dod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sohibi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2000" i="1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000" i="1" dirty="0" err="1" smtClean="0">
                <a:solidFill>
                  <a:srgbClr val="000000"/>
                </a:solidFill>
              </a:rPr>
              <a:t>Ilm-hunar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egallashga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intilish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i="1" dirty="0" err="1" smtClean="0">
                <a:solidFill>
                  <a:srgbClr val="000000"/>
                </a:solidFill>
              </a:rPr>
              <a:t>Ishq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farzandi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b="1" i="1" dirty="0" smtClean="0">
                <a:solidFill>
                  <a:srgbClr val="000000"/>
                </a:solidFill>
              </a:rPr>
              <a:t>III.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Xulosa</a:t>
            </a:r>
            <a:r>
              <a:rPr lang="en-US" sz="2000" b="1" i="1" dirty="0" smtClean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Farhod</a:t>
            </a:r>
            <a:r>
              <a:rPr lang="en-US" sz="2000" i="1" dirty="0" smtClean="0">
                <a:solidFill>
                  <a:srgbClr val="000000"/>
                </a:solidFill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</a:rPr>
              <a:t>komil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inson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timsoli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8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Inshoga</a:t>
            </a:r>
            <a:r>
              <a:rPr lang="en-US" dirty="0" smtClean="0"/>
              <a:t> </a:t>
            </a:r>
            <a:r>
              <a:rPr lang="en-US" dirty="0" err="1" smtClean="0"/>
              <a:t>epigraf</a:t>
            </a:r>
            <a:r>
              <a:rPr lang="en-US" dirty="0" smtClean="0"/>
              <a:t> </a:t>
            </a:r>
            <a:r>
              <a:rPr lang="en-US" dirty="0" err="1" smtClean="0"/>
              <a:t>tanlash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63501" y="575928"/>
            <a:ext cx="39599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>
                <a:solidFill>
                  <a:srgbClr val="000000"/>
                </a:solidFill>
              </a:rPr>
              <a:t>   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Kitob</a:t>
            </a:r>
            <a:r>
              <a:rPr lang="en-US" sz="1800" b="1" i="1" dirty="0" smtClean="0">
                <a:solidFill>
                  <a:srgbClr val="000000"/>
                </a:solidFill>
              </a:rPr>
              <a:t> –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eng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yaqin</a:t>
            </a:r>
            <a:r>
              <a:rPr lang="en-US" sz="1800" b="1" i="1" dirty="0" smtClean="0">
                <a:solidFill>
                  <a:srgbClr val="000000"/>
                </a:solidFill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</a:rPr>
              <a:t>do‘st</a:t>
            </a:r>
            <a:endParaRPr lang="en-US" sz="18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</a:rPr>
              <a:t>Reja</a:t>
            </a:r>
            <a:r>
              <a:rPr lang="en-US" sz="1800" b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1800" b="1" dirty="0" smtClean="0">
                <a:solidFill>
                  <a:srgbClr val="000000"/>
                </a:solidFill>
              </a:rPr>
              <a:t>1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Fikrlarni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nurlantiruvchi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manba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2. </a:t>
            </a:r>
            <a:r>
              <a:rPr lang="en-US" sz="1800" dirty="0" err="1" smtClean="0">
                <a:solidFill>
                  <a:srgbClr val="000000"/>
                </a:solidFill>
              </a:rPr>
              <a:t>Kitob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kitobxon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3. </a:t>
            </a:r>
            <a:r>
              <a:rPr lang="en-US" sz="1800" dirty="0" err="1" smtClean="0">
                <a:solidFill>
                  <a:srgbClr val="000000"/>
                </a:solidFill>
              </a:rPr>
              <a:t>Yurtimizdagi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kutubxonalar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faoliyati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0000"/>
                </a:solidFill>
              </a:rPr>
              <a:t>4. Men </a:t>
            </a:r>
            <a:r>
              <a:rPr lang="en-US" sz="1800" dirty="0" err="1" smtClean="0">
                <a:solidFill>
                  <a:srgbClr val="000000"/>
                </a:solidFill>
              </a:rPr>
              <a:t>sevgan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kitob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7617" y="223211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rgbClr val="000000"/>
                </a:solidFill>
              </a:rPr>
              <a:t>Tig‘ni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tutguvchiga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shitob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kerakdir</a:t>
            </a:r>
            <a:r>
              <a:rPr lang="en-US" sz="1800" i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800" i="1" dirty="0" err="1" smtClean="0">
                <a:solidFill>
                  <a:srgbClr val="000000"/>
                </a:solidFill>
              </a:rPr>
              <a:t>Tug‘ni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tutguvchiga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kitob</a:t>
            </a:r>
            <a:r>
              <a:rPr lang="en-US" sz="1800" i="1" dirty="0" smtClean="0">
                <a:solidFill>
                  <a:srgbClr val="000000"/>
                </a:solidFill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</a:rPr>
              <a:t>kerakdir</a:t>
            </a:r>
            <a:r>
              <a:rPr lang="en-US" sz="1800" i="1" dirty="0" smtClean="0">
                <a:solidFill>
                  <a:srgbClr val="000000"/>
                </a:solidFill>
              </a:rPr>
              <a:t>.</a:t>
            </a:r>
          </a:p>
          <a:p>
            <a:pPr algn="r"/>
            <a:r>
              <a:rPr lang="en-US" sz="1800" i="1" dirty="0" smtClean="0">
                <a:solidFill>
                  <a:srgbClr val="000000"/>
                </a:solidFill>
              </a:rPr>
              <a:t>(Mahmud </a:t>
            </a:r>
            <a:r>
              <a:rPr lang="en-US" sz="1800" i="1" dirty="0" err="1" smtClean="0">
                <a:solidFill>
                  <a:srgbClr val="000000"/>
                </a:solidFill>
              </a:rPr>
              <a:t>Toir</a:t>
            </a:r>
            <a:r>
              <a:rPr lang="en-US" sz="1800" i="1" dirty="0" smtClean="0">
                <a:solidFill>
                  <a:srgbClr val="000000"/>
                </a:solidFill>
              </a:rPr>
              <a:t>)</a:t>
            </a:r>
            <a:endParaRPr lang="ru-RU" sz="1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Inshoga</a:t>
            </a:r>
            <a:r>
              <a:rPr lang="en-US" dirty="0" smtClean="0"/>
              <a:t> </a:t>
            </a:r>
            <a:r>
              <a:rPr lang="en-US" dirty="0" err="1" smtClean="0"/>
              <a:t>epigraf</a:t>
            </a:r>
            <a:r>
              <a:rPr lang="en-US" dirty="0" smtClean="0"/>
              <a:t> </a:t>
            </a:r>
            <a:r>
              <a:rPr lang="en-US" dirty="0" err="1" smtClean="0"/>
              <a:t>tanlash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" y="539924"/>
            <a:ext cx="5688037" cy="2592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485" y="624706"/>
            <a:ext cx="214223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900" b="1" dirty="0" smtClean="0">
                <a:solidFill>
                  <a:srgbClr val="000000"/>
                </a:solidFill>
              </a:rPr>
              <a:t>    </a:t>
            </a:r>
            <a:r>
              <a:rPr lang="en-US" sz="900" b="1" i="1" dirty="0" err="1" smtClean="0">
                <a:solidFill>
                  <a:srgbClr val="000000"/>
                </a:solidFill>
              </a:rPr>
              <a:t>Kitob</a:t>
            </a:r>
            <a:r>
              <a:rPr lang="en-US" sz="900" b="1" i="1" dirty="0" smtClean="0">
                <a:solidFill>
                  <a:srgbClr val="000000"/>
                </a:solidFill>
              </a:rPr>
              <a:t> – </a:t>
            </a:r>
            <a:r>
              <a:rPr lang="en-US" sz="900" b="1" i="1" dirty="0" err="1" smtClean="0">
                <a:solidFill>
                  <a:srgbClr val="000000"/>
                </a:solidFill>
              </a:rPr>
              <a:t>eng</a:t>
            </a:r>
            <a:r>
              <a:rPr lang="en-US" sz="900" b="1" i="1" dirty="0" smtClean="0">
                <a:solidFill>
                  <a:srgbClr val="000000"/>
                </a:solidFill>
              </a:rPr>
              <a:t> </a:t>
            </a:r>
            <a:r>
              <a:rPr lang="en-US" sz="900" b="1" i="1" dirty="0" err="1" smtClean="0">
                <a:solidFill>
                  <a:srgbClr val="000000"/>
                </a:solidFill>
              </a:rPr>
              <a:t>yaqin</a:t>
            </a:r>
            <a:r>
              <a:rPr lang="en-US" sz="900" b="1" i="1" dirty="0" smtClean="0">
                <a:solidFill>
                  <a:srgbClr val="000000"/>
                </a:solidFill>
              </a:rPr>
              <a:t> </a:t>
            </a:r>
            <a:r>
              <a:rPr lang="en-US" sz="900" b="1" i="1" dirty="0" err="1" smtClean="0">
                <a:solidFill>
                  <a:srgbClr val="000000"/>
                </a:solidFill>
              </a:rPr>
              <a:t>do‘st</a:t>
            </a:r>
            <a:endParaRPr lang="en-US" sz="900" b="1" i="1" dirty="0" smtClean="0">
              <a:solidFill>
                <a:srgbClr val="000000"/>
              </a:solidFill>
            </a:endParaRPr>
          </a:p>
          <a:p>
            <a:pPr algn="ctr"/>
            <a:r>
              <a:rPr lang="en-US" sz="900" b="1" dirty="0" err="1" smtClean="0">
                <a:solidFill>
                  <a:srgbClr val="000000"/>
                </a:solidFill>
              </a:rPr>
              <a:t>Reja</a:t>
            </a:r>
            <a:r>
              <a:rPr lang="en-US" sz="900" b="1" dirty="0" smtClean="0">
                <a:solidFill>
                  <a:srgbClr val="000000"/>
                </a:solidFill>
              </a:rPr>
              <a:t>:</a:t>
            </a:r>
            <a:endParaRPr lang="en-US" sz="500" b="1" dirty="0" smtClean="0">
              <a:solidFill>
                <a:srgbClr val="000000"/>
              </a:solidFill>
            </a:endParaRPr>
          </a:p>
          <a:p>
            <a:pPr>
              <a:spcAft>
                <a:spcPts val="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1. </a:t>
            </a:r>
            <a:r>
              <a:rPr lang="en-US" sz="900" dirty="0" err="1" smtClean="0">
                <a:solidFill>
                  <a:srgbClr val="000000"/>
                </a:solidFill>
              </a:rPr>
              <a:t>Fikrlarni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nurlantiruvchi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manba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2. </a:t>
            </a:r>
            <a:r>
              <a:rPr lang="en-US" sz="900" dirty="0" err="1" smtClean="0">
                <a:solidFill>
                  <a:srgbClr val="000000"/>
                </a:solidFill>
              </a:rPr>
              <a:t>Kitob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va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kitobxon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3. </a:t>
            </a:r>
            <a:r>
              <a:rPr lang="en-US" sz="900" dirty="0" err="1" smtClean="0">
                <a:solidFill>
                  <a:srgbClr val="000000"/>
                </a:solidFill>
              </a:rPr>
              <a:t>Yurtimizdagi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kutubxonalar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faoliyati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</a:p>
          <a:p>
            <a:pPr>
              <a:spcAft>
                <a:spcPts val="200"/>
              </a:spcAft>
            </a:pPr>
            <a:r>
              <a:rPr lang="en-US" sz="900" dirty="0" smtClean="0">
                <a:solidFill>
                  <a:srgbClr val="000000"/>
                </a:solidFill>
              </a:rPr>
              <a:t>4. Men </a:t>
            </a:r>
            <a:r>
              <a:rPr lang="en-US" sz="900" dirty="0" err="1" smtClean="0">
                <a:solidFill>
                  <a:srgbClr val="000000"/>
                </a:solidFill>
              </a:rPr>
              <a:t>sevgan</a:t>
            </a:r>
            <a:r>
              <a:rPr lang="en-US" sz="900" dirty="0" smtClean="0">
                <a:solidFill>
                  <a:srgbClr val="000000"/>
                </a:solidFill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</a:rPr>
              <a:t>kitob</a:t>
            </a:r>
            <a:r>
              <a:rPr lang="en-US" sz="9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9525" y="1548036"/>
            <a:ext cx="19442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err="1" smtClean="0">
                <a:solidFill>
                  <a:srgbClr val="000000"/>
                </a:solidFill>
              </a:rPr>
              <a:t>Tig‘ni</a:t>
            </a:r>
            <a:r>
              <a:rPr lang="en-US" sz="900" i="1" dirty="0" smtClean="0">
                <a:solidFill>
                  <a:srgbClr val="000000"/>
                </a:solidFill>
              </a:rPr>
              <a:t> </a:t>
            </a:r>
            <a:r>
              <a:rPr lang="en-US" sz="900" i="1" dirty="0" err="1" smtClean="0">
                <a:solidFill>
                  <a:srgbClr val="000000"/>
                </a:solidFill>
              </a:rPr>
              <a:t>tutguvchiga</a:t>
            </a:r>
            <a:r>
              <a:rPr lang="en-US" sz="900" i="1" dirty="0" smtClean="0">
                <a:solidFill>
                  <a:srgbClr val="000000"/>
                </a:solidFill>
              </a:rPr>
              <a:t> </a:t>
            </a:r>
            <a:r>
              <a:rPr lang="en-US" sz="900" i="1" dirty="0" err="1" smtClean="0">
                <a:solidFill>
                  <a:srgbClr val="000000"/>
                </a:solidFill>
              </a:rPr>
              <a:t>shitob</a:t>
            </a:r>
            <a:r>
              <a:rPr lang="en-US" sz="900" i="1" dirty="0" smtClean="0">
                <a:solidFill>
                  <a:srgbClr val="000000"/>
                </a:solidFill>
              </a:rPr>
              <a:t> </a:t>
            </a:r>
            <a:r>
              <a:rPr lang="en-US" sz="900" i="1" dirty="0" err="1" smtClean="0">
                <a:solidFill>
                  <a:srgbClr val="000000"/>
                </a:solidFill>
              </a:rPr>
              <a:t>kerakdir</a:t>
            </a:r>
            <a:r>
              <a:rPr lang="en-US" sz="900" i="1" dirty="0" smtClean="0">
                <a:solidFill>
                  <a:srgbClr val="000000"/>
                </a:solidFill>
              </a:rPr>
              <a:t>,</a:t>
            </a:r>
          </a:p>
          <a:p>
            <a:pPr algn="r"/>
            <a:r>
              <a:rPr lang="en-US" sz="900" i="1" dirty="0" err="1" smtClean="0">
                <a:solidFill>
                  <a:srgbClr val="000000"/>
                </a:solidFill>
              </a:rPr>
              <a:t>Tug‘ni</a:t>
            </a:r>
            <a:r>
              <a:rPr lang="en-US" sz="900" i="1" dirty="0" smtClean="0">
                <a:solidFill>
                  <a:srgbClr val="000000"/>
                </a:solidFill>
              </a:rPr>
              <a:t> </a:t>
            </a:r>
            <a:r>
              <a:rPr lang="en-US" sz="900" i="1" dirty="0" err="1" smtClean="0">
                <a:solidFill>
                  <a:srgbClr val="000000"/>
                </a:solidFill>
              </a:rPr>
              <a:t>tutguvchiga</a:t>
            </a:r>
            <a:r>
              <a:rPr lang="en-US" sz="900" i="1" dirty="0" smtClean="0">
                <a:solidFill>
                  <a:srgbClr val="000000"/>
                </a:solidFill>
              </a:rPr>
              <a:t> </a:t>
            </a:r>
            <a:r>
              <a:rPr lang="en-US" sz="900" i="1" dirty="0" err="1" smtClean="0">
                <a:solidFill>
                  <a:srgbClr val="000000"/>
                </a:solidFill>
              </a:rPr>
              <a:t>kitob</a:t>
            </a:r>
            <a:r>
              <a:rPr lang="en-US" sz="900" i="1" dirty="0" smtClean="0">
                <a:solidFill>
                  <a:srgbClr val="000000"/>
                </a:solidFill>
              </a:rPr>
              <a:t> </a:t>
            </a:r>
            <a:r>
              <a:rPr lang="en-US" sz="900" i="1" dirty="0" err="1" smtClean="0">
                <a:solidFill>
                  <a:srgbClr val="000000"/>
                </a:solidFill>
              </a:rPr>
              <a:t>kerakdir</a:t>
            </a:r>
            <a:r>
              <a:rPr lang="en-US" sz="900" i="1" dirty="0" smtClean="0">
                <a:solidFill>
                  <a:srgbClr val="000000"/>
                </a:solidFill>
              </a:rPr>
              <a:t>.           (Mahmud </a:t>
            </a:r>
            <a:r>
              <a:rPr lang="en-US" sz="900" i="1" dirty="0" err="1" smtClean="0">
                <a:solidFill>
                  <a:srgbClr val="000000"/>
                </a:solidFill>
              </a:rPr>
              <a:t>Toir</a:t>
            </a:r>
            <a:r>
              <a:rPr lang="en-US" sz="900" i="1" dirty="0" smtClean="0">
                <a:solidFill>
                  <a:srgbClr val="000000"/>
                </a:solidFill>
              </a:rPr>
              <a:t>)</a:t>
            </a:r>
            <a:endParaRPr lang="ru-RU" sz="9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1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434" y="676389"/>
            <a:ext cx="5220580" cy="10156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</a:rPr>
              <a:t>Insho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arabcha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i="1" dirty="0" smtClean="0">
                <a:solidFill>
                  <a:srgbClr val="000000"/>
                </a:solidFill>
              </a:rPr>
              <a:t>“</a:t>
            </a:r>
            <a:r>
              <a:rPr lang="en-US" sz="2000" i="1" dirty="0" err="1" smtClean="0">
                <a:solidFill>
                  <a:srgbClr val="000000"/>
                </a:solidFill>
              </a:rPr>
              <a:t>yaratish</a:t>
            </a:r>
            <a:r>
              <a:rPr lang="en-US" sz="2000" i="1" dirty="0" smtClean="0">
                <a:solidFill>
                  <a:srgbClr val="000000"/>
                </a:solidFill>
              </a:rPr>
              <a:t>”, “</a:t>
            </a:r>
            <a:r>
              <a:rPr lang="en-US" sz="2000" i="1" dirty="0" err="1" smtClean="0">
                <a:solidFill>
                  <a:srgbClr val="000000"/>
                </a:solidFill>
              </a:rPr>
              <a:t>bino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qilish</a:t>
            </a:r>
            <a:r>
              <a:rPr lang="en-US" sz="2000" i="1" dirty="0" smtClean="0">
                <a:solidFill>
                  <a:srgbClr val="000000"/>
                </a:solidFill>
              </a:rPr>
              <a:t>”, “</a:t>
            </a:r>
            <a:r>
              <a:rPr lang="en-US" sz="2000" i="1" dirty="0" err="1" smtClean="0">
                <a:solidFill>
                  <a:srgbClr val="000000"/>
                </a:solidFill>
              </a:rPr>
              <a:t>qurish</a:t>
            </a:r>
            <a:r>
              <a:rPr lang="en-US" sz="2000" i="1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kabi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ma’nolarni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bildiradi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34" y="1772769"/>
            <a:ext cx="5220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</a:rPr>
              <a:t>Insho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</a:t>
            </a:r>
            <a:r>
              <a:rPr lang="en-US" sz="2000" dirty="0" err="1" smtClean="0">
                <a:solidFill>
                  <a:srgbClr val="000000"/>
                </a:solidFill>
              </a:rPr>
              <a:t>muallifning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ma’lum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mavzu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asosida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fikrlarini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yozma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shaklda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bayon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qiluvchi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asar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o‘quvchi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ijdiy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mehnatining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ko‘rinishi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6013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  </a:t>
            </a:r>
            <a:r>
              <a:rPr lang="en-US" sz="2000" b="1" i="1" dirty="0" smtClean="0">
                <a:solidFill>
                  <a:srgbClr val="000000"/>
                </a:solidFill>
              </a:rPr>
              <a:t>“</a:t>
            </a:r>
            <a:r>
              <a:rPr lang="en-US" sz="2000" b="1" i="1" dirty="0" err="1" smtClean="0">
                <a:solidFill>
                  <a:srgbClr val="000000"/>
                </a:solidFill>
              </a:rPr>
              <a:t>Til</a:t>
            </a:r>
            <a:r>
              <a:rPr lang="en-US" sz="2000" b="1" i="1" dirty="0" smtClean="0">
                <a:solidFill>
                  <a:srgbClr val="000000"/>
                </a:solidFill>
              </a:rPr>
              <a:t> –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millat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ko‘zgusi</a:t>
            </a:r>
            <a:r>
              <a:rPr lang="en-US" sz="2000" b="1" i="1" dirty="0" smtClean="0">
                <a:solidFill>
                  <a:srgbClr val="000000"/>
                </a:solidFill>
              </a:rPr>
              <a:t>” </a:t>
            </a:r>
            <a:r>
              <a:rPr lang="en-US" sz="2000" i="1" dirty="0" err="1" smtClean="0">
                <a:solidFill>
                  <a:srgbClr val="000000"/>
                </a:solidFill>
              </a:rPr>
              <a:t>mavzusi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asosida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insho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yozish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29" y="1620044"/>
            <a:ext cx="135693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29" y="1728056"/>
            <a:ext cx="1562013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434" y="611932"/>
            <a:ext cx="5220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</a:rPr>
              <a:t>Insho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o‘quvchi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savodxonligini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bilimi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hamda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mustaqil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mulohaza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yuritish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darajasini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aniqlashga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beradigan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kichik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mustaqil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asardir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65" y="1692052"/>
            <a:ext cx="1094804" cy="1359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88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turlari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02173849"/>
              </p:ext>
            </p:extLst>
          </p:nvPr>
        </p:nvGraphicFramePr>
        <p:xfrm>
          <a:off x="143421" y="863960"/>
          <a:ext cx="54726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143421" y="611932"/>
            <a:ext cx="3240360" cy="288032"/>
          </a:xfrm>
          <a:prstGeom prst="round2SameRect">
            <a:avLst/>
          </a:prstGeom>
          <a:ln>
            <a:solidFill>
              <a:srgbClr val="FF79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Didaktik</a:t>
            </a:r>
            <a:r>
              <a:rPr lang="en-US" sz="2000" dirty="0" smtClean="0"/>
              <a:t> </a:t>
            </a:r>
            <a:r>
              <a:rPr lang="en-US" sz="2000" dirty="0" err="1" smtClean="0"/>
              <a:t>maqsadga</a:t>
            </a:r>
            <a:r>
              <a:rPr lang="en-US" sz="2000" dirty="0" smtClean="0"/>
              <a:t> </a:t>
            </a:r>
            <a:r>
              <a:rPr lang="en-US" sz="2000" dirty="0" err="1" smtClean="0"/>
              <a:t>ko‘ra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65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Mazmun-mohiyatiga</a:t>
            </a:r>
            <a:r>
              <a:rPr lang="en-US" dirty="0" smtClean="0"/>
              <a:t> </a:t>
            </a:r>
            <a:r>
              <a:rPr lang="en-US" dirty="0" err="1" smtClean="0"/>
              <a:t>ko‘ra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1959" y="575928"/>
            <a:ext cx="5184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0000"/>
                </a:solidFill>
              </a:rPr>
              <a:t>Adabiy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insho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Adabiyot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darsidagi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mavzular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yoki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badiiy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bo‘yicha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o‘quvchilarning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shaxsiy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munosabatlari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asosida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yoziladi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960" y="1499258"/>
            <a:ext cx="5184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0000"/>
                </a:solidFill>
              </a:rPr>
              <a:t>Erkin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insho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Adabiyot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darsidan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tashqari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mavzu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bo‘yicha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yoziladi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Bunday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insholar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ommabop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usulda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bo‘ladi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60" y="2425850"/>
            <a:ext cx="5184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0000"/>
                </a:solidFill>
              </a:rPr>
              <a:t>Ilmiy</a:t>
            </a:r>
            <a:r>
              <a:rPr lang="en-US" sz="1800" b="1" dirty="0" smtClean="0">
                <a:solidFill>
                  <a:srgbClr val="000000"/>
                </a:solidFill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</a:rPr>
              <a:t>insho</a:t>
            </a:r>
            <a:r>
              <a:rPr lang="en-US" sz="1800" b="1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Biror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fanga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tegishli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mavzu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ilmiy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dalillar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asosida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imiy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nutqda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yoritiladi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5620" r="9070" b="4420"/>
          <a:stretch/>
        </p:blipFill>
        <p:spPr>
          <a:xfrm>
            <a:off x="107417" y="1506748"/>
            <a:ext cx="383478" cy="473336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5620" r="9070" b="4420"/>
          <a:stretch/>
        </p:blipFill>
        <p:spPr>
          <a:xfrm>
            <a:off x="107417" y="592895"/>
            <a:ext cx="383478" cy="47333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5620" r="9070" b="4420"/>
          <a:stretch/>
        </p:blipFill>
        <p:spPr>
          <a:xfrm>
            <a:off x="107417" y="2421286"/>
            <a:ext cx="383478" cy="4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5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Rivoya-insho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1959" y="546889"/>
            <a:ext cx="3455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000000"/>
                </a:solidFill>
              </a:rPr>
              <a:t>Biror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voqeani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izchil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tasvir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etishda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rivoya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elementi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qo‘llaniladi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Hayotdagi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ayrim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voqea-hodisalar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masalan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bayramlar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turli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marosimlar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ekskursiyalar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safar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taassurotlari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ko‘rinishdagi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insholar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</a:rPr>
              <a:t> material </a:t>
            </a:r>
            <a:r>
              <a:rPr lang="en-US" sz="1800" dirty="0" err="1" smtClean="0">
                <a:solidFill>
                  <a:srgbClr val="000000"/>
                </a:solidFill>
              </a:rPr>
              <a:t>bo‘lib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xizmat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41" y="611932"/>
            <a:ext cx="1693788" cy="1079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448" y="1764060"/>
            <a:ext cx="1683581" cy="126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" y="627206"/>
            <a:ext cx="398725" cy="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Muhokama-insho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1959" y="611932"/>
            <a:ext cx="3455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000000"/>
                </a:solidFill>
              </a:rPr>
              <a:t>Bunday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turdagi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insholar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o‘tkazilgan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bahs-munozara</a:t>
            </a:r>
            <a:r>
              <a:rPr lang="en-US" sz="1800" dirty="0" smtClean="0">
                <a:solidFill>
                  <a:srgbClr val="000000"/>
                </a:solidFill>
              </a:rPr>
              <a:t> material </a:t>
            </a:r>
            <a:r>
              <a:rPr lang="en-US" sz="1800" dirty="0" err="1" smtClean="0">
                <a:solidFill>
                  <a:srgbClr val="000000"/>
                </a:solidFill>
              </a:rPr>
              <a:t>vazifasini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o‘taydi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O‘z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fikrini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asoslash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dalillash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maqsadida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mantiqqa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jiddiy</a:t>
            </a:r>
            <a:r>
              <a:rPr lang="en-US" sz="1800" dirty="0" smtClean="0">
                <a:solidFill>
                  <a:srgbClr val="000000"/>
                </a:solidFill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</a:rPr>
              <a:t>e’tibor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berish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mustaqil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fikrlash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muhokamada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faol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ishtirok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talab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etiladi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9" b="4383"/>
          <a:stretch/>
        </p:blipFill>
        <p:spPr>
          <a:xfrm>
            <a:off x="4021395" y="611932"/>
            <a:ext cx="1630638" cy="1320801"/>
          </a:xfrm>
          <a:prstGeom prst="rect">
            <a:avLst/>
          </a:prstGeom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395" y="2009800"/>
            <a:ext cx="1582034" cy="1089690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" y="627206"/>
            <a:ext cx="398725" cy="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Tasviriy</a:t>
            </a:r>
            <a:r>
              <a:rPr lang="en-US" dirty="0" smtClean="0"/>
              <a:t> </a:t>
            </a:r>
            <a:r>
              <a:rPr lang="en-US" dirty="0" err="1" smtClean="0"/>
              <a:t>insho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1959" y="546889"/>
            <a:ext cx="34558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 smtClean="0">
                <a:solidFill>
                  <a:srgbClr val="000000"/>
                </a:solidFill>
              </a:rPr>
              <a:t>Bunday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insholarda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narsa-hodisalar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shaxsga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xos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belgilar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ularning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boshqalardan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farqlari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ko‘rsatiladi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taqqoslanadi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r>
              <a:rPr lang="en-US" sz="1800" dirty="0" err="1" smtClean="0">
                <a:solidFill>
                  <a:srgbClr val="000000"/>
                </a:solidFill>
              </a:rPr>
              <a:t>Bo‘yoqdor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hissiy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ta’sirchanlikni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hosil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qilish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uchun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kishilar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portreti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va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manzaralar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tasviri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badiiy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ifodalanadi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o‘xshatishlar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sifatlashlar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ishlatiladi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5" y="743964"/>
            <a:ext cx="1525506" cy="107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45" y="1944080"/>
            <a:ext cx="1525506" cy="106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" y="627206"/>
            <a:ext cx="398725" cy="41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31960" y="107876"/>
            <a:ext cx="4895533" cy="386260"/>
          </a:xfrm>
        </p:spPr>
        <p:txBody>
          <a:bodyPr/>
          <a:lstStyle/>
          <a:p>
            <a:r>
              <a:rPr lang="en-US" dirty="0" err="1" smtClean="0"/>
              <a:t>Insho</a:t>
            </a:r>
            <a:r>
              <a:rPr lang="en-US" dirty="0" smtClean="0"/>
              <a:t> </a:t>
            </a:r>
            <a:r>
              <a:rPr lang="en-US" dirty="0" err="1" smtClean="0"/>
              <a:t>bosqichlari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417" y="575928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</a:rPr>
              <a:t>1. </a:t>
            </a:r>
            <a:r>
              <a:rPr lang="en-US" sz="1800" dirty="0" err="1" smtClean="0">
                <a:solidFill>
                  <a:srgbClr val="000000"/>
                </a:solidFill>
              </a:rPr>
              <a:t>Insho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mavzusini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tanlash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</a:rPr>
              <a:t>2. </a:t>
            </a:r>
            <a:r>
              <a:rPr lang="en-US" sz="1800" dirty="0" err="1" smtClean="0">
                <a:solidFill>
                  <a:srgbClr val="000000"/>
                </a:solidFill>
              </a:rPr>
              <a:t>Mavzuga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doir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materialni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xotiraga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jamlash</a:t>
            </a:r>
            <a:r>
              <a:rPr lang="ru-RU" sz="1800" dirty="0" smtClean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</a:rPr>
              <a:t>3. </a:t>
            </a:r>
            <a:r>
              <a:rPr lang="en-US" sz="1800" dirty="0" err="1" smtClean="0">
                <a:solidFill>
                  <a:srgbClr val="000000"/>
                </a:solidFill>
              </a:rPr>
              <a:t>Jamlangan</a:t>
            </a:r>
            <a:r>
              <a:rPr lang="en-US" sz="1800" dirty="0" smtClean="0">
                <a:solidFill>
                  <a:srgbClr val="000000"/>
                </a:solidFill>
              </a:rPr>
              <a:t> material </a:t>
            </a:r>
            <a:r>
              <a:rPr lang="en-US" sz="1800" dirty="0" err="1" smtClean="0">
                <a:solidFill>
                  <a:srgbClr val="000000"/>
                </a:solidFill>
              </a:rPr>
              <a:t>asosida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puxta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reja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tuzish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 smtClean="0">
              <a:solidFill>
                <a:srgbClr val="00000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0000"/>
                </a:solidFill>
              </a:rPr>
              <a:t>4. </a:t>
            </a:r>
            <a:r>
              <a:rPr lang="en-US" sz="1800" dirty="0" err="1" smtClean="0">
                <a:solidFill>
                  <a:srgbClr val="000000"/>
                </a:solidFill>
              </a:rPr>
              <a:t>Rejaga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muvofiq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izchil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ravishda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insho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yozish</a:t>
            </a:r>
            <a:r>
              <a:rPr lang="ru-RU" sz="1800" dirty="0" smtClean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</a:rPr>
              <a:t>5. </a:t>
            </a:r>
            <a:r>
              <a:rPr lang="en-US" sz="1800" dirty="0" err="1" smtClean="0">
                <a:solidFill>
                  <a:srgbClr val="000000"/>
                </a:solidFill>
              </a:rPr>
              <a:t>Yozilayotgan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inshoni</a:t>
            </a:r>
            <a:r>
              <a:rPr lang="en-US" sz="1800" dirty="0" smtClean="0">
                <a:solidFill>
                  <a:srgbClr val="000000"/>
                </a:solidFill>
              </a:rPr>
              <a:t> ham </a:t>
            </a:r>
            <a:r>
              <a:rPr lang="en-US" sz="1800" dirty="0" err="1" smtClean="0">
                <a:solidFill>
                  <a:srgbClr val="000000"/>
                </a:solidFill>
              </a:rPr>
              <a:t>mantiqiy-uslubiy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jihatdan</a:t>
            </a:r>
            <a:r>
              <a:rPr lang="en-US" sz="1800" dirty="0" smtClean="0">
                <a:solidFill>
                  <a:srgbClr val="000000"/>
                </a:solidFill>
              </a:rPr>
              <a:t>, ham </a:t>
            </a:r>
            <a:r>
              <a:rPr lang="en-US" sz="1800" dirty="0" err="1" smtClean="0">
                <a:solidFill>
                  <a:srgbClr val="000000"/>
                </a:solidFill>
              </a:rPr>
              <a:t>grammatik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jihatdan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nazorat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qilib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borish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158758</TotalTime>
  <Words>594</Words>
  <Application>Microsoft Office PowerPoint</Application>
  <PresentationFormat>Произвольный</PresentationFormat>
  <Paragraphs>105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Insho </vt:lpstr>
      <vt:lpstr>Insho </vt:lpstr>
      <vt:lpstr>Insho turlari </vt:lpstr>
      <vt:lpstr>Mazmun-mohiyatiga ko‘ra</vt:lpstr>
      <vt:lpstr>Rivoya-insho</vt:lpstr>
      <vt:lpstr>Muhokama-insho</vt:lpstr>
      <vt:lpstr>Tasviriy insho</vt:lpstr>
      <vt:lpstr>Insho bosqichlari</vt:lpstr>
      <vt:lpstr>Insho bo‘limlari</vt:lpstr>
      <vt:lpstr>Insho uchun vaqt</vt:lpstr>
      <vt:lpstr>Inshoni baholash</vt:lpstr>
      <vt:lpstr>Insho rejasi</vt:lpstr>
      <vt:lpstr>Insho rejasi</vt:lpstr>
      <vt:lpstr>Insho rejasi</vt:lpstr>
      <vt:lpstr>Sodda reja</vt:lpstr>
      <vt:lpstr>Murakkab reja</vt:lpstr>
      <vt:lpstr>Inshoga epigraf tanlash</vt:lpstr>
      <vt:lpstr>Inshoga epigraf tanlash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2421</cp:revision>
  <dcterms:created xsi:type="dcterms:W3CDTF">2014-10-08T23:03:32Z</dcterms:created>
  <dcterms:modified xsi:type="dcterms:W3CDTF">2021-03-09T18:12:32Z</dcterms:modified>
</cp:coreProperties>
</file>