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772" r:id="rId12"/>
    <p:sldId id="1820" r:id="rId13"/>
    <p:sldId id="1821" r:id="rId14"/>
    <p:sldId id="1819" r:id="rId15"/>
    <p:sldId id="1822" r:id="rId16"/>
    <p:sldId id="1823" r:id="rId17"/>
    <p:sldId id="1802" r:id="rId18"/>
    <p:sldId id="1824" r:id="rId19"/>
    <p:sldId id="1831" r:id="rId20"/>
    <p:sldId id="1825" r:id="rId21"/>
    <p:sldId id="1826" r:id="rId22"/>
    <p:sldId id="1828" r:id="rId23"/>
    <p:sldId id="1829" r:id="rId24"/>
    <p:sldId id="1830" r:id="rId25"/>
    <p:sldId id="1815" r:id="rId26"/>
    <p:sldId id="1832" r:id="rId27"/>
    <p:sldId id="1818" r:id="rId28"/>
    <p:sldId id="1746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820"/>
            <p14:sldId id="1821"/>
            <p14:sldId id="1819"/>
            <p14:sldId id="1822"/>
            <p14:sldId id="1823"/>
            <p14:sldId id="1802"/>
            <p14:sldId id="1824"/>
            <p14:sldId id="1831"/>
            <p14:sldId id="1825"/>
            <p14:sldId id="1826"/>
            <p14:sldId id="1828"/>
            <p14:sldId id="1829"/>
            <p14:sldId id="1830"/>
            <p14:sldId id="1815"/>
            <p14:sldId id="1832"/>
            <p14:sldId id="1818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CC"/>
    <a:srgbClr val="ECB7FF"/>
    <a:srgbClr val="DF85FF"/>
    <a:srgbClr val="AFFFAF"/>
    <a:srgbClr val="0000FF"/>
    <a:srgbClr val="CC3399"/>
    <a:srgbClr val="66FF66"/>
    <a:srgbClr val="FFFF99"/>
    <a:srgbClr val="FF7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50" d="100"/>
          <a:sy n="150" d="100"/>
        </p:scale>
        <p:origin x="-624" y="-4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47477" y="1335348"/>
            <a:ext cx="3600400" cy="752748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Matn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lug‘at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ustida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ishlash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1723" y="1300363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7242" y="2236467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63166" y="2339474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Matn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lug‘at</a:t>
            </a:r>
            <a:r>
              <a:rPr lang="en-US" sz="2400" dirty="0" smtClean="0"/>
              <a:t> </a:t>
            </a:r>
            <a:r>
              <a:rPr lang="en-US" sz="2400" dirty="0" err="1" smtClean="0"/>
              <a:t>ustida</a:t>
            </a:r>
            <a:r>
              <a:rPr lang="en-US" sz="2400" dirty="0" smtClean="0"/>
              <a:t> </a:t>
            </a:r>
            <a:r>
              <a:rPr lang="en-US" sz="2400" dirty="0" err="1" smtClean="0"/>
              <a:t>ishlash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493" y="61193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Nishona</a:t>
            </a:r>
            <a:r>
              <a:rPr lang="en-US" sz="2000" i="1" dirty="0" smtClean="0">
                <a:solidFill>
                  <a:srgbClr val="000000"/>
                </a:solidFill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</a:rPr>
              <a:t>belgi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iz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asar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ko‘rsatkich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mo‘ljal</a:t>
            </a:r>
            <a:r>
              <a:rPr lang="en-US" sz="2000" i="1" dirty="0" smtClean="0">
                <a:solidFill>
                  <a:srgbClr val="000000"/>
                </a:solidFill>
              </a:rPr>
              <a:t>; </a:t>
            </a:r>
            <a:r>
              <a:rPr lang="en-US" sz="2000" i="1" dirty="0" err="1" smtClean="0">
                <a:solidFill>
                  <a:srgbClr val="000000"/>
                </a:solidFill>
              </a:rPr>
              <a:t>mevali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daraxtning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birinchi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marta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mevasi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8" y="176406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00"/>
                </a:solidFill>
              </a:rPr>
              <a:t>Asl</a:t>
            </a:r>
            <a:r>
              <a:rPr lang="en-US" sz="2000" i="1" dirty="0" smtClean="0">
                <a:solidFill>
                  <a:srgbClr val="000000"/>
                </a:solidFill>
              </a:rPr>
              <a:t> – 1) </a:t>
            </a:r>
            <a:r>
              <a:rPr lang="en-US" sz="2000" i="1" dirty="0" err="1" smtClean="0">
                <a:solidFill>
                  <a:srgbClr val="000000"/>
                </a:solidFill>
              </a:rPr>
              <a:t>kelib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chiqishi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nasli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tagi</a:t>
            </a:r>
            <a:r>
              <a:rPr lang="en-US" sz="2000" i="1" dirty="0" smtClean="0">
                <a:solidFill>
                  <a:srgbClr val="000000"/>
                </a:solidFill>
              </a:rPr>
              <a:t>; 2) </a:t>
            </a:r>
            <a:r>
              <a:rPr lang="en-US" sz="2000" i="1" dirty="0" err="1" smtClean="0">
                <a:solidFill>
                  <a:srgbClr val="000000"/>
                </a:solidFill>
              </a:rPr>
              <a:t>kelib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chiqqan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joyi</a:t>
            </a:r>
            <a:r>
              <a:rPr lang="en-US" sz="2000" i="1" dirty="0" smtClean="0">
                <a:solidFill>
                  <a:srgbClr val="000000"/>
                </a:solidFill>
              </a:rPr>
              <a:t>; 3) </a:t>
            </a:r>
            <a:r>
              <a:rPr lang="en-US" sz="2000" i="1" dirty="0" err="1" smtClean="0">
                <a:solidFill>
                  <a:srgbClr val="000000"/>
                </a:solidFill>
              </a:rPr>
              <a:t>yaratilishdagi</a:t>
            </a:r>
            <a:r>
              <a:rPr lang="en-US" sz="2000" i="1" dirty="0" smtClean="0">
                <a:solidFill>
                  <a:srgbClr val="000000"/>
                </a:solidFill>
              </a:rPr>
              <a:t>, bosh, </a:t>
            </a:r>
            <a:r>
              <a:rPr lang="en-US" sz="2000" i="1" dirty="0" err="1" smtClean="0">
                <a:solidFill>
                  <a:srgbClr val="000000"/>
                </a:solidFill>
              </a:rPr>
              <a:t>dastlabki</a:t>
            </a:r>
            <a:r>
              <a:rPr lang="en-US" sz="2000" i="1" dirty="0" smtClean="0">
                <a:solidFill>
                  <a:srgbClr val="000000"/>
                </a:solidFill>
              </a:rPr>
              <a:t>; 4) chin, </a:t>
            </a:r>
            <a:r>
              <a:rPr lang="en-US" sz="2000" i="1" dirty="0" err="1" smtClean="0">
                <a:solidFill>
                  <a:srgbClr val="000000"/>
                </a:solidFill>
              </a:rPr>
              <a:t>haqiqiy</a:t>
            </a:r>
            <a:r>
              <a:rPr lang="en-US" sz="2000" i="1" dirty="0" smtClean="0">
                <a:solidFill>
                  <a:srgbClr val="000000"/>
                </a:solidFill>
              </a:rPr>
              <a:t>. </a:t>
            </a:r>
            <a:r>
              <a:rPr lang="en-US" sz="2000" b="1" i="1" dirty="0" smtClean="0">
                <a:solidFill>
                  <a:srgbClr val="000000"/>
                </a:solidFill>
              </a:rPr>
              <a:t>(</a:t>
            </a:r>
            <a:r>
              <a:rPr lang="en-US" sz="2000" b="1" i="1" u="sng" dirty="0" err="1" smtClean="0">
                <a:solidFill>
                  <a:srgbClr val="000000"/>
                </a:solidFill>
              </a:rPr>
              <a:t>asil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so‘ziga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paronim</a:t>
            </a:r>
            <a:r>
              <a:rPr lang="en-US" sz="2000" b="1" i="1" dirty="0" smtClean="0">
                <a:solidFill>
                  <a:srgbClr val="000000"/>
                </a:solidFill>
              </a:rPr>
              <a:t>)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" y="647936"/>
            <a:ext cx="749754" cy="720080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" y="1689415"/>
            <a:ext cx="74975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164-mashq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470" y="1260004"/>
            <a:ext cx="489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000000"/>
                </a:solidFill>
              </a:rPr>
              <a:t>Zamon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</a:rPr>
              <a:t>biz 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esa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Vatan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bag‘rin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go‘zal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bo‘ston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etaylik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5469" y="1980084"/>
            <a:ext cx="5112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Hikmat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oldinda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hamda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imkonimiz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oldinda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5469" y="611932"/>
            <a:ext cx="5040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000000"/>
                </a:solidFill>
              </a:rPr>
              <a:t>Qadam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qo‘ying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sizga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asl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yo‘lning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ostonasi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5469" y="2592152"/>
            <a:ext cx="504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Kelajakka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yetishgaymiz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ham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vijdonimiz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pokiza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39228"/>
            <a:ext cx="504056" cy="54876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296008"/>
            <a:ext cx="504056" cy="548768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1908076"/>
            <a:ext cx="504056" cy="54876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2520144"/>
            <a:ext cx="504056" cy="5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5" y="575928"/>
            <a:ext cx="5436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</a:rPr>
              <a:t>2. Gazetani o‘qimagan bo‘l</a:t>
            </a:r>
            <a:r>
              <a:rPr lang="pl-PL" sz="2000" b="1" dirty="0">
                <a:solidFill>
                  <a:srgbClr val="0000FF"/>
                </a:solidFill>
              </a:rPr>
              <a:t>sangiz ham</a:t>
            </a:r>
            <a:r>
              <a:rPr lang="pl-PL" sz="2000" dirty="0">
                <a:solidFill>
                  <a:srgbClr val="000000"/>
                </a:solidFill>
              </a:rPr>
              <a:t>, mana,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hammasidan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xabardor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ekansiz-ku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0973" y="196950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rgbClr val="000000"/>
                </a:solidFill>
              </a:rPr>
              <a:t>Gazetani </a:t>
            </a:r>
            <a:r>
              <a:rPr lang="pl-PL" sz="2000" dirty="0">
                <a:solidFill>
                  <a:srgbClr val="000000"/>
                </a:solidFill>
              </a:rPr>
              <a:t>o‘qimagan </a:t>
            </a:r>
            <a:r>
              <a:rPr lang="en-US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hammasidan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err="1" smtClean="0">
                <a:solidFill>
                  <a:srgbClr val="000000"/>
                </a:solidFill>
              </a:rPr>
              <a:t>xabardor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1" name="Рисунок 2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1" r="5946" b="5426"/>
          <a:stretch/>
        </p:blipFill>
        <p:spPr>
          <a:xfrm>
            <a:off x="253016" y="2090738"/>
            <a:ext cx="466469" cy="465410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2771713" y="1325712"/>
            <a:ext cx="484632" cy="690376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02" y="588122"/>
            <a:ext cx="5605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xato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mumkin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faqat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nodongina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xatosini</a:t>
            </a:r>
            <a:r>
              <a:rPr lang="en-US" sz="2000" dirty="0" smtClean="0">
                <a:solidFill>
                  <a:srgbClr val="000000"/>
                </a:solidFill>
              </a:rPr>
              <a:t> tan </a:t>
            </a:r>
            <a:r>
              <a:rPr lang="en-US" sz="2000" dirty="0" err="1">
                <a:solidFill>
                  <a:srgbClr val="000000"/>
                </a:solidFill>
              </a:rPr>
              <a:t>olmaydi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err="1">
                <a:solidFill>
                  <a:srgbClr val="000000"/>
                </a:solidFill>
              </a:rPr>
              <a:t>Sitseron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91" y="104398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,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187537" y="1418826"/>
            <a:ext cx="3240360" cy="357537"/>
          </a:xfrm>
          <a:prstGeom prst="flowChartProcess">
            <a:avLst/>
          </a:prstGeom>
          <a:solidFill>
            <a:srgbClr val="AFFF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Qiyoslash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munosabati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504" y="1908076"/>
            <a:ext cx="5605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Ikki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dunyo</a:t>
            </a:r>
            <a:r>
              <a:rPr lang="en-US" sz="2000" dirty="0">
                <a:solidFill>
                  <a:srgbClr val="000000"/>
                </a:solidFill>
              </a:rPr>
              <a:t> ham </a:t>
            </a:r>
            <a:r>
              <a:rPr lang="en-US" sz="2000" dirty="0" err="1">
                <a:solidFill>
                  <a:srgbClr val="000000"/>
                </a:solidFill>
              </a:rPr>
              <a:t>mard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saxiylarniki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mard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</a:t>
            </a:r>
            <a:r>
              <a:rPr lang="en-US" sz="2000" dirty="0" smtClean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ikki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bo‘lur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seniki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err="1">
                <a:solidFill>
                  <a:srgbClr val="000000"/>
                </a:solidFill>
              </a:rPr>
              <a:t>Nizomulmulk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9930" y="261596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77144" y="2668025"/>
            <a:ext cx="3240360" cy="357537"/>
          </a:xfrm>
          <a:prstGeom prst="flowChartProcess">
            <a:avLst/>
          </a:prstGeom>
          <a:solidFill>
            <a:srgbClr val="AFFFA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Shart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munosabati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985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 animBg="1"/>
      <p:bldP spid="7" grpId="0"/>
      <p:bldP spid="6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02" y="588122"/>
            <a:ext cx="56055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Sabr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yumush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bitar</a:t>
            </a:r>
            <a:r>
              <a:rPr lang="en-US" sz="2000" b="1" dirty="0">
                <a:solidFill>
                  <a:srgbClr val="FF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sabrsizlar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oyog‘idan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ketar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err="1">
                <a:solidFill>
                  <a:srgbClr val="000000"/>
                </a:solidFill>
              </a:rPr>
              <a:t>Sa’diy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91" y="971972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,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187537" y="1332012"/>
            <a:ext cx="3240360" cy="357537"/>
          </a:xfrm>
          <a:prstGeom prst="flowChartProcess">
            <a:avLst/>
          </a:prstGeom>
          <a:solidFill>
            <a:srgbClr val="ECB7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Qiyoslash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munosabati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504" y="1728056"/>
            <a:ext cx="5605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4. </a:t>
            </a:r>
            <a:r>
              <a:rPr lang="en-US" sz="2000" dirty="0" err="1" smtClean="0">
                <a:solidFill>
                  <a:srgbClr val="000000"/>
                </a:solidFill>
              </a:rPr>
              <a:t>Zakovat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qorong‘i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tundagi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mash’al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kabidir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bilim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taratuvchi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yorug‘likdir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Yusuf </a:t>
            </a:r>
            <a:r>
              <a:rPr lang="en-US" sz="2000" i="1" dirty="0" err="1" smtClean="0">
                <a:solidFill>
                  <a:srgbClr val="000000"/>
                </a:solidFill>
              </a:rPr>
              <a:t>Xos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Hojib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623" y="2340124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,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177144" y="2668025"/>
            <a:ext cx="3240360" cy="357537"/>
          </a:xfrm>
          <a:prstGeom prst="flowChartProcess">
            <a:avLst/>
          </a:prstGeom>
          <a:solidFill>
            <a:srgbClr val="ECB7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Qiyoslash</a:t>
            </a:r>
            <a:r>
              <a:rPr lang="en-US" sz="2000" b="1" dirty="0"/>
              <a:t> </a:t>
            </a:r>
            <a:r>
              <a:rPr lang="en-US" sz="2000" b="1" dirty="0" err="1" smtClean="0"/>
              <a:t>munosabati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6341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 animBg="1"/>
      <p:bldP spid="7" grpId="0"/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502" y="588122"/>
            <a:ext cx="56055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Ishni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maqsadi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boshqarib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turadi</a:t>
            </a:r>
            <a:r>
              <a:rPr lang="en-US" sz="2000" b="1" dirty="0">
                <a:solidFill>
                  <a:srgbClr val="FF0000"/>
                </a:solidFill>
              </a:rPr>
              <a:t>;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buyuk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maqsadga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qaratilgan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buyuk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</a:t>
            </a:r>
            <a:r>
              <a:rPr lang="en-US" sz="2000" dirty="0">
                <a:solidFill>
                  <a:srgbClr val="000000"/>
                </a:solidFill>
              </a:rPr>
              <a:t> deb </a:t>
            </a:r>
            <a:r>
              <a:rPr lang="en-US" sz="2000" dirty="0" err="1">
                <a:solidFill>
                  <a:srgbClr val="000000"/>
                </a:solidFill>
              </a:rPr>
              <a:t>hisoblanadi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i="1" dirty="0">
                <a:solidFill>
                  <a:srgbClr val="000000"/>
                </a:solidFill>
              </a:rPr>
              <a:t>(A.P. </a:t>
            </a:r>
            <a:r>
              <a:rPr lang="en-US" sz="2000" i="1" dirty="0" err="1">
                <a:solidFill>
                  <a:srgbClr val="000000"/>
                </a:solidFill>
              </a:rPr>
              <a:t>Chexov</a:t>
            </a:r>
            <a:r>
              <a:rPr lang="en-US" sz="2000" i="1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191" y="176406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;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187537" y="2018591"/>
            <a:ext cx="3240360" cy="357537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Mazmunan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uzoqlashish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50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425" y="872669"/>
            <a:ext cx="3528392" cy="132343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  </a:t>
            </a:r>
            <a:r>
              <a:rPr lang="en-US" sz="2000" i="1" dirty="0" err="1" smtClean="0">
                <a:solidFill>
                  <a:srgbClr val="000000"/>
                </a:solidFill>
              </a:rPr>
              <a:t>Yoshlikning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o‘tayotganini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hech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kim</a:t>
            </a:r>
            <a:r>
              <a:rPr lang="en-US" sz="2000" i="1" dirty="0">
                <a:solidFill>
                  <a:srgbClr val="000000"/>
                </a:solidFill>
              </a:rPr>
              <a:t> his </a:t>
            </a:r>
            <a:r>
              <a:rPr lang="en-US" sz="2000" i="1" dirty="0" err="1">
                <a:solidFill>
                  <a:srgbClr val="000000"/>
                </a:solidFill>
              </a:rPr>
              <a:t>qilmaydi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lekin</a:t>
            </a:r>
            <a:r>
              <a:rPr lang="en-US" sz="2000" i="1" dirty="0">
                <a:solidFill>
                  <a:srgbClr val="000000"/>
                </a:solidFill>
              </a:rPr>
              <a:t> u </a:t>
            </a:r>
            <a:r>
              <a:rPr lang="en-US" sz="2000" i="1" dirty="0" err="1">
                <a:solidFill>
                  <a:srgbClr val="000000"/>
                </a:solidFill>
              </a:rPr>
              <a:t>o‘tib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ketganidan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keyingina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hammaga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seziladi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ru-RU" sz="2000" i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833" y="2750344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Seneka</a:t>
            </a:r>
            <a:endParaRPr lang="ru-RU" sz="18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872669"/>
            <a:ext cx="1368152" cy="18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521" y="764972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00"/>
                </a:solidFill>
              </a:rPr>
              <a:t>1. </a:t>
            </a:r>
            <a:r>
              <a:rPr lang="en-US" sz="2000" i="1" dirty="0" err="1">
                <a:solidFill>
                  <a:srgbClr val="000000"/>
                </a:solidFill>
              </a:rPr>
              <a:t>Yoshlik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nima</a:t>
            </a:r>
            <a:r>
              <a:rPr lang="en-US" sz="2000" i="1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2. </a:t>
            </a:r>
            <a:r>
              <a:rPr lang="en-US" sz="2000" i="1" dirty="0" err="1">
                <a:solidFill>
                  <a:srgbClr val="000000"/>
                </a:solidFill>
              </a:rPr>
              <a:t>Yoshligingizni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qanday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foydali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ishlarga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sarf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etmoqdasiz</a:t>
            </a:r>
            <a:r>
              <a:rPr lang="en-US" sz="2000" i="1" dirty="0">
                <a:solidFill>
                  <a:srgbClr val="000000"/>
                </a:solidFill>
              </a:rPr>
              <a:t>?</a:t>
            </a:r>
          </a:p>
          <a:p>
            <a:r>
              <a:rPr lang="en-US" sz="2000" i="1" dirty="0">
                <a:solidFill>
                  <a:srgbClr val="000000"/>
                </a:solidFill>
              </a:rPr>
              <a:t>3. </a:t>
            </a:r>
            <a:r>
              <a:rPr lang="en-US" sz="2000" i="1" dirty="0" err="1">
                <a:solidFill>
                  <a:srgbClr val="000000"/>
                </a:solidFill>
              </a:rPr>
              <a:t>Yoshlikda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inson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qaysi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fazilatlarga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ega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bo‘lishi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kerak</a:t>
            </a:r>
            <a:r>
              <a:rPr lang="en-US" sz="2000" i="1" dirty="0" smtClean="0">
                <a:solidFill>
                  <a:srgbClr val="000000"/>
                </a:solidFill>
              </a:rPr>
              <a:t>?</a:t>
            </a:r>
            <a:endParaRPr lang="en-US" sz="2000" i="1" dirty="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r="7982"/>
          <a:stretch/>
        </p:blipFill>
        <p:spPr>
          <a:xfrm>
            <a:off x="251433" y="1115988"/>
            <a:ext cx="684076" cy="11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Lug‘at</a:t>
            </a:r>
            <a:r>
              <a:rPr lang="en-US" sz="2400" dirty="0" smtClean="0"/>
              <a:t>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 smtClean="0"/>
              <a:t>ishlash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995193"/>
              </p:ext>
            </p:extLst>
          </p:nvPr>
        </p:nvGraphicFramePr>
        <p:xfrm>
          <a:off x="143421" y="771954"/>
          <a:ext cx="5472608" cy="210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960440"/>
              </a:tblGrid>
              <a:tr h="526065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BARDOSH </a:t>
                      </a:r>
                      <a:endParaRPr lang="ru-RU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Chidam,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sabr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toqat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, dosh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berish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quvvati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. </a:t>
                      </a:r>
                      <a:r>
                        <a:rPr lang="en-US" sz="1800" b="1" i="1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Iroda,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qat’iyat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.</a:t>
                      </a:r>
                      <a:endParaRPr lang="ru-RU" sz="18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734075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MURUVVAT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Odamgarchilik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yuzasidan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qilingan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yaxshilik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;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saxovat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himmat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.</a:t>
                      </a:r>
                      <a:endParaRPr lang="ru-RU" sz="18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734075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SHIJOAT</a:t>
                      </a:r>
                      <a:endParaRPr lang="ru-RU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Harakat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faoliyatda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mardona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jasoratli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intilish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;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mardlik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,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TimesNewRomanPSMT"/>
                        </a:rPr>
                        <a:t>jasorat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TimesNewRomanPSMT"/>
                        </a:rPr>
                        <a:t>.</a:t>
                      </a:r>
                      <a:endParaRPr lang="ru-RU" sz="180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75928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169-mashq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Rasm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asosida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</a:rPr>
              <a:t>Xush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kelding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Navro‘z</a:t>
            </a:r>
            <a:r>
              <a:rPr lang="en-US" sz="2000" b="1" dirty="0" smtClean="0">
                <a:solidFill>
                  <a:srgbClr val="000000"/>
                </a:solidFill>
              </a:rPr>
              <a:t>!”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mavzusida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matn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tuzing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unda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foydalaning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32" y="1697534"/>
            <a:ext cx="1202816" cy="132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647936"/>
            <a:ext cx="3384376" cy="1015663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 1. </a:t>
            </a:r>
            <a:r>
              <a:rPr lang="en-US" sz="2000" dirty="0" err="1" smtClean="0">
                <a:solidFill>
                  <a:srgbClr val="000000"/>
                </a:solidFill>
              </a:rPr>
              <a:t>Ko‘chalarda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siyrak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shuning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uchun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otlarini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yo‘rttirib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borardilar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707817" y="827956"/>
            <a:ext cx="612068" cy="612068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95949" y="827956"/>
            <a:ext cx="590364" cy="61206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2" idx="6"/>
          </p:cNvCxnSpPr>
          <p:nvPr/>
        </p:nvCxnSpPr>
        <p:spPr>
          <a:xfrm>
            <a:off x="4319885" y="1133990"/>
            <a:ext cx="576064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83481" y="2044541"/>
            <a:ext cx="2880320" cy="1015663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Ko‘chalarda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siyrak</a:t>
            </a:r>
            <a:r>
              <a:rPr lang="en-US" sz="2000" dirty="0">
                <a:solidFill>
                  <a:srgbClr val="000000"/>
                </a:solidFill>
              </a:rPr>
              <a:t> 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otlarini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yo‘rttirib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borardilar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-12934" y="1859733"/>
            <a:ext cx="888774" cy="50405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931953" y="2210335"/>
            <a:ext cx="590364" cy="61206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79825" y="2210335"/>
            <a:ext cx="590364" cy="61206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3"/>
            <a:endCxn id="15" idx="1"/>
          </p:cNvCxnSpPr>
          <p:nvPr/>
        </p:nvCxnSpPr>
        <p:spPr>
          <a:xfrm>
            <a:off x="4370189" y="2516369"/>
            <a:ext cx="56176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11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511573" y="2125374"/>
            <a:ext cx="936104" cy="89882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03761" y="2124863"/>
            <a:ext cx="902910" cy="89882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stCxn id="2" idx="6"/>
            <a:endCxn id="3" idx="1"/>
          </p:cNvCxnSpPr>
          <p:nvPr/>
        </p:nvCxnSpPr>
        <p:spPr>
          <a:xfrm flipV="1">
            <a:off x="2447677" y="2574276"/>
            <a:ext cx="756084" cy="511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203761" y="725345"/>
            <a:ext cx="864096" cy="82269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11573" y="725345"/>
            <a:ext cx="864096" cy="82269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3"/>
            <a:endCxn id="15" idx="1"/>
          </p:cNvCxnSpPr>
          <p:nvPr/>
        </p:nvCxnSpPr>
        <p:spPr>
          <a:xfrm>
            <a:off x="2375669" y="1136691"/>
            <a:ext cx="82809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54511" y="611932"/>
            <a:ext cx="5497522" cy="1015663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Omon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ovchining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sarguzashtlari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qiziqtirardi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hikoya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eshitish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3421" y="2080545"/>
            <a:ext cx="5497522" cy="1015663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Omon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ovchining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sarguzashtlari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qiziqtirardi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shu</a:t>
            </a:r>
            <a:r>
              <a:rPr lang="en-US" sz="2000" b="1" dirty="0" smtClean="0">
                <a:solidFill>
                  <a:srgbClr val="FF0000"/>
                </a:solidFill>
              </a:rPr>
              <a:t> bois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hikoya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eshitish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645699" y="1620044"/>
            <a:ext cx="378042" cy="439801"/>
          </a:xfrm>
          <a:prstGeom prst="downArrow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2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511" y="604381"/>
            <a:ext cx="5497522" cy="1015663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Omon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ovchining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sarguzashtlari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qiziqtirardi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hikoya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eshitish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511" y="2056268"/>
            <a:ext cx="5497522" cy="1015663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Omon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ovchining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ov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sarguzashtlari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ko‘plarni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qiziqtirardi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ko‘plari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hikoya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eshitish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kelardi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645699" y="1620044"/>
            <a:ext cx="378042" cy="439801"/>
          </a:xfrm>
          <a:prstGeom prst="downArrow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61193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</a:rPr>
              <a:t>3. Qattiq charchagan edim</a:t>
            </a:r>
            <a:r>
              <a:rPr lang="es-ES" sz="2000" b="1" dirty="0">
                <a:solidFill>
                  <a:srgbClr val="0000FF"/>
                </a:solidFill>
              </a:rPr>
              <a:t>,</a:t>
            </a:r>
            <a:r>
              <a:rPr lang="es-ES" sz="2000" dirty="0">
                <a:solidFill>
                  <a:srgbClr val="000000"/>
                </a:solidFill>
              </a:rPr>
              <a:t> nima </a:t>
            </a:r>
            <a:r>
              <a:rPr lang="es-ES" sz="2000" dirty="0" smtClean="0">
                <a:solidFill>
                  <a:srgbClr val="000000"/>
                </a:solidFill>
              </a:rPr>
              <a:t>deb </a:t>
            </a:r>
            <a:r>
              <a:rPr lang="en-US" sz="2000" dirty="0" err="1" smtClean="0">
                <a:solidFill>
                  <a:srgbClr val="000000"/>
                </a:solidFill>
              </a:rPr>
              <a:t>javob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berganimni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bilmayman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145" y="1380210"/>
            <a:ext cx="4769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0000"/>
                </a:solidFill>
              </a:rPr>
              <a:t>Qattiq </a:t>
            </a:r>
            <a:r>
              <a:rPr lang="es-ES" sz="2000" dirty="0">
                <a:solidFill>
                  <a:srgbClr val="000000"/>
                </a:solidFill>
              </a:rPr>
              <a:t>charchagan </a:t>
            </a:r>
            <a:r>
              <a:rPr lang="es-ES" sz="2000" dirty="0" smtClean="0">
                <a:solidFill>
                  <a:srgbClr val="000000"/>
                </a:solidFill>
              </a:rPr>
              <a:t>edim </a:t>
            </a:r>
            <a:r>
              <a:rPr lang="es-ES" sz="2000" b="1" dirty="0" smtClean="0">
                <a:solidFill>
                  <a:srgbClr val="0000FF"/>
                </a:solidFill>
              </a:rPr>
              <a:t>va</a:t>
            </a:r>
            <a:r>
              <a:rPr lang="es-ES" sz="2000" dirty="0" smtClean="0">
                <a:solidFill>
                  <a:srgbClr val="000000"/>
                </a:solidFill>
              </a:rPr>
              <a:t> </a:t>
            </a:r>
            <a:r>
              <a:rPr lang="es-ES" sz="2000" dirty="0">
                <a:solidFill>
                  <a:srgbClr val="000000"/>
                </a:solidFill>
              </a:rPr>
              <a:t>nima </a:t>
            </a:r>
            <a:r>
              <a:rPr lang="es-ES" sz="2000" dirty="0" smtClean="0">
                <a:solidFill>
                  <a:srgbClr val="000000"/>
                </a:solidFill>
              </a:rPr>
              <a:t>deb </a:t>
            </a:r>
            <a:r>
              <a:rPr lang="en-US" sz="2000" dirty="0" err="1" smtClean="0">
                <a:solidFill>
                  <a:srgbClr val="000000"/>
                </a:solidFill>
              </a:rPr>
              <a:t>javob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berganimni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bilmayman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9145" y="2268116"/>
            <a:ext cx="4769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solidFill>
                  <a:srgbClr val="000000"/>
                </a:solidFill>
              </a:rPr>
              <a:t>Nima </a:t>
            </a:r>
            <a:r>
              <a:rPr lang="es-ES" sz="2000" dirty="0">
                <a:solidFill>
                  <a:srgbClr val="000000"/>
                </a:solidFill>
              </a:rPr>
              <a:t>deb </a:t>
            </a:r>
            <a:r>
              <a:rPr lang="en-US" sz="2000" dirty="0" err="1">
                <a:solidFill>
                  <a:srgbClr val="000000"/>
                </a:solidFill>
              </a:rPr>
              <a:t>javob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berganimni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bilmayman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FF"/>
                </a:solidFill>
              </a:rPr>
              <a:t>chunki</a:t>
            </a:r>
            <a:r>
              <a:rPr lang="en-US" sz="2000" dirty="0" smtClean="0">
                <a:solidFill>
                  <a:srgbClr val="000000"/>
                </a:solidFill>
              </a:rPr>
              <a:t> q</a:t>
            </a:r>
            <a:r>
              <a:rPr lang="es-ES" sz="2000" dirty="0" smtClean="0">
                <a:solidFill>
                  <a:srgbClr val="000000"/>
                </a:solidFill>
              </a:rPr>
              <a:t>attiq </a:t>
            </a:r>
            <a:r>
              <a:rPr lang="es-ES" sz="2000" dirty="0">
                <a:solidFill>
                  <a:srgbClr val="000000"/>
                </a:solidFill>
              </a:rPr>
              <a:t>charchagan </a:t>
            </a:r>
            <a:r>
              <a:rPr lang="es-ES" sz="2000" dirty="0" smtClean="0">
                <a:solidFill>
                  <a:srgbClr val="000000"/>
                </a:solidFill>
              </a:rPr>
              <a:t>edim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"/>
          <a:stretch/>
        </p:blipFill>
        <p:spPr>
          <a:xfrm>
            <a:off x="179424" y="1380210"/>
            <a:ext cx="629721" cy="74389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"/>
          <a:stretch/>
        </p:blipFill>
        <p:spPr>
          <a:xfrm>
            <a:off x="166302" y="2280310"/>
            <a:ext cx="629721" cy="74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b="1" dirty="0">
                <a:solidFill>
                  <a:srgbClr val="0000FF"/>
                </a:solidFill>
              </a:rPr>
              <a:t>Agar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asarim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kitobxon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og‘ziga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tush</a:t>
            </a:r>
            <a:r>
              <a:rPr lang="en-US" sz="2000" b="1" dirty="0" err="1">
                <a:solidFill>
                  <a:srgbClr val="0000FF"/>
                </a:solidFill>
              </a:rPr>
              <a:t>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mendan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oldin</a:t>
            </a:r>
            <a:r>
              <a:rPr lang="en-US" sz="2000" dirty="0">
                <a:solidFill>
                  <a:srgbClr val="000000"/>
                </a:solidFill>
              </a:rPr>
              <a:t> u </a:t>
            </a:r>
            <a:r>
              <a:rPr lang="en-US" sz="2000" dirty="0" err="1">
                <a:solidFill>
                  <a:srgbClr val="000000"/>
                </a:solidFill>
              </a:rPr>
              <a:t>sevinib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ketardi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5384" y="1476028"/>
            <a:ext cx="724050" cy="720080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45545" y="1476028"/>
            <a:ext cx="698376" cy="72008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6"/>
            <a:endCxn id="7" idx="1"/>
          </p:cNvCxnSpPr>
          <p:nvPr/>
        </p:nvCxnSpPr>
        <p:spPr>
          <a:xfrm>
            <a:off x="3229434" y="1836068"/>
            <a:ext cx="716111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63500" y="2376128"/>
            <a:ext cx="4751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Biron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asarim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kitobxon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og‘ziga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tush</a:t>
            </a:r>
            <a:r>
              <a:rPr lang="en-US" sz="2000" b="1" dirty="0" err="1">
                <a:solidFill>
                  <a:srgbClr val="0000FF"/>
                </a:solidFill>
              </a:rPr>
              <a:t>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mendan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oldin</a:t>
            </a:r>
            <a:r>
              <a:rPr lang="en-US" sz="2000" dirty="0">
                <a:solidFill>
                  <a:srgbClr val="000000"/>
                </a:solidFill>
              </a:rPr>
              <a:t> u </a:t>
            </a:r>
            <a:r>
              <a:rPr lang="en-US" sz="2000" dirty="0" err="1">
                <a:solidFill>
                  <a:srgbClr val="000000"/>
                </a:solidFill>
              </a:rPr>
              <a:t>sevinib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ketardi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61" y="1399247"/>
            <a:ext cx="890905" cy="976881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6" y="2410270"/>
            <a:ext cx="654955" cy="6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topshiriqni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11932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5. </a:t>
            </a:r>
            <a:r>
              <a:rPr lang="en-US" sz="2000" dirty="0" err="1">
                <a:solidFill>
                  <a:srgbClr val="000000"/>
                </a:solidFill>
              </a:rPr>
              <a:t>Sizlar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ketdingizlar</a:t>
            </a:r>
            <a:r>
              <a:rPr lang="en-US" sz="2000" b="1" dirty="0">
                <a:solidFill>
                  <a:srgbClr val="FF0000"/>
                </a:solidFill>
              </a:rPr>
              <a:t>-u</a:t>
            </a:r>
            <a:r>
              <a:rPr lang="en-US" sz="2000" dirty="0">
                <a:solidFill>
                  <a:srgbClr val="000000"/>
                </a:solidFill>
              </a:rPr>
              <a:t>, men </a:t>
            </a:r>
            <a:r>
              <a:rPr lang="en-US" sz="2000" dirty="0" err="1">
                <a:solidFill>
                  <a:srgbClr val="000000"/>
                </a:solidFill>
              </a:rPr>
              <a:t>bechora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yetim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boladek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mung‘ayib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qolaverdim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2304120"/>
            <a:ext cx="654955" cy="6737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7517" y="1440024"/>
            <a:ext cx="4608512" cy="707886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Sizlar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ketdingizlar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men </a:t>
            </a:r>
            <a:r>
              <a:rPr lang="en-US" sz="2000" dirty="0" err="1">
                <a:solidFill>
                  <a:srgbClr val="000000"/>
                </a:solidFill>
              </a:rPr>
              <a:t>bechora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yetim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boladek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mung‘ayib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qolaverdim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7517" y="2304120"/>
            <a:ext cx="4599682" cy="707886"/>
          </a:xfrm>
          <a:prstGeom prst="rect">
            <a:avLst/>
          </a:prstGeom>
          <a:ln>
            <a:solidFill>
              <a:srgbClr val="66FF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Sizlar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</a:t>
            </a:r>
            <a:r>
              <a:rPr lang="en-US" sz="2000" b="1" dirty="0" err="1" smtClean="0">
                <a:solidFill>
                  <a:srgbClr val="FF0000"/>
                </a:solidFill>
              </a:rPr>
              <a:t>sa</a:t>
            </a:r>
            <a:r>
              <a:rPr lang="en-US" sz="2000" dirty="0" err="1" smtClean="0">
                <a:solidFill>
                  <a:srgbClr val="000000"/>
                </a:solidFill>
              </a:rPr>
              <a:t>ngizlar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men </a:t>
            </a:r>
            <a:r>
              <a:rPr lang="en-US" sz="2000" dirty="0" err="1">
                <a:solidFill>
                  <a:srgbClr val="000000"/>
                </a:solidFill>
              </a:rPr>
              <a:t>bechora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yetim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boladek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mung‘ayib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qolaver</a:t>
            </a:r>
            <a:r>
              <a:rPr lang="en-US" sz="2000" dirty="0" err="1">
                <a:solidFill>
                  <a:srgbClr val="000000"/>
                </a:solidFill>
              </a:rPr>
              <a:t>a</a:t>
            </a:r>
            <a:r>
              <a:rPr lang="en-US" sz="2000" dirty="0" err="1" smtClean="0">
                <a:solidFill>
                  <a:srgbClr val="000000"/>
                </a:solidFill>
              </a:rPr>
              <a:t>man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1487933"/>
            <a:ext cx="654955" cy="6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164-mashq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17" y="607864"/>
            <a:ext cx="55446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</a:rPr>
              <a:t>Muruvvat</a:t>
            </a:r>
            <a:r>
              <a:rPr lang="en-US" sz="1800" dirty="0">
                <a:solidFill>
                  <a:srgbClr val="000000"/>
                </a:solidFill>
              </a:rPr>
              <a:t>-u </a:t>
            </a:r>
            <a:r>
              <a:rPr lang="en-US" sz="1800" dirty="0" err="1">
                <a:solidFill>
                  <a:srgbClr val="000000"/>
                </a:solidFill>
              </a:rPr>
              <a:t>ma’rifatdir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buyuklikning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nishonasi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Qadam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qo‘ying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mana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sizga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asl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yo‘lning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ostonasi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Jahon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ichra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buyuk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yurtni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ulug</a:t>
            </a:r>
            <a:r>
              <a:rPr lang="en-US" sz="1800" dirty="0">
                <a:solidFill>
                  <a:srgbClr val="000000"/>
                </a:solidFill>
              </a:rPr>
              <a:t>‘ </a:t>
            </a:r>
            <a:r>
              <a:rPr lang="en-US" sz="1800" dirty="0" err="1">
                <a:solidFill>
                  <a:srgbClr val="000000"/>
                </a:solidFill>
              </a:rPr>
              <a:t>doston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etaylik</a:t>
            </a:r>
            <a:r>
              <a:rPr lang="en-US" sz="1800" dirty="0">
                <a:solidFill>
                  <a:srgbClr val="000000"/>
                </a:solidFill>
              </a:rPr>
              <a:t> biz,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Zamon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Vatan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bag‘rin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go‘zal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bo‘ston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etaylik</a:t>
            </a:r>
            <a:r>
              <a:rPr lang="en-US" sz="1800" dirty="0">
                <a:solidFill>
                  <a:srgbClr val="000000"/>
                </a:solidFill>
              </a:rPr>
              <a:t> biz.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Ming-</a:t>
            </a:r>
            <a:r>
              <a:rPr lang="en-US" sz="1800" dirty="0" err="1">
                <a:solidFill>
                  <a:srgbClr val="000000"/>
                </a:solidFill>
              </a:rPr>
              <a:t>ming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shukr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kelib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davron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istiqlolga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erishdik</a:t>
            </a:r>
            <a:r>
              <a:rPr lang="en-US" sz="1800" dirty="0">
                <a:solidFill>
                  <a:srgbClr val="000000"/>
                </a:solidFill>
              </a:rPr>
              <a:t> biz,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Xarob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bo‘lgan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xonadonni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butlamoqqa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kirishdik</a:t>
            </a:r>
            <a:r>
              <a:rPr lang="en-US" sz="1800" dirty="0">
                <a:solidFill>
                  <a:srgbClr val="000000"/>
                </a:solidFill>
              </a:rPr>
              <a:t> biz.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Iymon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nuri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oqib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turar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gavhar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qonimizda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Ne-ne </a:t>
            </a:r>
            <a:r>
              <a:rPr lang="en-US" sz="1800" dirty="0" err="1">
                <a:solidFill>
                  <a:srgbClr val="000000"/>
                </a:solidFill>
              </a:rPr>
              <a:t>buyuk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bobolarning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bardoshi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jonimizda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/>
              <a:t>164-mashq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417" y="575928"/>
            <a:ext cx="554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Oldindadir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hikmat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oldindadir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imkonimiz</a:t>
            </a:r>
            <a:r>
              <a:rPr lang="en-US" sz="1800" dirty="0">
                <a:solidFill>
                  <a:srgbClr val="000000"/>
                </a:solidFill>
              </a:rPr>
              <a:t>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Yetishgaymiz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kelajakka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pokizadir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vijdonimiz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err="1" smtClean="0">
                <a:solidFill>
                  <a:srgbClr val="000000"/>
                </a:solidFill>
              </a:rPr>
              <a:t>Jahon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ichra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buyuk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yurtni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ulug</a:t>
            </a:r>
            <a:r>
              <a:rPr lang="en-US" sz="1800" dirty="0">
                <a:solidFill>
                  <a:srgbClr val="000000"/>
                </a:solidFill>
              </a:rPr>
              <a:t>‘ </a:t>
            </a:r>
            <a:r>
              <a:rPr lang="en-US" sz="1800" dirty="0" err="1">
                <a:solidFill>
                  <a:srgbClr val="000000"/>
                </a:solidFill>
              </a:rPr>
              <a:t>doston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etaylik</a:t>
            </a:r>
            <a:r>
              <a:rPr lang="en-US" sz="1800" dirty="0">
                <a:solidFill>
                  <a:srgbClr val="000000"/>
                </a:solidFill>
              </a:rPr>
              <a:t> biz,</a:t>
            </a:r>
          </a:p>
          <a:p>
            <a:r>
              <a:rPr lang="en-US" sz="1800" dirty="0" err="1">
                <a:solidFill>
                  <a:srgbClr val="000000"/>
                </a:solidFill>
              </a:rPr>
              <a:t>Zamon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keldi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Vatan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bag‘rin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go‘zal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bo‘ston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etaylik</a:t>
            </a:r>
            <a:r>
              <a:rPr lang="en-US" sz="1800" dirty="0">
                <a:solidFill>
                  <a:srgbClr val="000000"/>
                </a:solidFill>
              </a:rPr>
              <a:t> biz.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3" y="1776257"/>
            <a:ext cx="984521" cy="1000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8946" y="2777119"/>
            <a:ext cx="1656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Abdulla </a:t>
            </a:r>
            <a:r>
              <a:rPr lang="en-US" sz="1600" b="1" dirty="0" err="1" smtClean="0">
                <a:solidFill>
                  <a:srgbClr val="000000"/>
                </a:solidFill>
              </a:rPr>
              <a:t>Oripov</a:t>
            </a:r>
            <a:endParaRPr lang="ru-RU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158537</TotalTime>
  <Words>640</Words>
  <Application>Microsoft Office PowerPoint</Application>
  <PresentationFormat>Произвольный</PresentationFormat>
  <Paragraphs>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Berilgan topshiriqni tekshirish</vt:lpstr>
      <vt:lpstr>Berilgan topshiriqni tekshirish</vt:lpstr>
      <vt:lpstr>Berilgan topshiriqni tekshirish</vt:lpstr>
      <vt:lpstr>Berilgan topshiriqni tekshirish</vt:lpstr>
      <vt:lpstr>Berilgan topshiriqni tekshirish</vt:lpstr>
      <vt:lpstr>164-mashq</vt:lpstr>
      <vt:lpstr>164-mashq</vt:lpstr>
      <vt:lpstr>Matn va lug‘at ustida ishlash</vt:lpstr>
      <vt:lpstr>164-mashq</vt:lpstr>
      <vt:lpstr>165-mashq</vt:lpstr>
      <vt:lpstr>166-mashq</vt:lpstr>
      <vt:lpstr>166-mashq</vt:lpstr>
      <vt:lpstr>166-mashq</vt:lpstr>
      <vt:lpstr>167-mashq</vt:lpstr>
      <vt:lpstr>167-mashq</vt:lpstr>
      <vt:lpstr>Lug‘at bilan ishlash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2403</cp:revision>
  <dcterms:created xsi:type="dcterms:W3CDTF">2014-10-08T23:03:32Z</dcterms:created>
  <dcterms:modified xsi:type="dcterms:W3CDTF">2021-03-09T18:11:38Z</dcterms:modified>
</cp:coreProperties>
</file>