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7"/>
  </p:notesMasterIdLst>
  <p:sldIdLst>
    <p:sldId id="1414" r:id="rId11"/>
    <p:sldId id="1772" r:id="rId12"/>
    <p:sldId id="1810" r:id="rId13"/>
    <p:sldId id="1811" r:id="rId14"/>
    <p:sldId id="1812" r:id="rId15"/>
    <p:sldId id="1801" r:id="rId16"/>
    <p:sldId id="1813" r:id="rId17"/>
    <p:sldId id="1814" r:id="rId18"/>
    <p:sldId id="1802" r:id="rId19"/>
    <p:sldId id="1815" r:id="rId20"/>
    <p:sldId id="1803" r:id="rId21"/>
    <p:sldId id="1816" r:id="rId22"/>
    <p:sldId id="1817" r:id="rId23"/>
    <p:sldId id="1818" r:id="rId24"/>
    <p:sldId id="1809" r:id="rId25"/>
    <p:sldId id="1746" r:id="rId2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72"/>
            <p14:sldId id="1810"/>
            <p14:sldId id="1811"/>
            <p14:sldId id="1812"/>
            <p14:sldId id="1801"/>
            <p14:sldId id="1813"/>
            <p14:sldId id="1814"/>
            <p14:sldId id="1802"/>
            <p14:sldId id="1815"/>
            <p14:sldId id="1803"/>
            <p14:sldId id="1816"/>
            <p14:sldId id="1817"/>
            <p14:sldId id="1818"/>
            <p14:sldId id="1809"/>
            <p14:sldId id="174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79FF"/>
    <a:srgbClr val="DF85FF"/>
    <a:srgbClr val="66FF66"/>
    <a:srgbClr val="FFABAB"/>
    <a:srgbClr val="99FFCC"/>
    <a:srgbClr val="CC3399"/>
    <a:srgbClr val="FFC8A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15644" y="1115988"/>
            <a:ext cx="3868237" cy="130674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Bog‘lovchisiz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qo‘shma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gaplarning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boshqa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qo‘shma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gap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turlari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ma’nodoshligi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yuzasidan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tahlil</a:t>
            </a:r>
            <a:endParaRPr lang="nn-NO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43421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43421" y="2138916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245561"/>
            <a:ext cx="12909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76067" y="2449305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161-mashq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421" y="16560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b="1" dirty="0" smtClean="0">
                <a:solidFill>
                  <a:srgbClr val="FF0000"/>
                </a:solidFill>
              </a:rPr>
              <a:t>Dam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tanishib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olamiz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 b="1" smtClean="0">
                <a:solidFill>
                  <a:srgbClr val="FF0000"/>
                </a:solidFill>
              </a:rPr>
              <a:t>dam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gurunglashib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chiqamiz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123641" y="778101"/>
            <a:ext cx="484632" cy="66192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980593" y="765279"/>
            <a:ext cx="484632" cy="674745"/>
          </a:xfrm>
          <a:prstGeom prst="upArrow">
            <a:avLst/>
          </a:prstGeom>
          <a:solidFill>
            <a:srgbClr val="FFABAB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8606"/>
          <a:stretch/>
        </p:blipFill>
        <p:spPr>
          <a:xfrm>
            <a:off x="4247024" y="2290175"/>
            <a:ext cx="1405009" cy="8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162-mashq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15429" y="611932"/>
            <a:ext cx="5364596" cy="914400"/>
          </a:xfrm>
          <a:prstGeom prst="downArrowCallout">
            <a:avLst>
              <a:gd name="adj1" fmla="val 68165"/>
              <a:gd name="adj2" fmla="val 53058"/>
              <a:gd name="adj3" fmla="val 15647"/>
              <a:gd name="adj4" fmla="val 78646"/>
            </a:avLst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Birinchidan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niyating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r>
              <a:rPr lang="en-US" sz="2000" dirty="0" err="1" smtClean="0">
                <a:solidFill>
                  <a:srgbClr val="000000"/>
                </a:solidFill>
              </a:rPr>
              <a:t>Xudo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seni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qo‘llaydi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230272" y="1526332"/>
            <a:ext cx="5364596" cy="914400"/>
          </a:xfrm>
          <a:prstGeom prst="downArrowCallout">
            <a:avLst>
              <a:gd name="adj1" fmla="val 68165"/>
              <a:gd name="adj2" fmla="val 53058"/>
              <a:gd name="adj3" fmla="val 15647"/>
              <a:gd name="adj4" fmla="val 78646"/>
            </a:avLst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Birinchidan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niyating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bo‘lsin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Xudo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qo‘llaydi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271" y="2433700"/>
            <a:ext cx="5349753" cy="698512"/>
          </a:xfrm>
          <a:prstGeom prst="rect">
            <a:avLst/>
          </a:prstGeom>
          <a:solidFill>
            <a:srgbClr val="DF85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Birinchidan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niyating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sa</a:t>
            </a:r>
            <a:r>
              <a:rPr lang="en-US" sz="2000" dirty="0" smtClean="0">
                <a:solidFill>
                  <a:srgbClr val="000000"/>
                </a:solidFill>
              </a:rPr>
              <a:t>, 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Xudo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qo‘llaydi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162-mashq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468" y="611932"/>
            <a:ext cx="468052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dirty="0" err="1">
                <a:solidFill>
                  <a:srgbClr val="000000"/>
                </a:solidFill>
              </a:rPr>
              <a:t>Ikkinchidan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borar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manzilingni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belgilab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ol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yo‘ldan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smtClean="0">
                <a:solidFill>
                  <a:srgbClr val="000000"/>
                </a:solidFill>
              </a:rPr>
              <a:t>adashmaysan.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21" y="1440024"/>
            <a:ext cx="2700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Blip>
                <a:blip r:embed="rId3"/>
              </a:buBlip>
            </a:pPr>
            <a:r>
              <a:rPr lang="en-US" sz="2000" dirty="0" err="1">
                <a:solidFill>
                  <a:srgbClr val="000000"/>
                </a:solidFill>
              </a:rPr>
              <a:t>Ikkinchidan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borar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manzilingni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belgilab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b="1" u="sng" dirty="0" err="1" smtClean="0">
                <a:solidFill>
                  <a:srgbClr val="00B0F0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yo‘ldan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smtClean="0">
                <a:solidFill>
                  <a:srgbClr val="000000"/>
                </a:solidFill>
              </a:rPr>
              <a:t>adashmaysan.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728" y="1440024"/>
            <a:ext cx="2700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Blip>
                <a:blip r:embed="rId3"/>
              </a:buBlip>
            </a:pPr>
            <a:r>
              <a:rPr lang="en-US" sz="2000" dirty="0" err="1">
                <a:solidFill>
                  <a:srgbClr val="000000"/>
                </a:solidFill>
              </a:rPr>
              <a:t>Ikkinchidan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borar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manzilingni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belgilab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ol</a:t>
            </a:r>
            <a:r>
              <a:rPr lang="en-US" sz="2000" b="1" u="sng" dirty="0" err="1" smtClean="0">
                <a:solidFill>
                  <a:srgbClr val="00B0F0"/>
                </a:solidFill>
              </a:rPr>
              <a:t>sa</a:t>
            </a:r>
            <a:r>
              <a:rPr lang="en-US" sz="2000" dirty="0" err="1" smtClean="0">
                <a:solidFill>
                  <a:srgbClr val="000000"/>
                </a:solidFill>
              </a:rPr>
              <a:t>ng</a:t>
            </a:r>
            <a:r>
              <a:rPr lang="en-US" sz="2000" dirty="0" smtClean="0">
                <a:solidFill>
                  <a:srgbClr val="000000"/>
                </a:solidFill>
              </a:rPr>
              <a:t>,  </a:t>
            </a:r>
            <a:r>
              <a:rPr lang="en-US" sz="2000" dirty="0" err="1" smtClean="0">
                <a:solidFill>
                  <a:srgbClr val="000000"/>
                </a:solidFill>
              </a:rPr>
              <a:t>yo‘ldan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smtClean="0">
                <a:solidFill>
                  <a:srgbClr val="000000"/>
                </a:solidFill>
              </a:rPr>
              <a:t>adashmaysan.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162-mashq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2" y="611932"/>
            <a:ext cx="5472608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>
                <a:solidFill>
                  <a:srgbClr val="000000"/>
                </a:solidFill>
              </a:rPr>
              <a:t>Uchinchidan</a:t>
            </a:r>
            <a:r>
              <a:rPr lang="sv-SE" sz="2000" dirty="0">
                <a:solidFill>
                  <a:srgbClr val="000000"/>
                </a:solidFill>
              </a:rPr>
              <a:t>, matonatli </a:t>
            </a:r>
            <a:r>
              <a:rPr lang="sv-SE" sz="2000" dirty="0" smtClean="0">
                <a:solidFill>
                  <a:srgbClr val="000000"/>
                </a:solidFill>
              </a:rPr>
              <a:t>bo‘l – ortga  chekinmaysan</a:t>
            </a:r>
            <a:r>
              <a:rPr lang="sv-SE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2" y="1548036"/>
            <a:ext cx="2988331" cy="707886"/>
          </a:xfrm>
          <a:prstGeom prst="rect">
            <a:avLst/>
          </a:prstGeom>
          <a:noFill/>
          <a:ln>
            <a:solidFill>
              <a:srgbClr val="FF7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>
                <a:solidFill>
                  <a:srgbClr val="000000"/>
                </a:solidFill>
              </a:rPr>
              <a:t>Uchinchidan</a:t>
            </a:r>
            <a:r>
              <a:rPr lang="sv-SE" sz="2000" dirty="0">
                <a:solidFill>
                  <a:srgbClr val="000000"/>
                </a:solidFill>
              </a:rPr>
              <a:t>, matonatli </a:t>
            </a:r>
            <a:r>
              <a:rPr lang="sv-SE" sz="2000" dirty="0" smtClean="0">
                <a:solidFill>
                  <a:srgbClr val="000000"/>
                </a:solidFill>
              </a:rPr>
              <a:t>bo‘l...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1387996"/>
            <a:ext cx="1596390" cy="16002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51" y="2340124"/>
            <a:ext cx="648072" cy="7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162-mashq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40731"/>
              </p:ext>
            </p:extLst>
          </p:nvPr>
        </p:nvGraphicFramePr>
        <p:xfrm>
          <a:off x="179425" y="611932"/>
          <a:ext cx="547260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4248472"/>
              </a:tblGrid>
              <a:tr h="52606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Salobat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Ulug‘vor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tashqi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ko‘rinish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;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</a:rPr>
                        <a:t>savlat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</a:rPr>
                        <a:t>mahobat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4075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Yolqin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Yonayotgan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narsadan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ko‘tariluvchi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alanga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yorug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‘,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yog‘du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shu’la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nur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b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2000" b="1" i="1" baseline="0" dirty="0" err="1" smtClean="0">
                          <a:solidFill>
                            <a:srgbClr val="000000"/>
                          </a:solidFill>
                        </a:rPr>
                        <a:t>Yorqin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i="1" baseline="0" dirty="0" err="1" smtClean="0">
                          <a:solidFill>
                            <a:srgbClr val="000000"/>
                          </a:solidFill>
                        </a:rPr>
                        <a:t>so‘ziga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i="1" baseline="0" dirty="0" err="1" smtClean="0">
                          <a:solidFill>
                            <a:srgbClr val="000000"/>
                          </a:solidFill>
                        </a:rPr>
                        <a:t>paronim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ru-RU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81" y="2325291"/>
            <a:ext cx="815703" cy="8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savollar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575928"/>
            <a:ext cx="54366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Bog‘lovchisiz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bog‘langan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gaplarga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aylantirilganda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qaysi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tomoni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o‘zgaradi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Bog‘lovchisiz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tarkibidagi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bir-biri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 smtClean="0">
                <a:solidFill>
                  <a:srgbClr val="000000"/>
                </a:solidFill>
              </a:rPr>
              <a:t>bilan </a:t>
            </a:r>
            <a:r>
              <a:rPr lang="es-ES" sz="2000" dirty="0">
                <a:solidFill>
                  <a:srgbClr val="000000"/>
                </a:solidFill>
              </a:rPr>
              <a:t>qanday vosita yordamida bog‘lanadi?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Bog‘lovchisiz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tinish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belgilaridan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foydalaniladi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11932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smtClean="0">
                <a:solidFill>
                  <a:srgbClr val="000000"/>
                </a:solidFill>
              </a:rPr>
              <a:t>163-mashq</a:t>
            </a:r>
            <a:r>
              <a:rPr lang="en-US" sz="2000" b="1" i="1" dirty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bog‘langan</a:t>
            </a:r>
            <a:r>
              <a:rPr lang="en-US" sz="2000" i="1" dirty="0">
                <a:solidFill>
                  <a:srgbClr val="0000FF"/>
                </a:solidFill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</a:rPr>
              <a:t>ergashgan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bog‘lovchisiz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kabi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turlarga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ajratib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ko‘chiring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Bir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gap </a:t>
            </a:r>
            <a:r>
              <a:rPr lang="en-US" sz="2000" i="1" dirty="0" err="1" smtClean="0">
                <a:solidFill>
                  <a:srgbClr val="000000"/>
                </a:solidFill>
              </a:rPr>
              <a:t>turini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boshqasiga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aylantirishga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harakat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qiling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7" y="2088096"/>
            <a:ext cx="20882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425" y="624126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Istiqlol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davri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bolalari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g‘ayratli</a:t>
            </a:r>
            <a:r>
              <a:rPr lang="en-US" sz="2000" b="1" i="1" dirty="0">
                <a:solidFill>
                  <a:srgbClr val="000000"/>
                </a:solidFill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</a:rPr>
              <a:t>shijoatli</a:t>
            </a:r>
            <a:r>
              <a:rPr lang="en-US" sz="2000" b="1" i="1" dirty="0">
                <a:solidFill>
                  <a:srgbClr val="000000"/>
                </a:solidFill>
              </a:rPr>
              <a:t>; </a:t>
            </a:r>
            <a:r>
              <a:rPr lang="en-US" sz="2000" b="1" i="1" dirty="0" err="1">
                <a:solidFill>
                  <a:srgbClr val="000000"/>
                </a:solidFill>
              </a:rPr>
              <a:t>ko‘zida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chaqini</a:t>
            </a:r>
            <a:r>
              <a:rPr lang="en-US" sz="2000" b="1" i="1" dirty="0">
                <a:solidFill>
                  <a:srgbClr val="000000"/>
                </a:solidFill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</a:rPr>
              <a:t>ko‘ksida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yolqini</a:t>
            </a:r>
            <a:r>
              <a:rPr lang="en-US" sz="2000" b="1" i="1" dirty="0">
                <a:solidFill>
                  <a:srgbClr val="000000"/>
                </a:solidFill>
              </a:rPr>
              <a:t> bor.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5" y="1507966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Bog‘lovchisiz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976" y="1980084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Ohang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(;)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48" y="241213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smtClean="0">
                <a:solidFill>
                  <a:srgbClr val="000000"/>
                </a:solidFill>
              </a:rPr>
              <a:t>Gap </a:t>
            </a:r>
            <a:r>
              <a:rPr lang="en-US" sz="2000" i="1" dirty="0" err="1" smtClean="0">
                <a:solidFill>
                  <a:srgbClr val="000000"/>
                </a:solidFill>
              </a:rPr>
              <a:t>qismlari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mazmunan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bir-biridan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uzoqlashgan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425" y="575928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Shundagina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>
                <a:solidFill>
                  <a:srgbClr val="000000"/>
                </a:solidFill>
              </a:rPr>
              <a:t>biz </a:t>
            </a:r>
            <a:r>
              <a:rPr lang="en-US" sz="2000" b="1" i="1" dirty="0" err="1">
                <a:solidFill>
                  <a:srgbClr val="000000"/>
                </a:solidFill>
              </a:rPr>
              <a:t>o‘z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maqsadlarimizga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erishamiz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va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farovon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hayot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bizga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en-US" sz="2000" b="1" i="1" dirty="0" err="1" smtClean="0">
                <a:solidFill>
                  <a:srgbClr val="000000"/>
                </a:solidFill>
              </a:rPr>
              <a:t>muyassar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bo‘ladi</a:t>
            </a:r>
            <a:r>
              <a:rPr lang="en-US" sz="2000" b="1" i="1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437" y="1615978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Bog‘langan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5509" y="2084030"/>
            <a:ext cx="4356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err="1">
                <a:solidFill>
                  <a:srgbClr val="000000"/>
                </a:solidFill>
              </a:rPr>
              <a:t>v</a:t>
            </a:r>
            <a:r>
              <a:rPr lang="en-US" sz="2000" i="1" dirty="0" err="1" smtClean="0">
                <a:solidFill>
                  <a:srgbClr val="000000"/>
                </a:solidFill>
              </a:rPr>
              <a:t>a</a:t>
            </a:r>
            <a:r>
              <a:rPr lang="en-US" sz="2000" i="1" dirty="0" smtClean="0">
                <a:solidFill>
                  <a:srgbClr val="000000"/>
                </a:solidFill>
              </a:rPr>
              <a:t> (</a:t>
            </a:r>
            <a:r>
              <a:rPr lang="en-US" sz="2000" i="1" dirty="0" err="1" smtClean="0">
                <a:solidFill>
                  <a:srgbClr val="000000"/>
                </a:solidFill>
              </a:rPr>
              <a:t>biriktiruv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bog‘lovchisi</a:t>
            </a:r>
            <a:r>
              <a:rPr lang="en-US" sz="2000" i="1" dirty="0" smtClean="0">
                <a:solidFill>
                  <a:srgbClr val="000000"/>
                </a:solidFill>
              </a:rPr>
              <a:t>)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553" y="2552082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Sabab-natija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munosabati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3" y="2196108"/>
            <a:ext cx="1301232" cy="9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425" y="575928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Bolalik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inson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hayotining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shunday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poydevoridirki</a:t>
            </a:r>
            <a:r>
              <a:rPr lang="en-US" sz="2000" b="1" i="1" dirty="0">
                <a:solidFill>
                  <a:srgbClr val="000000"/>
                </a:solidFill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</a:rPr>
              <a:t>umr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binosining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sv-SE" sz="2000" b="1" i="1" dirty="0" smtClean="0">
                <a:solidFill>
                  <a:srgbClr val="000000"/>
                </a:solidFill>
              </a:rPr>
              <a:t>keyingi </a:t>
            </a:r>
            <a:r>
              <a:rPr lang="sv-SE" sz="2000" b="1" i="1" dirty="0">
                <a:solidFill>
                  <a:srgbClr val="000000"/>
                </a:solidFill>
              </a:rPr>
              <a:t>bo‘y-basti, salobati unga bog‘liq bo‘ladi.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473" y="1615978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Ergashgan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7517" y="2084030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dirty="0" smtClean="0">
                <a:solidFill>
                  <a:srgbClr val="0000FF"/>
                </a:solidFill>
              </a:rPr>
              <a:t>-</a:t>
            </a:r>
            <a:r>
              <a:rPr lang="en-US" sz="2000" dirty="0" err="1" smtClean="0">
                <a:solidFill>
                  <a:srgbClr val="0000FF"/>
                </a:solidFill>
              </a:rPr>
              <a:t>ki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yuklamasi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461" y="2552082"/>
            <a:ext cx="4716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Aniqlovchi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425" y="575928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Shuni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bilingki</a:t>
            </a:r>
            <a:r>
              <a:rPr lang="en-US" sz="2000" b="1" i="1" dirty="0">
                <a:solidFill>
                  <a:srgbClr val="000000"/>
                </a:solidFill>
              </a:rPr>
              <a:t>, u </a:t>
            </a:r>
            <a:r>
              <a:rPr lang="en-US" sz="2000" b="1" i="1" dirty="0" err="1">
                <a:solidFill>
                  <a:srgbClr val="000000"/>
                </a:solidFill>
              </a:rPr>
              <a:t>bolani</a:t>
            </a:r>
            <a:r>
              <a:rPr lang="en-US" sz="2000" b="1" i="1" dirty="0">
                <a:solidFill>
                  <a:srgbClr val="000000"/>
                </a:solidFill>
              </a:rPr>
              <a:t> ham </a:t>
            </a:r>
            <a:r>
              <a:rPr lang="en-US" sz="2000" b="1" i="1" dirty="0" err="1">
                <a:solidFill>
                  <a:srgbClr val="000000"/>
                </a:solidFill>
              </a:rPr>
              <a:t>aqlan</a:t>
            </a:r>
            <a:r>
              <a:rPr lang="en-US" sz="2000" b="1" i="1" dirty="0">
                <a:solidFill>
                  <a:srgbClr val="000000"/>
                </a:solidFill>
              </a:rPr>
              <a:t>, </a:t>
            </a:r>
            <a:r>
              <a:rPr lang="en-US" sz="2000" b="1" i="1" dirty="0" smtClean="0">
                <a:solidFill>
                  <a:srgbClr val="000000"/>
                </a:solidFill>
              </a:rPr>
              <a:t>ham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ma’naviy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jihatdan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boyitadi</a:t>
            </a:r>
            <a:r>
              <a:rPr lang="en-US" sz="2000" b="1" i="1" dirty="0">
                <a:solidFill>
                  <a:srgbClr val="000000"/>
                </a:solidFill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</a:rPr>
              <a:t>shakllantiradi</a:t>
            </a:r>
            <a:r>
              <a:rPr lang="en-US" sz="2000" b="1" i="1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473" y="1512032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Ergashgan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7517" y="1980084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dirty="0" smtClean="0">
                <a:solidFill>
                  <a:srgbClr val="0000FF"/>
                </a:solidFill>
              </a:rPr>
              <a:t>-</a:t>
            </a:r>
            <a:r>
              <a:rPr lang="en-US" sz="2000" dirty="0" err="1" smtClean="0">
                <a:solidFill>
                  <a:srgbClr val="0000FF"/>
                </a:solidFill>
              </a:rPr>
              <a:t>ki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yuklamasi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453" y="2448136"/>
            <a:ext cx="4788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Blip>
                <a:blip r:embed="rId2"/>
              </a:buBlip>
            </a:pPr>
            <a:r>
              <a:rPr lang="en-US" sz="2000" i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160-mashq. </a:t>
            </a:r>
            <a:r>
              <a:rPr lang="en-US" sz="2400" dirty="0" err="1" smtClean="0"/>
              <a:t>Tahlil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4" y="611932"/>
            <a:ext cx="54006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Gapning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qisqasi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Qisqasidan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hissasi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545" y="1908076"/>
            <a:ext cx="5400601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Gapning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qisqasi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</a:rPr>
              <a:t>isqasidan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b="1" dirty="0" err="1" smtClean="0">
                <a:solidFill>
                  <a:srgbClr val="FF0000"/>
                </a:solidFill>
              </a:rPr>
              <a:t>esa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hissasi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367557" y="1440024"/>
            <a:ext cx="3240360" cy="388586"/>
          </a:xfrm>
          <a:prstGeom prst="wedgeRoundRectCallout">
            <a:avLst>
              <a:gd name="adj1" fmla="val -59535"/>
              <a:gd name="adj2" fmla="val -83329"/>
              <a:gd name="adj3" fmla="val 16667"/>
            </a:avLst>
          </a:prstGeom>
          <a:solidFill>
            <a:srgbClr val="66FF6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Bog‘lovchisiz</a:t>
            </a:r>
            <a:r>
              <a:rPr lang="en-US" sz="2000" dirty="0" smtClean="0"/>
              <a:t> </a:t>
            </a:r>
            <a:r>
              <a:rPr lang="en-US" sz="2000" dirty="0" err="1" smtClean="0"/>
              <a:t>qo‘shma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331553" y="2717876"/>
            <a:ext cx="3085492" cy="414336"/>
          </a:xfrm>
          <a:prstGeom prst="wedgeRoundRectCallout">
            <a:avLst>
              <a:gd name="adj1" fmla="val 68926"/>
              <a:gd name="adj2" fmla="val -69702"/>
              <a:gd name="adj3" fmla="val 16667"/>
            </a:avLst>
          </a:prstGeom>
          <a:solidFill>
            <a:srgbClr val="99FF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Bog‘langan</a:t>
            </a:r>
            <a:r>
              <a:rPr lang="en-US" sz="2000" dirty="0" smtClean="0"/>
              <a:t> </a:t>
            </a:r>
            <a:r>
              <a:rPr lang="en-US" sz="2000" dirty="0" err="1" smtClean="0"/>
              <a:t>qo‘shma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72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/>
              <a:t>160-mashq. </a:t>
            </a:r>
            <a:r>
              <a:rPr lang="en-US" sz="2400" dirty="0" err="1"/>
              <a:t>Tahlil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4" y="611932"/>
            <a:ext cx="5400601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2. Donning </a:t>
            </a:r>
            <a:r>
              <a:rPr lang="en-US" sz="2000" dirty="0" err="1"/>
              <a:t>achchig‘i</a:t>
            </a:r>
            <a:r>
              <a:rPr lang="en-US" sz="2000" dirty="0"/>
              <a:t> </a:t>
            </a:r>
            <a:r>
              <a:rPr lang="en-US" sz="2000" dirty="0" err="1"/>
              <a:t>yaxshi</a:t>
            </a:r>
            <a:r>
              <a:rPr lang="en-US" sz="2000" dirty="0"/>
              <a:t>, </a:t>
            </a:r>
            <a:r>
              <a:rPr lang="en-US" sz="2000" dirty="0" err="1"/>
              <a:t>So‘zning</a:t>
            </a:r>
            <a:r>
              <a:rPr lang="en-US" sz="2000" dirty="0"/>
              <a:t> – </a:t>
            </a:r>
            <a:r>
              <a:rPr lang="en-US" sz="2000" dirty="0" err="1"/>
              <a:t>shirini</a:t>
            </a:r>
            <a:r>
              <a:rPr lang="en-US" sz="2000" dirty="0"/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24" y="1368016"/>
            <a:ext cx="392443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Donning </a:t>
            </a:r>
            <a:r>
              <a:rPr lang="en-US" sz="2000" dirty="0" err="1"/>
              <a:t>achchig‘i</a:t>
            </a:r>
            <a:r>
              <a:rPr lang="en-US" sz="2000" dirty="0"/>
              <a:t> </a:t>
            </a:r>
            <a:r>
              <a:rPr lang="en-US" sz="2000" dirty="0" err="1"/>
              <a:t>yaxshi</a:t>
            </a:r>
            <a:r>
              <a:rPr lang="en-US" sz="2000" dirty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ammo</a:t>
            </a:r>
            <a:r>
              <a:rPr lang="en-US" sz="2000" dirty="0" smtClean="0"/>
              <a:t> </a:t>
            </a:r>
            <a:r>
              <a:rPr lang="en-US" sz="2000" dirty="0" err="1" smtClean="0"/>
              <a:t>so‘zning</a:t>
            </a:r>
            <a:r>
              <a:rPr lang="en-US" sz="2000" dirty="0" smtClean="0"/>
              <a:t>  </a:t>
            </a:r>
            <a:r>
              <a:rPr lang="en-US" sz="2000" dirty="0" err="1" smtClean="0"/>
              <a:t>shirini</a:t>
            </a:r>
            <a:r>
              <a:rPr lang="en-US" sz="2000" dirty="0" smtClean="0"/>
              <a:t> </a:t>
            </a:r>
            <a:r>
              <a:rPr lang="en-US" sz="2000" dirty="0" err="1" smtClean="0"/>
              <a:t>yaxshi</a:t>
            </a:r>
            <a:r>
              <a:rPr lang="en-US" sz="2000" dirty="0" smtClean="0"/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521" y="2268116"/>
            <a:ext cx="392443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Donning </a:t>
            </a:r>
            <a:r>
              <a:rPr lang="en-US" sz="2000" dirty="0" err="1"/>
              <a:t>achchig‘i</a:t>
            </a:r>
            <a:r>
              <a:rPr lang="en-US" sz="2000" dirty="0"/>
              <a:t> </a:t>
            </a:r>
            <a:r>
              <a:rPr lang="en-US" sz="2000" dirty="0" err="1" smtClean="0"/>
              <a:t>yaxshi</a:t>
            </a:r>
            <a:r>
              <a:rPr lang="en-US" sz="2000" dirty="0" smtClean="0"/>
              <a:t> </a:t>
            </a:r>
            <a:r>
              <a:rPr lang="en-US" sz="2000" dirty="0" err="1" smtClean="0"/>
              <a:t>bo‘l</a:t>
            </a:r>
            <a:r>
              <a:rPr lang="en-US" sz="2000" b="1" dirty="0" err="1" smtClean="0">
                <a:solidFill>
                  <a:srgbClr val="FF0000"/>
                </a:solidFill>
              </a:rPr>
              <a:t>sa</a:t>
            </a:r>
            <a:r>
              <a:rPr lang="en-US" sz="2000" b="1" dirty="0" smtClean="0">
                <a:solidFill>
                  <a:srgbClr val="FF0000"/>
                </a:solidFill>
              </a:rPr>
              <a:t> ham</a:t>
            </a:r>
            <a:r>
              <a:rPr lang="en-US" sz="2000" dirty="0" smtClean="0"/>
              <a:t>, </a:t>
            </a:r>
            <a:r>
              <a:rPr lang="en-US" sz="2000" dirty="0" err="1" smtClean="0"/>
              <a:t>so‘zning</a:t>
            </a:r>
            <a:r>
              <a:rPr lang="en-US" sz="2000" dirty="0" smtClean="0"/>
              <a:t>  </a:t>
            </a:r>
            <a:r>
              <a:rPr lang="en-US" sz="2000" dirty="0" err="1" smtClean="0"/>
              <a:t>shirini</a:t>
            </a:r>
            <a:r>
              <a:rPr lang="en-US" sz="2000" dirty="0" smtClean="0"/>
              <a:t> </a:t>
            </a:r>
            <a:r>
              <a:rPr lang="en-US" sz="2000" dirty="0" err="1" smtClean="0"/>
              <a:t>yaxshi</a:t>
            </a:r>
            <a:r>
              <a:rPr lang="en-US" sz="2000" dirty="0" smtClean="0"/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2" name="Круговая стрелка 1"/>
          <p:cNvSpPr/>
          <p:nvPr/>
        </p:nvSpPr>
        <p:spPr>
          <a:xfrm rot="5855209">
            <a:off x="3660111" y="960271"/>
            <a:ext cx="978408" cy="978408"/>
          </a:xfrm>
          <a:prstGeom prst="circularArrow">
            <a:avLst/>
          </a:prstGeom>
          <a:solidFill>
            <a:srgbClr val="DF85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5896339">
            <a:off x="4514738" y="1641041"/>
            <a:ext cx="983318" cy="946200"/>
          </a:xfrm>
          <a:prstGeom prst="circularArrow">
            <a:avLst/>
          </a:prstGeom>
          <a:solidFill>
            <a:srgbClr val="DF85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7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</a:t>
            </a:r>
            <a:r>
              <a:rPr lang="ru-RU" sz="2400" dirty="0" smtClean="0"/>
              <a:t>1</a:t>
            </a:r>
            <a:r>
              <a:rPr lang="en-US" sz="2400" dirty="0" smtClean="0"/>
              <a:t>-</a:t>
            </a:r>
            <a:r>
              <a:rPr lang="en-US" sz="2400" dirty="0" err="1" smtClean="0"/>
              <a:t>mashq</a:t>
            </a:r>
            <a:r>
              <a:rPr lang="en-US" sz="2400" dirty="0"/>
              <a:t>. </a:t>
            </a:r>
            <a:r>
              <a:rPr lang="en-US" sz="2400" dirty="0" err="1"/>
              <a:t>Tahlil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4" y="611932"/>
            <a:ext cx="540060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   1</a:t>
            </a:r>
            <a:r>
              <a:rPr lang="en-US" sz="2000" dirty="0"/>
              <a:t>. </a:t>
            </a:r>
            <a:r>
              <a:rPr lang="en-US" sz="2000" dirty="0" err="1"/>
              <a:t>Traktorchilar</a:t>
            </a:r>
            <a:r>
              <a:rPr lang="en-US" sz="2000" dirty="0"/>
              <a:t> </a:t>
            </a:r>
            <a:r>
              <a:rPr lang="en-US" sz="2000" dirty="0" err="1"/>
              <a:t>tashvishlanib</a:t>
            </a:r>
            <a:r>
              <a:rPr lang="en-US" sz="2000" dirty="0"/>
              <a:t> </a:t>
            </a:r>
            <a:r>
              <a:rPr lang="en-US" sz="2000" dirty="0" err="1"/>
              <a:t>qolishdi</a:t>
            </a:r>
            <a:r>
              <a:rPr lang="en-US" sz="2000" dirty="0"/>
              <a:t>: </a:t>
            </a:r>
            <a:r>
              <a:rPr lang="en-US" sz="2000" dirty="0" err="1"/>
              <a:t>oziq-ovqat</a:t>
            </a:r>
            <a:r>
              <a:rPr lang="en-US" sz="2000" dirty="0"/>
              <a:t>, </a:t>
            </a:r>
            <a:r>
              <a:rPr lang="en-US" sz="2000" dirty="0" err="1" smtClean="0"/>
              <a:t>yonilg‘i</a:t>
            </a:r>
            <a:r>
              <a:rPr lang="en-US" sz="2000" dirty="0" smtClean="0"/>
              <a:t> </a:t>
            </a:r>
            <a:r>
              <a:rPr lang="en-US" sz="2000" dirty="0" err="1" smtClean="0"/>
              <a:t>tugayapti</a:t>
            </a:r>
            <a:r>
              <a:rPr lang="en-US" sz="2000" dirty="0"/>
              <a:t>.</a:t>
            </a: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59445" y="1476028"/>
            <a:ext cx="5040560" cy="684656"/>
          </a:xfrm>
          <a:prstGeom prst="wedgeRectCallout">
            <a:avLst>
              <a:gd name="adj1" fmla="val 50555"/>
              <a:gd name="adj2" fmla="val -74657"/>
            </a:avLst>
          </a:prstGeom>
          <a:solidFill>
            <a:srgbClr val="FF79FF"/>
          </a:solidFill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/>
              <a:t>Traktorchilar</a:t>
            </a:r>
            <a:r>
              <a:rPr lang="en-US" sz="2000" dirty="0"/>
              <a:t> </a:t>
            </a:r>
            <a:r>
              <a:rPr lang="en-US" sz="2000" dirty="0" err="1"/>
              <a:t>tashvishlanib</a:t>
            </a:r>
            <a:r>
              <a:rPr lang="en-US" sz="2000" dirty="0"/>
              <a:t> </a:t>
            </a:r>
            <a:r>
              <a:rPr lang="en-US" sz="2000" dirty="0" err="1" smtClean="0"/>
              <a:t>qolishdi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chunki</a:t>
            </a:r>
            <a:r>
              <a:rPr lang="en-US" sz="2000" dirty="0" smtClean="0"/>
              <a:t> </a:t>
            </a:r>
            <a:r>
              <a:rPr lang="en-US" sz="2000" dirty="0" err="1"/>
              <a:t>oziq-ovqat</a:t>
            </a:r>
            <a:r>
              <a:rPr lang="en-US" sz="2000" dirty="0"/>
              <a:t>, </a:t>
            </a:r>
            <a:r>
              <a:rPr lang="en-US" sz="2000" dirty="0" err="1"/>
              <a:t>yonilg‘i</a:t>
            </a:r>
            <a:r>
              <a:rPr lang="en-US" sz="2000" dirty="0"/>
              <a:t> </a:t>
            </a:r>
            <a:r>
              <a:rPr lang="en-US" sz="2000" dirty="0" err="1"/>
              <a:t>tugayapti</a:t>
            </a:r>
            <a:r>
              <a:rPr lang="en-US" sz="2000" dirty="0"/>
              <a:t>.</a:t>
            </a:r>
            <a:endParaRPr lang="ru-RU" sz="18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59445" y="2412132"/>
            <a:ext cx="5040560" cy="684656"/>
          </a:xfrm>
          <a:prstGeom prst="wedgeRectCallout">
            <a:avLst>
              <a:gd name="adj1" fmla="val -50068"/>
              <a:gd name="adj2" fmla="val -88109"/>
            </a:avLst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/>
              <a:t>Traktorchilar</a:t>
            </a:r>
            <a:r>
              <a:rPr lang="en-US" sz="2000" dirty="0"/>
              <a:t> </a:t>
            </a:r>
            <a:r>
              <a:rPr lang="en-US" sz="2000" dirty="0" err="1"/>
              <a:t>tashvishlanib</a:t>
            </a:r>
            <a:r>
              <a:rPr lang="en-US" sz="2000" dirty="0"/>
              <a:t> </a:t>
            </a:r>
            <a:r>
              <a:rPr lang="en-US" sz="2000" dirty="0" err="1" smtClean="0"/>
              <a:t>qolishdi</a:t>
            </a:r>
            <a:r>
              <a:rPr lang="en-US" sz="2000" dirty="0" smtClean="0"/>
              <a:t>, </a:t>
            </a:r>
            <a:r>
              <a:rPr lang="en-US" sz="2000" dirty="0" err="1"/>
              <a:t>oziq-ovqat</a:t>
            </a:r>
            <a:r>
              <a:rPr lang="en-US" sz="2000" dirty="0"/>
              <a:t>, </a:t>
            </a:r>
            <a:r>
              <a:rPr lang="en-US" sz="2000" dirty="0" err="1" smtClean="0"/>
              <a:t>yonilg‘i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esa</a:t>
            </a:r>
            <a:r>
              <a:rPr lang="en-US" sz="2000" dirty="0" smtClean="0"/>
              <a:t> </a:t>
            </a:r>
            <a:r>
              <a:rPr lang="en-US" sz="2000" dirty="0" err="1"/>
              <a:t>tugayapti</a:t>
            </a:r>
            <a:r>
              <a:rPr lang="en-US" sz="20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773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161-mashq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611932"/>
            <a:ext cx="5364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Mana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shohona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bo‘lmasa</a:t>
            </a:r>
            <a:r>
              <a:rPr lang="en-US" sz="2000" dirty="0">
                <a:solidFill>
                  <a:srgbClr val="000000"/>
                </a:solidFill>
              </a:rPr>
              <a:t>-da, </a:t>
            </a:r>
            <a:r>
              <a:rPr lang="en-US" sz="2000" dirty="0" err="1">
                <a:solidFill>
                  <a:srgbClr val="000000"/>
                </a:solidFill>
              </a:rPr>
              <a:t>boshpana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kulbamiz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tanishib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olamiz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gurunglashib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chiqamiz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429" y="2008537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n-US" sz="2000" dirty="0" err="1">
                <a:solidFill>
                  <a:srgbClr val="000000"/>
                </a:solidFill>
              </a:rPr>
              <a:t>Mana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shohona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bo‘lmasa</a:t>
            </a:r>
            <a:r>
              <a:rPr lang="en-US" sz="2000" dirty="0">
                <a:solidFill>
                  <a:srgbClr val="000000"/>
                </a:solidFill>
              </a:rPr>
              <a:t>-da, </a:t>
            </a:r>
            <a:r>
              <a:rPr lang="en-US" sz="2000" dirty="0" err="1">
                <a:solidFill>
                  <a:srgbClr val="000000"/>
                </a:solidFill>
              </a:rPr>
              <a:t>boshpana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kulbamiz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shuning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uchun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tanishib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olamiz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gurunglashib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chiqamiz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123641" y="1344834"/>
            <a:ext cx="484632" cy="661923"/>
          </a:xfrm>
          <a:prstGeom prst="downArrow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980593" y="1332012"/>
            <a:ext cx="484632" cy="674745"/>
          </a:xfrm>
          <a:prstGeom prst="upArrow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8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158341</TotalTime>
  <Words>426</Words>
  <Application>Microsoft Office PowerPoint</Application>
  <PresentationFormat>Произвольный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Berilgan topshiriqni tekshirish</vt:lpstr>
      <vt:lpstr>Berilgan topshiriqni tekshirish</vt:lpstr>
      <vt:lpstr>Berilgan topshiriqni tekshirish</vt:lpstr>
      <vt:lpstr>160-mashq. Tahlil</vt:lpstr>
      <vt:lpstr>160-mashq. Tahlil</vt:lpstr>
      <vt:lpstr>161-mashq. Tahlil</vt:lpstr>
      <vt:lpstr>161-mashq</vt:lpstr>
      <vt:lpstr>161-mashq</vt:lpstr>
      <vt:lpstr>162-mashq</vt:lpstr>
      <vt:lpstr>162-mashq</vt:lpstr>
      <vt:lpstr>162-mashq</vt:lpstr>
      <vt:lpstr>162-mashq</vt:lpstr>
      <vt:lpstr>Mustahkamlash uchun savollar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2375</cp:revision>
  <dcterms:created xsi:type="dcterms:W3CDTF">2014-10-08T23:03:32Z</dcterms:created>
  <dcterms:modified xsi:type="dcterms:W3CDTF">2021-03-09T18:11:15Z</dcterms:modified>
</cp:coreProperties>
</file>