
<file path=[Content_Types].xml><?xml version="1.0" encoding="utf-8"?>
<Types xmlns="http://schemas.openxmlformats.org/package/2006/content-types">
  <Default Extension="tm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28"/>
  </p:notesMasterIdLst>
  <p:sldIdLst>
    <p:sldId id="1414" r:id="rId11"/>
    <p:sldId id="1772" r:id="rId12"/>
    <p:sldId id="1773" r:id="rId13"/>
    <p:sldId id="1774" r:id="rId14"/>
    <p:sldId id="1775" r:id="rId15"/>
    <p:sldId id="1788" r:id="rId16"/>
    <p:sldId id="1789" r:id="rId17"/>
    <p:sldId id="1790" r:id="rId18"/>
    <p:sldId id="1782" r:id="rId19"/>
    <p:sldId id="1792" r:id="rId20"/>
    <p:sldId id="1791" r:id="rId21"/>
    <p:sldId id="1793" r:id="rId22"/>
    <p:sldId id="1783" r:id="rId23"/>
    <p:sldId id="1794" r:id="rId24"/>
    <p:sldId id="1796" r:id="rId25"/>
    <p:sldId id="1795" r:id="rId26"/>
    <p:sldId id="1746" r:id="rId27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14"/>
            <p14:sldId id="1772"/>
            <p14:sldId id="1773"/>
            <p14:sldId id="1774"/>
            <p14:sldId id="1775"/>
            <p14:sldId id="1788"/>
            <p14:sldId id="1789"/>
            <p14:sldId id="1790"/>
            <p14:sldId id="1782"/>
            <p14:sldId id="1792"/>
            <p14:sldId id="1791"/>
            <p14:sldId id="1793"/>
            <p14:sldId id="1783"/>
            <p14:sldId id="1794"/>
            <p14:sldId id="1796"/>
            <p14:sldId id="1795"/>
            <p14:sldId id="1746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xmlns="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DFF"/>
    <a:srgbClr val="000000"/>
    <a:srgbClr val="0000FF"/>
    <a:srgbClr val="C215FF"/>
    <a:srgbClr val="DF85FF"/>
    <a:srgbClr val="CC3399"/>
    <a:srgbClr val="00FF00"/>
    <a:srgbClr val="66FF66"/>
    <a:srgbClr val="FF79FF"/>
    <a:srgbClr val="FFC8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7865" autoAdjust="0"/>
  </p:normalViewPr>
  <p:slideViewPr>
    <p:cSldViewPr snapToObjects="1">
      <p:cViewPr varScale="1">
        <p:scale>
          <a:sx n="145" d="100"/>
          <a:sy n="145" d="100"/>
        </p:scale>
        <p:origin x="-714" y="-90"/>
      </p:cViewPr>
      <p:guideLst>
        <p:guide orient="horz" pos="742"/>
        <p:guide orient="horz" pos="517"/>
        <p:guide pos="1882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E7B600-C3C9-4DC0-8846-57A66F200309}" type="doc">
      <dgm:prSet loTypeId="urn:microsoft.com/office/officeart/2005/8/layout/cycle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312F35-085F-4B4D-8CE5-1EC398255864}">
      <dgm:prSet phldrT="[Текст]" custT="1"/>
      <dgm:spPr/>
      <dgm:t>
        <a:bodyPr/>
        <a:lstStyle/>
        <a:p>
          <a:r>
            <a:rPr lang="en-US" sz="2000" dirty="0" err="1" smtClean="0">
              <a:solidFill>
                <a:srgbClr val="000000"/>
              </a:solidFill>
            </a:rPr>
            <a:t>Zidlik</a:t>
          </a:r>
          <a:endParaRPr lang="ru-RU" sz="2000" dirty="0">
            <a:solidFill>
              <a:srgbClr val="000000"/>
            </a:solidFill>
          </a:endParaRPr>
        </a:p>
      </dgm:t>
    </dgm:pt>
    <dgm:pt modelId="{0E517AFC-9BBE-48D9-94DA-480863170D3A}" type="parTrans" cxnId="{9B8C2852-D3B4-428F-99D0-3B2D3DA2E1BA}">
      <dgm:prSet/>
      <dgm:spPr/>
      <dgm:t>
        <a:bodyPr/>
        <a:lstStyle/>
        <a:p>
          <a:endParaRPr lang="ru-RU"/>
        </a:p>
      </dgm:t>
    </dgm:pt>
    <dgm:pt modelId="{3D2BC70A-DA77-461E-A49F-47D3D7A632E2}" type="sibTrans" cxnId="{9B8C2852-D3B4-428F-99D0-3B2D3DA2E1BA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3B4DB822-BFAD-48DD-9932-61BAFBD4D2F4}">
      <dgm:prSet phldrT="[Текст]" custT="1"/>
      <dgm:spPr/>
      <dgm:t>
        <a:bodyPr/>
        <a:lstStyle/>
        <a:p>
          <a:r>
            <a:rPr lang="en-US" sz="2000" dirty="0" err="1" smtClean="0">
              <a:solidFill>
                <a:srgbClr val="000000"/>
              </a:solidFill>
            </a:rPr>
            <a:t>Sabab</a:t>
          </a:r>
          <a:endParaRPr lang="ru-RU" sz="2000" dirty="0">
            <a:solidFill>
              <a:srgbClr val="000000"/>
            </a:solidFill>
          </a:endParaRPr>
        </a:p>
      </dgm:t>
    </dgm:pt>
    <dgm:pt modelId="{378D4767-CC1F-472D-AA69-D2C50F37534D}" type="parTrans" cxnId="{CF559958-B30E-4F53-B602-B808ED115DF9}">
      <dgm:prSet/>
      <dgm:spPr/>
      <dgm:t>
        <a:bodyPr/>
        <a:lstStyle/>
        <a:p>
          <a:endParaRPr lang="ru-RU"/>
        </a:p>
      </dgm:t>
    </dgm:pt>
    <dgm:pt modelId="{965516FF-A96A-4749-B48A-76CC3FFCA62B}" type="sibTrans" cxnId="{CF559958-B30E-4F53-B602-B808ED115DF9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2AC92095-732E-41EB-B0E3-365ED7228766}">
      <dgm:prSet phldrT="[Текст]" custT="1"/>
      <dgm:spPr/>
      <dgm:t>
        <a:bodyPr/>
        <a:lstStyle/>
        <a:p>
          <a:r>
            <a:rPr lang="en-US" sz="2000" dirty="0" err="1" smtClean="0">
              <a:solidFill>
                <a:srgbClr val="000000"/>
              </a:solidFill>
            </a:rPr>
            <a:t>Shart</a:t>
          </a:r>
          <a:endParaRPr lang="ru-RU" sz="2000" dirty="0">
            <a:solidFill>
              <a:srgbClr val="000000"/>
            </a:solidFill>
          </a:endParaRPr>
        </a:p>
      </dgm:t>
    </dgm:pt>
    <dgm:pt modelId="{16380165-CE2B-496A-B9EA-CD932326658A}" type="parTrans" cxnId="{D481FF59-C2C5-4F95-BD39-0396964DC028}">
      <dgm:prSet/>
      <dgm:spPr/>
      <dgm:t>
        <a:bodyPr/>
        <a:lstStyle/>
        <a:p>
          <a:endParaRPr lang="ru-RU"/>
        </a:p>
      </dgm:t>
    </dgm:pt>
    <dgm:pt modelId="{8FF860DF-7B32-438A-A9FA-47C4F2179F00}" type="sibTrans" cxnId="{D481FF59-C2C5-4F95-BD39-0396964DC028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6C2CE047-2368-4AEA-AFD0-22FD8C19D63D}">
      <dgm:prSet phldrT="[Текст]" custT="1"/>
      <dgm:spPr/>
      <dgm:t>
        <a:bodyPr/>
        <a:lstStyle/>
        <a:p>
          <a:r>
            <a:rPr lang="en-US" sz="2000" dirty="0" err="1" smtClean="0">
              <a:solidFill>
                <a:srgbClr val="000000"/>
              </a:solidFill>
            </a:rPr>
            <a:t>Payt</a:t>
          </a:r>
          <a:r>
            <a:rPr lang="en-US" sz="2000" dirty="0" smtClean="0">
              <a:solidFill>
                <a:srgbClr val="000000"/>
              </a:solidFill>
            </a:rPr>
            <a:t> </a:t>
          </a:r>
          <a:endParaRPr lang="ru-RU" sz="2000" dirty="0">
            <a:solidFill>
              <a:srgbClr val="000000"/>
            </a:solidFill>
          </a:endParaRPr>
        </a:p>
      </dgm:t>
    </dgm:pt>
    <dgm:pt modelId="{BADD7A92-FCBD-4947-9073-824C18FA8067}" type="parTrans" cxnId="{9AB73635-BE7D-438F-B10C-13D15B0FF5EE}">
      <dgm:prSet/>
      <dgm:spPr/>
      <dgm:t>
        <a:bodyPr/>
        <a:lstStyle/>
        <a:p>
          <a:endParaRPr lang="ru-RU"/>
        </a:p>
      </dgm:t>
    </dgm:pt>
    <dgm:pt modelId="{58BD56F6-66E1-4352-83F3-8E69A8AC49DB}" type="sibTrans" cxnId="{9AB73635-BE7D-438F-B10C-13D15B0FF5EE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8F89C9CC-7B6A-4C67-B925-B17E38B35CB2}" type="pres">
      <dgm:prSet presAssocID="{B5E7B600-C3C9-4DC0-8846-57A66F20030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4EA7A6-A366-4710-8D8C-06645EE252DD}" type="pres">
      <dgm:prSet presAssocID="{AF312F35-085F-4B4D-8CE5-1EC398255864}" presName="dummy" presStyleCnt="0"/>
      <dgm:spPr/>
    </dgm:pt>
    <dgm:pt modelId="{61362C46-6CCD-4D2D-9740-25B194EC8FB7}" type="pres">
      <dgm:prSet presAssocID="{AF312F35-085F-4B4D-8CE5-1EC398255864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6BF929-57D5-478B-AA62-849108A34340}" type="pres">
      <dgm:prSet presAssocID="{3D2BC70A-DA77-461E-A49F-47D3D7A632E2}" presName="sibTrans" presStyleLbl="node1" presStyleIdx="0" presStyleCnt="4"/>
      <dgm:spPr/>
      <dgm:t>
        <a:bodyPr/>
        <a:lstStyle/>
        <a:p>
          <a:endParaRPr lang="ru-RU"/>
        </a:p>
      </dgm:t>
    </dgm:pt>
    <dgm:pt modelId="{3B73BAF7-FDA8-4520-890B-31D2945BEC5B}" type="pres">
      <dgm:prSet presAssocID="{3B4DB822-BFAD-48DD-9932-61BAFBD4D2F4}" presName="dummy" presStyleCnt="0"/>
      <dgm:spPr/>
    </dgm:pt>
    <dgm:pt modelId="{680E57E1-EADC-4AAB-954B-E579B7367244}" type="pres">
      <dgm:prSet presAssocID="{3B4DB822-BFAD-48DD-9932-61BAFBD4D2F4}" presName="node" presStyleLbl="revTx" presStyleIdx="1" presStyleCnt="4" custScaleX="137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4B3F72-AB0C-4E18-9AB2-66C990EA560C}" type="pres">
      <dgm:prSet presAssocID="{965516FF-A96A-4749-B48A-76CC3FFCA62B}" presName="sibTrans" presStyleLbl="node1" presStyleIdx="1" presStyleCnt="4"/>
      <dgm:spPr/>
      <dgm:t>
        <a:bodyPr/>
        <a:lstStyle/>
        <a:p>
          <a:endParaRPr lang="ru-RU"/>
        </a:p>
      </dgm:t>
    </dgm:pt>
    <dgm:pt modelId="{43FB133A-3B84-4D69-8E78-123A2E2B5493}" type="pres">
      <dgm:prSet presAssocID="{2AC92095-732E-41EB-B0E3-365ED7228766}" presName="dummy" presStyleCnt="0"/>
      <dgm:spPr/>
    </dgm:pt>
    <dgm:pt modelId="{AC5E1712-8040-4E4D-B12C-CD2325F57D30}" type="pres">
      <dgm:prSet presAssocID="{2AC92095-732E-41EB-B0E3-365ED7228766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B4DDD8-9FAB-4B09-8422-2C5A83EFABF4}" type="pres">
      <dgm:prSet presAssocID="{8FF860DF-7B32-438A-A9FA-47C4F2179F00}" presName="sibTrans" presStyleLbl="node1" presStyleIdx="2" presStyleCnt="4"/>
      <dgm:spPr/>
      <dgm:t>
        <a:bodyPr/>
        <a:lstStyle/>
        <a:p>
          <a:endParaRPr lang="ru-RU"/>
        </a:p>
      </dgm:t>
    </dgm:pt>
    <dgm:pt modelId="{93A37769-333F-4601-9EB9-2BFA500F3AE1}" type="pres">
      <dgm:prSet presAssocID="{6C2CE047-2368-4AEA-AFD0-22FD8C19D63D}" presName="dummy" presStyleCnt="0"/>
      <dgm:spPr/>
    </dgm:pt>
    <dgm:pt modelId="{A6610F45-43F1-4C0E-8BB3-5EAE44C3D6E7}" type="pres">
      <dgm:prSet presAssocID="{6C2CE047-2368-4AEA-AFD0-22FD8C19D63D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24FD42-8189-48B5-8704-97BF07DE2630}" type="pres">
      <dgm:prSet presAssocID="{58BD56F6-66E1-4352-83F3-8E69A8AC49DB}" presName="sibTrans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69E05015-9F16-4A84-BB37-158FBE0E7B14}" type="presOf" srcId="{58BD56F6-66E1-4352-83F3-8E69A8AC49DB}" destId="{3124FD42-8189-48B5-8704-97BF07DE2630}" srcOrd="0" destOrd="0" presId="urn:microsoft.com/office/officeart/2005/8/layout/cycle1"/>
    <dgm:cxn modelId="{FD8289BE-0CC7-45BD-8D49-35B47F646797}" type="presOf" srcId="{2AC92095-732E-41EB-B0E3-365ED7228766}" destId="{AC5E1712-8040-4E4D-B12C-CD2325F57D30}" srcOrd="0" destOrd="0" presId="urn:microsoft.com/office/officeart/2005/8/layout/cycle1"/>
    <dgm:cxn modelId="{9AB73635-BE7D-438F-B10C-13D15B0FF5EE}" srcId="{B5E7B600-C3C9-4DC0-8846-57A66F200309}" destId="{6C2CE047-2368-4AEA-AFD0-22FD8C19D63D}" srcOrd="3" destOrd="0" parTransId="{BADD7A92-FCBD-4947-9073-824C18FA8067}" sibTransId="{58BD56F6-66E1-4352-83F3-8E69A8AC49DB}"/>
    <dgm:cxn modelId="{9B8C2852-D3B4-428F-99D0-3B2D3DA2E1BA}" srcId="{B5E7B600-C3C9-4DC0-8846-57A66F200309}" destId="{AF312F35-085F-4B4D-8CE5-1EC398255864}" srcOrd="0" destOrd="0" parTransId="{0E517AFC-9BBE-48D9-94DA-480863170D3A}" sibTransId="{3D2BC70A-DA77-461E-A49F-47D3D7A632E2}"/>
    <dgm:cxn modelId="{8BA9DD9F-4756-49F2-A9F1-5662F9DDD095}" type="presOf" srcId="{3D2BC70A-DA77-461E-A49F-47D3D7A632E2}" destId="{3F6BF929-57D5-478B-AA62-849108A34340}" srcOrd="0" destOrd="0" presId="urn:microsoft.com/office/officeart/2005/8/layout/cycle1"/>
    <dgm:cxn modelId="{CF559958-B30E-4F53-B602-B808ED115DF9}" srcId="{B5E7B600-C3C9-4DC0-8846-57A66F200309}" destId="{3B4DB822-BFAD-48DD-9932-61BAFBD4D2F4}" srcOrd="1" destOrd="0" parTransId="{378D4767-CC1F-472D-AA69-D2C50F37534D}" sibTransId="{965516FF-A96A-4749-B48A-76CC3FFCA62B}"/>
    <dgm:cxn modelId="{10242FB5-9DD2-4B9D-821D-1075519EFBAF}" type="presOf" srcId="{3B4DB822-BFAD-48DD-9932-61BAFBD4D2F4}" destId="{680E57E1-EADC-4AAB-954B-E579B7367244}" srcOrd="0" destOrd="0" presId="urn:microsoft.com/office/officeart/2005/8/layout/cycle1"/>
    <dgm:cxn modelId="{5681153B-C569-4B93-8F2E-93BA54EE75D3}" type="presOf" srcId="{6C2CE047-2368-4AEA-AFD0-22FD8C19D63D}" destId="{A6610F45-43F1-4C0E-8BB3-5EAE44C3D6E7}" srcOrd="0" destOrd="0" presId="urn:microsoft.com/office/officeart/2005/8/layout/cycle1"/>
    <dgm:cxn modelId="{28EB2BE4-7605-4EB4-8C17-94B6C2799D10}" type="presOf" srcId="{B5E7B600-C3C9-4DC0-8846-57A66F200309}" destId="{8F89C9CC-7B6A-4C67-B925-B17E38B35CB2}" srcOrd="0" destOrd="0" presId="urn:microsoft.com/office/officeart/2005/8/layout/cycle1"/>
    <dgm:cxn modelId="{D481FF59-C2C5-4F95-BD39-0396964DC028}" srcId="{B5E7B600-C3C9-4DC0-8846-57A66F200309}" destId="{2AC92095-732E-41EB-B0E3-365ED7228766}" srcOrd="2" destOrd="0" parTransId="{16380165-CE2B-496A-B9EA-CD932326658A}" sibTransId="{8FF860DF-7B32-438A-A9FA-47C4F2179F00}"/>
    <dgm:cxn modelId="{3D29BD5C-CFD4-4A5D-88F1-138DDD076F4B}" type="presOf" srcId="{8FF860DF-7B32-438A-A9FA-47C4F2179F00}" destId="{C3B4DDD8-9FAB-4B09-8422-2C5A83EFABF4}" srcOrd="0" destOrd="0" presId="urn:microsoft.com/office/officeart/2005/8/layout/cycle1"/>
    <dgm:cxn modelId="{D54A6CF1-C482-4AFA-9607-517AB504630B}" type="presOf" srcId="{965516FF-A96A-4749-B48A-76CC3FFCA62B}" destId="{D84B3F72-AB0C-4E18-9AB2-66C990EA560C}" srcOrd="0" destOrd="0" presId="urn:microsoft.com/office/officeart/2005/8/layout/cycle1"/>
    <dgm:cxn modelId="{0BA935C9-24D3-478C-B0D3-B78652E4507A}" type="presOf" srcId="{AF312F35-085F-4B4D-8CE5-1EC398255864}" destId="{61362C46-6CCD-4D2D-9740-25B194EC8FB7}" srcOrd="0" destOrd="0" presId="urn:microsoft.com/office/officeart/2005/8/layout/cycle1"/>
    <dgm:cxn modelId="{913F026D-FADF-4294-B8E8-B6D615104396}" type="presParOf" srcId="{8F89C9CC-7B6A-4C67-B925-B17E38B35CB2}" destId="{3A4EA7A6-A366-4710-8D8C-06645EE252DD}" srcOrd="0" destOrd="0" presId="urn:microsoft.com/office/officeart/2005/8/layout/cycle1"/>
    <dgm:cxn modelId="{F30198F3-0366-44AD-9E51-E5FBA1918DFC}" type="presParOf" srcId="{8F89C9CC-7B6A-4C67-B925-B17E38B35CB2}" destId="{61362C46-6CCD-4D2D-9740-25B194EC8FB7}" srcOrd="1" destOrd="0" presId="urn:microsoft.com/office/officeart/2005/8/layout/cycle1"/>
    <dgm:cxn modelId="{06B7B5EA-9AB2-47CA-8440-96EB405EB837}" type="presParOf" srcId="{8F89C9CC-7B6A-4C67-B925-B17E38B35CB2}" destId="{3F6BF929-57D5-478B-AA62-849108A34340}" srcOrd="2" destOrd="0" presId="urn:microsoft.com/office/officeart/2005/8/layout/cycle1"/>
    <dgm:cxn modelId="{C98CD4BE-3AF9-46D4-8028-B687F3AFD0EC}" type="presParOf" srcId="{8F89C9CC-7B6A-4C67-B925-B17E38B35CB2}" destId="{3B73BAF7-FDA8-4520-890B-31D2945BEC5B}" srcOrd="3" destOrd="0" presId="urn:microsoft.com/office/officeart/2005/8/layout/cycle1"/>
    <dgm:cxn modelId="{01DBBB30-09E5-423D-974E-5FFC20A09A2A}" type="presParOf" srcId="{8F89C9CC-7B6A-4C67-B925-B17E38B35CB2}" destId="{680E57E1-EADC-4AAB-954B-E579B7367244}" srcOrd="4" destOrd="0" presId="urn:microsoft.com/office/officeart/2005/8/layout/cycle1"/>
    <dgm:cxn modelId="{ED68B462-169B-4625-89E0-33DD83162ED3}" type="presParOf" srcId="{8F89C9CC-7B6A-4C67-B925-B17E38B35CB2}" destId="{D84B3F72-AB0C-4E18-9AB2-66C990EA560C}" srcOrd="5" destOrd="0" presId="urn:microsoft.com/office/officeart/2005/8/layout/cycle1"/>
    <dgm:cxn modelId="{717E96A5-0598-48EC-9431-EF2FE915F562}" type="presParOf" srcId="{8F89C9CC-7B6A-4C67-B925-B17E38B35CB2}" destId="{43FB133A-3B84-4D69-8E78-123A2E2B5493}" srcOrd="6" destOrd="0" presId="urn:microsoft.com/office/officeart/2005/8/layout/cycle1"/>
    <dgm:cxn modelId="{8B8B16CD-E5AC-4CA9-8B20-56E3E700B47D}" type="presParOf" srcId="{8F89C9CC-7B6A-4C67-B925-B17E38B35CB2}" destId="{AC5E1712-8040-4E4D-B12C-CD2325F57D30}" srcOrd="7" destOrd="0" presId="urn:microsoft.com/office/officeart/2005/8/layout/cycle1"/>
    <dgm:cxn modelId="{9A90016B-9C29-4341-9280-2813E65BF38D}" type="presParOf" srcId="{8F89C9CC-7B6A-4C67-B925-B17E38B35CB2}" destId="{C3B4DDD8-9FAB-4B09-8422-2C5A83EFABF4}" srcOrd="8" destOrd="0" presId="urn:microsoft.com/office/officeart/2005/8/layout/cycle1"/>
    <dgm:cxn modelId="{3ED5DD7D-C405-4416-9AA3-273D3FB4298F}" type="presParOf" srcId="{8F89C9CC-7B6A-4C67-B925-B17E38B35CB2}" destId="{93A37769-333F-4601-9EB9-2BFA500F3AE1}" srcOrd="9" destOrd="0" presId="urn:microsoft.com/office/officeart/2005/8/layout/cycle1"/>
    <dgm:cxn modelId="{EFD98521-E95A-49F3-B7C0-D6030C8219B9}" type="presParOf" srcId="{8F89C9CC-7B6A-4C67-B925-B17E38B35CB2}" destId="{A6610F45-43F1-4C0E-8BB3-5EAE44C3D6E7}" srcOrd="10" destOrd="0" presId="urn:microsoft.com/office/officeart/2005/8/layout/cycle1"/>
    <dgm:cxn modelId="{D9F16A3A-8F01-4AB0-8373-67279AD356C3}" type="presParOf" srcId="{8F89C9CC-7B6A-4C67-B925-B17E38B35CB2}" destId="{3124FD42-8189-48B5-8704-97BF07DE2630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62C46-6CCD-4D2D-9740-25B194EC8FB7}">
      <dsp:nvSpPr>
        <dsp:cNvPr id="0" name=""/>
        <dsp:cNvSpPr/>
      </dsp:nvSpPr>
      <dsp:spPr>
        <a:xfrm>
          <a:off x="1649592" y="42469"/>
          <a:ext cx="669273" cy="669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000000"/>
              </a:solidFill>
            </a:rPr>
            <a:t>Zidlik</a:t>
          </a:r>
          <a:endParaRPr lang="ru-RU" sz="2000" kern="1200" dirty="0">
            <a:solidFill>
              <a:srgbClr val="000000"/>
            </a:solidFill>
          </a:endParaRPr>
        </a:p>
      </dsp:txBody>
      <dsp:txXfrm>
        <a:off x="1649592" y="42469"/>
        <a:ext cx="669273" cy="669273"/>
      </dsp:txXfrm>
    </dsp:sp>
    <dsp:sp modelId="{3F6BF929-57D5-478B-AA62-849108A34340}">
      <dsp:nvSpPr>
        <dsp:cNvPr id="0" name=""/>
        <dsp:cNvSpPr/>
      </dsp:nvSpPr>
      <dsp:spPr>
        <a:xfrm>
          <a:off x="469479" y="89"/>
          <a:ext cx="1891766" cy="1891766"/>
        </a:xfrm>
        <a:prstGeom prst="circularArrow">
          <a:avLst>
            <a:gd name="adj1" fmla="val 6899"/>
            <a:gd name="adj2" fmla="val 465090"/>
            <a:gd name="adj3" fmla="val 550520"/>
            <a:gd name="adj4" fmla="val 20584390"/>
            <a:gd name="adj5" fmla="val 804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80E57E1-EADC-4AAB-954B-E579B7367244}">
      <dsp:nvSpPr>
        <dsp:cNvPr id="0" name=""/>
        <dsp:cNvSpPr/>
      </dsp:nvSpPr>
      <dsp:spPr>
        <a:xfrm>
          <a:off x="1522450" y="1180203"/>
          <a:ext cx="923557" cy="669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000000"/>
              </a:solidFill>
            </a:rPr>
            <a:t>Sabab</a:t>
          </a:r>
          <a:endParaRPr lang="ru-RU" sz="2000" kern="1200" dirty="0">
            <a:solidFill>
              <a:srgbClr val="000000"/>
            </a:solidFill>
          </a:endParaRPr>
        </a:p>
      </dsp:txBody>
      <dsp:txXfrm>
        <a:off x="1522450" y="1180203"/>
        <a:ext cx="923557" cy="669273"/>
      </dsp:txXfrm>
    </dsp:sp>
    <dsp:sp modelId="{D84B3F72-AB0C-4E18-9AB2-66C990EA560C}">
      <dsp:nvSpPr>
        <dsp:cNvPr id="0" name=""/>
        <dsp:cNvSpPr/>
      </dsp:nvSpPr>
      <dsp:spPr>
        <a:xfrm>
          <a:off x="469479" y="89"/>
          <a:ext cx="1891766" cy="1891766"/>
        </a:xfrm>
        <a:prstGeom prst="circularArrow">
          <a:avLst>
            <a:gd name="adj1" fmla="val 6899"/>
            <a:gd name="adj2" fmla="val 465090"/>
            <a:gd name="adj3" fmla="val 5950520"/>
            <a:gd name="adj4" fmla="val 4941034"/>
            <a:gd name="adj5" fmla="val 804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5E1712-8040-4E4D-B12C-CD2325F57D30}">
      <dsp:nvSpPr>
        <dsp:cNvPr id="0" name=""/>
        <dsp:cNvSpPr/>
      </dsp:nvSpPr>
      <dsp:spPr>
        <a:xfrm>
          <a:off x="511858" y="1180203"/>
          <a:ext cx="669273" cy="669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000000"/>
              </a:solidFill>
            </a:rPr>
            <a:t>Shart</a:t>
          </a:r>
          <a:endParaRPr lang="ru-RU" sz="2000" kern="1200" dirty="0">
            <a:solidFill>
              <a:srgbClr val="000000"/>
            </a:solidFill>
          </a:endParaRPr>
        </a:p>
      </dsp:txBody>
      <dsp:txXfrm>
        <a:off x="511858" y="1180203"/>
        <a:ext cx="669273" cy="669273"/>
      </dsp:txXfrm>
    </dsp:sp>
    <dsp:sp modelId="{C3B4DDD8-9FAB-4B09-8422-2C5A83EFABF4}">
      <dsp:nvSpPr>
        <dsp:cNvPr id="0" name=""/>
        <dsp:cNvSpPr/>
      </dsp:nvSpPr>
      <dsp:spPr>
        <a:xfrm>
          <a:off x="469479" y="89"/>
          <a:ext cx="1891766" cy="1891766"/>
        </a:xfrm>
        <a:prstGeom prst="circularArrow">
          <a:avLst>
            <a:gd name="adj1" fmla="val 6899"/>
            <a:gd name="adj2" fmla="val 465090"/>
            <a:gd name="adj3" fmla="val 11350520"/>
            <a:gd name="adj4" fmla="val 9784390"/>
            <a:gd name="adj5" fmla="val 804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6610F45-43F1-4C0E-8BB3-5EAE44C3D6E7}">
      <dsp:nvSpPr>
        <dsp:cNvPr id="0" name=""/>
        <dsp:cNvSpPr/>
      </dsp:nvSpPr>
      <dsp:spPr>
        <a:xfrm>
          <a:off x="511858" y="42469"/>
          <a:ext cx="669273" cy="669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000000"/>
              </a:solidFill>
            </a:rPr>
            <a:t>Payt</a:t>
          </a:r>
          <a:r>
            <a:rPr lang="en-US" sz="2000" kern="1200" dirty="0" smtClean="0">
              <a:solidFill>
                <a:srgbClr val="000000"/>
              </a:solidFill>
            </a:rPr>
            <a:t> </a:t>
          </a:r>
          <a:endParaRPr lang="ru-RU" sz="2000" kern="1200" dirty="0">
            <a:solidFill>
              <a:srgbClr val="000000"/>
            </a:solidFill>
          </a:endParaRPr>
        </a:p>
      </dsp:txBody>
      <dsp:txXfrm>
        <a:off x="511858" y="42469"/>
        <a:ext cx="669273" cy="669273"/>
      </dsp:txXfrm>
    </dsp:sp>
    <dsp:sp modelId="{3124FD42-8189-48B5-8704-97BF07DE2630}">
      <dsp:nvSpPr>
        <dsp:cNvPr id="0" name=""/>
        <dsp:cNvSpPr/>
      </dsp:nvSpPr>
      <dsp:spPr>
        <a:xfrm>
          <a:off x="469479" y="89"/>
          <a:ext cx="1891766" cy="1891766"/>
        </a:xfrm>
        <a:prstGeom prst="circularArrow">
          <a:avLst>
            <a:gd name="adj1" fmla="val 6899"/>
            <a:gd name="adj2" fmla="val 465090"/>
            <a:gd name="adj3" fmla="val 16750520"/>
            <a:gd name="adj4" fmla="val 15184390"/>
            <a:gd name="adj5" fmla="val 804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tmp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7" y="1535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90" y="295747"/>
            <a:ext cx="3297491" cy="385275"/>
          </a:xfrm>
          <a:prstGeom prst="rect">
            <a:avLst/>
          </a:prstGeom>
        </p:spPr>
        <p:txBody>
          <a:bodyPr vert="horz" wrap="square" lIns="0" tIns="14582" rIns="0" bIns="0" rtlCol="0" anchor="ctr">
            <a:spAutoFit/>
          </a:bodyPr>
          <a:lstStyle/>
          <a:p>
            <a:pPr marL="12680" algn="l">
              <a:spcBef>
                <a:spcPts val="114"/>
              </a:spcBef>
            </a:pPr>
            <a:r>
              <a:rPr lang="en-US" sz="28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800" b="1" spc="5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28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367244" y="1091448"/>
            <a:ext cx="3844629" cy="1306746"/>
          </a:xfrm>
          <a:prstGeom prst="rect">
            <a:avLst/>
          </a:prstGeom>
        </p:spPr>
        <p:txBody>
          <a:bodyPr vert="horz" wrap="square" lIns="0" tIns="13948" rIns="0" bIns="0" rtlCol="0">
            <a:spAutoFit/>
          </a:bodyPr>
          <a:lstStyle/>
          <a:p>
            <a:pPr marL="18386" algn="ctr"/>
            <a:r>
              <a:rPr lang="en-US" sz="2400" b="1" dirty="0" err="1" smtClean="0">
                <a:solidFill>
                  <a:srgbClr val="000000"/>
                </a:solidFill>
                <a:latin typeface="Arial"/>
                <a:cs typeface="Arial"/>
              </a:rPr>
              <a:t>Mavzu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: </a:t>
            </a:r>
            <a:r>
              <a:rPr lang="en-US" sz="2000" b="1" dirty="0" err="1" smtClean="0">
                <a:solidFill>
                  <a:srgbClr val="002060"/>
                </a:solidFill>
                <a:latin typeface="Arial"/>
                <a:cs typeface="Arial"/>
              </a:rPr>
              <a:t>Bog‘lovchisiz</a:t>
            </a:r>
            <a:r>
              <a:rPr lang="en-US" sz="2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/>
                <a:cs typeface="Arial"/>
              </a:rPr>
              <a:t>qo‘shma</a:t>
            </a:r>
            <a:r>
              <a:rPr lang="en-US" sz="2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/>
                <a:cs typeface="Arial"/>
              </a:rPr>
              <a:t>gaplarning</a:t>
            </a:r>
            <a:r>
              <a:rPr lang="en-US" sz="2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/>
                <a:cs typeface="Arial"/>
              </a:rPr>
              <a:t>boshqa</a:t>
            </a:r>
            <a:r>
              <a:rPr lang="en-US" sz="2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/>
                <a:cs typeface="Arial"/>
              </a:rPr>
              <a:t>qo‘shma</a:t>
            </a:r>
            <a:r>
              <a:rPr lang="en-US" sz="2000" b="1" dirty="0" smtClean="0">
                <a:solidFill>
                  <a:srgbClr val="002060"/>
                </a:solidFill>
                <a:latin typeface="Arial"/>
                <a:cs typeface="Arial"/>
              </a:rPr>
              <a:t> gap </a:t>
            </a:r>
            <a:r>
              <a:rPr lang="en-US" sz="2000" b="1" dirty="0" err="1" smtClean="0">
                <a:solidFill>
                  <a:srgbClr val="002060"/>
                </a:solidFill>
                <a:latin typeface="Arial"/>
                <a:cs typeface="Arial"/>
              </a:rPr>
              <a:t>turlari</a:t>
            </a:r>
            <a:r>
              <a:rPr lang="en-US" sz="2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/>
                <a:cs typeface="Arial"/>
              </a:rPr>
              <a:t>bilan</a:t>
            </a:r>
            <a:r>
              <a:rPr lang="en-US" sz="2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/>
                <a:cs typeface="Arial"/>
              </a:rPr>
              <a:t>ma’nodoshligi</a:t>
            </a:r>
            <a:endParaRPr lang="nn-NO" sz="2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104343" y="1245561"/>
            <a:ext cx="267742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>
              <a:solidFill>
                <a:srgbClr val="FF0000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107417" y="2138916"/>
            <a:ext cx="272223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571913" y="215888"/>
            <a:ext cx="727238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571912" y="227771"/>
            <a:ext cx="72723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4571913" y="354808"/>
            <a:ext cx="727238" cy="289164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en-US" sz="1800" b="1" spc="-5" dirty="0" smtClean="0">
                <a:solidFill>
                  <a:srgbClr val="FEFEFE"/>
                </a:solidFill>
                <a:latin typeface="Arial"/>
                <a:cs typeface="Arial"/>
              </a:rPr>
              <a:t> 9-</a:t>
            </a:r>
            <a:r>
              <a:rPr sz="1800" b="1" spc="-5" dirty="0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1800" b="1" dirty="0"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13" y="2916188"/>
            <a:ext cx="5681275" cy="323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268" y="1245561"/>
            <a:ext cx="1422525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9253"/>
          <p:cNvGrpSpPr/>
          <p:nvPr/>
        </p:nvGrpSpPr>
        <p:grpSpPr>
          <a:xfrm>
            <a:off x="251433" y="143880"/>
            <a:ext cx="745174" cy="695754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19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22" name="TextBox 1"/>
          <p:cNvSpPr txBox="1"/>
          <p:nvPr/>
        </p:nvSpPr>
        <p:spPr>
          <a:xfrm>
            <a:off x="515863" y="2398194"/>
            <a:ext cx="35473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1" dirty="0" err="1" smtClean="0">
                <a:solidFill>
                  <a:srgbClr val="000000"/>
                </a:solidFill>
              </a:rPr>
              <a:t>Umirov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Javlon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Muxamedovich</a:t>
            </a:r>
            <a:r>
              <a:rPr lang="en-US" sz="1400" i="1" dirty="0" smtClean="0">
                <a:solidFill>
                  <a:srgbClr val="000000"/>
                </a:solidFill>
              </a:rPr>
              <a:t/>
            </a:r>
            <a:br>
              <a:rPr lang="en-US" sz="1400" i="1" dirty="0" smtClean="0">
                <a:solidFill>
                  <a:srgbClr val="000000"/>
                </a:solidFill>
              </a:rPr>
            </a:br>
            <a:r>
              <a:rPr lang="en-US" sz="1400" i="1" dirty="0" smtClean="0">
                <a:solidFill>
                  <a:srgbClr val="000000"/>
                </a:solidFill>
              </a:rPr>
              <a:t>Toshkent </a:t>
            </a:r>
            <a:r>
              <a:rPr lang="en-US" sz="1400" i="1" dirty="0" err="1" smtClean="0">
                <a:solidFill>
                  <a:srgbClr val="000000"/>
                </a:solidFill>
              </a:rPr>
              <a:t>viloyati</a:t>
            </a:r>
            <a:r>
              <a:rPr lang="en-US" sz="1400" i="1" dirty="0" smtClean="0">
                <a:solidFill>
                  <a:srgbClr val="000000"/>
                </a:solidFill>
              </a:rPr>
              <a:t>  </a:t>
            </a:r>
            <a:r>
              <a:rPr lang="en-US" sz="1400" i="1" dirty="0" err="1" smtClean="0">
                <a:solidFill>
                  <a:srgbClr val="000000"/>
                </a:solidFill>
              </a:rPr>
              <a:t>O‘rta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Chirchiq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tumani</a:t>
            </a:r>
            <a:r>
              <a:rPr lang="en-US" sz="1400" i="1" dirty="0" smtClean="0">
                <a:solidFill>
                  <a:srgbClr val="000000"/>
                </a:solidFill>
              </a:rPr>
              <a:t> 21-umumiy </a:t>
            </a:r>
            <a:r>
              <a:rPr lang="en-US" sz="1400" i="1" dirty="0" err="1" smtClean="0">
                <a:solidFill>
                  <a:srgbClr val="000000"/>
                </a:solidFill>
              </a:rPr>
              <a:t>o‘rta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ta’lim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maktabi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o‘qituvchisi</a:t>
            </a:r>
            <a:endParaRPr lang="ru-RU" sz="1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2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/>
              <a:t>155-mashq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421" y="575928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2. Sir </a:t>
            </a:r>
            <a:r>
              <a:rPr lang="en-US" sz="2000" dirty="0" err="1">
                <a:solidFill>
                  <a:srgbClr val="000000"/>
                </a:solidFill>
              </a:rPr>
              <a:t>ko‘p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olam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qa’rida</a:t>
            </a:r>
            <a:r>
              <a:rPr lang="en-US" sz="2000" b="1" dirty="0">
                <a:solidFill>
                  <a:srgbClr val="0000FF"/>
                </a:solidFill>
              </a:rPr>
              <a:t>,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Mo‘jizaga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olam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421" y="1404020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Sir </a:t>
            </a:r>
            <a:r>
              <a:rPr lang="en-US" sz="2000" dirty="0" err="1">
                <a:solidFill>
                  <a:srgbClr val="000000"/>
                </a:solidFill>
              </a:rPr>
              <a:t>ko‘p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olam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qa’rida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b="1" dirty="0" err="1" smtClean="0">
                <a:solidFill>
                  <a:srgbClr val="0000FF"/>
                </a:solidFill>
              </a:rPr>
              <a:t>shuning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uchun</a:t>
            </a:r>
            <a:r>
              <a:rPr lang="en-US" sz="2000" b="1" dirty="0" smtClean="0">
                <a:solidFill>
                  <a:srgbClr val="0000FF"/>
                </a:solidFill>
              </a:rPr>
              <a:t>  </a:t>
            </a:r>
            <a:r>
              <a:rPr lang="en-US" sz="2000" dirty="0" err="1" smtClean="0">
                <a:solidFill>
                  <a:srgbClr val="000000"/>
                </a:solidFill>
              </a:rPr>
              <a:t>mo‘jizaga</a:t>
            </a:r>
            <a:r>
              <a:rPr lang="en-US" sz="2000" dirty="0" smtClean="0">
                <a:solidFill>
                  <a:srgbClr val="000000"/>
                </a:solidFill>
              </a:rPr>
              <a:t>  </a:t>
            </a:r>
            <a:r>
              <a:rPr lang="en-US" sz="2000" dirty="0" err="1" smtClean="0">
                <a:solidFill>
                  <a:srgbClr val="000000"/>
                </a:solidFill>
              </a:rPr>
              <a:t>kon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olam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421" y="2552082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Sir </a:t>
            </a:r>
            <a:r>
              <a:rPr lang="en-US" sz="2000" dirty="0" err="1">
                <a:solidFill>
                  <a:srgbClr val="000000"/>
                </a:solidFill>
              </a:rPr>
              <a:t>ko‘p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olam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qa’rida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va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mo‘jizaga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kon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olam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2637409" y="1007976"/>
            <a:ext cx="422336" cy="489204"/>
          </a:xfrm>
          <a:prstGeom prst="downArrow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2668557" y="2102948"/>
            <a:ext cx="422336" cy="489204"/>
          </a:xfrm>
          <a:prstGeom prst="downArrow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87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2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/>
              <a:t>156-mashq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421" y="696134"/>
            <a:ext cx="5472608" cy="707886"/>
          </a:xfrm>
          <a:prstGeom prst="rect">
            <a:avLst/>
          </a:prstGeom>
          <a:noFill/>
          <a:ln>
            <a:solidFill>
              <a:srgbClr val="CC3399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 </a:t>
            </a:r>
            <a:r>
              <a:rPr lang="en-US" sz="2000" dirty="0" err="1" smtClean="0">
                <a:solidFill>
                  <a:srgbClr val="000000"/>
                </a:solidFill>
              </a:rPr>
              <a:t>Bilim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bilan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kishining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martabasi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oshadi</a:t>
            </a:r>
            <a:r>
              <a:rPr lang="en-US" sz="2000" b="1" dirty="0" smtClean="0">
                <a:solidFill>
                  <a:srgbClr val="000000"/>
                </a:solidFill>
              </a:rPr>
              <a:t>,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ilmsizlik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kishini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tubanlashtiradi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421" y="2064286"/>
            <a:ext cx="5472608" cy="707886"/>
          </a:xfrm>
          <a:prstGeom prst="rect">
            <a:avLst/>
          </a:prstGeom>
          <a:noFill/>
          <a:ln>
            <a:solidFill>
              <a:srgbClr val="CC3399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</a:t>
            </a:r>
            <a:r>
              <a:rPr lang="en-US" sz="2000" dirty="0" err="1" smtClean="0">
                <a:solidFill>
                  <a:srgbClr val="000000"/>
                </a:solidFill>
              </a:rPr>
              <a:t>Bilim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bilan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kishining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martabasi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oshadi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ilmsizlik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esa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kishini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tubanlashtiradi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2555689" y="1433724"/>
            <a:ext cx="484632" cy="582364"/>
          </a:xfrm>
          <a:prstGeom prst="downArrow">
            <a:avLst/>
          </a:prstGeom>
          <a:solidFill>
            <a:srgbClr val="DF85FF"/>
          </a:solidFill>
          <a:ln>
            <a:solidFill>
              <a:srgbClr val="C215FF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97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/>
              <a:t>156-mashq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421" y="575928"/>
            <a:ext cx="5472608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 </a:t>
            </a:r>
            <a:r>
              <a:rPr lang="en-US" sz="2000" dirty="0" err="1" smtClean="0">
                <a:solidFill>
                  <a:srgbClr val="000000"/>
                </a:solidFill>
              </a:rPr>
              <a:t>Saxovatsiz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kishi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mevasiz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daraxtdir</a:t>
            </a:r>
            <a:r>
              <a:rPr lang="en-US" sz="2000" b="1" dirty="0">
                <a:solidFill>
                  <a:srgbClr val="C00000"/>
                </a:solidFill>
              </a:rPr>
              <a:t>,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mevasiz</a:t>
            </a:r>
            <a:endParaRPr lang="en-US" sz="2000" dirty="0">
              <a:solidFill>
                <a:srgbClr val="000000"/>
              </a:solidFill>
            </a:endParaRPr>
          </a:p>
          <a:p>
            <a:pPr algn="just"/>
            <a:r>
              <a:rPr lang="en-US" sz="2000" dirty="0" err="1">
                <a:solidFill>
                  <a:srgbClr val="000000"/>
                </a:solidFill>
              </a:rPr>
              <a:t>daraxtdan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ortiq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naf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kutma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421" y="1464992"/>
            <a:ext cx="2592288" cy="1631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   </a:t>
            </a:r>
            <a:r>
              <a:rPr lang="en-US" sz="2000" dirty="0" err="1" smtClean="0">
                <a:solidFill>
                  <a:srgbClr val="000000"/>
                </a:solidFill>
              </a:rPr>
              <a:t>Saxovatsiz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kishi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   </a:t>
            </a:r>
            <a:r>
              <a:rPr lang="en-US" sz="2000" dirty="0" err="1" smtClean="0">
                <a:solidFill>
                  <a:srgbClr val="000000"/>
                </a:solidFill>
              </a:rPr>
              <a:t>mevasiz</a:t>
            </a:r>
            <a:r>
              <a:rPr lang="en-US" sz="2000" dirty="0" smtClean="0">
                <a:solidFill>
                  <a:srgbClr val="000000"/>
                </a:solidFill>
              </a:rPr>
              <a:t>  </a:t>
            </a:r>
            <a:r>
              <a:rPr lang="en-US" sz="2000" dirty="0" err="1" smtClean="0">
                <a:solidFill>
                  <a:srgbClr val="000000"/>
                </a:solidFill>
              </a:rPr>
              <a:t>daraxtdir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b="1" dirty="0" err="1">
                <a:solidFill>
                  <a:srgbClr val="C00000"/>
                </a:solidFill>
              </a:rPr>
              <a:t>shuning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uchun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mevasiz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daraxtdan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ortiq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naf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kutma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7737" y="1772769"/>
            <a:ext cx="2592288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   </a:t>
            </a:r>
            <a:r>
              <a:rPr lang="en-US" sz="2000" dirty="0" err="1" smtClean="0">
                <a:solidFill>
                  <a:srgbClr val="000000"/>
                </a:solidFill>
              </a:rPr>
              <a:t>Saxovatsiz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kishi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   </a:t>
            </a:r>
            <a:r>
              <a:rPr lang="en-US" sz="2000" dirty="0" err="1" smtClean="0">
                <a:solidFill>
                  <a:srgbClr val="000000"/>
                </a:solidFill>
              </a:rPr>
              <a:t>mevasiz</a:t>
            </a:r>
            <a:r>
              <a:rPr lang="en-US" sz="2000" dirty="0" smtClean="0">
                <a:solidFill>
                  <a:srgbClr val="000000"/>
                </a:solidFill>
              </a:rPr>
              <a:t>  </a:t>
            </a:r>
            <a:r>
              <a:rPr lang="en-US" sz="2000" dirty="0" err="1" smtClean="0">
                <a:solidFill>
                  <a:srgbClr val="000000"/>
                </a:solidFill>
              </a:rPr>
              <a:t>daraxtdir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mevasiz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daraxtdan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esa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ortiq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naf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kutma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735709" y="1283814"/>
            <a:ext cx="1224136" cy="3362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959845" y="1283814"/>
            <a:ext cx="504056" cy="4889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20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/>
              <a:t>158-mashq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425" y="607866"/>
            <a:ext cx="5364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1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Sizning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qistovingiz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bilan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ko‘nishga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ko‘ndim</a:t>
            </a:r>
            <a:r>
              <a:rPr lang="en-US" sz="2000" dirty="0">
                <a:solidFill>
                  <a:srgbClr val="000000"/>
                </a:solidFill>
              </a:rPr>
              <a:t>-u, </a:t>
            </a:r>
            <a:r>
              <a:rPr lang="en-US" sz="2000" dirty="0" err="1">
                <a:solidFill>
                  <a:srgbClr val="000000"/>
                </a:solidFill>
              </a:rPr>
              <a:t>lekin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o‘sha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kundan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beri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o‘zimga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kelolmayman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4297" y="2120034"/>
            <a:ext cx="5292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 err="1" smtClean="0">
                <a:solidFill>
                  <a:srgbClr val="000000"/>
                </a:solidFill>
              </a:rPr>
              <a:t>Qo‘shma</a:t>
            </a:r>
            <a:r>
              <a:rPr lang="en-US" sz="2000" b="1" i="1" dirty="0" smtClean="0">
                <a:solidFill>
                  <a:srgbClr val="000000"/>
                </a:solidFill>
              </a:rPr>
              <a:t> gap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turi</a:t>
            </a:r>
            <a:r>
              <a:rPr lang="en-US" sz="2000" b="1" i="1" dirty="0" smtClean="0">
                <a:solidFill>
                  <a:srgbClr val="000000"/>
                </a:solidFill>
              </a:rPr>
              <a:t>: </a:t>
            </a:r>
            <a:r>
              <a:rPr lang="en-US" sz="2000" i="1" dirty="0" err="1" smtClean="0">
                <a:solidFill>
                  <a:srgbClr val="000000"/>
                </a:solidFill>
              </a:rPr>
              <a:t>bog‘langan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qo‘shma</a:t>
            </a:r>
            <a:r>
              <a:rPr lang="en-US" sz="2000" i="1" dirty="0" smtClean="0">
                <a:solidFill>
                  <a:srgbClr val="000000"/>
                </a:solidFill>
              </a:rPr>
              <a:t> gap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433" y="1674473"/>
            <a:ext cx="5292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 err="1" smtClean="0">
                <a:solidFill>
                  <a:srgbClr val="000000"/>
                </a:solidFill>
              </a:rPr>
              <a:t>Bog‘lovchi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vosita</a:t>
            </a:r>
            <a:r>
              <a:rPr lang="en-US" sz="2000" b="1" i="1" dirty="0" smtClean="0">
                <a:solidFill>
                  <a:srgbClr val="000000"/>
                </a:solidFill>
              </a:rPr>
              <a:t>: </a:t>
            </a:r>
            <a:r>
              <a:rPr lang="en-US" sz="2000" i="1" dirty="0" err="1" smtClean="0">
                <a:solidFill>
                  <a:srgbClr val="000000"/>
                </a:solidFill>
              </a:rPr>
              <a:t>lekin</a:t>
            </a:r>
            <a:endParaRPr lang="en-US" sz="2000" i="1" dirty="0" smtClean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33" y="2552082"/>
            <a:ext cx="5292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 err="1" smtClean="0">
                <a:solidFill>
                  <a:srgbClr val="000000"/>
                </a:solidFill>
              </a:rPr>
              <a:t>Munosabat</a:t>
            </a:r>
            <a:r>
              <a:rPr lang="en-US" sz="2000" b="1" i="1" dirty="0" smtClean="0">
                <a:solidFill>
                  <a:srgbClr val="000000"/>
                </a:solidFill>
              </a:rPr>
              <a:t>: </a:t>
            </a:r>
            <a:r>
              <a:rPr lang="en-US" sz="2000" i="1" dirty="0" err="1" smtClean="0">
                <a:solidFill>
                  <a:srgbClr val="000000"/>
                </a:solidFill>
              </a:rPr>
              <a:t>zidlik</a:t>
            </a:r>
            <a:endParaRPr lang="en-US" sz="2000" i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7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/>
              <a:t>158-mashq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425" y="607866"/>
            <a:ext cx="5364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2. U </a:t>
            </a:r>
            <a:r>
              <a:rPr lang="en-US" sz="2000" dirty="0" err="1">
                <a:solidFill>
                  <a:srgbClr val="000000"/>
                </a:solidFill>
              </a:rPr>
              <a:t>bir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narsa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demoqchi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bo‘lib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geologlar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tomonga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o‘girildi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lekin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ular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ancha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olislab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ketishgan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edi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4297" y="2120034"/>
            <a:ext cx="5292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 err="1" smtClean="0">
                <a:solidFill>
                  <a:srgbClr val="000000"/>
                </a:solidFill>
              </a:rPr>
              <a:t>Qo‘shma</a:t>
            </a:r>
            <a:r>
              <a:rPr lang="en-US" sz="2000" b="1" i="1" dirty="0" smtClean="0">
                <a:solidFill>
                  <a:srgbClr val="000000"/>
                </a:solidFill>
              </a:rPr>
              <a:t> gap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turi</a:t>
            </a:r>
            <a:r>
              <a:rPr lang="en-US" sz="2000" b="1" i="1" dirty="0" smtClean="0">
                <a:solidFill>
                  <a:srgbClr val="000000"/>
                </a:solidFill>
              </a:rPr>
              <a:t>: </a:t>
            </a:r>
            <a:r>
              <a:rPr lang="en-US" sz="2000" i="1" dirty="0" err="1" smtClean="0">
                <a:solidFill>
                  <a:srgbClr val="000000"/>
                </a:solidFill>
              </a:rPr>
              <a:t>bog‘langan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qo‘shma</a:t>
            </a:r>
            <a:r>
              <a:rPr lang="en-US" sz="2000" i="1" dirty="0" smtClean="0">
                <a:solidFill>
                  <a:srgbClr val="000000"/>
                </a:solidFill>
              </a:rPr>
              <a:t> gap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433" y="1674473"/>
            <a:ext cx="5292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 err="1" smtClean="0">
                <a:solidFill>
                  <a:srgbClr val="000000"/>
                </a:solidFill>
              </a:rPr>
              <a:t>Bog‘lovchi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vosita</a:t>
            </a:r>
            <a:r>
              <a:rPr lang="en-US" sz="2000" b="1" i="1" dirty="0" smtClean="0">
                <a:solidFill>
                  <a:srgbClr val="000000"/>
                </a:solidFill>
              </a:rPr>
              <a:t>: </a:t>
            </a:r>
            <a:r>
              <a:rPr lang="en-US" sz="2000" i="1" dirty="0" err="1" smtClean="0">
                <a:solidFill>
                  <a:srgbClr val="000000"/>
                </a:solidFill>
              </a:rPr>
              <a:t>lekin</a:t>
            </a:r>
            <a:endParaRPr lang="en-US" sz="2000" i="1" dirty="0" smtClean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33" y="2552082"/>
            <a:ext cx="5292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 err="1" smtClean="0">
                <a:solidFill>
                  <a:srgbClr val="000000"/>
                </a:solidFill>
              </a:rPr>
              <a:t>Munosabat</a:t>
            </a:r>
            <a:r>
              <a:rPr lang="en-US" sz="2000" b="1" i="1" dirty="0" smtClean="0">
                <a:solidFill>
                  <a:srgbClr val="000000"/>
                </a:solidFill>
              </a:rPr>
              <a:t>: </a:t>
            </a:r>
            <a:r>
              <a:rPr lang="en-US" sz="2000" i="1" dirty="0" err="1" smtClean="0">
                <a:solidFill>
                  <a:srgbClr val="000000"/>
                </a:solidFill>
              </a:rPr>
              <a:t>zidlik</a:t>
            </a:r>
            <a:endParaRPr lang="en-US" sz="2000" i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29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Lug‘at</a:t>
            </a:r>
            <a:r>
              <a:rPr lang="en-US" sz="2400" dirty="0" smtClean="0"/>
              <a:t> </a:t>
            </a:r>
            <a:r>
              <a:rPr lang="en-US" sz="2400" dirty="0" err="1" smtClean="0"/>
              <a:t>ustida</a:t>
            </a:r>
            <a:r>
              <a:rPr lang="en-US" sz="2400" dirty="0" smtClean="0"/>
              <a:t> </a:t>
            </a:r>
            <a:r>
              <a:rPr lang="en-US" sz="2400" dirty="0" err="1" smtClean="0"/>
              <a:t>ishlash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581843"/>
              </p:ext>
            </p:extLst>
          </p:nvPr>
        </p:nvGraphicFramePr>
        <p:xfrm>
          <a:off x="107417" y="575928"/>
          <a:ext cx="5544615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018"/>
                <a:gridCol w="4369597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solidFill>
                            <a:srgbClr val="002060"/>
                          </a:solidFill>
                        </a:rPr>
                        <a:t>Geolog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dirty="0" err="1" smtClean="0">
                          <a:solidFill>
                            <a:srgbClr val="002060"/>
                          </a:solidFill>
                        </a:rPr>
                        <a:t>Yer</a:t>
                      </a:r>
                      <a:r>
                        <a:rPr lang="en-US" sz="1800" b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rgbClr val="002060"/>
                          </a:solidFill>
                        </a:rPr>
                        <a:t>po‘sti</a:t>
                      </a:r>
                      <a:r>
                        <a:rPr lang="en-US" sz="1800" b="0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1800" b="0" dirty="0" err="1" smtClean="0">
                          <a:solidFill>
                            <a:srgbClr val="002060"/>
                          </a:solidFill>
                        </a:rPr>
                        <a:t>Yerning</a:t>
                      </a:r>
                      <a:r>
                        <a:rPr lang="en-US" sz="1800" b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rgbClr val="002060"/>
                          </a:solidFill>
                        </a:rPr>
                        <a:t>tuzilishi</a:t>
                      </a:r>
                      <a:r>
                        <a:rPr lang="en-US" sz="1800" b="0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1800" b="0" dirty="0" err="1" smtClean="0">
                          <a:solidFill>
                            <a:srgbClr val="002060"/>
                          </a:solidFill>
                        </a:rPr>
                        <a:t>tarkibi</a:t>
                      </a:r>
                      <a:r>
                        <a:rPr lang="en-US" sz="1800" b="0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1800" b="0" dirty="0" err="1" smtClean="0">
                          <a:solidFill>
                            <a:srgbClr val="002060"/>
                          </a:solidFill>
                        </a:rPr>
                        <a:t>harakatlari</a:t>
                      </a:r>
                      <a:r>
                        <a:rPr lang="en-US" sz="1800" b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rgbClr val="002060"/>
                          </a:solidFill>
                        </a:rPr>
                        <a:t>va</a:t>
                      </a:r>
                      <a:r>
                        <a:rPr lang="en-US" sz="1800" b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rgbClr val="002060"/>
                          </a:solidFill>
                        </a:rPr>
                        <a:t>rivojlanish</a:t>
                      </a:r>
                      <a:r>
                        <a:rPr lang="en-US" sz="1800" b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rgbClr val="002060"/>
                          </a:solidFill>
                        </a:rPr>
                        <a:t>tarixini</a:t>
                      </a:r>
                      <a:r>
                        <a:rPr lang="en-US" sz="1800" b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rgbClr val="002060"/>
                          </a:solidFill>
                        </a:rPr>
                        <a:t>o‘rganuvchilar</a:t>
                      </a:r>
                      <a:endParaRPr lang="ru-RU" sz="18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</a:rPr>
                        <a:t>Saxovat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solidFill>
                            <a:srgbClr val="002060"/>
                          </a:solidFill>
                        </a:rPr>
                        <a:t>saxiylik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; </a:t>
                      </a:r>
                      <a:r>
                        <a:rPr lang="en-US" sz="1800" dirty="0" err="1" smtClean="0">
                          <a:solidFill>
                            <a:srgbClr val="002060"/>
                          </a:solidFill>
                        </a:rPr>
                        <a:t>karam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</a:rPr>
                        <a:t>Yondash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2060"/>
                          </a:solidFill>
                        </a:rPr>
                        <a:t>biroz</a:t>
                      </a: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2060"/>
                          </a:solidFill>
                        </a:rPr>
                        <a:t>yaqiniga</a:t>
                      </a: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2060"/>
                          </a:solidFill>
                        </a:rPr>
                        <a:t>kelmoq</a:t>
                      </a: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1800" baseline="0" dirty="0" err="1" smtClean="0">
                          <a:solidFill>
                            <a:srgbClr val="002060"/>
                          </a:solidFill>
                        </a:rPr>
                        <a:t>yaqinlashmoq</a:t>
                      </a: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</a:rPr>
                        <a:t>;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 (</a:t>
                      </a:r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</a:rPr>
                        <a:t>yondosh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2060"/>
                          </a:solidFill>
                        </a:rPr>
                        <a:t>so‘zi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2060"/>
                          </a:solidFill>
                        </a:rPr>
                        <a:t>bilan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2060"/>
                          </a:solidFill>
                        </a:rPr>
                        <a:t>paronim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</a:rPr>
                        <a:t>Poygak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 (</a:t>
                      </a:r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</a:rPr>
                        <a:t>poygah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solidFill>
                            <a:srgbClr val="002060"/>
                          </a:solidFill>
                        </a:rPr>
                        <a:t>xonaning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2060"/>
                          </a:solidFill>
                        </a:rPr>
                        <a:t>eshik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2060"/>
                          </a:solidFill>
                        </a:rPr>
                        <a:t>oldi</a:t>
                      </a: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2060"/>
                          </a:solidFill>
                        </a:rPr>
                        <a:t>qismi</a:t>
                      </a: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</a:rPr>
                        <a:t>; </a:t>
                      </a:r>
                      <a:r>
                        <a:rPr lang="en-US" sz="1800" baseline="0" dirty="0" err="1" smtClean="0">
                          <a:solidFill>
                            <a:srgbClr val="002060"/>
                          </a:solidFill>
                        </a:rPr>
                        <a:t>kavush</a:t>
                      </a: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2060"/>
                          </a:solidFill>
                        </a:rPr>
                        <a:t>yechiladigan</a:t>
                      </a: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</a:rPr>
                        <a:t> joy; </a:t>
                      </a:r>
                      <a:r>
                        <a:rPr lang="en-US" sz="1800" baseline="0" dirty="0" err="1" smtClean="0">
                          <a:solidFill>
                            <a:srgbClr val="002060"/>
                          </a:solidFill>
                        </a:rPr>
                        <a:t>to‘rning</a:t>
                      </a: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2060"/>
                          </a:solidFill>
                        </a:rPr>
                        <a:t>aksi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788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Savol</a:t>
            </a:r>
            <a:r>
              <a:rPr lang="en-US" sz="2400" dirty="0" smtClean="0"/>
              <a:t> </a:t>
            </a:r>
            <a:r>
              <a:rPr lang="en-US" sz="2400" dirty="0" err="1" smtClean="0"/>
              <a:t>va</a:t>
            </a:r>
            <a:r>
              <a:rPr lang="en-US" sz="2400" dirty="0" smtClean="0"/>
              <a:t> </a:t>
            </a:r>
            <a:r>
              <a:rPr lang="en-US" sz="2400" dirty="0" err="1" smtClean="0"/>
              <a:t>topshiriqlar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421" y="607866"/>
            <a:ext cx="54726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</a:rPr>
              <a:t>1. </a:t>
            </a:r>
            <a:r>
              <a:rPr lang="en-US" sz="1800" dirty="0" err="1">
                <a:solidFill>
                  <a:srgbClr val="000000"/>
                </a:solidFill>
              </a:rPr>
              <a:t>Nima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uchun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qo‘shma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gaplar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qismlarini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bog‘lovchi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vositalarda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ma’nodoshlik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vazifadoshlik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mavjud</a:t>
            </a:r>
            <a:r>
              <a:rPr lang="en-US" sz="1800" dirty="0">
                <a:solidFill>
                  <a:srgbClr val="000000"/>
                </a:solidFill>
              </a:rPr>
              <a:t>?</a:t>
            </a:r>
          </a:p>
          <a:p>
            <a:pPr algn="just"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</a:rPr>
              <a:t>2. </a:t>
            </a:r>
            <a:r>
              <a:rPr lang="en-US" sz="1800" dirty="0" err="1">
                <a:solidFill>
                  <a:srgbClr val="000000"/>
                </a:solidFill>
              </a:rPr>
              <a:t>Qo‘shma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gaplar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qismlarini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bog‘lovchi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vositalar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ma’nodoshligining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</a:rPr>
              <a:t>lug‘aviy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</a:rPr>
              <a:t>ma’nodoshlik</a:t>
            </a:r>
            <a:r>
              <a:rPr lang="en-US" sz="1800" i="1" dirty="0" smtClean="0">
                <a:solidFill>
                  <a:srgbClr val="0000FF"/>
                </a:solidFill>
              </a:rPr>
              <a:t> (</a:t>
            </a:r>
            <a:r>
              <a:rPr lang="en-US" sz="1800" i="1" dirty="0" err="1">
                <a:solidFill>
                  <a:srgbClr val="0000FF"/>
                </a:solidFill>
              </a:rPr>
              <a:t>chiroyli</a:t>
            </a:r>
            <a:r>
              <a:rPr lang="en-US" sz="1800" i="1" dirty="0">
                <a:solidFill>
                  <a:srgbClr val="0000FF"/>
                </a:solidFill>
              </a:rPr>
              <a:t> // </a:t>
            </a:r>
            <a:r>
              <a:rPr lang="en-US" sz="1800" i="1" dirty="0" err="1">
                <a:solidFill>
                  <a:srgbClr val="0000FF"/>
                </a:solidFill>
              </a:rPr>
              <a:t>go‘zal</a:t>
            </a:r>
            <a:r>
              <a:rPr lang="en-US" sz="1800" i="1" dirty="0">
                <a:solidFill>
                  <a:srgbClr val="0000FF"/>
                </a:solidFill>
              </a:rPr>
              <a:t>), </a:t>
            </a:r>
            <a:r>
              <a:rPr lang="en-US" sz="1800" dirty="0" err="1" smtClean="0">
                <a:solidFill>
                  <a:srgbClr val="FF0000"/>
                </a:solidFill>
              </a:rPr>
              <a:t>grammatik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ma’nodoshlik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i="1" dirty="0">
                <a:solidFill>
                  <a:srgbClr val="FF0000"/>
                </a:solidFill>
              </a:rPr>
              <a:t>(</a:t>
            </a:r>
            <a:r>
              <a:rPr lang="en-US" sz="1800" i="1" dirty="0" err="1">
                <a:solidFill>
                  <a:srgbClr val="FF0000"/>
                </a:solidFill>
              </a:rPr>
              <a:t>akamga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oldim</a:t>
            </a:r>
            <a:r>
              <a:rPr lang="en-US" sz="1800" i="1" dirty="0">
                <a:solidFill>
                  <a:srgbClr val="FF0000"/>
                </a:solidFill>
              </a:rPr>
              <a:t> // </a:t>
            </a:r>
            <a:r>
              <a:rPr lang="en-US" sz="1800" i="1" dirty="0" err="1">
                <a:solidFill>
                  <a:srgbClr val="FF0000"/>
                </a:solidFill>
              </a:rPr>
              <a:t>akam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uchun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oldim</a:t>
            </a:r>
            <a:r>
              <a:rPr lang="en-US" sz="1800" i="1" dirty="0">
                <a:solidFill>
                  <a:srgbClr val="FF0000"/>
                </a:solidFill>
              </a:rPr>
              <a:t>)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bilan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qanday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aloqasi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bor</a:t>
            </a:r>
            <a:r>
              <a:rPr lang="en-US" sz="1800" dirty="0">
                <a:solidFill>
                  <a:srgbClr val="000000"/>
                </a:solidFill>
              </a:rPr>
              <a:t>?</a:t>
            </a:r>
          </a:p>
          <a:p>
            <a:pPr algn="just"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</a:rPr>
              <a:t>3. </a:t>
            </a:r>
            <a:r>
              <a:rPr lang="en-US" sz="1800" dirty="0" err="1">
                <a:solidFill>
                  <a:srgbClr val="000000"/>
                </a:solidFill>
              </a:rPr>
              <a:t>Ohang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teng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bog‘lovchi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bog‘lovchi-yuklamalar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vazifadoshligiga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misollar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keltiring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  <a:endParaRPr lang="en-US" sz="1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70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Mustaqil</a:t>
            </a:r>
            <a:r>
              <a:rPr lang="en-US" sz="2400" dirty="0" smtClean="0"/>
              <a:t> </a:t>
            </a:r>
            <a:r>
              <a:rPr lang="en-US" sz="2400" dirty="0" err="1" smtClean="0"/>
              <a:t>bajarish</a:t>
            </a:r>
            <a:r>
              <a:rPr lang="en-US" sz="2400" dirty="0" smtClean="0"/>
              <a:t> </a:t>
            </a:r>
            <a:r>
              <a:rPr lang="en-US" sz="2400" dirty="0" err="1" smtClean="0"/>
              <a:t>uchun</a:t>
            </a:r>
            <a:r>
              <a:rPr lang="en-US" sz="2400" dirty="0" smtClean="0"/>
              <a:t> </a:t>
            </a:r>
            <a:r>
              <a:rPr lang="en-US" sz="2400" dirty="0" err="1" smtClean="0"/>
              <a:t>topshiriq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421" y="611932"/>
            <a:ext cx="547260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00"/>
                </a:solidFill>
              </a:rPr>
              <a:t>    </a:t>
            </a:r>
            <a:r>
              <a:rPr lang="en-US" sz="2000" b="1" smtClean="0">
                <a:solidFill>
                  <a:srgbClr val="000000"/>
                </a:solidFill>
              </a:rPr>
              <a:t>159-mashq. </a:t>
            </a:r>
            <a:r>
              <a:rPr lang="en-US" sz="2000" smtClean="0">
                <a:solidFill>
                  <a:srgbClr val="000000"/>
                </a:solidFill>
              </a:rPr>
              <a:t>Berilgan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qo‘shma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gaplar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qismlari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orasiga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turli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bog‘lovchi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vositalarni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qo‘yib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bir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necha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qo‘shma</a:t>
            </a:r>
            <a:r>
              <a:rPr lang="en-US" sz="2000" dirty="0">
                <a:solidFill>
                  <a:srgbClr val="000000"/>
                </a:solidFill>
              </a:rPr>
              <a:t> gap </a:t>
            </a:r>
            <a:r>
              <a:rPr lang="en-US" sz="2000" dirty="0" err="1">
                <a:solidFill>
                  <a:srgbClr val="000000"/>
                </a:solidFill>
              </a:rPr>
              <a:t>turlarini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hosil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qiling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yozing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endParaRPr lang="en-US" sz="1000" dirty="0" smtClean="0">
              <a:solidFill>
                <a:srgbClr val="000000"/>
              </a:solidFill>
            </a:endParaRPr>
          </a:p>
          <a:p>
            <a:r>
              <a:rPr lang="en-US" sz="2000" i="1" dirty="0" smtClean="0">
                <a:solidFill>
                  <a:srgbClr val="000000"/>
                </a:solidFill>
              </a:rPr>
              <a:t>1</a:t>
            </a:r>
            <a:r>
              <a:rPr lang="en-US" sz="2000" i="1" dirty="0">
                <a:solidFill>
                  <a:srgbClr val="000000"/>
                </a:solidFill>
              </a:rPr>
              <a:t>. </a:t>
            </a:r>
            <a:r>
              <a:rPr lang="en-US" sz="2000" i="1" dirty="0" err="1">
                <a:solidFill>
                  <a:srgbClr val="000000"/>
                </a:solidFill>
              </a:rPr>
              <a:t>Zal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jim</a:t>
            </a:r>
            <a:r>
              <a:rPr lang="en-US" sz="2000" i="1" dirty="0">
                <a:solidFill>
                  <a:srgbClr val="000000"/>
                </a:solidFill>
              </a:rPr>
              <a:t>, </a:t>
            </a:r>
            <a:r>
              <a:rPr lang="en-US" sz="2000" i="1" dirty="0" err="1">
                <a:solidFill>
                  <a:srgbClr val="000000"/>
                </a:solidFill>
              </a:rPr>
              <a:t>xalq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parda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ochilishini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kutar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edi</a:t>
            </a:r>
            <a:r>
              <a:rPr lang="en-US" sz="2000" i="1" dirty="0">
                <a:solidFill>
                  <a:srgbClr val="000000"/>
                </a:solidFill>
              </a:rPr>
              <a:t>. </a:t>
            </a:r>
            <a:r>
              <a:rPr lang="en-US" sz="2000" i="1" dirty="0" smtClean="0">
                <a:solidFill>
                  <a:srgbClr val="000000"/>
                </a:solidFill>
              </a:rPr>
              <a:t>             					(</a:t>
            </a:r>
            <a:r>
              <a:rPr lang="en-US" sz="2000" i="1" dirty="0">
                <a:solidFill>
                  <a:srgbClr val="000000"/>
                </a:solidFill>
              </a:rPr>
              <a:t>Abdulla </a:t>
            </a:r>
            <a:r>
              <a:rPr lang="en-US" sz="2000" i="1" dirty="0" err="1">
                <a:solidFill>
                  <a:srgbClr val="000000"/>
                </a:solidFill>
              </a:rPr>
              <a:t>Qahhor</a:t>
            </a:r>
            <a:r>
              <a:rPr lang="en-US" sz="2000" i="1" dirty="0">
                <a:solidFill>
                  <a:srgbClr val="000000"/>
                </a:solidFill>
              </a:rPr>
              <a:t>)</a:t>
            </a:r>
          </a:p>
          <a:p>
            <a:r>
              <a:rPr lang="en-US" sz="2000" i="1" dirty="0">
                <a:solidFill>
                  <a:srgbClr val="000000"/>
                </a:solidFill>
              </a:rPr>
              <a:t>2. </a:t>
            </a:r>
            <a:r>
              <a:rPr lang="en-US" sz="2000" i="1" dirty="0" err="1">
                <a:solidFill>
                  <a:srgbClr val="000000"/>
                </a:solidFill>
              </a:rPr>
              <a:t>Qo‘shning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tinch</a:t>
            </a:r>
            <a:r>
              <a:rPr lang="en-US" sz="2000" i="1" dirty="0">
                <a:solidFill>
                  <a:srgbClr val="000000"/>
                </a:solidFill>
              </a:rPr>
              <a:t> – </a:t>
            </a:r>
            <a:r>
              <a:rPr lang="en-US" sz="2000" i="1" dirty="0" err="1">
                <a:solidFill>
                  <a:srgbClr val="000000"/>
                </a:solidFill>
              </a:rPr>
              <a:t>sen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tinch</a:t>
            </a:r>
            <a:r>
              <a:rPr lang="en-US" sz="2000" i="1" dirty="0">
                <a:solidFill>
                  <a:srgbClr val="000000"/>
                </a:solidFill>
              </a:rPr>
              <a:t>. (</a:t>
            </a:r>
            <a:r>
              <a:rPr lang="en-US" sz="2000" i="1" dirty="0" err="1">
                <a:solidFill>
                  <a:srgbClr val="000000"/>
                </a:solidFill>
              </a:rPr>
              <a:t>Maqol</a:t>
            </a:r>
            <a:r>
              <a:rPr lang="en-US" sz="2000" i="1" dirty="0">
                <a:solidFill>
                  <a:srgbClr val="000000"/>
                </a:solidFill>
              </a:rPr>
              <a:t>)</a:t>
            </a:r>
            <a:endParaRPr lang="ru-RU" sz="20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3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Takrorlash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421" y="642710"/>
            <a:ext cx="4644516" cy="400110"/>
          </a:xfrm>
          <a:prstGeom prst="rect">
            <a:avLst/>
          </a:prstGeom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Kitob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o‘qing</a:t>
            </a:r>
            <a:r>
              <a:rPr lang="en-US" sz="2000" dirty="0" smtClean="0">
                <a:solidFill>
                  <a:srgbClr val="000000"/>
                </a:solidFill>
              </a:rPr>
              <a:t>   </a:t>
            </a:r>
            <a:r>
              <a:rPr lang="en-US" sz="2000" dirty="0" err="1" smtClean="0">
                <a:solidFill>
                  <a:srgbClr val="000000"/>
                </a:solidFill>
              </a:rPr>
              <a:t>hayotda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qoqilmaysiz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2" name="7-конечная звезда 1"/>
          <p:cNvSpPr/>
          <p:nvPr/>
        </p:nvSpPr>
        <p:spPr>
          <a:xfrm>
            <a:off x="4890427" y="611932"/>
            <a:ext cx="725602" cy="720080"/>
          </a:xfrm>
          <a:prstGeom prst="star7">
            <a:avLst/>
          </a:prstGeom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091210" y="485771"/>
            <a:ext cx="324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,</a:t>
            </a:r>
            <a:endParaRPr lang="ru-RU" sz="3600" dirty="0">
              <a:solidFill>
                <a:srgbClr val="0000FF"/>
              </a:solidFill>
            </a:endParaRPr>
          </a:p>
        </p:txBody>
      </p:sp>
      <p:sp>
        <p:nvSpPr>
          <p:cNvPr id="18" name="7-конечная звезда 17"/>
          <p:cNvSpPr/>
          <p:nvPr/>
        </p:nvSpPr>
        <p:spPr>
          <a:xfrm>
            <a:off x="4895421" y="1476027"/>
            <a:ext cx="725602" cy="720080"/>
          </a:xfrm>
          <a:prstGeom prst="star7">
            <a:avLst/>
          </a:prstGeom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075969" y="1452218"/>
            <a:ext cx="324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</a:rPr>
              <a:t>:</a:t>
            </a:r>
            <a:endParaRPr lang="ru-RU" sz="3600" dirty="0">
              <a:solidFill>
                <a:srgbClr val="0000FF"/>
              </a:solidFill>
            </a:endParaRPr>
          </a:p>
        </p:txBody>
      </p:sp>
      <p:sp>
        <p:nvSpPr>
          <p:cNvPr id="20" name="7-конечная звезда 19"/>
          <p:cNvSpPr/>
          <p:nvPr/>
        </p:nvSpPr>
        <p:spPr>
          <a:xfrm>
            <a:off x="4888842" y="2426940"/>
            <a:ext cx="725602" cy="720080"/>
          </a:xfrm>
          <a:prstGeom prst="star7">
            <a:avLst/>
          </a:prstGeom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039965" y="2424326"/>
            <a:ext cx="324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</a:rPr>
              <a:t>–</a:t>
            </a:r>
            <a:endParaRPr lang="ru-RU" sz="4000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01" y="61193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–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1365" y="1629626"/>
            <a:ext cx="4644516" cy="400110"/>
          </a:xfrm>
          <a:prstGeom prst="rect">
            <a:avLst/>
          </a:prstGeom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Ishdan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qochding</a:t>
            </a:r>
            <a:r>
              <a:rPr lang="en-US" sz="2000" dirty="0" smtClean="0">
                <a:solidFill>
                  <a:srgbClr val="000000"/>
                </a:solidFill>
              </a:rPr>
              <a:t>    </a:t>
            </a:r>
            <a:r>
              <a:rPr lang="en-US" sz="2000" dirty="0" err="1" smtClean="0">
                <a:solidFill>
                  <a:srgbClr val="000000"/>
                </a:solidFill>
              </a:rPr>
              <a:t>oshdan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qochding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1569" y="1135152"/>
            <a:ext cx="4644516" cy="400110"/>
          </a:xfrm>
          <a:prstGeom prst="rect">
            <a:avLst/>
          </a:prstGeom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Yaxshiga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yondash</a:t>
            </a:r>
            <a:r>
              <a:rPr lang="en-US" sz="2000" dirty="0" smtClean="0">
                <a:solidFill>
                  <a:srgbClr val="000000"/>
                </a:solidFill>
              </a:rPr>
              <a:t>  </a:t>
            </a:r>
            <a:r>
              <a:rPr lang="en-US" sz="2000" dirty="0" err="1" smtClean="0">
                <a:solidFill>
                  <a:srgbClr val="000000"/>
                </a:solidFill>
              </a:rPr>
              <a:t>yomondan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adash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665" y="1043980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,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195649" y="158404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–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3421" y="2099128"/>
            <a:ext cx="4661741" cy="1015663"/>
          </a:xfrm>
          <a:prstGeom prst="rect">
            <a:avLst/>
          </a:prstGeom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Ali </a:t>
            </a:r>
            <a:r>
              <a:rPr lang="en-US" sz="2000" dirty="0" err="1" smtClean="0">
                <a:solidFill>
                  <a:srgbClr val="000000"/>
                </a:solidFill>
              </a:rPr>
              <a:t>Qushchining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o‘tkir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ko‘zlari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darrov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ko‘rdi</a:t>
            </a:r>
            <a:r>
              <a:rPr lang="en-US" sz="2000" dirty="0" smtClean="0">
                <a:solidFill>
                  <a:srgbClr val="000000"/>
                </a:solidFill>
              </a:rPr>
              <a:t>  </a:t>
            </a:r>
            <a:r>
              <a:rPr lang="en-US" sz="2000" dirty="0" err="1" smtClean="0">
                <a:solidFill>
                  <a:srgbClr val="000000"/>
                </a:solidFill>
              </a:rPr>
              <a:t>poygakda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devqomat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bir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kimsa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turardi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91493" y="2376128"/>
            <a:ext cx="287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: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40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22" grpId="0" animBg="1"/>
      <p:bldP spid="23" grpId="0" animBg="1"/>
      <p:bldP spid="7" grpId="0"/>
      <p:bldP spid="24" grpId="0"/>
      <p:bldP spid="26" grpId="0" animBg="1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Ma’nodoshlik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5429" y="634579"/>
            <a:ext cx="3023741" cy="769441"/>
          </a:xfrm>
          <a:prstGeom prst="rect">
            <a:avLst/>
          </a:prstGeom>
          <a:solidFill>
            <a:srgbClr val="DF85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</a:rPr>
              <a:t>1. </a:t>
            </a:r>
            <a:r>
              <a:rPr lang="en-US" sz="2000" dirty="0" err="1">
                <a:solidFill>
                  <a:srgbClr val="000000"/>
                </a:solidFill>
              </a:rPr>
              <a:t>Bir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kishi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ariq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ochadi</a:t>
            </a:r>
            <a:r>
              <a:rPr lang="en-US" sz="2400" b="1" dirty="0">
                <a:solidFill>
                  <a:srgbClr val="FF0000"/>
                </a:solidFill>
              </a:rPr>
              <a:t>,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ming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kishi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suv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ichadi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5428" y="1524226"/>
            <a:ext cx="3023742" cy="707886"/>
          </a:xfrm>
          <a:prstGeom prst="rect">
            <a:avLst/>
          </a:prstGeom>
          <a:solidFill>
            <a:srgbClr val="66FF6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2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Bir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kishi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ariq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ochadi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va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ming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kishi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suv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ichadi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5428" y="2376128"/>
            <a:ext cx="3023742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3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Bir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kishi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ariq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och</a:t>
            </a:r>
            <a:r>
              <a:rPr lang="en-US" sz="2000" b="1" dirty="0" err="1">
                <a:solidFill>
                  <a:srgbClr val="FF0000"/>
                </a:solidFill>
              </a:rPr>
              <a:t>sa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ming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kishi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suv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ichadi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3" name="Стрелка влево 2"/>
          <p:cNvSpPr/>
          <p:nvPr/>
        </p:nvSpPr>
        <p:spPr>
          <a:xfrm>
            <a:off x="3239169" y="634579"/>
            <a:ext cx="2196839" cy="769441"/>
          </a:xfrm>
          <a:prstGeom prst="leftArrow">
            <a:avLst>
              <a:gd name="adj1" fmla="val 75649"/>
              <a:gd name="adj2" fmla="val 50000"/>
            </a:avLst>
          </a:prstGeom>
          <a:solidFill>
            <a:srgbClr val="FF79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Bog‘lovchisiz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qo‘shma</a:t>
            </a:r>
            <a:r>
              <a:rPr lang="en-US" sz="2000" b="1" dirty="0" smtClean="0"/>
              <a:t> gap</a:t>
            </a:r>
            <a:endParaRPr lang="ru-RU" sz="2000" b="1" dirty="0"/>
          </a:p>
        </p:txBody>
      </p:sp>
      <p:sp>
        <p:nvSpPr>
          <p:cNvPr id="10" name="Стрелка влево 9"/>
          <p:cNvSpPr/>
          <p:nvPr/>
        </p:nvSpPr>
        <p:spPr>
          <a:xfrm>
            <a:off x="3248693" y="1493448"/>
            <a:ext cx="2196839" cy="769441"/>
          </a:xfrm>
          <a:prstGeom prst="leftArrow">
            <a:avLst>
              <a:gd name="adj1" fmla="val 75649"/>
              <a:gd name="adj2" fmla="val 50000"/>
            </a:avLst>
          </a:prstGeom>
          <a:solidFill>
            <a:srgbClr val="66FF66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Bog‘langan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qo‘shma</a:t>
            </a:r>
            <a:r>
              <a:rPr lang="en-US" sz="2000" b="1" dirty="0" smtClean="0"/>
              <a:t> gap</a:t>
            </a:r>
            <a:endParaRPr lang="ru-RU" sz="2000" b="1" dirty="0"/>
          </a:p>
        </p:txBody>
      </p:sp>
      <p:sp>
        <p:nvSpPr>
          <p:cNvPr id="11" name="Стрелка влево 10"/>
          <p:cNvSpPr/>
          <p:nvPr/>
        </p:nvSpPr>
        <p:spPr>
          <a:xfrm>
            <a:off x="3248693" y="2331049"/>
            <a:ext cx="2196839" cy="769441"/>
          </a:xfrm>
          <a:prstGeom prst="leftArrow">
            <a:avLst>
              <a:gd name="adj1" fmla="val 75649"/>
              <a:gd name="adj2" fmla="val 5000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Ergashgan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qo‘shma</a:t>
            </a:r>
            <a:r>
              <a:rPr lang="en-US" sz="2000" b="1" dirty="0" smtClean="0"/>
              <a:t> gap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85044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3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Qo‘shma</a:t>
            </a:r>
            <a:r>
              <a:rPr lang="en-US" sz="2400" dirty="0" smtClean="0"/>
              <a:t> gap </a:t>
            </a:r>
            <a:r>
              <a:rPr lang="en-US" sz="2400" dirty="0" err="1" smtClean="0"/>
              <a:t>turlari</a:t>
            </a:r>
            <a:r>
              <a:rPr lang="en-US" sz="2400" dirty="0" smtClean="0"/>
              <a:t> </a:t>
            </a:r>
            <a:r>
              <a:rPr lang="en-US" sz="2400" dirty="0" err="1" smtClean="0"/>
              <a:t>ma’nodoshligi</a:t>
            </a:r>
            <a:r>
              <a:rPr lang="en-US" sz="2400" dirty="0" smtClean="0"/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78207998"/>
              </p:ext>
            </p:extLst>
          </p:nvPr>
        </p:nvGraphicFramePr>
        <p:xfrm>
          <a:off x="35409" y="863960"/>
          <a:ext cx="2916324" cy="1891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78127" y="670299"/>
            <a:ext cx="1723549" cy="707886"/>
          </a:xfrm>
          <a:prstGeom prst="rect">
            <a:avLst/>
          </a:prstGeom>
          <a:noFill/>
          <a:ln>
            <a:solidFill>
              <a:srgbClr val="CC339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Bog‘langan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qo‘shma</a:t>
            </a:r>
            <a:r>
              <a:rPr lang="en-US" sz="2000" dirty="0" smtClean="0">
                <a:solidFill>
                  <a:srgbClr val="000000"/>
                </a:solidFill>
              </a:rPr>
              <a:t> gap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78127" y="2352318"/>
            <a:ext cx="1811714" cy="707886"/>
          </a:xfrm>
          <a:prstGeom prst="rect">
            <a:avLst/>
          </a:prstGeom>
          <a:noFill/>
          <a:ln>
            <a:solidFill>
              <a:srgbClr val="CC339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Bog‘lovchisiz</a:t>
            </a:r>
            <a:r>
              <a:rPr lang="en-US" sz="2000" dirty="0" smtClean="0">
                <a:solidFill>
                  <a:srgbClr val="000000"/>
                </a:solidFill>
              </a:rPr>
              <a:t>  </a:t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err="1" smtClean="0">
                <a:solidFill>
                  <a:srgbClr val="000000"/>
                </a:solidFill>
              </a:rPr>
              <a:t>qo‘shma</a:t>
            </a:r>
            <a:r>
              <a:rPr lang="en-US" sz="2000" dirty="0" smtClean="0">
                <a:solidFill>
                  <a:srgbClr val="000000"/>
                </a:solidFill>
              </a:rPr>
              <a:t> gap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09" y="1512032"/>
            <a:ext cx="1781257" cy="707886"/>
          </a:xfrm>
          <a:prstGeom prst="rect">
            <a:avLst/>
          </a:prstGeom>
          <a:noFill/>
          <a:ln>
            <a:solidFill>
              <a:srgbClr val="CC339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Ergashgan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qo‘shma</a:t>
            </a:r>
            <a:r>
              <a:rPr lang="en-US" sz="2000" dirty="0" smtClean="0">
                <a:solidFill>
                  <a:srgbClr val="000000"/>
                </a:solidFill>
              </a:rPr>
              <a:t> gap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16" name="Рисунок 15" descr="Вырезка экрана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22"/>
          <a:stretch/>
        </p:blipFill>
        <p:spPr>
          <a:xfrm>
            <a:off x="2479588" y="863960"/>
            <a:ext cx="397968" cy="368749"/>
          </a:xfrm>
          <a:prstGeom prst="rect">
            <a:avLst/>
          </a:prstGeom>
        </p:spPr>
      </p:pic>
      <p:pic>
        <p:nvPicPr>
          <p:cNvPr id="17" name="Рисунок 16" descr="Вырезка экрана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22"/>
          <a:stretch/>
        </p:blipFill>
        <p:spPr>
          <a:xfrm>
            <a:off x="3225840" y="1681600"/>
            <a:ext cx="397968" cy="368749"/>
          </a:xfrm>
          <a:prstGeom prst="rect">
            <a:avLst/>
          </a:prstGeom>
        </p:spPr>
      </p:pic>
      <p:pic>
        <p:nvPicPr>
          <p:cNvPr id="18" name="Рисунок 17" descr="Вырезка экрана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22"/>
          <a:stretch/>
        </p:blipFill>
        <p:spPr>
          <a:xfrm>
            <a:off x="2479588" y="2628156"/>
            <a:ext cx="397968" cy="36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1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6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Payt</a:t>
            </a:r>
            <a:r>
              <a:rPr lang="en-US" sz="2400" dirty="0" smtClean="0"/>
              <a:t> </a:t>
            </a:r>
            <a:r>
              <a:rPr lang="en-US" sz="2400" dirty="0" err="1" smtClean="0"/>
              <a:t>munosabati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424" y="611932"/>
            <a:ext cx="5400601" cy="10156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O‘ktam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mashina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olgani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kelganini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aytdi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va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buning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uchun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kimga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murojaat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etmoq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lozimligini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so‘radi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423" y="1759994"/>
            <a:ext cx="5400601" cy="40011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69875" indent="-269875" algn="just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0000"/>
                </a:solidFill>
              </a:rPr>
              <a:t>Tong </a:t>
            </a:r>
            <a:r>
              <a:rPr lang="en-US" sz="2000" dirty="0" err="1" smtClean="0">
                <a:solidFill>
                  <a:srgbClr val="000000"/>
                </a:solidFill>
              </a:rPr>
              <a:t>otsa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hammasini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o‘zingiz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ko‘rasiz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422" y="2376128"/>
            <a:ext cx="5400601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Pazandasi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yopadi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shirmon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qarilari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kutadi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mehmon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63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Zidlik</a:t>
            </a:r>
            <a:r>
              <a:rPr lang="en-US" sz="2400" dirty="0" smtClean="0"/>
              <a:t> </a:t>
            </a:r>
            <a:r>
              <a:rPr lang="en-US" sz="2400" dirty="0" err="1" smtClean="0"/>
              <a:t>munosabati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444" y="660130"/>
            <a:ext cx="5076565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00"/>
                </a:solidFill>
              </a:rPr>
              <a:t>  </a:t>
            </a:r>
            <a:r>
              <a:rPr lang="en-US" sz="2000" dirty="0" err="1" smtClean="0">
                <a:solidFill>
                  <a:srgbClr val="000000"/>
                </a:solidFill>
              </a:rPr>
              <a:t>Tig</a:t>
            </a:r>
            <a:r>
              <a:rPr lang="en-US" sz="2000" dirty="0" smtClean="0">
                <a:solidFill>
                  <a:srgbClr val="000000"/>
                </a:solidFill>
              </a:rPr>
              <a:t>‘ </a:t>
            </a:r>
            <a:r>
              <a:rPr lang="en-US" sz="2000" dirty="0" err="1" smtClean="0">
                <a:solidFill>
                  <a:srgbClr val="000000"/>
                </a:solidFill>
              </a:rPr>
              <a:t>yarasi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tuzaladi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</a:rPr>
              <a:t>lekin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til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yarasi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tuzalmaydi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9445" y="1524226"/>
            <a:ext cx="5072513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00"/>
                </a:solidFill>
              </a:rPr>
              <a:t>  </a:t>
            </a:r>
            <a:r>
              <a:rPr lang="en-US" sz="2000" dirty="0" err="1" smtClean="0">
                <a:solidFill>
                  <a:srgbClr val="000000"/>
                </a:solidFill>
              </a:rPr>
              <a:t>Quyosh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yashiringan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bo‘l</a:t>
            </a:r>
            <a:r>
              <a:rPr lang="en-US" sz="2000" b="1" dirty="0" err="1" smtClean="0">
                <a:solidFill>
                  <a:srgbClr val="FF0000"/>
                </a:solidFill>
              </a:rPr>
              <a:t>sa</a:t>
            </a:r>
            <a:r>
              <a:rPr lang="en-US" sz="2000" b="1" dirty="0" smtClean="0">
                <a:solidFill>
                  <a:srgbClr val="FF0000"/>
                </a:solidFill>
              </a:rPr>
              <a:t> ham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kunduzning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yorug‘ligi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hali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so‘nmagan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edi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443" y="2376128"/>
            <a:ext cx="5072516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Yomonni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tanqid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qil</a:t>
            </a:r>
            <a:r>
              <a:rPr lang="en-US" sz="2000" b="1" dirty="0" smtClean="0">
                <a:solidFill>
                  <a:srgbClr val="FF0000"/>
                </a:solidFill>
              </a:rPr>
              <a:t>,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</a:p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  </a:t>
            </a:r>
            <a:r>
              <a:rPr lang="en-US" sz="2000" dirty="0" err="1" smtClean="0">
                <a:solidFill>
                  <a:srgbClr val="000000"/>
                </a:solidFill>
              </a:rPr>
              <a:t>Yaxshiga</a:t>
            </a:r>
            <a:r>
              <a:rPr lang="en-US" sz="2000" dirty="0" smtClean="0">
                <a:solidFill>
                  <a:srgbClr val="000000"/>
                </a:solidFill>
              </a:rPr>
              <a:t> – </a:t>
            </a:r>
            <a:r>
              <a:rPr lang="en-US" sz="2000" dirty="0" err="1" smtClean="0">
                <a:solidFill>
                  <a:srgbClr val="000000"/>
                </a:solidFill>
              </a:rPr>
              <a:t>taqlid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49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Sabab</a:t>
            </a:r>
            <a:r>
              <a:rPr lang="en-US" sz="2400" dirty="0" smtClean="0"/>
              <a:t> </a:t>
            </a:r>
            <a:r>
              <a:rPr lang="en-US" sz="2400" dirty="0" err="1" smtClean="0"/>
              <a:t>munosabati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444" y="660130"/>
            <a:ext cx="5076565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00"/>
                </a:solidFill>
              </a:rPr>
              <a:t>  </a:t>
            </a:r>
            <a:r>
              <a:rPr lang="en-US" sz="2000" dirty="0" err="1" smtClean="0">
                <a:solidFill>
                  <a:srgbClr val="000000"/>
                </a:solidFill>
              </a:rPr>
              <a:t>Yomg‘ir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tindi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va</a:t>
            </a:r>
            <a:r>
              <a:rPr lang="en-US" sz="2000" dirty="0" smtClean="0">
                <a:solidFill>
                  <a:srgbClr val="000000"/>
                </a:solidFill>
              </a:rPr>
              <a:t> biz </a:t>
            </a:r>
            <a:r>
              <a:rPr lang="en-US" sz="2000" dirty="0" err="1" smtClean="0">
                <a:solidFill>
                  <a:srgbClr val="000000"/>
                </a:solidFill>
              </a:rPr>
              <a:t>safar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anjomlarini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tayyorlay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boshladik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9445" y="1524226"/>
            <a:ext cx="5072513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00"/>
                </a:solidFill>
              </a:rPr>
              <a:t>  </a:t>
            </a:r>
            <a:r>
              <a:rPr lang="en-US" sz="2000" dirty="0" err="1" smtClean="0">
                <a:solidFill>
                  <a:srgbClr val="000000"/>
                </a:solidFill>
              </a:rPr>
              <a:t>Onalarni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qadrlang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</a:rPr>
              <a:t>chunki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dunyoda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ulardan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mo‘tabarroq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zot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yo‘q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443" y="2376128"/>
            <a:ext cx="5072516" cy="40011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Sen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borsan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–</a:t>
            </a:r>
            <a:r>
              <a:rPr lang="en-US" sz="2000" dirty="0" smtClean="0">
                <a:solidFill>
                  <a:srgbClr val="000000"/>
                </a:solidFill>
              </a:rPr>
              <a:t> men </a:t>
            </a:r>
            <a:r>
              <a:rPr lang="en-US" sz="2000" dirty="0" err="1" smtClean="0">
                <a:solidFill>
                  <a:srgbClr val="000000"/>
                </a:solidFill>
              </a:rPr>
              <a:t>uchun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bu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hayot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go‘zal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30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Shart</a:t>
            </a:r>
            <a:r>
              <a:rPr lang="en-US" sz="2400" dirty="0" smtClean="0"/>
              <a:t> </a:t>
            </a:r>
            <a:r>
              <a:rPr lang="en-US" sz="2400" dirty="0" err="1" smtClean="0"/>
              <a:t>munosabati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437" y="895898"/>
            <a:ext cx="5148571" cy="40011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</a:t>
            </a:r>
            <a:r>
              <a:rPr lang="en-US" sz="2000" dirty="0" err="1" smtClean="0">
                <a:solidFill>
                  <a:srgbClr val="000000"/>
                </a:solidFill>
              </a:rPr>
              <a:t>Do‘st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orttiraman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de</a:t>
            </a:r>
            <a:r>
              <a:rPr lang="en-US" sz="2000" b="1" dirty="0" err="1" smtClean="0">
                <a:solidFill>
                  <a:srgbClr val="FF0000"/>
                </a:solidFill>
              </a:rPr>
              <a:t>sa</a:t>
            </a:r>
            <a:r>
              <a:rPr lang="en-US" sz="2000" dirty="0" err="1" smtClean="0">
                <a:solidFill>
                  <a:srgbClr val="000000"/>
                </a:solidFill>
              </a:rPr>
              <a:t>ng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shirin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suhbat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qil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437" y="1904010"/>
            <a:ext cx="5148571" cy="40011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Birlik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–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tiriklik</a:t>
            </a:r>
            <a:r>
              <a:rPr lang="en-US" sz="2000" dirty="0" smtClean="0">
                <a:solidFill>
                  <a:srgbClr val="000000"/>
                </a:solidFill>
              </a:rPr>
              <a:t> bor.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74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/>
              <a:t>155-mashq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421" y="611932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1. </a:t>
            </a:r>
            <a:r>
              <a:rPr lang="en-US" sz="2000" dirty="0" err="1">
                <a:solidFill>
                  <a:srgbClr val="000000"/>
                </a:solidFill>
              </a:rPr>
              <a:t>Qor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yog‘di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–</a:t>
            </a:r>
            <a:r>
              <a:rPr lang="en-US" sz="2000" dirty="0">
                <a:solidFill>
                  <a:srgbClr val="000000"/>
                </a:solidFill>
              </a:rPr>
              <a:t> don </a:t>
            </a:r>
            <a:r>
              <a:rPr lang="en-US" sz="2000" dirty="0" err="1">
                <a:solidFill>
                  <a:srgbClr val="000000"/>
                </a:solidFill>
              </a:rPr>
              <a:t>yog‘di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421" y="1543970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Qor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yog‘di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b="1" dirty="0" err="1" smtClean="0">
                <a:solidFill>
                  <a:srgbClr val="0000FF"/>
                </a:solidFill>
              </a:rPr>
              <a:t>go‘yo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don </a:t>
            </a:r>
            <a:r>
              <a:rPr lang="en-US" sz="2000" dirty="0" err="1" smtClean="0">
                <a:solidFill>
                  <a:srgbClr val="000000"/>
                </a:solidFill>
              </a:rPr>
              <a:t>yog‘di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421" y="2484140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Qor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yog‘di</a:t>
            </a:r>
            <a:r>
              <a:rPr lang="en-US" sz="2000" b="1" dirty="0" err="1" smtClean="0">
                <a:solidFill>
                  <a:srgbClr val="0000FF"/>
                </a:solidFill>
              </a:rPr>
              <a:t>-yu</a:t>
            </a:r>
            <a:r>
              <a:rPr lang="en-US" sz="2000" b="1" dirty="0" smtClean="0">
                <a:solidFill>
                  <a:srgbClr val="0000FF"/>
                </a:solidFill>
              </a:rPr>
              <a:t>, </a:t>
            </a:r>
            <a:r>
              <a:rPr lang="en-US" sz="2000" dirty="0">
                <a:solidFill>
                  <a:srgbClr val="000000"/>
                </a:solidFill>
              </a:rPr>
              <a:t>don </a:t>
            </a:r>
            <a:r>
              <a:rPr lang="en-US" sz="2000" dirty="0" err="1" smtClean="0">
                <a:solidFill>
                  <a:srgbClr val="000000"/>
                </a:solidFill>
              </a:rPr>
              <a:t>yog‘di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2637409" y="1050650"/>
            <a:ext cx="422336" cy="489204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2668557" y="1994936"/>
            <a:ext cx="422336" cy="489204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2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158009</TotalTime>
  <Words>565</Words>
  <Application>Microsoft Office PowerPoint</Application>
  <PresentationFormat>Произвольный</PresentationFormat>
  <Paragraphs>91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       Ona tili</vt:lpstr>
      <vt:lpstr>Takrorlash</vt:lpstr>
      <vt:lpstr>Ma’nodoshlik</vt:lpstr>
      <vt:lpstr>Qo‘shma gap turlari ma’nodoshligi </vt:lpstr>
      <vt:lpstr>Payt munosabati</vt:lpstr>
      <vt:lpstr>Zidlik munosabati</vt:lpstr>
      <vt:lpstr>Sabab munosabati</vt:lpstr>
      <vt:lpstr>Shart munosabati</vt:lpstr>
      <vt:lpstr>155-mashq</vt:lpstr>
      <vt:lpstr>155-mashq</vt:lpstr>
      <vt:lpstr>156-mashq</vt:lpstr>
      <vt:lpstr>156-mashq</vt:lpstr>
      <vt:lpstr>158-mashq</vt:lpstr>
      <vt:lpstr>158-mashq</vt:lpstr>
      <vt:lpstr>Lug‘at ustida ishlash</vt:lpstr>
      <vt:lpstr>Savol va topshiriqlar</vt:lpstr>
      <vt:lpstr>Mustaqil bajarish uchun topshiriq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ACER</cp:lastModifiedBy>
  <cp:revision>2337</cp:revision>
  <dcterms:created xsi:type="dcterms:W3CDTF">2014-10-08T23:03:32Z</dcterms:created>
  <dcterms:modified xsi:type="dcterms:W3CDTF">2021-03-09T18:10:25Z</dcterms:modified>
</cp:coreProperties>
</file>