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616" r:id="rId12"/>
    <p:sldId id="1770" r:id="rId13"/>
    <p:sldId id="1771" r:id="rId14"/>
    <p:sldId id="1761" r:id="rId15"/>
    <p:sldId id="1772" r:id="rId16"/>
    <p:sldId id="1748" r:id="rId17"/>
    <p:sldId id="1773" r:id="rId18"/>
    <p:sldId id="1774" r:id="rId19"/>
    <p:sldId id="1775" r:id="rId20"/>
    <p:sldId id="1776" r:id="rId21"/>
    <p:sldId id="1763" r:id="rId22"/>
    <p:sldId id="1777" r:id="rId23"/>
    <p:sldId id="1778" r:id="rId24"/>
    <p:sldId id="1749" r:id="rId25"/>
    <p:sldId id="1779" r:id="rId26"/>
    <p:sldId id="1764" r:id="rId27"/>
    <p:sldId id="1780" r:id="rId28"/>
    <p:sldId id="1746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616"/>
            <p14:sldId id="1770"/>
            <p14:sldId id="1771"/>
            <p14:sldId id="1761"/>
            <p14:sldId id="1772"/>
            <p14:sldId id="1748"/>
            <p14:sldId id="1773"/>
            <p14:sldId id="1774"/>
            <p14:sldId id="1775"/>
            <p14:sldId id="1776"/>
            <p14:sldId id="1763"/>
            <p14:sldId id="1777"/>
            <p14:sldId id="1778"/>
            <p14:sldId id="1749"/>
            <p14:sldId id="1779"/>
            <p14:sldId id="1764"/>
            <p14:sldId id="1780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DF85FF"/>
    <a:srgbClr val="EEBDFF"/>
    <a:srgbClr val="00FF00"/>
    <a:srgbClr val="66FF66"/>
    <a:srgbClr val="FF79FF"/>
    <a:srgbClr val="E7A3FF"/>
    <a:srgbClr val="FFC8A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74452" y="1080996"/>
            <a:ext cx="3649815" cy="164530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spcAft>
                <a:spcPts val="1200"/>
              </a:spcAft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Bog‘lovchisiz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qo‘shma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gap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haqida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ma’lumot</a:t>
            </a:r>
            <a:endParaRPr lang="en-US" sz="2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8386">
              <a:spcAft>
                <a:spcPts val="1200"/>
              </a:spcAft>
            </a:pP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4" y="1245561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68" y="1245561"/>
            <a:ext cx="142252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28479" y="234012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Esda</a:t>
            </a:r>
            <a:r>
              <a:rPr lang="en-US" sz="2400" dirty="0" smtClean="0"/>
              <a:t> </a:t>
            </a:r>
            <a:r>
              <a:rPr lang="en-US" sz="2400" dirty="0" err="1" smtClean="0"/>
              <a:t>saqlang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11932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3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gap </a:t>
            </a:r>
            <a:r>
              <a:rPr lang="en-US" sz="2000" dirty="0" err="1" smtClean="0">
                <a:solidFill>
                  <a:srgbClr val="000000"/>
                </a:solidFill>
              </a:rPr>
              <a:t>qismlari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orasida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izohlash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munosabati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ifodalanganda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orasiga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ko‘pincha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ikki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nuqta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qo‘yiladi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Masalan</a:t>
            </a:r>
            <a:r>
              <a:rPr lang="en-US" sz="2000" b="1" i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i="1" dirty="0" err="1" smtClean="0">
                <a:solidFill>
                  <a:srgbClr val="000000"/>
                </a:solidFill>
              </a:rPr>
              <a:t>Bizning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qarorimiz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shu</a:t>
            </a:r>
            <a:r>
              <a:rPr lang="en-US" sz="2000" b="1" i="1" dirty="0">
                <a:solidFill>
                  <a:srgbClr val="000000"/>
                </a:solidFill>
              </a:rPr>
              <a:t>: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hasharda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barchamiz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faol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ishtirok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etamiz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46" y="2304120"/>
            <a:ext cx="568336" cy="8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Bilib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84541"/>
              </p:ext>
            </p:extLst>
          </p:nvPr>
        </p:nvGraphicFramePr>
        <p:xfrm>
          <a:off x="215429" y="583949"/>
          <a:ext cx="5328592" cy="254826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  <a:gridCol w="2664296"/>
              </a:tblGrid>
              <a:tr h="5670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7030A0"/>
                          </a:solidFill>
                        </a:rPr>
                        <a:t>Ma’nolar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7030A0"/>
                          </a:solidFill>
                        </a:rPr>
                        <a:t>Tinish</a:t>
                      </a:r>
                      <a:r>
                        <a:rPr lang="en-US" sz="20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7030A0"/>
                          </a:solidFill>
                        </a:rPr>
                        <a:t>belgilari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Payt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ketma-ketlik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qiyoslash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O‘xshatish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zidlash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shart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sabab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 –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67063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000000"/>
                          </a:solidFill>
                        </a:rPr>
                        <a:t>Izohlash</a:t>
                      </a:r>
                      <a:endParaRPr lang="ru-RU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7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7667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Avval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bizga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yetib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olishsin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keyin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jo‘naymiz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2358" y="1285553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Ketma-ketlik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munosabati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1800064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2.Yuragida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menga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sir.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55252" y="2480074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Izohlash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munosabati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607866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Kuz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keldi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yig‘im-terim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boshlandi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8362" y="1147926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Ketma-ketlik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munosabati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1728056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To‘rt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mashina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o‘g‘it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yubordik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–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fermerlarga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vaqtida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taqsimlansin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9542" y="2556148"/>
            <a:ext cx="2350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Shart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munosabati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593" y="1908076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FF"/>
                </a:solidFill>
              </a:rPr>
              <a:t>Izohlash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munosabati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17" y="647936"/>
            <a:ext cx="5508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Ehtimol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sizda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shunday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hollar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bo‘lgandir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yarmidan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og‘ganda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uyg‘onib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ketasiz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5928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o‘g‘il</a:t>
            </a:r>
            <a:r>
              <a:rPr lang="en-US" sz="2000" dirty="0">
                <a:solidFill>
                  <a:srgbClr val="000000"/>
                </a:solidFill>
              </a:rPr>
              <a:t> – el </a:t>
            </a:r>
            <a:r>
              <a:rPr lang="en-US" sz="2000" dirty="0" err="1">
                <a:solidFill>
                  <a:srgbClr val="000000"/>
                </a:solidFill>
              </a:rPr>
              <a:t>obro‘si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yaxshi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qiz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uy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obro‘si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>
                <a:solidFill>
                  <a:srgbClr val="0070C0"/>
                </a:solidFill>
              </a:rPr>
              <a:t>Q</a:t>
            </a:r>
            <a:r>
              <a:rPr lang="en-US" sz="2000" b="1" i="1" dirty="0" err="1" smtClean="0">
                <a:solidFill>
                  <a:srgbClr val="0070C0"/>
                </a:solidFill>
              </a:rPr>
              <a:t>iyoslash</a:t>
            </a:r>
            <a:r>
              <a:rPr lang="en-US" sz="2000" b="1" i="1" dirty="0" smtClean="0">
                <a:solidFill>
                  <a:srgbClr val="0070C0"/>
                </a:solidFill>
              </a:rPr>
              <a:t>) 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Bulbul </a:t>
            </a:r>
            <a:r>
              <a:rPr lang="en-US" sz="2000" dirty="0" err="1">
                <a:solidFill>
                  <a:srgbClr val="000000"/>
                </a:solidFill>
              </a:rPr>
              <a:t>sayrar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chumchuq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chirqirar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Xabar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zotidan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Payt</a:t>
            </a:r>
            <a:r>
              <a:rPr lang="en-US" sz="2000" b="1" i="1" dirty="0" smtClean="0">
                <a:solidFill>
                  <a:srgbClr val="0070C0"/>
                </a:solidFill>
              </a:rPr>
              <a:t>) </a:t>
            </a:r>
          </a:p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</a:rPr>
              <a:t>Sidiqjon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to‘xtadi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orqasidan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kimdir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kelayotgan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Izohlash</a:t>
            </a:r>
            <a:r>
              <a:rPr lang="en-US" sz="2000" b="1" i="1" dirty="0" smtClean="0">
                <a:solidFill>
                  <a:srgbClr val="0070C0"/>
                </a:solidFill>
              </a:rPr>
              <a:t>)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3" y="2187543"/>
            <a:ext cx="1512723" cy="936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3861" y="200787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,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921" y="20880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–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4755" y="2088096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: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7667"/>
            <a:ext cx="55086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Sabr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ochilur</a:t>
            </a:r>
            <a:r>
              <a:rPr lang="en-US" sz="2000" b="1" dirty="0">
                <a:solidFill>
                  <a:srgbClr val="0070C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oshiqqan</a:t>
            </a:r>
            <a:endParaRPr lang="en-US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 err="1">
                <a:solidFill>
                  <a:srgbClr val="000000"/>
                </a:solidFill>
              </a:rPr>
              <a:t>ko‘p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toyilur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Qiyoslash</a:t>
            </a:r>
            <a:r>
              <a:rPr lang="en-US" sz="2000" b="1" i="1" dirty="0" smtClean="0">
                <a:solidFill>
                  <a:srgbClr val="0070C0"/>
                </a:solidFill>
              </a:rPr>
              <a:t>) 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5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Hamma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ishlaringizda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to‘g‘ri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bo‘ling</a:t>
            </a:r>
            <a:r>
              <a:rPr lang="en-US" sz="2000" b="1" dirty="0" smtClean="0">
                <a:solidFill>
                  <a:srgbClr val="0070C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odamlarga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muomalada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xulqingiz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chiroyli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bo‘lsin</a:t>
            </a:r>
            <a:r>
              <a:rPr lang="en-US" sz="2000" dirty="0">
                <a:solidFill>
                  <a:srgbClr val="000000"/>
                </a:solidFill>
              </a:rPr>
              <a:t>! </a:t>
            </a:r>
            <a:r>
              <a:rPr lang="en-US" sz="2000" b="1" i="1" dirty="0" smtClean="0">
                <a:solidFill>
                  <a:srgbClr val="0070C0"/>
                </a:solidFill>
              </a:rPr>
              <a:t>(</a:t>
            </a:r>
            <a:r>
              <a:rPr lang="en-US" sz="2000" b="1" i="1" dirty="0" err="1" smtClean="0">
                <a:solidFill>
                  <a:srgbClr val="0070C0"/>
                </a:solidFill>
              </a:rPr>
              <a:t>Ketma-ketlik</a:t>
            </a:r>
            <a:r>
              <a:rPr lang="en-US" sz="2000" b="1" i="1" dirty="0" smtClean="0">
                <a:solidFill>
                  <a:srgbClr val="0070C0"/>
                </a:solidFill>
              </a:rPr>
              <a:t>)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69" y="2016088"/>
            <a:ext cx="697855" cy="9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148-mashq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600896"/>
            <a:ext cx="5508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Kampirning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jig‘ibiyroni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chiqdi</a:t>
            </a:r>
            <a:r>
              <a:rPr lang="en-US" sz="2000" b="1" dirty="0">
                <a:solidFill>
                  <a:srgbClr val="0070C0"/>
                </a:solidFill>
              </a:rPr>
              <a:t>;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ombordan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chiqqan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savat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paxtasi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chig‘irig‘ini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ko‘tarib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vaysaganicha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uyiga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kirib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66" y="1627923"/>
            <a:ext cx="1188023" cy="148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Mustahkamlash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savollar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21" y="575928"/>
            <a:ext cx="5508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Bog‘lovchisiz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qismlari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o‘rtasida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ma’no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munosabatlari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mavjud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Qaysi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hollarda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bog‘lovchisiz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qismlari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yozuvda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vergul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ajratiladi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Qaysi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hollarda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bog‘lovchisiz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qismlari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yozuvda</a:t>
            </a:r>
            <a:r>
              <a:rPr lang="en-US" sz="2000" dirty="0" smtClean="0">
                <a:solidFill>
                  <a:srgbClr val="000000"/>
                </a:solidFill>
              </a:rPr>
              <a:t> tire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ajratiladi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917" y="2196108"/>
            <a:ext cx="794604" cy="9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 149-mashq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Qismlari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o‘rtasida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zidlik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o‘xshatish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mavjud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bo‘lgan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to‘rtta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misol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yozing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Ularning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o‘rtasiga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tinish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belgisining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qo‘yilish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sababini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tushuntiring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70" y="1944080"/>
            <a:ext cx="1457535" cy="116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77669"/>
            <a:ext cx="5472608" cy="646331"/>
          </a:xfrm>
          <a:prstGeom prst="rect">
            <a:avLst/>
          </a:prstGeom>
          <a:noFill/>
          <a:ln>
            <a:solidFill>
              <a:srgbClr val="FF7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b="1" dirty="0" smtClean="0">
                <a:solidFill>
                  <a:srgbClr val="000000"/>
                </a:solidFill>
              </a:rPr>
              <a:t>1. </a:t>
            </a:r>
            <a:r>
              <a:rPr lang="en-US" sz="1800" b="1" dirty="0" err="1" smtClean="0">
                <a:solidFill>
                  <a:srgbClr val="000000"/>
                </a:solidFill>
              </a:rPr>
              <a:t>Qaysi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qatorda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ergash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gapli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1800" b="1" dirty="0" smtClean="0">
                <a:solidFill>
                  <a:srgbClr val="000000"/>
                </a:solidFill>
              </a:rPr>
              <a:t> gap </a:t>
            </a:r>
            <a:r>
              <a:rPr lang="en-US" sz="1800" b="1" dirty="0" err="1" smtClean="0">
                <a:solidFill>
                  <a:srgbClr val="000000"/>
                </a:solidFill>
              </a:rPr>
              <a:t>berilgan</a:t>
            </a:r>
            <a:r>
              <a:rPr lang="en-US" sz="1800" b="1" dirty="0" smtClean="0">
                <a:solidFill>
                  <a:srgbClr val="000000"/>
                </a:solidFill>
              </a:rPr>
              <a:t>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19" y="115373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A) </a:t>
            </a:r>
            <a:r>
              <a:rPr lang="en-US" sz="1800" dirty="0" err="1" smtClean="0">
                <a:solidFill>
                  <a:srgbClr val="000000"/>
                </a:solidFill>
              </a:rPr>
              <a:t>Shohning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tovushi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qahrli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ediki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navkarlar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qo‘rqqanidan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duduqlanib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qoldilar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21" y="17187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B) </a:t>
            </a:r>
            <a:r>
              <a:rPr lang="en-US" sz="1800" dirty="0" err="1" smtClean="0">
                <a:solidFill>
                  <a:srgbClr val="000000"/>
                </a:solidFill>
              </a:rPr>
              <a:t>Shunisi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ayonki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kitobsiz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hayoti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bo‘m-bo‘sh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205383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D)</a:t>
            </a: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Foydasi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odamlar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adolat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borligiga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ishonishadi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425" y="26188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E) Men </a:t>
            </a:r>
            <a:r>
              <a:rPr lang="en-US" sz="1800" dirty="0" err="1" smtClean="0">
                <a:solidFill>
                  <a:srgbClr val="000000"/>
                </a:solidFill>
              </a:rPr>
              <a:t>ishonamanki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uddalaysan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77669"/>
            <a:ext cx="5472608" cy="646331"/>
          </a:xfrm>
          <a:prstGeom prst="rect">
            <a:avLst/>
          </a:prstGeom>
          <a:noFill/>
          <a:ln>
            <a:solidFill>
              <a:srgbClr val="FF7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b="1" dirty="0">
                <a:solidFill>
                  <a:srgbClr val="000000"/>
                </a:solidFill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</a:rPr>
              <a:t>Qaysi</a:t>
            </a:r>
            <a:r>
              <a:rPr lang="en-US" sz="1800" b="1" dirty="0" smtClean="0">
                <a:solidFill>
                  <a:srgbClr val="000000"/>
                </a:solidFill>
              </a:rPr>
              <a:t> gap </a:t>
            </a:r>
            <a:r>
              <a:rPr lang="en-US" sz="1800" b="1" dirty="0" err="1" smtClean="0">
                <a:solidFill>
                  <a:srgbClr val="000000"/>
                </a:solidFill>
              </a:rPr>
              <a:t>kesim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ergash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gapli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1800" b="1" dirty="0" smtClean="0">
                <a:solidFill>
                  <a:srgbClr val="000000"/>
                </a:solidFill>
              </a:rPr>
              <a:t> gap </a:t>
            </a:r>
            <a:r>
              <a:rPr lang="en-US" sz="1800" b="1" dirty="0" err="1" smtClean="0">
                <a:solidFill>
                  <a:srgbClr val="000000"/>
                </a:solidFill>
              </a:rPr>
              <a:t>emas</a:t>
            </a:r>
            <a:r>
              <a:rPr lang="en-US" sz="1800" b="1" dirty="0" smtClean="0">
                <a:solidFill>
                  <a:srgbClr val="000000"/>
                </a:solidFill>
              </a:rPr>
              <a:t>?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19" y="115373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A) </a:t>
            </a:r>
            <a:r>
              <a:rPr lang="en-US" sz="1800" dirty="0" err="1" smtClean="0">
                <a:solidFill>
                  <a:srgbClr val="000000"/>
                </a:solidFill>
              </a:rPr>
              <a:t>Shundan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xursandmanki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Elobodni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bilishar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ekan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521" y="16560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B) </a:t>
            </a:r>
            <a:r>
              <a:rPr lang="en-US" sz="1800" dirty="0" err="1" smtClean="0">
                <a:solidFill>
                  <a:srgbClr val="000000"/>
                </a:solidFill>
              </a:rPr>
              <a:t>Yordam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shundan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iboratki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boshliqqa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uchrashtirib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qo‘yaman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22321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D) Kim </a:t>
            </a:r>
            <a:r>
              <a:rPr lang="en-US" sz="1800" dirty="0" err="1" smtClean="0">
                <a:solidFill>
                  <a:srgbClr val="000000"/>
                </a:solidFill>
              </a:rPr>
              <a:t>faol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bo‘lsa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yutuq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o‘shaniki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21" y="252014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E) </a:t>
            </a:r>
            <a:r>
              <a:rPr lang="en-US" sz="1800" dirty="0" err="1" smtClean="0">
                <a:solidFill>
                  <a:srgbClr val="000000"/>
                </a:solidFill>
              </a:rPr>
              <a:t>Buning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natijasi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bo‘ldiki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Anvar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musobaqada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yutqazdi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577669"/>
            <a:ext cx="5472608" cy="369332"/>
          </a:xfrm>
          <a:prstGeom prst="rect">
            <a:avLst/>
          </a:prstGeom>
          <a:noFill/>
          <a:ln>
            <a:solidFill>
              <a:srgbClr val="FF7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ru-RU" sz="1800" b="1" dirty="0" smtClean="0">
                <a:solidFill>
                  <a:srgbClr val="000000"/>
                </a:solidFill>
              </a:rPr>
              <a:t>3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r>
              <a:rPr lang="en-US" sz="1800" b="1" dirty="0" err="1" smtClean="0">
                <a:solidFill>
                  <a:srgbClr val="000000"/>
                </a:solidFill>
              </a:rPr>
              <a:t>Hol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ergash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gapli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gapni</a:t>
            </a:r>
            <a:r>
              <a:rPr lang="en-US" sz="1800" b="1" dirty="0" smtClean="0">
                <a:solidFill>
                  <a:srgbClr val="000000"/>
                </a:solidFill>
              </a:rPr>
              <a:t> toping.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19" y="100797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A) </a:t>
            </a:r>
            <a:r>
              <a:rPr lang="en-US" sz="1800" dirty="0" err="1" smtClean="0">
                <a:solidFill>
                  <a:srgbClr val="000000"/>
                </a:solidFill>
              </a:rPr>
              <a:t>Bilib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qo‘yki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sening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ulug</a:t>
            </a:r>
            <a:r>
              <a:rPr lang="en-US" sz="1800" dirty="0" smtClean="0">
                <a:solidFill>
                  <a:srgbClr val="000000"/>
                </a:solidFill>
              </a:rPr>
              <a:t>‘ </a:t>
            </a:r>
            <a:r>
              <a:rPr lang="en-US" sz="1800" dirty="0" err="1" smtClean="0">
                <a:solidFill>
                  <a:srgbClr val="000000"/>
                </a:solidFill>
              </a:rPr>
              <a:t>noming</a:t>
            </a:r>
            <a:r>
              <a:rPr lang="en-US" sz="1800" dirty="0" smtClean="0">
                <a:solidFill>
                  <a:srgbClr val="000000"/>
                </a:solidFill>
              </a:rPr>
              <a:t> bor.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521" y="13320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B)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haqida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xabar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keltirdimki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so‘zi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bebaho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gavhardir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198008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D) </a:t>
            </a:r>
            <a:r>
              <a:rPr lang="en-US" sz="1800" dirty="0" err="1" smtClean="0">
                <a:solidFill>
                  <a:srgbClr val="000000"/>
                </a:solidFill>
              </a:rPr>
              <a:t>Hayot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shundayki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sinovlaridan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hamma</a:t>
            </a:r>
            <a:r>
              <a:rPr lang="en-US" sz="1800" dirty="0" smtClean="0">
                <a:solidFill>
                  <a:srgbClr val="000000"/>
                </a:solidFill>
              </a:rPr>
              <a:t> ham </a:t>
            </a:r>
            <a:r>
              <a:rPr lang="en-US" sz="1800" dirty="0" err="1" smtClean="0">
                <a:solidFill>
                  <a:srgbClr val="000000"/>
                </a:solidFill>
              </a:rPr>
              <a:t>o‘ta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olmaydi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421" y="26188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E)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ishlaylikki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olam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guliston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bo‘lsin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660130"/>
            <a:ext cx="3708412" cy="707886"/>
          </a:xfrm>
          <a:prstGeom prst="rect">
            <a:avLst/>
          </a:prstGeom>
          <a:ln>
            <a:solidFill>
              <a:srgbClr val="66FF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1. </a:t>
            </a:r>
            <a:r>
              <a:rPr lang="en-US" sz="2000" i="1" dirty="0" err="1">
                <a:solidFill>
                  <a:srgbClr val="000000"/>
                </a:solidFill>
              </a:rPr>
              <a:t>Suv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keldi</a:t>
            </a:r>
            <a:r>
              <a:rPr lang="en-US" sz="2000" i="1" dirty="0">
                <a:solidFill>
                  <a:srgbClr val="000000"/>
                </a:solidFill>
              </a:rPr>
              <a:t> – </a:t>
            </a:r>
            <a:r>
              <a:rPr lang="en-US" sz="2000" i="1" dirty="0" err="1">
                <a:solidFill>
                  <a:srgbClr val="000000"/>
                </a:solidFill>
              </a:rPr>
              <a:t>cho</a:t>
            </a:r>
            <a:r>
              <a:rPr lang="en-US" sz="2000" dirty="0" err="1">
                <a:solidFill>
                  <a:srgbClr val="000000"/>
                </a:solidFill>
              </a:rPr>
              <a:t>‘</a:t>
            </a:r>
            <a:r>
              <a:rPr lang="en-US" sz="2000" i="1" dirty="0" err="1">
                <a:solidFill>
                  <a:srgbClr val="000000"/>
                </a:solidFill>
              </a:rPr>
              <a:t>llarda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hayot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boshlandi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1" y="1488222"/>
            <a:ext cx="3708412" cy="707886"/>
          </a:xfrm>
          <a:prstGeom prst="rect">
            <a:avLst/>
          </a:prstGeom>
          <a:ln>
            <a:solidFill>
              <a:srgbClr val="66FF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2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Suv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keldi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cho</a:t>
            </a:r>
            <a:r>
              <a:rPr lang="en-US" sz="2000" dirty="0" err="1" smtClean="0">
                <a:solidFill>
                  <a:srgbClr val="000000"/>
                </a:solidFill>
              </a:rPr>
              <a:t>‘</a:t>
            </a:r>
            <a:r>
              <a:rPr lang="en-US" sz="2000" i="1" dirty="0" err="1" smtClean="0">
                <a:solidFill>
                  <a:srgbClr val="000000"/>
                </a:solidFill>
              </a:rPr>
              <a:t>llarda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hayot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boshlandi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421" y="2316314"/>
            <a:ext cx="3708412" cy="707886"/>
          </a:xfrm>
          <a:prstGeom prst="rect">
            <a:avLst/>
          </a:prstGeom>
          <a:ln>
            <a:solidFill>
              <a:srgbClr val="66FF6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3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Suv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keldi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u="sng" dirty="0" err="1">
                <a:solidFill>
                  <a:srgbClr val="000000"/>
                </a:solidFill>
              </a:rPr>
              <a:t>shuning</a:t>
            </a:r>
            <a:r>
              <a:rPr lang="en-US" sz="2000" i="1" u="sng" dirty="0">
                <a:solidFill>
                  <a:srgbClr val="000000"/>
                </a:solidFill>
              </a:rPr>
              <a:t> </a:t>
            </a:r>
            <a:r>
              <a:rPr lang="en-US" sz="2000" i="1" u="sng" dirty="0" err="1">
                <a:solidFill>
                  <a:srgbClr val="000000"/>
                </a:solidFill>
              </a:rPr>
              <a:t>uchun</a:t>
            </a:r>
            <a:r>
              <a:rPr lang="en-US" sz="2000" i="1" u="sng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cho</a:t>
            </a:r>
            <a:r>
              <a:rPr lang="en-US" sz="2000" dirty="0" err="1" smtClean="0">
                <a:solidFill>
                  <a:srgbClr val="000000"/>
                </a:solidFill>
              </a:rPr>
              <a:t>‘</a:t>
            </a:r>
            <a:r>
              <a:rPr lang="en-US" sz="2000" i="1" dirty="0" err="1" smtClean="0">
                <a:solidFill>
                  <a:srgbClr val="000000"/>
                </a:solidFill>
              </a:rPr>
              <a:t>llarda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hayot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boshlandi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596" y="3258994"/>
            <a:ext cx="5004556" cy="400110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2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Suv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keldi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cho</a:t>
            </a:r>
            <a:r>
              <a:rPr lang="en-US" sz="2000" dirty="0" err="1" smtClean="0">
                <a:solidFill>
                  <a:srgbClr val="000000"/>
                </a:solidFill>
              </a:rPr>
              <a:t>‘</a:t>
            </a:r>
            <a:r>
              <a:rPr lang="en-US" sz="2000" i="1" dirty="0" err="1" smtClean="0">
                <a:solidFill>
                  <a:srgbClr val="000000"/>
                </a:solidFill>
              </a:rPr>
              <a:t>llarda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hayot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boshlandi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851833" y="974308"/>
            <a:ext cx="216024" cy="1761860"/>
          </a:xfrm>
          <a:prstGeom prst="rightBrace">
            <a:avLst>
              <a:gd name="adj1" fmla="val 69237"/>
              <a:gd name="adj2" fmla="val 49627"/>
            </a:avLst>
          </a:prstGeom>
          <a:ln>
            <a:solidFill>
              <a:srgbClr val="66FF66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31853" y="1488222"/>
            <a:ext cx="1624164" cy="707886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Sabab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en-US" sz="2000" b="1" i="1" dirty="0" err="1" smtClean="0">
                <a:solidFill>
                  <a:srgbClr val="000000"/>
                </a:solidFill>
              </a:rPr>
              <a:t>munosabati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22"/>
          <a:stretch/>
        </p:blipFill>
        <p:spPr>
          <a:xfrm>
            <a:off x="4499905" y="2223403"/>
            <a:ext cx="980822" cy="90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0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Bog‘lovchisiz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qo‘shma</a:t>
            </a:r>
            <a:r>
              <a:rPr lang="en-US" sz="2400" dirty="0">
                <a:solidFill>
                  <a:schemeClr val="tx1"/>
                </a:solidFill>
              </a:rPr>
              <a:t> gap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421" y="611932"/>
            <a:ext cx="5508612" cy="163121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Tarkibidagi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mazmunan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bir-biri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bog‘liq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bo‘lib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maxsus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bog‘lovchi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vositalarsiz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faqat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ohang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yordamida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bog‘langan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u="sng" dirty="0" err="1">
                <a:solidFill>
                  <a:srgbClr val="000000"/>
                </a:solidFill>
              </a:rPr>
              <a:t>bog‘lovchisiz</a:t>
            </a:r>
            <a:r>
              <a:rPr lang="en-US" sz="2000" i="1" u="sng" dirty="0">
                <a:solidFill>
                  <a:srgbClr val="00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u="sng" dirty="0" smtClean="0">
                <a:solidFill>
                  <a:srgbClr val="000000"/>
                </a:solidFill>
              </a:rPr>
              <a:t> </a:t>
            </a:r>
            <a:r>
              <a:rPr lang="en-US" sz="2000" i="1" u="sng" dirty="0" err="1" smtClean="0">
                <a:solidFill>
                  <a:srgbClr val="000000"/>
                </a:solidFill>
              </a:rPr>
              <a:t>gaplar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sanaladi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9525" y="2314039"/>
            <a:ext cx="806388" cy="806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51733" y="2304120"/>
            <a:ext cx="806388" cy="806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endCxn id="7" idx="1"/>
          </p:cNvCxnSpPr>
          <p:nvPr/>
        </p:nvCxnSpPr>
        <p:spPr>
          <a:xfrm flipV="1">
            <a:off x="1885913" y="2707314"/>
            <a:ext cx="1065820" cy="277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743" y="2271389"/>
            <a:ext cx="878950" cy="8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O‘xshashlik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23" y="1548036"/>
            <a:ext cx="2664296" cy="707886"/>
          </a:xfrm>
          <a:prstGeom prst="rect">
            <a:avLst/>
          </a:prstGeom>
          <a:noFill/>
          <a:ln>
            <a:solidFill>
              <a:srgbClr val="DF85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Bahor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borliq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yashil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burkandi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733" y="1548036"/>
            <a:ext cx="2664296" cy="707886"/>
          </a:xfrm>
          <a:prstGeom prst="rect">
            <a:avLst/>
          </a:prstGeom>
          <a:noFill/>
          <a:ln>
            <a:solidFill>
              <a:srgbClr val="DF85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Bahor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borliq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yashil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tusga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burkandi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32" y="2363934"/>
            <a:ext cx="2664296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Tomlari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loysuvoq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devorlari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guvala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1733" y="2363934"/>
            <a:ext cx="2664296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Tomlari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loysuvoq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devorlari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guvala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9281" y="633636"/>
            <a:ext cx="806388" cy="8063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1489" y="623717"/>
            <a:ext cx="806388" cy="8063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5" idx="1"/>
          </p:cNvCxnSpPr>
          <p:nvPr/>
        </p:nvCxnSpPr>
        <p:spPr>
          <a:xfrm flipV="1">
            <a:off x="2375669" y="1026911"/>
            <a:ext cx="1065820" cy="27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78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Esda</a:t>
            </a:r>
            <a:r>
              <a:rPr lang="en-US" sz="2400" dirty="0" smtClean="0"/>
              <a:t> </a:t>
            </a:r>
            <a:r>
              <a:rPr lang="en-US" sz="2400" dirty="0" err="1" smtClean="0"/>
              <a:t>saqlang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1193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qismlari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paytda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ketma-ket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sodir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bo‘ladigan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voqea-hodisalarni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ifodalasa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orasida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vergul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qo‘yiladi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Masalan</a:t>
            </a:r>
            <a:r>
              <a:rPr lang="en-US" sz="2000" b="1" i="1" dirty="0" smtClean="0">
                <a:solidFill>
                  <a:srgbClr val="000000"/>
                </a:solidFill>
              </a:rPr>
              <a:t>: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Yigitlar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daraxtlarning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ostini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yumshatdilar</a:t>
            </a:r>
            <a:r>
              <a:rPr lang="en-US" sz="2000" b="1" i="1" dirty="0">
                <a:solidFill>
                  <a:srgbClr val="000000"/>
                </a:solidFill>
              </a:rPr>
              <a:t>,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qizlar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maktab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hovlisini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supurdilar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97" y="2268252"/>
            <a:ext cx="667936" cy="8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Esda</a:t>
            </a:r>
            <a:r>
              <a:rPr lang="en-US" sz="2400" dirty="0" smtClean="0"/>
              <a:t> </a:t>
            </a:r>
            <a:r>
              <a:rPr lang="en-US" sz="2400" dirty="0" err="1" smtClean="0"/>
              <a:t>saqlang</a:t>
            </a:r>
            <a:r>
              <a:rPr lang="en-US" sz="2400" dirty="0" smtClean="0"/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425" y="611932"/>
            <a:ext cx="54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2. </a:t>
            </a:r>
            <a:r>
              <a:rPr lang="en-US" sz="2000" dirty="0" err="1" smtClean="0">
                <a:solidFill>
                  <a:srgbClr val="000000"/>
                </a:solidFill>
              </a:rPr>
              <a:t>Qo‘shma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gap </a:t>
            </a:r>
            <a:r>
              <a:rPr lang="en-US" sz="2000" dirty="0" err="1">
                <a:solidFill>
                  <a:srgbClr val="000000"/>
                </a:solidFill>
              </a:rPr>
              <a:t>qismlari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orasida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</a:rPr>
              <a:t>o‘xshatish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u="sng" dirty="0" err="1">
                <a:solidFill>
                  <a:srgbClr val="000000"/>
                </a:solidFill>
              </a:rPr>
              <a:t>zidlash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u="sng" dirty="0" err="1">
                <a:solidFill>
                  <a:srgbClr val="000000"/>
                </a:solidFill>
              </a:rPr>
              <a:t>shart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kabi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munosabatlar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ifodalanganda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orasiga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tire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Masalan</a:t>
            </a:r>
            <a:r>
              <a:rPr lang="en-US" sz="2000" b="1" i="1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en-US" sz="2000" i="1" dirty="0" err="1" smtClean="0">
                <a:solidFill>
                  <a:srgbClr val="000000"/>
                </a:solidFill>
              </a:rPr>
              <a:t>Hamal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keldi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–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amal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77" y="1692052"/>
            <a:ext cx="1183748" cy="14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157671</TotalTime>
  <Words>636</Words>
  <Application>Microsoft Office PowerPoint</Application>
  <PresentationFormat>Произвольный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Test</vt:lpstr>
      <vt:lpstr>Test</vt:lpstr>
      <vt:lpstr>Test</vt:lpstr>
      <vt:lpstr>Topshiriq</vt:lpstr>
      <vt:lpstr>Bog‘lovchisiz qo‘shma gap</vt:lpstr>
      <vt:lpstr>O‘xshashlik</vt:lpstr>
      <vt:lpstr>Esda saqlang!</vt:lpstr>
      <vt:lpstr>Esda saqlang!</vt:lpstr>
      <vt:lpstr>Esda saqlang!</vt:lpstr>
      <vt:lpstr>Bilib oling!</vt:lpstr>
      <vt:lpstr>145-mashq</vt:lpstr>
      <vt:lpstr>145-mashq</vt:lpstr>
      <vt:lpstr>145-mashq</vt:lpstr>
      <vt:lpstr>147-mashq</vt:lpstr>
      <vt:lpstr>147-mashq</vt:lpstr>
      <vt:lpstr>148-mashq</vt:lpstr>
      <vt:lpstr>Mustahkamlash uchun savollar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2286</cp:revision>
  <dcterms:created xsi:type="dcterms:W3CDTF">2014-10-08T23:03:32Z</dcterms:created>
  <dcterms:modified xsi:type="dcterms:W3CDTF">2021-03-09T18:09:18Z</dcterms:modified>
</cp:coreProperties>
</file>