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9"/>
  </p:notesMasterIdLst>
  <p:sldIdLst>
    <p:sldId id="1414" r:id="rId11"/>
    <p:sldId id="1616" r:id="rId12"/>
    <p:sldId id="1760" r:id="rId13"/>
    <p:sldId id="1747" r:id="rId14"/>
    <p:sldId id="1761" r:id="rId15"/>
    <p:sldId id="1748" r:id="rId16"/>
    <p:sldId id="1762" r:id="rId17"/>
    <p:sldId id="1763" r:id="rId18"/>
    <p:sldId id="1749" r:id="rId19"/>
    <p:sldId id="1764" r:id="rId20"/>
    <p:sldId id="1765" r:id="rId21"/>
    <p:sldId id="1766" r:id="rId22"/>
    <p:sldId id="1767" r:id="rId23"/>
    <p:sldId id="1722" r:id="rId24"/>
    <p:sldId id="1750" r:id="rId25"/>
    <p:sldId id="1768" r:id="rId26"/>
    <p:sldId id="1769" r:id="rId27"/>
    <p:sldId id="1746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616"/>
            <p14:sldId id="1760"/>
            <p14:sldId id="1747"/>
            <p14:sldId id="1761"/>
            <p14:sldId id="1748"/>
            <p14:sldId id="1762"/>
            <p14:sldId id="1763"/>
            <p14:sldId id="1749"/>
            <p14:sldId id="1764"/>
            <p14:sldId id="1765"/>
            <p14:sldId id="1766"/>
            <p14:sldId id="1767"/>
            <p14:sldId id="1722"/>
            <p14:sldId id="1750"/>
            <p14:sldId id="1768"/>
            <p14:sldId id="1769"/>
            <p14:sldId id="174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7A3FF"/>
    <a:srgbClr val="66FF66"/>
    <a:srgbClr val="FFC8A3"/>
    <a:srgbClr val="CC3399"/>
    <a:srgbClr val="0000FF"/>
    <a:srgbClr val="00FF00"/>
    <a:srgbClr val="DF85FF"/>
    <a:srgbClr val="FF79FF"/>
    <a:srgbClr val="FF7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74453" y="1151992"/>
            <a:ext cx="3565412" cy="164530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spcAft>
                <a:spcPts val="120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  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Matn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lug‘at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ustida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      		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ishlash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6">
              <a:spcAft>
                <a:spcPts val="1200"/>
              </a:spcAft>
            </a:pP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63220" y="2339474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140-mashq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600896"/>
            <a:ext cx="55086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yolg‘oni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menga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ko‘proq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ma’qul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tushdi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chunki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yolg‘oni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xayrixohlik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yuzasidan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aytilgan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Seniki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jinoyatga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boshlash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aytildi</a:t>
            </a:r>
            <a:r>
              <a:rPr lang="en-US" sz="2000" dirty="0" smtClean="0">
                <a:solidFill>
                  <a:srgbClr val="000000"/>
                </a:solidFill>
              </a:rPr>
              <a:t>”. </a:t>
            </a:r>
          </a:p>
          <a:p>
            <a:pPr algn="r"/>
            <a:r>
              <a:rPr lang="en-US" sz="2000" dirty="0" smtClean="0">
                <a:solidFill>
                  <a:srgbClr val="000000"/>
                </a:solidFill>
              </a:rPr>
              <a:t>(</a:t>
            </a:r>
            <a:r>
              <a:rPr lang="en-US" sz="2000" dirty="0" err="1">
                <a:solidFill>
                  <a:srgbClr val="000000"/>
                </a:solidFill>
              </a:rPr>
              <a:t>Sa’diy</a:t>
            </a:r>
            <a:r>
              <a:rPr lang="en-US" sz="2000" dirty="0">
                <a:solidFill>
                  <a:srgbClr val="000000"/>
                </a:solidFill>
              </a:rPr>
              <a:t>)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10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Ergashgan</a:t>
            </a:r>
            <a:r>
              <a:rPr lang="en-US" sz="2400" dirty="0" smtClean="0"/>
              <a:t> </a:t>
            </a:r>
            <a:r>
              <a:rPr lang="en-US" sz="2400" dirty="0" err="1" smtClean="0"/>
              <a:t>qo‘shma</a:t>
            </a:r>
            <a:r>
              <a:rPr lang="en-US" sz="2400" dirty="0" smtClean="0"/>
              <a:t> </a:t>
            </a:r>
            <a:r>
              <a:rPr lang="en-US" sz="2400" dirty="0" err="1" smtClean="0"/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34" y="575928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Eshitdim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podshoh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asirni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o‘ldirishga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farmon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beribdi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3462" y="1260004"/>
            <a:ext cx="4824536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34" y="1728056"/>
            <a:ext cx="5328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0000"/>
                </a:solidFill>
              </a:rPr>
              <a:t>Kishi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jonidan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umidini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uzsa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ko‘nglida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borini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bayon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etadi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3462" y="2520144"/>
            <a:ext cx="4824536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Ega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5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2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Ergashgan</a:t>
            </a:r>
            <a:r>
              <a:rPr lang="en-US" sz="2400" dirty="0" smtClean="0"/>
              <a:t> </a:t>
            </a:r>
            <a:r>
              <a:rPr lang="en-US" sz="2400" dirty="0" err="1" smtClean="0"/>
              <a:t>qo‘shma</a:t>
            </a:r>
            <a:r>
              <a:rPr lang="en-US" sz="2400" dirty="0" smtClean="0"/>
              <a:t> </a:t>
            </a:r>
            <a:r>
              <a:rPr lang="en-US" sz="2400" dirty="0" err="1" smtClean="0"/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575928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Ey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podshohi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olam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har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kim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g‘azabini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ichiga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yutsa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>
                <a:solidFill>
                  <a:srgbClr val="000000"/>
                </a:solidFill>
              </a:rPr>
              <a:t>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gunohkorning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gunohidan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o‘tadi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3462" y="1363950"/>
            <a:ext cx="4824536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Ega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425" y="1940014"/>
            <a:ext cx="5400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Podshohning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rahmi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</a:t>
            </a:r>
            <a:r>
              <a:rPr lang="en-US" sz="2000" b="1" dirty="0" err="1">
                <a:solidFill>
                  <a:srgbClr val="000000"/>
                </a:solidFill>
              </a:rPr>
              <a:t>ib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asirni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afv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etibdi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3462" y="2520144"/>
            <a:ext cx="4824536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Hol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02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2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Ergashgan</a:t>
            </a:r>
            <a:r>
              <a:rPr lang="en-US" sz="2400" dirty="0" smtClean="0"/>
              <a:t> </a:t>
            </a:r>
            <a:r>
              <a:rPr lang="en-US" sz="2400" dirty="0" err="1" smtClean="0"/>
              <a:t>qo‘shma</a:t>
            </a:r>
            <a:r>
              <a:rPr lang="en-US" sz="2400" dirty="0" smtClean="0"/>
              <a:t> </a:t>
            </a:r>
            <a:r>
              <a:rPr lang="en-US" sz="2400" dirty="0" err="1" smtClean="0"/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640385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sz="2000" dirty="0" err="1">
                <a:solidFill>
                  <a:srgbClr val="000000"/>
                </a:solidFill>
              </a:rPr>
              <a:t>Sen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rost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yolg‘oni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menga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ko‘proq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ma’qul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tushdi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chunki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yolg‘oni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xayrixohlik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yuzasidan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aytilgan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1531" y="2016088"/>
            <a:ext cx="4824536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Hol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22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Diqqat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qiling</a:t>
            </a:r>
            <a:r>
              <a:rPr lang="en-US" sz="2400" dirty="0" smtClean="0">
                <a:solidFill>
                  <a:schemeClr val="tx1"/>
                </a:solidFill>
              </a:rPr>
              <a:t>!</a:t>
            </a:r>
            <a:endParaRPr lang="nn-NO" sz="2400" dirty="0">
              <a:solidFill>
                <a:schemeClr val="tx1"/>
              </a:solidFill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235798"/>
              </p:ext>
            </p:extLst>
          </p:nvPr>
        </p:nvGraphicFramePr>
        <p:xfrm>
          <a:off x="179425" y="683940"/>
          <a:ext cx="5364596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925"/>
                <a:gridCol w="355367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i="1" dirty="0" err="1" smtClean="0"/>
                        <a:t>Inson</a:t>
                      </a:r>
                      <a:endParaRPr lang="ru-RU" sz="2000" i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i="1" dirty="0" err="1" smtClean="0"/>
                        <a:t>odam</a:t>
                      </a:r>
                      <a:r>
                        <a:rPr lang="en-US" sz="2000" b="0" i="1" dirty="0" smtClean="0"/>
                        <a:t>, </a:t>
                      </a:r>
                      <a:r>
                        <a:rPr lang="en-US" sz="2000" b="0" i="1" dirty="0" err="1" smtClean="0"/>
                        <a:t>bashar</a:t>
                      </a:r>
                      <a:r>
                        <a:rPr lang="en-US" sz="2000" b="0" i="1" dirty="0" smtClean="0"/>
                        <a:t>, </a:t>
                      </a:r>
                      <a:r>
                        <a:rPr lang="en-US" sz="2000" b="0" i="1" dirty="0" err="1" smtClean="0"/>
                        <a:t>odamzod</a:t>
                      </a:r>
                      <a:r>
                        <a:rPr lang="en-US" sz="2000" b="0" i="1" dirty="0" smtClean="0"/>
                        <a:t>, </a:t>
                      </a:r>
                      <a:r>
                        <a:rPr lang="en-US" sz="2000" b="0" i="1" dirty="0" err="1" smtClean="0"/>
                        <a:t>jon</a:t>
                      </a:r>
                      <a:r>
                        <a:rPr lang="en-US" sz="2000" b="0" i="1" dirty="0" smtClean="0"/>
                        <a:t>, </a:t>
                      </a:r>
                      <a:r>
                        <a:rPr lang="en-US" sz="2000" b="0" i="1" dirty="0" err="1" smtClean="0"/>
                        <a:t>shaxs</a:t>
                      </a:r>
                      <a:r>
                        <a:rPr lang="en-US" sz="2000" b="0" i="1" dirty="0" smtClean="0"/>
                        <a:t>, </a:t>
                      </a:r>
                      <a:r>
                        <a:rPr lang="en-US" sz="2000" b="0" i="1" dirty="0" err="1" smtClean="0"/>
                        <a:t>zot</a:t>
                      </a:r>
                      <a:r>
                        <a:rPr lang="en-US" sz="2000" b="0" i="1" dirty="0" smtClean="0"/>
                        <a:t>, </a:t>
                      </a:r>
                      <a:r>
                        <a:rPr lang="en-US" sz="2000" b="0" i="1" dirty="0" err="1" smtClean="0"/>
                        <a:t>banda</a:t>
                      </a:r>
                      <a:endParaRPr lang="ru-RU" sz="2000" b="0" i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Dastur</a:t>
                      </a:r>
                      <a:endParaRPr lang="ru-RU" sz="2000" b="1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</a:rPr>
                        <a:t>programma</a:t>
                      </a:r>
                      <a:endParaRPr lang="ru-RU" sz="20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Muammo</a:t>
                      </a:r>
                      <a:endParaRPr lang="ru-RU" sz="2000" b="1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</a:rPr>
                        <a:t>problema</a:t>
                      </a:r>
                      <a:endParaRPr lang="ru-RU" sz="20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Atama</a:t>
                      </a:r>
                      <a:endParaRPr lang="ru-RU" sz="2000" b="1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</a:rPr>
                        <a:t>istiloh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</a:rPr>
                        <a:t>termin</a:t>
                      </a:r>
                      <a:endParaRPr lang="ru-RU" sz="20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Arava</a:t>
                      </a:r>
                      <a:endParaRPr lang="ru-RU" sz="2000" b="1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</a:rPr>
                        <a:t>ulov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i="1" dirty="0" err="1" smtClean="0">
                          <a:solidFill>
                            <a:srgbClr val="000000"/>
                          </a:solidFill>
                        </a:rPr>
                        <a:t>markab</a:t>
                      </a:r>
                      <a:r>
                        <a:rPr lang="en-US" sz="2000" i="1" dirty="0" smtClean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en-US" sz="2000" i="1" baseline="0" dirty="0" smtClean="0">
                          <a:solidFill>
                            <a:srgbClr val="000000"/>
                          </a:solidFill>
                        </a:rPr>
                        <a:t> transport</a:t>
                      </a:r>
                      <a:endParaRPr lang="ru-RU" sz="20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74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142-mashq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3420" y="571862"/>
            <a:ext cx="5508613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Shirin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</a:t>
            </a:r>
            <a:r>
              <a:rPr lang="en-US" sz="2000" b="1" dirty="0" smtClean="0">
                <a:solidFill>
                  <a:srgbClr val="000000"/>
                </a:solidFill>
              </a:rPr>
              <a:t> – </a:t>
            </a:r>
            <a:r>
              <a:rPr lang="en-US" sz="2000" b="1" dirty="0" err="1" smtClean="0">
                <a:solidFill>
                  <a:srgbClr val="000000"/>
                </a:solidFill>
              </a:rPr>
              <a:t>jon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ozig‘i</a:t>
            </a:r>
            <a:endParaRPr lang="en-US" sz="2000" b="1" dirty="0" smtClean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59645" y="971972"/>
            <a:ext cx="3481510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   </a:t>
            </a:r>
            <a:r>
              <a:rPr lang="en-US" sz="2000" i="1" dirty="0" err="1" smtClean="0">
                <a:solidFill>
                  <a:srgbClr val="000000"/>
                </a:solidFill>
              </a:rPr>
              <a:t>Odamlarning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mushkulini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oson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qilish</a:t>
            </a:r>
            <a:r>
              <a:rPr lang="en-US" sz="2000" i="1" dirty="0" smtClean="0">
                <a:solidFill>
                  <a:srgbClr val="000000"/>
                </a:solidFill>
              </a:rPr>
              <a:t>  </a:t>
            </a:r>
            <a:r>
              <a:rPr lang="en-US" sz="2000" i="1" dirty="0" err="1" smtClean="0">
                <a:solidFill>
                  <a:srgbClr val="000000"/>
                </a:solidFill>
              </a:rPr>
              <a:t>qo‘lingdan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kelmasa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aqalli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og‘iz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shirin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so‘z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bilan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ko‘nglini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ko‘tar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algn="r"/>
            <a:r>
              <a:rPr lang="en-US" sz="2000" b="1" i="1" dirty="0" smtClean="0">
                <a:solidFill>
                  <a:srgbClr val="000000"/>
                </a:solidFill>
              </a:rPr>
              <a:t>(O‘.</a:t>
            </a:r>
            <a:r>
              <a:rPr lang="en-US" sz="2000" b="1" i="1" dirty="0" err="1" smtClean="0">
                <a:solidFill>
                  <a:srgbClr val="000000"/>
                </a:solidFill>
              </a:rPr>
              <a:t>Hoshimov</a:t>
            </a:r>
            <a:r>
              <a:rPr lang="en-US" sz="2000" b="1" i="1" dirty="0" smtClean="0">
                <a:solidFill>
                  <a:srgbClr val="000000"/>
                </a:solidFill>
              </a:rPr>
              <a:t>)</a:t>
            </a:r>
            <a:endParaRPr lang="en-US" sz="2000" b="1" i="1" dirty="0">
              <a:solidFill>
                <a:srgbClr val="000000"/>
              </a:solidFill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46" y="898242"/>
            <a:ext cx="1296144" cy="2023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332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Lug‘at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bilan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ishlash</a:t>
            </a:r>
            <a:endParaRPr lang="nn-NO" sz="2400" dirty="0">
              <a:solidFill>
                <a:schemeClr val="tx1"/>
              </a:solidFill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323829"/>
              </p:ext>
            </p:extLst>
          </p:nvPr>
        </p:nvGraphicFramePr>
        <p:xfrm>
          <a:off x="179425" y="1404020"/>
          <a:ext cx="5436604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42124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i="1" dirty="0" err="1" smtClean="0">
                          <a:solidFill>
                            <a:srgbClr val="000000"/>
                          </a:solidFill>
                        </a:rPr>
                        <a:t>Sofdil</a:t>
                      </a:r>
                      <a:r>
                        <a:rPr lang="en-US" sz="1800" b="1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ru-RU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Ko‘nglida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kiri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yo‘q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dili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qalbi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pok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sof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1" dirty="0" err="1" smtClean="0">
                          <a:solidFill>
                            <a:srgbClr val="000000"/>
                          </a:solidFill>
                        </a:rPr>
                        <a:t>Xayrixoh</a:t>
                      </a:r>
                      <a:r>
                        <a:rPr lang="en-US" sz="1800" b="1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ru-RU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Yaxshilik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tilaydigan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b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qo‘llab-quvvatlaydigan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iltifotli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tarafdor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1" dirty="0" err="1" smtClean="0">
                          <a:solidFill>
                            <a:srgbClr val="000000"/>
                          </a:solidFill>
                        </a:rPr>
                        <a:t>Sha’n</a:t>
                      </a:r>
                      <a:endParaRPr lang="ru-RU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Insonga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shaxsga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tegishli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bo‘lgan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qadr-e’tibor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800" b="1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Sharaf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shuhrat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en-US" sz="1800" b="0" i="1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obro</a:t>
                      </a:r>
                      <a:r>
                        <a:rPr lang="en-US" sz="1800" b="0" i="1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‘.</a:t>
                      </a:r>
                      <a:endParaRPr lang="ru-RU" sz="18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863115"/>
              </p:ext>
            </p:extLst>
          </p:nvPr>
        </p:nvGraphicFramePr>
        <p:xfrm>
          <a:off x="179425" y="650404"/>
          <a:ext cx="5436604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392443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i="1" dirty="0" err="1" smtClean="0">
                          <a:solidFill>
                            <a:srgbClr val="000000"/>
                          </a:solidFill>
                        </a:rPr>
                        <a:t>Sobitqadam</a:t>
                      </a:r>
                      <a:endParaRPr lang="ru-RU" sz="1800" b="1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0" i="1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Bir</a:t>
                      </a:r>
                      <a:r>
                        <a:rPr lang="en-US" sz="17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1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gapda</a:t>
                      </a:r>
                      <a:r>
                        <a:rPr lang="en-US" sz="17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700" b="0" i="1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maqsadda</a:t>
                      </a:r>
                      <a:r>
                        <a:rPr lang="en-US" sz="17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700" b="0" i="1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maslakda</a:t>
                      </a:r>
                      <a:r>
                        <a:rPr lang="en-US" sz="17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1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mustahkam</a:t>
                      </a:r>
                      <a:r>
                        <a:rPr lang="en-US" sz="17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1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turadigan</a:t>
                      </a:r>
                      <a:r>
                        <a:rPr lang="en-US" sz="17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r>
                        <a:rPr lang="ru-RU" sz="1700" b="0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700" b="0" i="1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og‘ishmaydigan</a:t>
                      </a:r>
                      <a:endParaRPr lang="ru-RU" sz="17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159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So‘zlar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imlosi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445" y="791952"/>
            <a:ext cx="55496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Afv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457" y="1759994"/>
            <a:ext cx="1595309" cy="400110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son+a</a:t>
            </a:r>
            <a:r>
              <a:rPr lang="en-US" sz="2000" dirty="0" smtClean="0">
                <a:solidFill>
                  <a:srgbClr val="000000"/>
                </a:solidFill>
              </a:rPr>
              <a:t>=</a:t>
            </a:r>
            <a:r>
              <a:rPr lang="en-US" sz="2000" dirty="0" err="1" smtClean="0">
                <a:solidFill>
                  <a:srgbClr val="000000"/>
                </a:solidFill>
              </a:rPr>
              <a:t>sana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808" y="1332012"/>
            <a:ext cx="1042273" cy="400110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Sanog‘i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5529" y="2192042"/>
            <a:ext cx="1880643" cy="400110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</a:rPr>
              <a:t>ana+q</a:t>
            </a:r>
            <a:r>
              <a:rPr lang="en-US" sz="2000" dirty="0" smtClean="0">
                <a:solidFill>
                  <a:srgbClr val="000000"/>
                </a:solidFill>
              </a:rPr>
              <a:t>=</a:t>
            </a:r>
            <a:r>
              <a:rPr lang="en-US" sz="2000" dirty="0" err="1" smtClean="0">
                <a:solidFill>
                  <a:srgbClr val="000000"/>
                </a:solidFill>
              </a:rPr>
              <a:t>sanoq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9605" y="2624090"/>
            <a:ext cx="2116285" cy="400110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sanoq+i</a:t>
            </a:r>
            <a:r>
              <a:rPr lang="en-US" sz="2000" dirty="0" smtClean="0">
                <a:solidFill>
                  <a:srgbClr val="000000"/>
                </a:solidFill>
              </a:rPr>
              <a:t>=</a:t>
            </a:r>
            <a:r>
              <a:rPr lang="en-US" sz="2000" dirty="0" err="1" smtClean="0">
                <a:solidFill>
                  <a:srgbClr val="000000"/>
                </a:solidFill>
              </a:rPr>
              <a:t>sanog‘i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1693" y="1728056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rgbClr val="000000"/>
                </a:solidFill>
              </a:rPr>
              <a:t>(o – a)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7730" y="2143321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rgbClr val="000000"/>
                </a:solidFill>
              </a:rPr>
              <a:t>(a – o)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0122" y="2591454"/>
            <a:ext cx="1051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rgbClr val="000000"/>
                </a:solidFill>
              </a:rPr>
              <a:t>(q – g‘)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2131067" y="1763754"/>
            <a:ext cx="489204" cy="392589"/>
          </a:xfrm>
          <a:prstGeom prst="rightArrow">
            <a:avLst/>
          </a:prstGeom>
          <a:solidFill>
            <a:srgbClr val="E7A3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110601" y="2199563"/>
            <a:ext cx="489204" cy="392589"/>
          </a:xfrm>
          <a:prstGeom prst="rightArrow">
            <a:avLst/>
          </a:prstGeom>
          <a:solidFill>
            <a:srgbClr val="E7A3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974697" y="2631611"/>
            <a:ext cx="489204" cy="392589"/>
          </a:xfrm>
          <a:prstGeom prst="rightArrow">
            <a:avLst/>
          </a:prstGeom>
          <a:solidFill>
            <a:srgbClr val="E7A3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859" y="644916"/>
            <a:ext cx="1026871" cy="10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6" grpId="0" animBg="1"/>
      <p:bldP spid="16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11932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000000"/>
                </a:solidFill>
              </a:rPr>
              <a:t>      144-mashq</a:t>
            </a:r>
            <a:r>
              <a:rPr lang="en-US" sz="2000" b="1" i="1" dirty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Quyidagi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rasm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asosida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</a:rPr>
              <a:t>“</a:t>
            </a:r>
            <a:r>
              <a:rPr lang="en-US" sz="2000" i="1" dirty="0" err="1" smtClean="0">
                <a:solidFill>
                  <a:srgbClr val="000000"/>
                </a:solidFill>
              </a:rPr>
              <a:t>O‘zbekiston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iftixorlari</a:t>
            </a:r>
            <a:r>
              <a:rPr lang="en-US" sz="2000" i="1" dirty="0" smtClean="0">
                <a:solidFill>
                  <a:srgbClr val="000000"/>
                </a:solidFill>
              </a:rPr>
              <a:t>” </a:t>
            </a:r>
            <a:r>
              <a:rPr lang="en-US" sz="2000" i="1" dirty="0" err="1" smtClean="0">
                <a:solidFill>
                  <a:srgbClr val="000000"/>
                </a:solidFill>
              </a:rPr>
              <a:t>mavzusida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matn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tuzing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va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unda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ergashgan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qo‘shma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gaplardan</a:t>
            </a:r>
            <a:endParaRPr lang="en-US" sz="2000" i="1" dirty="0">
              <a:solidFill>
                <a:srgbClr val="000000"/>
              </a:solidFill>
            </a:endParaRPr>
          </a:p>
          <a:p>
            <a:pPr algn="just"/>
            <a:r>
              <a:rPr lang="en-US" sz="2000" i="1" dirty="0" err="1">
                <a:solidFill>
                  <a:srgbClr val="000000"/>
                </a:solidFill>
              </a:rPr>
              <a:t>foydalaning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00" y="1890345"/>
            <a:ext cx="3771841" cy="124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topshiriqni</a:t>
            </a:r>
            <a:r>
              <a:rPr lang="en-US" sz="2400" dirty="0" smtClean="0"/>
              <a:t> </a:t>
            </a:r>
            <a:r>
              <a:rPr lang="en-US" sz="2400" dirty="0" err="1" smtClean="0"/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11932"/>
            <a:ext cx="54726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Dutor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chalib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o‘tir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r>
              <a:rPr lang="en-US" sz="2000" dirty="0" err="1" smtClean="0">
                <a:solidFill>
                  <a:srgbClr val="000000"/>
                </a:solidFill>
              </a:rPr>
              <a:t>m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>
                <a:solidFill>
                  <a:srgbClr val="000000"/>
                </a:solidFill>
              </a:rPr>
              <a:t>tori </a:t>
            </a:r>
            <a:r>
              <a:rPr lang="en-US" sz="2000" dirty="0" err="1">
                <a:solidFill>
                  <a:srgbClr val="000000"/>
                </a:solidFill>
              </a:rPr>
              <a:t>uzilib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pl-PL" sz="2000" dirty="0" smtClean="0">
                <a:solidFill>
                  <a:srgbClr val="000000"/>
                </a:solidFill>
              </a:rPr>
              <a:t>2</a:t>
            </a:r>
            <a:r>
              <a:rPr lang="pl-PL" sz="2000" dirty="0">
                <a:solidFill>
                  <a:srgbClr val="000000"/>
                </a:solidFill>
              </a:rPr>
              <a:t>. Kim </a:t>
            </a:r>
            <a:r>
              <a:rPr lang="pl-PL" sz="2000" dirty="0" smtClean="0">
                <a:solidFill>
                  <a:srgbClr val="000000"/>
                </a:solidFill>
              </a:rPr>
              <a:t>izlan</a:t>
            </a:r>
            <a:r>
              <a:rPr lang="pl-PL" sz="2000" b="1" dirty="0" smtClean="0">
                <a:solidFill>
                  <a:srgbClr val="000000"/>
                </a:solidFill>
              </a:rPr>
              <a:t>sa</a:t>
            </a:r>
            <a:r>
              <a:rPr lang="pl-PL" sz="2000" dirty="0">
                <a:solidFill>
                  <a:srgbClr val="000000"/>
                </a:solidFill>
              </a:rPr>
              <a:t>, </a:t>
            </a:r>
            <a:r>
              <a:rPr lang="pl-PL" sz="2000" dirty="0" smtClean="0">
                <a:solidFill>
                  <a:srgbClr val="000000"/>
                </a:solidFill>
              </a:rPr>
              <a:t>u albatta o‘z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maqsadiga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yetadi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smtClean="0">
                <a:solidFill>
                  <a:srgbClr val="000000"/>
                </a:solidFill>
              </a:rPr>
              <a:t>3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Toleyim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shu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jahonda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guliston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tanladim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smtClean="0">
                <a:solidFill>
                  <a:srgbClr val="000000"/>
                </a:solidFill>
              </a:rPr>
              <a:t>4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smtClean="0">
                <a:solidFill>
                  <a:srgbClr val="000000"/>
                </a:solidFill>
              </a:rPr>
              <a:t>Kim </a:t>
            </a:r>
            <a:r>
              <a:rPr lang="en-US" sz="2000" dirty="0" err="1" smtClean="0">
                <a:solidFill>
                  <a:srgbClr val="000000"/>
                </a:solidFill>
              </a:rPr>
              <a:t>vaqtini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zoye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>
                <a:solidFill>
                  <a:srgbClr val="000000"/>
                </a:solidFill>
              </a:rPr>
              <a:t>bas, </a:t>
            </a:r>
            <a:r>
              <a:rPr lang="en-US" sz="2000" dirty="0" err="1">
                <a:solidFill>
                  <a:srgbClr val="000000"/>
                </a:solidFill>
              </a:rPr>
              <a:t>bu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vaqt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dushmanidir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1904550"/>
            <a:ext cx="1908212" cy="122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139-mashq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611932"/>
            <a:ext cx="36724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Tilimizdagi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yengillik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sanog‘i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aytilgan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narsalarni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bildirgan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so‘zlarga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qo‘shimchasi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>
                <a:solidFill>
                  <a:srgbClr val="000000"/>
                </a:solidFill>
              </a:rPr>
              <a:t>lar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qo‘shilmaydi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smtClean="0">
                <a:solidFill>
                  <a:srgbClr val="000000"/>
                </a:solidFill>
              </a:rPr>
              <a:t>Bu </a:t>
            </a:r>
            <a:r>
              <a:rPr lang="en-US" sz="2000" dirty="0" err="1">
                <a:solidFill>
                  <a:srgbClr val="000000"/>
                </a:solidFill>
              </a:rPr>
              <a:t>mantiqan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to‘g‘ri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chunki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sanoqning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ko‘plikni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ifoda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qiladi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575" y="720080"/>
            <a:ext cx="1554446" cy="2196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327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139-mashq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611932"/>
            <a:ext cx="5436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0000"/>
                </a:solidFill>
              </a:rPr>
              <a:t>Rus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ingliz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tillarida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sanog‘i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ma’lum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narsalarga</a:t>
            </a:r>
            <a:r>
              <a:rPr lang="en-US" sz="2000" dirty="0">
                <a:solidFill>
                  <a:srgbClr val="000000"/>
                </a:solidFill>
              </a:rPr>
              <a:t> ham </a:t>
            </a:r>
            <a:r>
              <a:rPr lang="en-US" sz="2000" dirty="0" err="1">
                <a:solidFill>
                  <a:srgbClr val="000000"/>
                </a:solidFill>
              </a:rPr>
              <a:t>ko‘plik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belgisi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qo‘yiladi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r>
              <a:rPr lang="pt-BR" sz="2000" dirty="0">
                <a:solidFill>
                  <a:srgbClr val="000000"/>
                </a:solidFill>
              </a:rPr>
              <a:t> Bu ikki til ta’sirida bizlarda ham </a:t>
            </a:r>
            <a:r>
              <a:rPr lang="pt-BR" sz="2000" b="1" i="1" dirty="0" smtClean="0">
                <a:solidFill>
                  <a:srgbClr val="000000"/>
                </a:solidFill>
              </a:rPr>
              <a:t>“o‘nta kitoblar”, “o‘n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ikkita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kursilar</a:t>
            </a:r>
            <a:r>
              <a:rPr lang="en-US" sz="2000" b="1" i="1" dirty="0" smtClean="0">
                <a:solidFill>
                  <a:srgbClr val="000000"/>
                </a:solidFill>
              </a:rPr>
              <a:t>” </a:t>
            </a:r>
            <a:r>
              <a:rPr lang="en-US" sz="2000" dirty="0" err="1">
                <a:solidFill>
                  <a:srgbClr val="000000"/>
                </a:solidFill>
              </a:rPr>
              <a:t>deguvchi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chala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mullalar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paydo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bo‘ldi</a:t>
            </a:r>
            <a:r>
              <a:rPr lang="en-US" sz="2000" dirty="0">
                <a:solidFill>
                  <a:srgbClr val="000000"/>
                </a:solidFill>
              </a:rPr>
              <a:t>. Bu </a:t>
            </a:r>
            <a:r>
              <a:rPr lang="en-US" sz="2000" dirty="0" err="1">
                <a:solidFill>
                  <a:srgbClr val="000000"/>
                </a:solidFill>
              </a:rPr>
              <a:t>hol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ona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tilining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fazilatini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bilmaslik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mensimaslikdir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pPr algn="r"/>
            <a:r>
              <a:rPr lang="en-US" sz="2000" dirty="0" smtClean="0">
                <a:solidFill>
                  <a:srgbClr val="000000"/>
                </a:solidFill>
              </a:rPr>
              <a:t>(</a:t>
            </a:r>
            <a:r>
              <a:rPr lang="en-US" sz="2000" dirty="0">
                <a:solidFill>
                  <a:srgbClr val="000000"/>
                </a:solidFill>
              </a:rPr>
              <a:t>E. </a:t>
            </a:r>
            <a:r>
              <a:rPr lang="en-US" sz="2000" dirty="0" err="1">
                <a:solidFill>
                  <a:srgbClr val="000000"/>
                </a:solidFill>
              </a:rPr>
              <a:t>Vohidov</a:t>
            </a:r>
            <a:r>
              <a:rPr lang="en-US" sz="2000" dirty="0">
                <a:solidFill>
                  <a:srgbClr val="000000"/>
                </a:solidFill>
              </a:rPr>
              <a:t>)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60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Uslubiy</a:t>
            </a:r>
            <a:r>
              <a:rPr lang="en-US" sz="2400" dirty="0" smtClean="0"/>
              <a:t> </a:t>
            </a:r>
            <a:r>
              <a:rPr lang="en-US" sz="2400" dirty="0" err="1" smtClean="0"/>
              <a:t>aniqlik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1520741"/>
            <a:ext cx="2808312" cy="13234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i="1" dirty="0" smtClean="0">
                <a:solidFill>
                  <a:srgbClr val="000000"/>
                </a:solidFill>
              </a:rPr>
              <a:t>O‘nta kitob</a:t>
            </a:r>
            <a:r>
              <a:rPr lang="pt-BR" sz="2000" b="1" i="1" dirty="0" smtClean="0">
                <a:solidFill>
                  <a:srgbClr val="000000"/>
                </a:solidFill>
              </a:rPr>
              <a:t>lar </a:t>
            </a:r>
            <a:br>
              <a:rPr lang="pt-BR" sz="2000" b="1" i="1" dirty="0" smtClean="0">
                <a:solidFill>
                  <a:srgbClr val="000000"/>
                </a:solidFill>
              </a:rPr>
            </a:br>
            <a:r>
              <a:rPr lang="pt-BR" sz="2000" i="1" dirty="0" smtClean="0">
                <a:solidFill>
                  <a:srgbClr val="000000"/>
                </a:solidFill>
              </a:rPr>
              <a:t>O‘n </a:t>
            </a:r>
            <a:r>
              <a:rPr lang="en-US" sz="2000" i="1" dirty="0" err="1" smtClean="0">
                <a:solidFill>
                  <a:srgbClr val="000000"/>
                </a:solidFill>
              </a:rPr>
              <a:t>ikkita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kursi</a:t>
            </a:r>
            <a:r>
              <a:rPr lang="en-US" sz="2000" b="1" i="1" dirty="0" err="1" smtClean="0">
                <a:solidFill>
                  <a:srgbClr val="000000"/>
                </a:solidFill>
              </a:rPr>
              <a:t>lar</a:t>
            </a:r>
            <a:endParaRPr lang="en-US" sz="2000" b="1" i="1" dirty="0" smtClean="0">
              <a:solidFill>
                <a:srgbClr val="000000"/>
              </a:solidFill>
            </a:endParaRPr>
          </a:p>
          <a:p>
            <a:r>
              <a:rPr lang="en-US" sz="2000" i="1" dirty="0" err="1" smtClean="0">
                <a:solidFill>
                  <a:srgbClr val="000000"/>
                </a:solidFill>
              </a:rPr>
              <a:t>Ikki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kishi</a:t>
            </a:r>
            <a:r>
              <a:rPr lang="en-US" sz="2000" b="1" i="1" dirty="0" err="1" smtClean="0">
                <a:solidFill>
                  <a:srgbClr val="000000"/>
                </a:solidFill>
              </a:rPr>
              <a:t>lar</a:t>
            </a:r>
            <a:r>
              <a:rPr lang="en-US" sz="2000" b="1" i="1" dirty="0">
                <a:solidFill>
                  <a:srgbClr val="000000"/>
                </a:solidFill>
              </a:rPr>
              <a:t/>
            </a:r>
            <a:br>
              <a:rPr lang="en-US" sz="2000" b="1" i="1" dirty="0">
                <a:solidFill>
                  <a:srgbClr val="000000"/>
                </a:solidFill>
              </a:rPr>
            </a:br>
            <a:r>
              <a:rPr lang="en-US" sz="2000" i="1" dirty="0" err="1" smtClean="0">
                <a:solidFill>
                  <a:srgbClr val="000000"/>
                </a:solidFill>
              </a:rPr>
              <a:t>Yigirmata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o‘quvchi</a:t>
            </a:r>
            <a:r>
              <a:rPr lang="en-US" sz="2000" b="1" i="1" dirty="0" err="1" smtClean="0">
                <a:solidFill>
                  <a:srgbClr val="000000"/>
                </a:solidFill>
              </a:rPr>
              <a:t>lar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95154" y="1520741"/>
            <a:ext cx="2520875" cy="1323439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i="1" dirty="0" smtClean="0">
                <a:solidFill>
                  <a:srgbClr val="000000"/>
                </a:solidFill>
              </a:rPr>
              <a:t>O‘nta </a:t>
            </a:r>
            <a:r>
              <a:rPr lang="pt-BR" sz="2000" i="1" dirty="0" smtClean="0">
                <a:solidFill>
                  <a:srgbClr val="000000"/>
                </a:solidFill>
              </a:rPr>
              <a:t>kitob</a:t>
            </a:r>
            <a:r>
              <a:rPr lang="pt-BR" sz="2000" b="1" i="1" dirty="0" smtClean="0">
                <a:solidFill>
                  <a:srgbClr val="000000"/>
                </a:solidFill>
              </a:rPr>
              <a:t> </a:t>
            </a:r>
            <a:br>
              <a:rPr lang="pt-BR" sz="2000" b="1" i="1" dirty="0" smtClean="0">
                <a:solidFill>
                  <a:srgbClr val="000000"/>
                </a:solidFill>
              </a:rPr>
            </a:br>
            <a:r>
              <a:rPr lang="pt-BR" sz="2000" b="1" i="1" dirty="0" smtClean="0">
                <a:solidFill>
                  <a:srgbClr val="000000"/>
                </a:solidFill>
              </a:rPr>
              <a:t>O‘n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ikkita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kursi</a:t>
            </a:r>
            <a:endParaRPr lang="en-US" sz="2000" i="1" dirty="0" smtClean="0">
              <a:solidFill>
                <a:srgbClr val="000000"/>
              </a:solidFill>
            </a:endParaRPr>
          </a:p>
          <a:p>
            <a:r>
              <a:rPr lang="en-US" sz="2000" b="1" i="1" dirty="0" err="1" smtClean="0">
                <a:solidFill>
                  <a:srgbClr val="000000"/>
                </a:solidFill>
              </a:rPr>
              <a:t>Ikki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kishi</a:t>
            </a:r>
            <a:r>
              <a:rPr lang="en-US" sz="2000" b="1" i="1" dirty="0">
                <a:solidFill>
                  <a:srgbClr val="000000"/>
                </a:solidFill>
              </a:rPr>
              <a:t/>
            </a:r>
            <a:br>
              <a:rPr lang="en-US" sz="2000" b="1" i="1" dirty="0">
                <a:solidFill>
                  <a:srgbClr val="000000"/>
                </a:solidFill>
              </a:rPr>
            </a:br>
            <a:r>
              <a:rPr lang="en-US" sz="2000" b="1" i="1" dirty="0" err="1" smtClean="0">
                <a:solidFill>
                  <a:srgbClr val="000000"/>
                </a:solidFill>
              </a:rPr>
              <a:t>Yigirmata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o‘quvchi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22"/>
          <a:stretch/>
        </p:blipFill>
        <p:spPr>
          <a:xfrm>
            <a:off x="3879123" y="575928"/>
            <a:ext cx="980822" cy="908809"/>
          </a:xfrm>
          <a:prstGeom prst="rect">
            <a:avLst/>
          </a:prstGeom>
        </p:spPr>
      </p:pic>
      <p:pic>
        <p:nvPicPr>
          <p:cNvPr id="10" name="Рисунок 9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1"/>
          <a:stretch/>
        </p:blipFill>
        <p:spPr>
          <a:xfrm>
            <a:off x="1175948" y="675231"/>
            <a:ext cx="743257" cy="80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0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Ergashgan</a:t>
            </a:r>
            <a:r>
              <a:rPr lang="en-US" sz="2400" dirty="0" smtClean="0"/>
              <a:t> </a:t>
            </a:r>
            <a:r>
              <a:rPr lang="en-US" sz="2400" dirty="0" err="1" smtClean="0"/>
              <a:t>qo‘shma</a:t>
            </a:r>
            <a:r>
              <a:rPr lang="en-US" sz="2400" dirty="0" smtClean="0"/>
              <a:t> </a:t>
            </a:r>
            <a:r>
              <a:rPr lang="en-US" sz="2400" dirty="0" err="1" smtClean="0"/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34" y="57592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Tilimizdagi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yengillik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</a:t>
            </a:r>
            <a:r>
              <a:rPr lang="en-US" sz="2000" b="1" dirty="0" err="1">
                <a:solidFill>
                  <a:srgbClr val="000000"/>
                </a:solidFill>
              </a:rPr>
              <a:t>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sanog‘i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aytilgan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narsalarni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bildirgan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so‘zlarga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qo‘shimchasi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>
                <a:solidFill>
                  <a:srgbClr val="000000"/>
                </a:solidFill>
              </a:rPr>
              <a:t>-</a:t>
            </a:r>
            <a:r>
              <a:rPr lang="en-US" sz="2000" b="1" dirty="0" err="1">
                <a:solidFill>
                  <a:srgbClr val="000000"/>
                </a:solidFill>
              </a:rPr>
              <a:t>lar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qo‘shilmaydi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497" y="2592152"/>
            <a:ext cx="4284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Kesim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69281" y="1692052"/>
            <a:ext cx="914400" cy="9144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477493" y="1692052"/>
            <a:ext cx="914400" cy="9144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10" idx="2"/>
            <a:endCxn id="7" idx="3"/>
          </p:cNvCxnSpPr>
          <p:nvPr/>
        </p:nvCxnSpPr>
        <p:spPr>
          <a:xfrm flipH="1">
            <a:off x="2483681" y="2149252"/>
            <a:ext cx="993812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7783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Ergashgan</a:t>
            </a:r>
            <a:r>
              <a:rPr lang="en-US" sz="2400" dirty="0" smtClean="0"/>
              <a:t> </a:t>
            </a:r>
            <a:r>
              <a:rPr lang="en-US" sz="2400" dirty="0" err="1" smtClean="0"/>
              <a:t>qo‘shma</a:t>
            </a:r>
            <a:r>
              <a:rPr lang="en-US" sz="2400" dirty="0" smtClean="0"/>
              <a:t> </a:t>
            </a:r>
            <a:r>
              <a:rPr lang="en-US" sz="2400" dirty="0" err="1" smtClean="0"/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34" y="575928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Bu </a:t>
            </a:r>
            <a:r>
              <a:rPr lang="en-US" sz="2000" dirty="0" err="1">
                <a:solidFill>
                  <a:srgbClr val="000000"/>
                </a:solidFill>
              </a:rPr>
              <a:t>mantiqan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to‘g‘ri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chunki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sanoqning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ko‘plikni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ifoda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497" y="2592152"/>
            <a:ext cx="4284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Hol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69281" y="1512032"/>
            <a:ext cx="914400" cy="9144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477493" y="1512032"/>
            <a:ext cx="914400" cy="9144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10" idx="2"/>
            <a:endCxn id="7" idx="3"/>
          </p:cNvCxnSpPr>
          <p:nvPr/>
        </p:nvCxnSpPr>
        <p:spPr>
          <a:xfrm flipH="1">
            <a:off x="2483681" y="1969232"/>
            <a:ext cx="993812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87510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140-mashq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577667"/>
            <a:ext cx="55086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Eshitdimki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podshoh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asirni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o‘ldirishga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farmon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beribdi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Sho‘rlik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asir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hayotdan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umidini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uzibdi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podshohni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boplab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so‘ka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boshlabdi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chunki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jonidan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umidini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uzsa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ko‘nglida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bayon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etadi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Podshoh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dirty="0" smtClean="0">
                <a:solidFill>
                  <a:srgbClr val="000000"/>
                </a:solidFill>
              </a:rPr>
              <a:t>“U </a:t>
            </a:r>
            <a:r>
              <a:rPr lang="en-US" sz="2000" dirty="0" err="1">
                <a:solidFill>
                  <a:srgbClr val="000000"/>
                </a:solidFill>
              </a:rPr>
              <a:t>nima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deyapti</a:t>
            </a:r>
            <a:r>
              <a:rPr lang="en-US" sz="2000" dirty="0" smtClean="0">
                <a:solidFill>
                  <a:srgbClr val="000000"/>
                </a:solidFill>
              </a:rPr>
              <a:t>?” </a:t>
            </a:r>
            <a:r>
              <a:rPr lang="en-US" sz="2000" dirty="0">
                <a:solidFill>
                  <a:srgbClr val="000000"/>
                </a:solidFill>
              </a:rPr>
              <a:t>– deb </a:t>
            </a:r>
            <a:r>
              <a:rPr lang="en-US" sz="2000" dirty="0" err="1">
                <a:solidFill>
                  <a:srgbClr val="000000"/>
                </a:solidFill>
              </a:rPr>
              <a:t>so‘rabdi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Sofdil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vazirlardan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biri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</a:rPr>
              <a:t>Ey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podshohi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olam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har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g‘azabini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ichiga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yutsa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>
                <a:solidFill>
                  <a:srgbClr val="000000"/>
                </a:solidFill>
              </a:rPr>
              <a:t>u </a:t>
            </a:r>
            <a:r>
              <a:rPr lang="en-US" sz="2000" dirty="0" err="1" smtClean="0">
                <a:solidFill>
                  <a:srgbClr val="000000"/>
                </a:solidFill>
              </a:rPr>
              <a:t>gunohkorning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435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140-mashq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577667"/>
            <a:ext cx="55086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sz="2000" dirty="0" err="1" smtClean="0">
                <a:solidFill>
                  <a:srgbClr val="000000"/>
                </a:solidFill>
              </a:rPr>
              <a:t>gunohidan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o‘tadi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deyapti</a:t>
            </a:r>
            <a:r>
              <a:rPr lang="en-US" sz="2000" dirty="0" smtClean="0">
                <a:solidFill>
                  <a:srgbClr val="000000"/>
                </a:solidFill>
              </a:rPr>
              <a:t>”, </a:t>
            </a:r>
            <a:r>
              <a:rPr lang="en-US" sz="2000" dirty="0">
                <a:solidFill>
                  <a:srgbClr val="000000"/>
                </a:solidFill>
              </a:rPr>
              <a:t>– deb </a:t>
            </a:r>
            <a:r>
              <a:rPr lang="en-US" sz="2000" dirty="0" err="1">
                <a:solidFill>
                  <a:srgbClr val="000000"/>
                </a:solidFill>
              </a:rPr>
              <a:t>javob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beribdi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</a:p>
          <a:p>
            <a:pPr algn="justLow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Podshohning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rahmi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kelib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asirni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afv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etibdi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Sofdil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vazirni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olmaydigan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ikkinchi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vazir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aralashdi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vazirlar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podshoh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huzurida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faqat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rost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so‘zlashlari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lozimligini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aytdi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dirty="0" smtClean="0">
                <a:solidFill>
                  <a:srgbClr val="000000"/>
                </a:solidFill>
              </a:rPr>
              <a:t>“Bu </a:t>
            </a:r>
            <a:r>
              <a:rPr lang="en-US" sz="2000" dirty="0" err="1" smtClean="0">
                <a:solidFill>
                  <a:srgbClr val="000000"/>
                </a:solidFill>
              </a:rPr>
              <a:t>asir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podshohni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haqorat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sha’niga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yomon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aytdi</a:t>
            </a:r>
            <a:r>
              <a:rPr lang="en-US" sz="2000" dirty="0" smtClean="0">
                <a:solidFill>
                  <a:srgbClr val="000000"/>
                </a:solidFill>
              </a:rPr>
              <a:t>”,– </a:t>
            </a:r>
            <a:r>
              <a:rPr lang="en-US" sz="2000" dirty="0" err="1" smtClean="0">
                <a:solidFill>
                  <a:srgbClr val="000000"/>
                </a:solidFill>
              </a:rPr>
              <a:t>debdi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Shunda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podshoh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jahl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debdi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</a:rPr>
              <a:t>Sen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rost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ko‘ra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1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157375</TotalTime>
  <Words>557</Words>
  <Application>Microsoft Office PowerPoint</Application>
  <PresentationFormat>Произвольный</PresentationFormat>
  <Paragraphs>80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139-mashq</vt:lpstr>
      <vt:lpstr>139-mashq</vt:lpstr>
      <vt:lpstr>Uslubiy aniqlik</vt:lpstr>
      <vt:lpstr>Ergashgan qo‘shma gaplar</vt:lpstr>
      <vt:lpstr>Ergashgan qo‘shma gaplar</vt:lpstr>
      <vt:lpstr>140-mashq</vt:lpstr>
      <vt:lpstr>140-mashq</vt:lpstr>
      <vt:lpstr>140-mashq</vt:lpstr>
      <vt:lpstr>Ergashgan qo‘shma gaplar</vt:lpstr>
      <vt:lpstr>Ergashgan qo‘shma gaplar</vt:lpstr>
      <vt:lpstr>Ergashgan qo‘shma gaplar</vt:lpstr>
      <vt:lpstr>Diqqat qiling!</vt:lpstr>
      <vt:lpstr>142-mashq</vt:lpstr>
      <vt:lpstr>Lug‘at bilan ishlash</vt:lpstr>
      <vt:lpstr>So‘zlar imlosi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2254</cp:revision>
  <dcterms:created xsi:type="dcterms:W3CDTF">2014-10-08T23:03:32Z</dcterms:created>
  <dcterms:modified xsi:type="dcterms:W3CDTF">2021-03-09T18:08:26Z</dcterms:modified>
</cp:coreProperties>
</file>