
<file path=[Content_Types].xml><?xml version="1.0" encoding="utf-8"?>
<Types xmlns="http://schemas.openxmlformats.org/package/2006/content-types"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6"/>
  </p:notesMasterIdLst>
  <p:sldIdLst>
    <p:sldId id="1414" r:id="rId11"/>
    <p:sldId id="1721" r:id="rId12"/>
    <p:sldId id="1736" r:id="rId13"/>
    <p:sldId id="1722" r:id="rId14"/>
    <p:sldId id="1745" r:id="rId15"/>
    <p:sldId id="1737" r:id="rId16"/>
    <p:sldId id="1738" r:id="rId17"/>
    <p:sldId id="1739" r:id="rId18"/>
    <p:sldId id="1740" r:id="rId19"/>
    <p:sldId id="1741" r:id="rId20"/>
    <p:sldId id="1742" r:id="rId21"/>
    <p:sldId id="1743" r:id="rId22"/>
    <p:sldId id="1723" r:id="rId23"/>
    <p:sldId id="1744" r:id="rId24"/>
    <p:sldId id="1616" r:id="rId25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721"/>
            <p14:sldId id="1736"/>
            <p14:sldId id="1722"/>
            <p14:sldId id="1745"/>
            <p14:sldId id="1737"/>
            <p14:sldId id="1738"/>
            <p14:sldId id="1739"/>
            <p14:sldId id="1740"/>
            <p14:sldId id="1741"/>
            <p14:sldId id="1742"/>
            <p14:sldId id="1743"/>
            <p14:sldId id="1723"/>
            <p14:sldId id="1744"/>
            <p14:sldId id="161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FF00"/>
    <a:srgbClr val="AFFFAF"/>
    <a:srgbClr val="0000FF"/>
    <a:srgbClr val="CC3399"/>
    <a:srgbClr val="66FF66"/>
    <a:srgbClr val="FF75FF"/>
    <a:srgbClr val="DF85FF"/>
    <a:srgbClr val="FF79FF"/>
    <a:srgbClr val="FFC8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45" d="100"/>
          <a:sy n="145" d="100"/>
        </p:scale>
        <p:origin x="-71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74453" y="1151992"/>
            <a:ext cx="3565412" cy="1429856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>
              <a:spcAft>
                <a:spcPts val="120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18386" algn="ctr">
              <a:spcAft>
                <a:spcPts val="120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Mustahkamlash</a:t>
            </a:r>
            <a:endParaRPr lang="en-US" sz="2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8386">
              <a:spcAft>
                <a:spcPts val="1200"/>
              </a:spcAft>
            </a:pPr>
            <a:endParaRPr lang="nn-NO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38214" y="1245561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33733" y="2096800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268" y="1245561"/>
            <a:ext cx="1422525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592475" y="2376128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20" grpId="0" animBg="1"/>
      <p:bldP spid="21" grpId="0" animBg="1"/>
      <p:bldP spid="23" grpId="0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3-topshiriq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3420" y="571862"/>
            <a:ext cx="5508613" cy="1015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Chaqimchidan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qo‘rqqin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chunki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soatda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buzgan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ishini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yilda</a:t>
            </a:r>
            <a:r>
              <a:rPr lang="en-US" sz="2000" dirty="0" smtClean="0">
                <a:solidFill>
                  <a:srgbClr val="000000"/>
                </a:solidFill>
              </a:rPr>
              <a:t> ham </a:t>
            </a:r>
            <a:r>
              <a:rPr lang="en-US" sz="2000" dirty="0" err="1" smtClean="0">
                <a:solidFill>
                  <a:srgbClr val="000000"/>
                </a:solidFill>
              </a:rPr>
              <a:t>tuzatib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bo‘lmaydi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31653" y="1605547"/>
            <a:ext cx="926857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chunki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58476" y="2262276"/>
            <a:ext cx="753197" cy="770384"/>
          </a:xfrm>
          <a:prstGeom prst="rect">
            <a:avLst/>
          </a:prstGeom>
          <a:solidFill>
            <a:schemeClr val="tx1"/>
          </a:solidFill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175194" y="2259774"/>
            <a:ext cx="784651" cy="770384"/>
          </a:xfrm>
          <a:prstGeom prst="ellipse">
            <a:avLst/>
          </a:prstGeom>
          <a:solidFill>
            <a:schemeClr val="tx1"/>
          </a:solidFill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>
            <a:stCxn id="13" idx="2"/>
            <a:endCxn id="12" idx="3"/>
          </p:cNvCxnSpPr>
          <p:nvPr/>
        </p:nvCxnSpPr>
        <p:spPr>
          <a:xfrm flipH="1">
            <a:off x="2411673" y="2644966"/>
            <a:ext cx="763521" cy="2502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cxnSp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50" y="1615849"/>
            <a:ext cx="826462" cy="940300"/>
          </a:xfrm>
          <a:prstGeom prst="rect">
            <a:avLst/>
          </a:prstGeom>
        </p:spPr>
      </p:pic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03861" y="1605547"/>
            <a:ext cx="991911" cy="89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00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3-topshiriq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7437" y="571862"/>
            <a:ext cx="5184576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 </a:t>
            </a:r>
            <a:r>
              <a:rPr lang="en-US" sz="2000" dirty="0" err="1" smtClean="0">
                <a:solidFill>
                  <a:srgbClr val="000000"/>
                </a:solidFill>
              </a:rPr>
              <a:t>Odamlar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tinch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uxlasin</a:t>
            </a:r>
            <a:r>
              <a:rPr lang="en-US" sz="2000" dirty="0" smtClean="0">
                <a:solidFill>
                  <a:srgbClr val="000000"/>
                </a:solidFill>
              </a:rPr>
              <a:t> deb, </a:t>
            </a:r>
            <a:r>
              <a:rPr lang="en-US" sz="2000" dirty="0" err="1" smtClean="0">
                <a:solidFill>
                  <a:srgbClr val="000000"/>
                </a:solidFill>
              </a:rPr>
              <a:t>aylanib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yurishgandir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47077" y="1512032"/>
            <a:ext cx="612668" cy="400110"/>
          </a:xfrm>
          <a:prstGeom prst="rect">
            <a:avLst/>
          </a:prstGeom>
          <a:solidFill>
            <a:srgbClr val="66FF66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deb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7452" y="2145803"/>
            <a:ext cx="936104" cy="914401"/>
          </a:xfrm>
          <a:prstGeom prst="ellipse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289631" y="2145803"/>
            <a:ext cx="886238" cy="914400"/>
          </a:xfrm>
          <a:prstGeom prst="rect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>
            <a:stCxn id="8" idx="6"/>
            <a:endCxn id="11" idx="1"/>
          </p:cNvCxnSpPr>
          <p:nvPr/>
        </p:nvCxnSpPr>
        <p:spPr>
          <a:xfrm flipV="1">
            <a:off x="2623556" y="2603003"/>
            <a:ext cx="666075" cy="1"/>
          </a:xfrm>
          <a:prstGeom prst="straightConnector1">
            <a:avLst/>
          </a:prstGeom>
          <a:ln>
            <a:solidFill>
              <a:srgbClr val="CC3399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897" y="1368016"/>
            <a:ext cx="927277" cy="931902"/>
          </a:xfrm>
          <a:prstGeom prst="rect">
            <a:avLst/>
          </a:prstGeom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69" y="1368016"/>
            <a:ext cx="648072" cy="88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26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 animBg="1"/>
      <p:bldP spid="8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3-topshiriq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7437" y="571862"/>
            <a:ext cx="5184576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 </a:t>
            </a:r>
            <a:r>
              <a:rPr lang="en-US" sz="2000" dirty="0" err="1" smtClean="0">
                <a:solidFill>
                  <a:srgbClr val="000000"/>
                </a:solidFill>
              </a:rPr>
              <a:t>Kimning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ko‘ngli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to‘g‘ri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bo‘lsa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yo‘li</a:t>
            </a:r>
            <a:r>
              <a:rPr lang="en-US" sz="2000" dirty="0" smtClean="0">
                <a:solidFill>
                  <a:srgbClr val="000000"/>
                </a:solidFill>
              </a:rPr>
              <a:t> ham </a:t>
            </a:r>
            <a:r>
              <a:rPr lang="en-US" sz="2000" dirty="0" err="1" smtClean="0">
                <a:solidFill>
                  <a:srgbClr val="000000"/>
                </a:solidFill>
              </a:rPr>
              <a:t>to‘g‘ri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583581" y="2145803"/>
            <a:ext cx="936104" cy="914401"/>
          </a:xfrm>
          <a:prstGeom prst="ellipse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85760" y="2145803"/>
            <a:ext cx="886238" cy="914400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>
            <a:stCxn id="8" idx="6"/>
            <a:endCxn id="11" idx="1"/>
          </p:cNvCxnSpPr>
          <p:nvPr/>
        </p:nvCxnSpPr>
        <p:spPr>
          <a:xfrm flipV="1">
            <a:off x="2519685" y="2603003"/>
            <a:ext cx="666075" cy="1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5" name="Скругленная прямоугольная выноска 4"/>
          <p:cNvSpPr/>
          <p:nvPr/>
        </p:nvSpPr>
        <p:spPr>
          <a:xfrm>
            <a:off x="1246611" y="1293949"/>
            <a:ext cx="1165062" cy="612648"/>
          </a:xfrm>
          <a:prstGeom prst="wedgeRoundRectCallout">
            <a:avLst>
              <a:gd name="adj1" fmla="val 73412"/>
              <a:gd name="adj2" fmla="val 86123"/>
              <a:gd name="adj3" fmla="val 16667"/>
            </a:avLst>
          </a:prstGeom>
          <a:solidFill>
            <a:srgbClr val="AFFFAF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Kimning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3150219" y="1293949"/>
            <a:ext cx="1165062" cy="612648"/>
          </a:xfrm>
          <a:prstGeom prst="wedgeRoundRectCallout">
            <a:avLst>
              <a:gd name="adj1" fmla="val -73395"/>
              <a:gd name="adj2" fmla="val 86122"/>
              <a:gd name="adj3" fmla="val 16667"/>
            </a:avLst>
          </a:prstGeom>
          <a:solidFill>
            <a:srgbClr val="AFFFAF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0000"/>
                </a:solidFill>
              </a:rPr>
              <a:t>u</a:t>
            </a:r>
            <a:r>
              <a:rPr lang="en-US" sz="2000" dirty="0" err="1" smtClean="0">
                <a:solidFill>
                  <a:srgbClr val="000000"/>
                </a:solidFill>
              </a:rPr>
              <a:t>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13" y="1438613"/>
            <a:ext cx="763439" cy="935968"/>
          </a:xfrm>
          <a:prstGeom prst="rect">
            <a:avLst/>
          </a:prstGeom>
        </p:spPr>
      </p:pic>
      <p:pic>
        <p:nvPicPr>
          <p:cNvPr id="14" name="Рисунок 13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6" y="1432999"/>
            <a:ext cx="828092" cy="124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9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8" grpId="0" animBg="1"/>
      <p:bldP spid="11" grpId="0" animBg="1"/>
      <p:bldP spid="5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4-topshiriq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3420" y="647936"/>
            <a:ext cx="55086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1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Ahmadjon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faqat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shuni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biladiki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dushman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bu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tepalikni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haddan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tashqari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qattiq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o‘qqa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tutdi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en-US" sz="2000" i="1" dirty="0" smtClean="0">
              <a:solidFill>
                <a:srgbClr val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8890" y="1440024"/>
            <a:ext cx="55086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Ahmadjon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faqat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nimani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biladi</a:t>
            </a:r>
            <a:r>
              <a:rPr lang="en-US" sz="2000" dirty="0" smtClean="0">
                <a:solidFill>
                  <a:srgbClr val="000000"/>
                </a:solidFill>
              </a:rPr>
              <a:t>?</a:t>
            </a:r>
            <a:endParaRPr lang="en-US" sz="2000" i="1" dirty="0" smtClean="0">
              <a:solidFill>
                <a:srgbClr val="000000"/>
              </a:solidFill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7" y="1440024"/>
            <a:ext cx="1172799" cy="1008321"/>
          </a:xfrm>
          <a:prstGeom prst="rect">
            <a:avLst/>
          </a:prstGeom>
        </p:spPr>
      </p:pic>
      <p:sp>
        <p:nvSpPr>
          <p:cNvPr id="7" name="Овальная выноска 6"/>
          <p:cNvSpPr/>
          <p:nvPr/>
        </p:nvSpPr>
        <p:spPr>
          <a:xfrm>
            <a:off x="2231653" y="2124100"/>
            <a:ext cx="2988332" cy="990400"/>
          </a:xfrm>
          <a:prstGeom prst="wedgeEllipseCallout">
            <a:avLst>
              <a:gd name="adj1" fmla="val -60287"/>
              <a:gd name="adj2" fmla="val -51791"/>
            </a:avLst>
          </a:prstGeom>
          <a:solidFill>
            <a:srgbClr val="AFFFAF"/>
          </a:solidFill>
          <a:ln>
            <a:solidFill>
              <a:srgbClr val="00FF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To‘ldiruvchi</a:t>
            </a:r>
            <a:r>
              <a:rPr lang="en-US" sz="2000" dirty="0" smtClean="0"/>
              <a:t> </a:t>
            </a:r>
            <a:r>
              <a:rPr lang="en-US" sz="2000" dirty="0" err="1" smtClean="0"/>
              <a:t>ergash</a:t>
            </a:r>
            <a:r>
              <a:rPr lang="en-US" sz="2000" dirty="0" smtClean="0"/>
              <a:t> </a:t>
            </a:r>
            <a:r>
              <a:rPr lang="en-US" sz="2000" dirty="0" err="1" smtClean="0"/>
              <a:t>gapli</a:t>
            </a:r>
            <a:r>
              <a:rPr lang="en-US" sz="2000" dirty="0" smtClean="0"/>
              <a:t> </a:t>
            </a:r>
            <a:r>
              <a:rPr lang="en-US" sz="2000" dirty="0" err="1" smtClean="0"/>
              <a:t>qo‘shma</a:t>
            </a:r>
            <a:r>
              <a:rPr lang="en-US" sz="2000" dirty="0" smtClean="0"/>
              <a:t> gap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3168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4-topshiriq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3420" y="647936"/>
            <a:ext cx="55086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2. </a:t>
            </a:r>
            <a:r>
              <a:rPr lang="en-US" sz="2000" dirty="0" err="1">
                <a:solidFill>
                  <a:srgbClr val="000000"/>
                </a:solidFill>
              </a:rPr>
              <a:t>Qalbingiz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nimani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buyursa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siz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menga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shuni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buyuring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en-US" sz="2000" i="1" dirty="0" smtClean="0">
              <a:solidFill>
                <a:srgbClr val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0920" y="1332012"/>
            <a:ext cx="55086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Siz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menga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qalbingiz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br>
              <a:rPr lang="en-US" sz="2000" b="1" dirty="0" smtClean="0">
                <a:solidFill>
                  <a:srgbClr val="000000"/>
                </a:solidFill>
              </a:rPr>
            </a:br>
            <a:r>
              <a:rPr lang="en-US" sz="2000" b="1" dirty="0" err="1" smtClean="0">
                <a:solidFill>
                  <a:srgbClr val="000000"/>
                </a:solidFill>
              </a:rPr>
              <a:t>buyurgani</a:t>
            </a:r>
            <a:r>
              <a:rPr lang="en-US" sz="2000" dirty="0" err="1" smtClean="0">
                <a:solidFill>
                  <a:srgbClr val="000000"/>
                </a:solidFill>
              </a:rPr>
              <a:t>ni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buyuring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en-US" sz="2000" i="1" dirty="0" smtClean="0">
              <a:solidFill>
                <a:srgbClr val="000000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231653" y="2340124"/>
            <a:ext cx="2988332" cy="774376"/>
          </a:xfrm>
          <a:prstGeom prst="wedgeRoundRectCallout">
            <a:avLst>
              <a:gd name="adj1" fmla="val -51211"/>
              <a:gd name="adj2" fmla="val -85124"/>
              <a:gd name="adj3" fmla="val 16667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To‘ldiruvchi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ergash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gapli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0" y="1431298"/>
            <a:ext cx="1054629" cy="126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05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611932"/>
            <a:ext cx="54726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   5-topshiriq</a:t>
            </a:r>
            <a:r>
              <a:rPr lang="en-US" sz="2000" b="1" dirty="0">
                <a:solidFill>
                  <a:srgbClr val="000000"/>
                </a:solidFill>
              </a:rPr>
              <a:t>. </a:t>
            </a:r>
            <a:r>
              <a:rPr lang="en-US" sz="2000" dirty="0" smtClean="0">
                <a:solidFill>
                  <a:srgbClr val="000000"/>
                </a:solidFill>
              </a:rPr>
              <a:t>Bosh </a:t>
            </a:r>
            <a:r>
              <a:rPr lang="en-US" sz="2000" dirty="0">
                <a:solidFill>
                  <a:srgbClr val="000000"/>
                </a:solidFill>
              </a:rPr>
              <a:t>gap </a:t>
            </a:r>
            <a:r>
              <a:rPr lang="en-US" sz="2000" dirty="0" err="1">
                <a:solidFill>
                  <a:srgbClr val="000000"/>
                </a:solidFill>
              </a:rPr>
              <a:t>tarkibidagi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ko‘rsatish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olmoshining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ma’nosini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izohlab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kelgan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ergash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gaplarga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to‘rtta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misol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yozing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08" y="1692052"/>
            <a:ext cx="1873251" cy="1404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0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err="1" smtClean="0">
                <a:solidFill>
                  <a:schemeClr val="tx1"/>
                </a:solidFill>
              </a:rPr>
              <a:t>Berilgan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topshiriqni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tekshirish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3420" y="1448733"/>
            <a:ext cx="55086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sz="2000" i="1" dirty="0" err="1" smtClean="0">
                <a:solidFill>
                  <a:srgbClr val="000000"/>
                </a:solidFill>
              </a:rPr>
              <a:t>Elchi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bu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ziyofat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muftiga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u="sng" dirty="0" err="1" smtClean="0">
                <a:solidFill>
                  <a:srgbClr val="000000"/>
                </a:solidFill>
              </a:rPr>
              <a:t>zahar-zaqqum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bo‘lganini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sezib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suhbatni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bo‘lishga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qaror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berdi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</a:p>
          <a:p>
            <a:pPr algn="r"/>
            <a:r>
              <a:rPr lang="en-US" sz="2000" i="1" dirty="0" err="1" smtClean="0">
                <a:solidFill>
                  <a:srgbClr val="000000"/>
                </a:solidFill>
              </a:rPr>
              <a:t>A.Hakimov</a:t>
            </a:r>
            <a:r>
              <a:rPr lang="en-US" sz="2000" i="1" dirty="0" smtClean="0">
                <a:solidFill>
                  <a:srgbClr val="000000"/>
                </a:solidFill>
              </a:rPr>
              <a:t>. </a:t>
            </a:r>
            <a:r>
              <a:rPr lang="en-US" sz="2000" i="1" dirty="0" err="1" smtClean="0">
                <a:solidFill>
                  <a:srgbClr val="000000"/>
                </a:solidFill>
              </a:rPr>
              <a:t>Ilon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izidan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4" name="Круглая лента лицом вниз 3"/>
          <p:cNvSpPr/>
          <p:nvPr/>
        </p:nvSpPr>
        <p:spPr>
          <a:xfrm>
            <a:off x="827497" y="609064"/>
            <a:ext cx="3996444" cy="758952"/>
          </a:xfrm>
          <a:prstGeom prst="ellipseRibbon">
            <a:avLst>
              <a:gd name="adj1" fmla="val 25000"/>
              <a:gd name="adj2" fmla="val 63827"/>
              <a:gd name="adj3" fmla="val 12500"/>
            </a:avLst>
          </a:prstGeom>
          <a:solidFill>
            <a:srgbClr val="FFC8A3"/>
          </a:solidFill>
          <a:ln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Zahar-zaqqum</a:t>
            </a:r>
            <a:endParaRPr lang="ru-RU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err="1" smtClean="0">
                <a:solidFill>
                  <a:schemeClr val="tx1"/>
                </a:solidFill>
              </a:rPr>
              <a:t>Berilgan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topshiriqni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tekshirish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3420" y="1272198"/>
            <a:ext cx="55086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sz="2000" i="1" dirty="0" err="1" smtClean="0">
                <a:solidFill>
                  <a:srgbClr val="000000"/>
                </a:solidFill>
              </a:rPr>
              <a:t>Sen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bilan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mening</a:t>
            </a:r>
            <a:r>
              <a:rPr lang="en-US" sz="2000" i="1" dirty="0" smtClean="0">
                <a:solidFill>
                  <a:srgbClr val="000000"/>
                </a:solidFill>
              </a:rPr>
              <a:t> tan-</a:t>
            </a:r>
            <a:r>
              <a:rPr lang="en-US" sz="2000" i="1" dirty="0" err="1" smtClean="0">
                <a:solidFill>
                  <a:srgbClr val="000000"/>
                </a:solidFill>
              </a:rPr>
              <a:t>jonimiz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sog</a:t>
            </a:r>
            <a:r>
              <a:rPr lang="en-US" sz="2000" i="1" dirty="0" smtClean="0">
                <a:solidFill>
                  <a:srgbClr val="000000"/>
                </a:solidFill>
              </a:rPr>
              <a:t>‘ </a:t>
            </a:r>
            <a:r>
              <a:rPr lang="en-US" sz="2000" i="1" dirty="0" err="1" smtClean="0">
                <a:solidFill>
                  <a:srgbClr val="000000"/>
                </a:solidFill>
              </a:rPr>
              <a:t>bo‘lsa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bu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jo‘jalarning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u="sng" dirty="0" err="1" smtClean="0">
                <a:solidFill>
                  <a:srgbClr val="000000"/>
                </a:solidFill>
              </a:rPr>
              <a:t>rizq</a:t>
            </a:r>
            <a:r>
              <a:rPr lang="en-US" sz="2000" i="1" dirty="0" err="1" smtClean="0">
                <a:solidFill>
                  <a:srgbClr val="000000"/>
                </a:solidFill>
              </a:rPr>
              <a:t>ini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Xudo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beradi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Круглая лента лицом вниз 3"/>
          <p:cNvSpPr/>
          <p:nvPr/>
        </p:nvSpPr>
        <p:spPr>
          <a:xfrm>
            <a:off x="827497" y="609064"/>
            <a:ext cx="3996444" cy="614936"/>
          </a:xfrm>
          <a:prstGeom prst="ellipseRibbon">
            <a:avLst>
              <a:gd name="adj1" fmla="val 25000"/>
              <a:gd name="adj2" fmla="val 63827"/>
              <a:gd name="adj3" fmla="val 12500"/>
            </a:avLst>
          </a:prstGeom>
          <a:solidFill>
            <a:srgbClr val="66FF66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Rizq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420" y="2100290"/>
            <a:ext cx="55086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sz="2000" i="1" dirty="0" smtClean="0">
                <a:solidFill>
                  <a:srgbClr val="000000"/>
                </a:solidFill>
              </a:rPr>
              <a:t>…</a:t>
            </a:r>
            <a:r>
              <a:rPr lang="en-US" sz="2000" i="1" dirty="0" err="1" smtClean="0">
                <a:solidFill>
                  <a:srgbClr val="000000"/>
                </a:solidFill>
              </a:rPr>
              <a:t>Qalb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to‘la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nur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xalqning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u="sng" dirty="0" err="1" smtClean="0">
                <a:solidFill>
                  <a:srgbClr val="000000"/>
                </a:solidFill>
              </a:rPr>
              <a:t>rizq</a:t>
            </a:r>
            <a:r>
              <a:rPr lang="en-US" sz="2000" i="1" dirty="0" err="1" smtClean="0">
                <a:solidFill>
                  <a:srgbClr val="000000"/>
                </a:solidFill>
              </a:rPr>
              <a:t>i</a:t>
            </a:r>
            <a:r>
              <a:rPr lang="en-US" sz="2000" i="1" dirty="0" smtClean="0">
                <a:solidFill>
                  <a:srgbClr val="000000"/>
                </a:solidFill>
              </a:rPr>
              <a:t> ham </a:t>
            </a:r>
            <a:r>
              <a:rPr lang="en-US" sz="2000" i="1" dirty="0" err="1" smtClean="0">
                <a:solidFill>
                  <a:srgbClr val="000000"/>
                </a:solidFill>
              </a:rPr>
              <a:t>to‘lug</a:t>
            </a:r>
            <a:r>
              <a:rPr lang="en-US" sz="2000" i="1" dirty="0" smtClean="0">
                <a:solidFill>
                  <a:srgbClr val="000000"/>
                </a:solidFill>
              </a:rPr>
              <a:t>‘,</a:t>
            </a:r>
          </a:p>
          <a:p>
            <a:pPr algn="just"/>
            <a:r>
              <a:rPr lang="en-US" sz="2000" i="1" dirty="0">
                <a:solidFill>
                  <a:srgbClr val="000000"/>
                </a:solidFill>
              </a:rPr>
              <a:t>  </a:t>
            </a:r>
            <a:r>
              <a:rPr lang="en-US" sz="2000" i="1" dirty="0" smtClean="0">
                <a:solidFill>
                  <a:srgbClr val="000000"/>
                </a:solidFill>
              </a:rPr>
              <a:t>   </a:t>
            </a:r>
            <a:r>
              <a:rPr lang="en-US" sz="2000" i="1" dirty="0" err="1" smtClean="0">
                <a:solidFill>
                  <a:srgbClr val="000000"/>
                </a:solidFill>
              </a:rPr>
              <a:t>Ombor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to‘la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g‘alla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bo‘lgani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shudir</a:t>
            </a:r>
            <a:r>
              <a:rPr lang="en-US" sz="2000" i="1" dirty="0" smtClean="0">
                <a:solidFill>
                  <a:srgbClr val="00000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21434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4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1-topshiriq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3419" y="1344206"/>
            <a:ext cx="5508613" cy="707886"/>
          </a:xfrm>
          <a:prstGeom prst="rect">
            <a:avLst/>
          </a:prstGeom>
          <a:ln>
            <a:solidFill>
              <a:srgbClr val="00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Kimki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mehnatsevar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va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g‘ayratli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bo‘lsa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b="1" i="1" dirty="0" smtClean="0">
                <a:solidFill>
                  <a:srgbClr val="000000"/>
                </a:solidFill>
              </a:rPr>
              <a:t>u</a:t>
            </a:r>
            <a:r>
              <a:rPr lang="en-US" sz="2000" i="1" dirty="0" smtClean="0">
                <a:solidFill>
                  <a:srgbClr val="000000"/>
                </a:solidFill>
              </a:rPr>
              <a:t>  </a:t>
            </a:r>
            <a:r>
              <a:rPr lang="en-US" sz="2000" i="1" dirty="0" err="1" smtClean="0">
                <a:solidFill>
                  <a:srgbClr val="000000"/>
                </a:solidFill>
              </a:rPr>
              <a:t>xalq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mehrini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qozonadi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3418" y="647936"/>
            <a:ext cx="5508613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i="1" dirty="0" err="1" smtClean="0">
                <a:solidFill>
                  <a:srgbClr val="000000"/>
                </a:solidFill>
              </a:rPr>
              <a:t>Kimki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mehnatsevar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va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g‘ayratli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bo‘lsa</a:t>
            </a:r>
            <a:r>
              <a:rPr lang="en-US" sz="2000" i="1" dirty="0" smtClean="0">
                <a:solidFill>
                  <a:srgbClr val="000000"/>
                </a:solidFill>
              </a:rPr>
              <a:t>…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1913" y="1368016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C00000"/>
                </a:solidFill>
              </a:rPr>
              <a:t>__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3417" y="2352318"/>
            <a:ext cx="5508613" cy="707886"/>
          </a:xfrm>
          <a:prstGeom prst="rect">
            <a:avLst/>
          </a:prstGeom>
          <a:ln>
            <a:solidFill>
              <a:srgbClr val="00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Kimki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mehnatsevar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va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g‘ayratli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bo‘lsa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baxt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va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omad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kaliti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doim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unda</a:t>
            </a:r>
            <a:r>
              <a:rPr lang="en-US" sz="2000" b="1" i="1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19785" y="2819209"/>
            <a:ext cx="8338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 smtClean="0">
                <a:solidFill>
                  <a:srgbClr val="C00000"/>
                </a:solidFill>
              </a:rPr>
              <a:t>_______________</a:t>
            </a:r>
          </a:p>
          <a:p>
            <a:r>
              <a:rPr lang="en-US" sz="600" b="1" dirty="0" smtClean="0">
                <a:solidFill>
                  <a:srgbClr val="C00000"/>
                </a:solidFill>
              </a:rPr>
              <a:t>_______________</a:t>
            </a:r>
            <a:endParaRPr lang="ru-RU" sz="600" b="1" dirty="0">
              <a:solidFill>
                <a:srgbClr val="C00000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2559622" y="1048064"/>
            <a:ext cx="338102" cy="283948"/>
          </a:xfrm>
          <a:prstGeom prst="downArrow">
            <a:avLst/>
          </a:prstGeom>
          <a:solidFill>
            <a:srgbClr val="66FF66"/>
          </a:solidFill>
          <a:ln>
            <a:solidFill>
              <a:srgbClr val="00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2577989" y="2056176"/>
            <a:ext cx="338102" cy="283948"/>
          </a:xfrm>
          <a:prstGeom prst="downArrow">
            <a:avLst/>
          </a:prstGeom>
          <a:solidFill>
            <a:srgbClr val="66FF66"/>
          </a:solidFill>
          <a:ln>
            <a:solidFill>
              <a:srgbClr val="00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74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1" grpId="0" animBg="1"/>
      <p:bldP spid="4" grpId="0"/>
      <p:bldP spid="12" grpId="0" animBg="1"/>
      <p:bldP spid="14" grpId="0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1-topshiriq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3419" y="1344206"/>
            <a:ext cx="5508613" cy="707886"/>
          </a:xfrm>
          <a:prstGeom prst="rect">
            <a:avLst/>
          </a:prstGeom>
          <a:ln>
            <a:solidFill>
              <a:srgbClr val="00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Kimki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mehnatsevar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va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g‘ayratli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bo‘lsa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uning</a:t>
            </a:r>
            <a:r>
              <a:rPr lang="en-US" sz="2000" i="1" dirty="0" smtClean="0">
                <a:solidFill>
                  <a:srgbClr val="000000"/>
                </a:solidFill>
              </a:rPr>
              <a:t>  </a:t>
            </a:r>
            <a:r>
              <a:rPr lang="en-US" sz="2000" i="1" dirty="0" err="1" smtClean="0">
                <a:solidFill>
                  <a:srgbClr val="000000"/>
                </a:solidFill>
              </a:rPr>
              <a:t>hayotdagi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maqsadi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aniq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bo‘ladi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3418" y="647936"/>
            <a:ext cx="5508613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i="1" dirty="0" err="1" smtClean="0">
                <a:solidFill>
                  <a:srgbClr val="000000"/>
                </a:solidFill>
              </a:rPr>
              <a:t>Kimki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mehnatsevar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va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g‘ayratli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bo‘lsa</a:t>
            </a:r>
            <a:r>
              <a:rPr lang="en-US" sz="2000" i="1" dirty="0" smtClean="0">
                <a:solidFill>
                  <a:srgbClr val="000000"/>
                </a:solidFill>
              </a:rPr>
              <a:t>…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3417" y="2352318"/>
            <a:ext cx="5508613" cy="707886"/>
          </a:xfrm>
          <a:prstGeom prst="rect">
            <a:avLst/>
          </a:prstGeom>
          <a:ln>
            <a:solidFill>
              <a:srgbClr val="00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Kimki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mehnatsevar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va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g‘ayratli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bo‘lsa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undan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ko‘p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narsani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o‘rganish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kerak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53906" y="2480074"/>
            <a:ext cx="962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- - - - -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2559622" y="1048064"/>
            <a:ext cx="338102" cy="283948"/>
          </a:xfrm>
          <a:prstGeom prst="downArrow">
            <a:avLst/>
          </a:prstGeom>
          <a:solidFill>
            <a:srgbClr val="66FF66"/>
          </a:solidFill>
          <a:ln>
            <a:solidFill>
              <a:srgbClr val="00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2577989" y="2056176"/>
            <a:ext cx="338102" cy="283948"/>
          </a:xfrm>
          <a:prstGeom prst="downArrow">
            <a:avLst/>
          </a:prstGeom>
          <a:solidFill>
            <a:srgbClr val="66FF66"/>
          </a:solidFill>
          <a:ln>
            <a:solidFill>
              <a:srgbClr val="00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4715930" y="1692053"/>
            <a:ext cx="360040" cy="77301"/>
          </a:xfrm>
          <a:custGeom>
            <a:avLst/>
            <a:gdLst>
              <a:gd name="connsiteX0" fmla="*/ 0 w 453911"/>
              <a:gd name="connsiteY0" fmla="*/ 296029 h 309198"/>
              <a:gd name="connsiteX1" fmla="*/ 157882 w 453911"/>
              <a:gd name="connsiteY1" fmla="*/ 13157 h 309198"/>
              <a:gd name="connsiteX2" fmla="*/ 276293 w 453911"/>
              <a:gd name="connsiteY2" fmla="*/ 309186 h 309198"/>
              <a:gd name="connsiteX3" fmla="*/ 453911 w 453911"/>
              <a:gd name="connsiteY3" fmla="*/ 0 h 30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911" h="309198">
                <a:moveTo>
                  <a:pt x="0" y="296029"/>
                </a:moveTo>
                <a:cubicBezTo>
                  <a:pt x="55916" y="153496"/>
                  <a:pt x="111833" y="10964"/>
                  <a:pt x="157882" y="13157"/>
                </a:cubicBezTo>
                <a:cubicBezTo>
                  <a:pt x="203931" y="15350"/>
                  <a:pt x="226955" y="311379"/>
                  <a:pt x="276293" y="309186"/>
                </a:cubicBezTo>
                <a:cubicBezTo>
                  <a:pt x="325631" y="306993"/>
                  <a:pt x="389771" y="153496"/>
                  <a:pt x="453911" y="0"/>
                </a:cubicBezTo>
              </a:path>
            </a:pathLst>
          </a:cu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7" name="Полилиния 16"/>
          <p:cNvSpPr/>
          <p:nvPr/>
        </p:nvSpPr>
        <p:spPr>
          <a:xfrm>
            <a:off x="4967957" y="1692052"/>
            <a:ext cx="360040" cy="77301"/>
          </a:xfrm>
          <a:custGeom>
            <a:avLst/>
            <a:gdLst>
              <a:gd name="connsiteX0" fmla="*/ 0 w 453911"/>
              <a:gd name="connsiteY0" fmla="*/ 296029 h 309198"/>
              <a:gd name="connsiteX1" fmla="*/ 157882 w 453911"/>
              <a:gd name="connsiteY1" fmla="*/ 13157 h 309198"/>
              <a:gd name="connsiteX2" fmla="*/ 276293 w 453911"/>
              <a:gd name="connsiteY2" fmla="*/ 309186 h 309198"/>
              <a:gd name="connsiteX3" fmla="*/ 453911 w 453911"/>
              <a:gd name="connsiteY3" fmla="*/ 0 h 30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911" h="309198">
                <a:moveTo>
                  <a:pt x="0" y="296029"/>
                </a:moveTo>
                <a:cubicBezTo>
                  <a:pt x="55916" y="153496"/>
                  <a:pt x="111833" y="10964"/>
                  <a:pt x="157882" y="13157"/>
                </a:cubicBezTo>
                <a:cubicBezTo>
                  <a:pt x="203931" y="15350"/>
                  <a:pt x="226955" y="311379"/>
                  <a:pt x="276293" y="309186"/>
                </a:cubicBezTo>
                <a:cubicBezTo>
                  <a:pt x="325631" y="306993"/>
                  <a:pt x="389771" y="153496"/>
                  <a:pt x="453911" y="0"/>
                </a:cubicBezTo>
              </a:path>
            </a:pathLst>
          </a:cu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8" name="Полилиния 17"/>
          <p:cNvSpPr/>
          <p:nvPr/>
        </p:nvSpPr>
        <p:spPr>
          <a:xfrm>
            <a:off x="5219985" y="1692053"/>
            <a:ext cx="360040" cy="77301"/>
          </a:xfrm>
          <a:custGeom>
            <a:avLst/>
            <a:gdLst>
              <a:gd name="connsiteX0" fmla="*/ 0 w 453911"/>
              <a:gd name="connsiteY0" fmla="*/ 296029 h 309198"/>
              <a:gd name="connsiteX1" fmla="*/ 157882 w 453911"/>
              <a:gd name="connsiteY1" fmla="*/ 13157 h 309198"/>
              <a:gd name="connsiteX2" fmla="*/ 276293 w 453911"/>
              <a:gd name="connsiteY2" fmla="*/ 309186 h 309198"/>
              <a:gd name="connsiteX3" fmla="*/ 453911 w 453911"/>
              <a:gd name="connsiteY3" fmla="*/ 0 h 30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911" h="309198">
                <a:moveTo>
                  <a:pt x="0" y="296029"/>
                </a:moveTo>
                <a:cubicBezTo>
                  <a:pt x="55916" y="153496"/>
                  <a:pt x="111833" y="10964"/>
                  <a:pt x="157882" y="13157"/>
                </a:cubicBezTo>
                <a:cubicBezTo>
                  <a:pt x="203931" y="15350"/>
                  <a:pt x="226955" y="311379"/>
                  <a:pt x="276293" y="309186"/>
                </a:cubicBezTo>
                <a:cubicBezTo>
                  <a:pt x="325631" y="306993"/>
                  <a:pt x="389771" y="153496"/>
                  <a:pt x="453911" y="0"/>
                </a:cubicBezTo>
              </a:path>
            </a:pathLst>
          </a:cu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695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1" grpId="0" animBg="1"/>
      <p:bldP spid="12" grpId="0" animBg="1"/>
      <p:bldP spid="14" grpId="0"/>
      <p:bldP spid="15" grpId="0" animBg="1"/>
      <p:bldP spid="16" grpId="0" animBg="1"/>
      <p:bldP spid="13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>
                <a:solidFill>
                  <a:schemeClr val="tx1"/>
                </a:solidFill>
              </a:rPr>
              <a:t>2</a:t>
            </a:r>
            <a:r>
              <a:rPr lang="en-US" sz="2400" dirty="0" smtClean="0">
                <a:solidFill>
                  <a:schemeClr val="tx1"/>
                </a:solidFill>
              </a:rPr>
              <a:t>-topshiriq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3421" y="604381"/>
            <a:ext cx="5508613" cy="1015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1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Masalaning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mohiyati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shu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ekanki</a:t>
            </a:r>
            <a:r>
              <a:rPr lang="en-US" sz="2000" dirty="0">
                <a:solidFill>
                  <a:srgbClr val="000000"/>
                </a:solidFill>
              </a:rPr>
              <a:t>, bosh </a:t>
            </a:r>
            <a:r>
              <a:rPr lang="en-US" sz="2000" dirty="0" err="1">
                <a:solidFill>
                  <a:srgbClr val="000000"/>
                </a:solidFill>
              </a:rPr>
              <a:t>vrach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qabulxonasiga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kichkina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telefonogramma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tushibdi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576" y="1605744"/>
            <a:ext cx="753197" cy="770384"/>
          </a:xfrm>
          <a:prstGeom prst="rect">
            <a:avLst/>
          </a:prstGeom>
          <a:solidFill>
            <a:srgbClr val="FF75FF"/>
          </a:solidFill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923166" y="1605744"/>
            <a:ext cx="784651" cy="770384"/>
          </a:xfrm>
          <a:prstGeom prst="ellipse">
            <a:avLst/>
          </a:prstGeom>
          <a:solidFill>
            <a:srgbClr val="FF75FF"/>
          </a:solidFill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>
            <a:stCxn id="6" idx="2"/>
            <a:endCxn id="5" idx="3"/>
          </p:cNvCxnSpPr>
          <p:nvPr/>
        </p:nvCxnSpPr>
        <p:spPr>
          <a:xfrm flipH="1">
            <a:off x="2300773" y="1990936"/>
            <a:ext cx="622393" cy="0"/>
          </a:xfrm>
          <a:prstGeom prst="straightConnector1">
            <a:avLst/>
          </a:prstGeom>
          <a:ln>
            <a:solidFill>
              <a:srgbClr val="CC3399"/>
            </a:solidFill>
            <a:tailEnd type="arrow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cxnSp>
      <p:sp>
        <p:nvSpPr>
          <p:cNvPr id="20" name="TextBox 19"/>
          <p:cNvSpPr txBox="1"/>
          <p:nvPr/>
        </p:nvSpPr>
        <p:spPr>
          <a:xfrm>
            <a:off x="2339665" y="1512032"/>
            <a:ext cx="4555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-</a:t>
            </a:r>
            <a:r>
              <a:rPr lang="en-US" sz="2000" dirty="0" err="1" smtClean="0">
                <a:solidFill>
                  <a:srgbClr val="000000"/>
                </a:solidFill>
              </a:rPr>
              <a:t>ki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2" name="Блок-схема: альтернативный процесс 21"/>
          <p:cNvSpPr/>
          <p:nvPr/>
        </p:nvSpPr>
        <p:spPr>
          <a:xfrm>
            <a:off x="611473" y="2673306"/>
            <a:ext cx="4680519" cy="350894"/>
          </a:xfrm>
          <a:prstGeom prst="flowChartAlternateProcess">
            <a:avLst/>
          </a:prstGeom>
          <a:solidFill>
            <a:srgbClr val="66FF66"/>
          </a:solidFill>
          <a:ln>
            <a:solidFill>
              <a:srgbClr val="00FF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Kesim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ergash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gapli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1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5" grpId="0" animBg="1"/>
      <p:bldP spid="6" grpId="0" animBg="1"/>
      <p:bldP spid="20" grpId="0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>
                <a:solidFill>
                  <a:schemeClr val="tx1"/>
                </a:solidFill>
              </a:rPr>
              <a:t>2</a:t>
            </a:r>
            <a:r>
              <a:rPr lang="en-US" sz="2400" dirty="0" smtClean="0">
                <a:solidFill>
                  <a:schemeClr val="tx1"/>
                </a:solidFill>
              </a:rPr>
              <a:t>-topshiriq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3421" y="604381"/>
            <a:ext cx="5508613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sv-SE" sz="2000" dirty="0">
                <a:solidFill>
                  <a:srgbClr val="000000"/>
                </a:solidFill>
              </a:rPr>
              <a:t>2. Bolalarim haftada bir marta xabar olishsa, yetti kun </a:t>
            </a:r>
            <a:r>
              <a:rPr lang="sv-SE" sz="2000" dirty="0" smtClean="0">
                <a:solidFill>
                  <a:srgbClr val="000000"/>
                </a:solidFill>
              </a:rPr>
              <a:t>uyim </a:t>
            </a:r>
            <a:r>
              <a:rPr lang="en-US" sz="2000" dirty="0" err="1" smtClean="0">
                <a:solidFill>
                  <a:srgbClr val="000000"/>
                </a:solidFill>
              </a:rPr>
              <a:t>to‘ladi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31753" y="1404020"/>
            <a:ext cx="753197" cy="770384"/>
          </a:xfrm>
          <a:prstGeom prst="rect">
            <a:avLst/>
          </a:prstGeom>
          <a:solidFill>
            <a:srgbClr val="AFFFAF"/>
          </a:solidFill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511573" y="1418938"/>
            <a:ext cx="784651" cy="770384"/>
          </a:xfrm>
          <a:prstGeom prst="ellipse">
            <a:avLst/>
          </a:prstGeom>
          <a:solidFill>
            <a:srgbClr val="AFFFAF"/>
          </a:solidFill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>
            <a:stCxn id="6" idx="6"/>
            <a:endCxn id="5" idx="1"/>
          </p:cNvCxnSpPr>
          <p:nvPr/>
        </p:nvCxnSpPr>
        <p:spPr>
          <a:xfrm flipV="1">
            <a:off x="2296224" y="1789212"/>
            <a:ext cx="835529" cy="1491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cxnSp>
      <p:sp>
        <p:nvSpPr>
          <p:cNvPr id="20" name="TextBox 19"/>
          <p:cNvSpPr txBox="1"/>
          <p:nvPr/>
        </p:nvSpPr>
        <p:spPr>
          <a:xfrm>
            <a:off x="2339665" y="1404020"/>
            <a:ext cx="540533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-</a:t>
            </a:r>
            <a:r>
              <a:rPr lang="en-US" sz="2000" dirty="0" err="1" smtClean="0">
                <a:solidFill>
                  <a:srgbClr val="000000"/>
                </a:solidFill>
              </a:rPr>
              <a:t>sa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2" name="Блок-схема: альтернативный процесс 21"/>
          <p:cNvSpPr/>
          <p:nvPr/>
        </p:nvSpPr>
        <p:spPr>
          <a:xfrm>
            <a:off x="575469" y="2736168"/>
            <a:ext cx="4680519" cy="350894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Hol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ergash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gapli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575469" y="2268116"/>
            <a:ext cx="4680519" cy="350894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Shart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ergash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gapli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9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5" grpId="0" animBg="1"/>
      <p:bldP spid="6" grpId="0" animBg="1"/>
      <p:bldP spid="20" grpId="0"/>
      <p:bldP spid="22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>
                <a:solidFill>
                  <a:schemeClr val="tx1"/>
                </a:solidFill>
              </a:rPr>
              <a:t>2</a:t>
            </a:r>
            <a:r>
              <a:rPr lang="en-US" sz="2400" dirty="0" smtClean="0">
                <a:solidFill>
                  <a:schemeClr val="tx1"/>
                </a:solidFill>
              </a:rPr>
              <a:t>-topshiriq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3420" y="539924"/>
            <a:ext cx="5508613" cy="1015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3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Yaqin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borib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qarasa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qoraygan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yerda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bolalar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ko‘ylagiga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qadaladigan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o‘n-o‘n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beshta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tugma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sochilib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yotibdi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31753" y="1518818"/>
            <a:ext cx="753197" cy="770384"/>
          </a:xfrm>
          <a:prstGeom prst="rect">
            <a:avLst/>
          </a:prstGeom>
          <a:solidFill>
            <a:schemeClr val="tx1"/>
          </a:solidFill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511573" y="1533736"/>
            <a:ext cx="784651" cy="770384"/>
          </a:xfrm>
          <a:prstGeom prst="ellipse">
            <a:avLst/>
          </a:prstGeom>
          <a:solidFill>
            <a:schemeClr val="tx1"/>
          </a:solidFill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>
            <a:stCxn id="6" idx="6"/>
            <a:endCxn id="5" idx="1"/>
          </p:cNvCxnSpPr>
          <p:nvPr/>
        </p:nvCxnSpPr>
        <p:spPr>
          <a:xfrm flipV="1">
            <a:off x="2296224" y="1904010"/>
            <a:ext cx="835529" cy="14918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cxnSp>
      <p:sp>
        <p:nvSpPr>
          <p:cNvPr id="20" name="TextBox 19"/>
          <p:cNvSpPr txBox="1"/>
          <p:nvPr/>
        </p:nvSpPr>
        <p:spPr>
          <a:xfrm>
            <a:off x="2339665" y="1518818"/>
            <a:ext cx="540533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-</a:t>
            </a:r>
            <a:r>
              <a:rPr lang="en-US" sz="2000" dirty="0" err="1" smtClean="0">
                <a:solidFill>
                  <a:srgbClr val="000000"/>
                </a:solidFill>
              </a:rPr>
              <a:t>sa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2" name="Блок-схема: альтернативный процесс 21"/>
          <p:cNvSpPr/>
          <p:nvPr/>
        </p:nvSpPr>
        <p:spPr>
          <a:xfrm>
            <a:off x="575469" y="2817322"/>
            <a:ext cx="4680519" cy="278886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Hol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ergash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gapli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575469" y="2385274"/>
            <a:ext cx="4680519" cy="278886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Shart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ergash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gapli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11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5" grpId="0" animBg="1"/>
      <p:bldP spid="6" grpId="0" animBg="1"/>
      <p:bldP spid="20" grpId="0"/>
      <p:bldP spid="22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3-topshiriq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3420" y="571862"/>
            <a:ext cx="5508613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Nimaiki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qo‘liga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tushsa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bari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qiziqtiradi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5569" y="1382713"/>
            <a:ext cx="1027845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Nimaiki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67257" y="1382713"/>
            <a:ext cx="61266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bari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" name="Двойная стрелка влево/вправо 1"/>
          <p:cNvSpPr/>
          <p:nvPr/>
        </p:nvSpPr>
        <p:spPr>
          <a:xfrm>
            <a:off x="2015629" y="1079984"/>
            <a:ext cx="1872208" cy="1005568"/>
          </a:xfrm>
          <a:prstGeom prst="leftRightArrow">
            <a:avLst/>
          </a:prstGeom>
          <a:solidFill>
            <a:srgbClr val="FF75FF"/>
          </a:solidFill>
          <a:ln>
            <a:solidFill>
              <a:srgbClr val="CC3399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Nisbiy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so‘zlar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42652" y="2274902"/>
            <a:ext cx="753197" cy="770384"/>
          </a:xfrm>
          <a:prstGeom prst="rect">
            <a:avLst/>
          </a:prstGeom>
          <a:solidFill>
            <a:schemeClr val="tx1"/>
          </a:solidFill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622472" y="2289820"/>
            <a:ext cx="784651" cy="770384"/>
          </a:xfrm>
          <a:prstGeom prst="ellipse">
            <a:avLst/>
          </a:prstGeom>
          <a:solidFill>
            <a:schemeClr val="tx1"/>
          </a:solidFill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>
            <a:stCxn id="13" idx="6"/>
            <a:endCxn id="12" idx="1"/>
          </p:cNvCxnSpPr>
          <p:nvPr/>
        </p:nvCxnSpPr>
        <p:spPr>
          <a:xfrm flipV="1">
            <a:off x="2407123" y="2660094"/>
            <a:ext cx="835529" cy="1491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28135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20" grpId="0"/>
      <p:bldP spid="10" grpId="0"/>
      <p:bldP spid="2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156988</TotalTime>
  <Words>344</Words>
  <Application>Microsoft Office PowerPoint</Application>
  <PresentationFormat>Произвольный</PresentationFormat>
  <Paragraphs>65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Berilgan topshiriqni tekshirish</vt:lpstr>
      <vt:lpstr>Berilgan topshiriqni tekshirish</vt:lpstr>
      <vt:lpstr>1-topshiriq</vt:lpstr>
      <vt:lpstr>1-topshiriq</vt:lpstr>
      <vt:lpstr>2-topshiriq</vt:lpstr>
      <vt:lpstr>2-topshiriq</vt:lpstr>
      <vt:lpstr>2-topshiriq</vt:lpstr>
      <vt:lpstr>3-topshiriq</vt:lpstr>
      <vt:lpstr>3-topshiriq</vt:lpstr>
      <vt:lpstr>3-topshiriq</vt:lpstr>
      <vt:lpstr>3-topshiriq</vt:lpstr>
      <vt:lpstr>4-topshiriq</vt:lpstr>
      <vt:lpstr>4-topshiriq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2200</cp:revision>
  <dcterms:created xsi:type="dcterms:W3CDTF">2014-10-08T23:03:32Z</dcterms:created>
  <dcterms:modified xsi:type="dcterms:W3CDTF">2021-03-09T18:06:20Z</dcterms:modified>
</cp:coreProperties>
</file>