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0"/>
  </p:notesMasterIdLst>
  <p:sldIdLst>
    <p:sldId id="1414" r:id="rId11"/>
    <p:sldId id="1721" r:id="rId12"/>
    <p:sldId id="1722" r:id="rId13"/>
    <p:sldId id="1723" r:id="rId14"/>
    <p:sldId id="1724" r:id="rId15"/>
    <p:sldId id="1725" r:id="rId16"/>
    <p:sldId id="1694" r:id="rId17"/>
    <p:sldId id="1726" r:id="rId18"/>
    <p:sldId id="1705" r:id="rId19"/>
    <p:sldId id="1727" r:id="rId20"/>
    <p:sldId id="1728" r:id="rId21"/>
    <p:sldId id="1729" r:id="rId22"/>
    <p:sldId id="1730" r:id="rId23"/>
    <p:sldId id="1731" r:id="rId24"/>
    <p:sldId id="1732" r:id="rId25"/>
    <p:sldId id="1733" r:id="rId26"/>
    <p:sldId id="1734" r:id="rId27"/>
    <p:sldId id="1735" r:id="rId28"/>
    <p:sldId id="1616" r:id="rId2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721"/>
            <p14:sldId id="1722"/>
            <p14:sldId id="1723"/>
            <p14:sldId id="1724"/>
            <p14:sldId id="1725"/>
            <p14:sldId id="1694"/>
            <p14:sldId id="1726"/>
            <p14:sldId id="1705"/>
            <p14:sldId id="1727"/>
            <p14:sldId id="1728"/>
            <p14:sldId id="1729"/>
            <p14:sldId id="1730"/>
            <p14:sldId id="1731"/>
            <p14:sldId id="1732"/>
            <p14:sldId id="1733"/>
            <p14:sldId id="1734"/>
            <p14:sldId id="1735"/>
            <p14:sldId id="161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0000FF"/>
    <a:srgbClr val="CC3399"/>
    <a:srgbClr val="AFFFAF"/>
    <a:srgbClr val="FF2DFF"/>
    <a:srgbClr val="FF43FF"/>
    <a:srgbClr val="FFC8A3"/>
    <a:srgbClr val="66FF66"/>
    <a:srgbClr val="FF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74453" y="1151992"/>
            <a:ext cx="3565412" cy="1275968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 algn="ctr">
              <a:spcAft>
                <a:spcPts val="12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Matn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lug‘at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ustida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ishlash</a:t>
            </a:r>
            <a:endParaRPr lang="en-US" sz="2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8386">
              <a:spcAft>
                <a:spcPts val="1200"/>
              </a:spcAft>
            </a:pPr>
            <a:endParaRPr lang="nn-NO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38214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68" y="1245561"/>
            <a:ext cx="142252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624020" y="2340124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128-mashq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624126"/>
            <a:ext cx="5220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2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Shuni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anglamoq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kerakki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ota-ona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uchun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farzanddan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yaqinroq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kimsa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yo‘q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400911" y="2592152"/>
            <a:ext cx="5035099" cy="440498"/>
          </a:xfrm>
          <a:prstGeom prst="snip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To‘ldiruvchi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75769" y="1512032"/>
            <a:ext cx="936104" cy="91440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55589" y="1512032"/>
            <a:ext cx="886238" cy="914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Shuni</a:t>
            </a:r>
            <a:endParaRPr lang="ru-RU" sz="2000" dirty="0"/>
          </a:p>
        </p:txBody>
      </p:sp>
      <p:cxnSp>
        <p:nvCxnSpPr>
          <p:cNvPr id="8" name="Прямая со стрелкой 7"/>
          <p:cNvCxnSpPr>
            <a:stCxn id="6" idx="2"/>
            <a:endCxn id="7" idx="3"/>
          </p:cNvCxnSpPr>
          <p:nvPr/>
        </p:nvCxnSpPr>
        <p:spPr>
          <a:xfrm flipH="1" flipV="1">
            <a:off x="2541827" y="1969232"/>
            <a:ext cx="733942" cy="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55589" y="1908076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- - - - - 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 animBg="1"/>
      <p:bldP spid="6" grpId="0" animBg="1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128-mashq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539924"/>
            <a:ext cx="5220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3. </a:t>
            </a:r>
            <a:r>
              <a:rPr lang="en-US" sz="2000" dirty="0" err="1">
                <a:solidFill>
                  <a:srgbClr val="000000"/>
                </a:solidFill>
              </a:rPr>
              <a:t>Shundan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ehtiyot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bo‘lingki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birovning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ota-onasini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haqorat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qilgan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o‘zining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ota-onasini</a:t>
            </a:r>
            <a:r>
              <a:rPr lang="en-US" sz="2000" dirty="0" smtClean="0">
                <a:solidFill>
                  <a:srgbClr val="000000"/>
                </a:solidFill>
              </a:rPr>
              <a:t> ham </a:t>
            </a:r>
            <a:r>
              <a:rPr lang="en-US" sz="2000" dirty="0" err="1">
                <a:solidFill>
                  <a:srgbClr val="000000"/>
                </a:solidFill>
              </a:rPr>
              <a:t>haqoratlagan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400911" y="2520144"/>
            <a:ext cx="5035099" cy="440498"/>
          </a:xfrm>
          <a:prstGeom prst="snip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To‘ldiruvchi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548" y="1872072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- - - - - - - 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05" y="1728762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</a:rPr>
              <a:t>Shundan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2231652" y="1514461"/>
            <a:ext cx="455341" cy="609639"/>
          </a:xfrm>
          <a:prstGeom prst="curvedLeftArrow">
            <a:avLst/>
          </a:prstGeom>
          <a:solidFill>
            <a:srgbClr val="CC339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 animBg="1"/>
      <p:bldP spid="9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129-mashq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588122"/>
            <a:ext cx="5220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en-US" sz="2000" dirty="0" err="1">
                <a:solidFill>
                  <a:srgbClr val="000000"/>
                </a:solidFill>
              </a:rPr>
              <a:t>Katta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arava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qaysi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yo‘ldan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yursa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kichik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arava</a:t>
            </a:r>
            <a:r>
              <a:rPr lang="en-US" sz="2000" dirty="0">
                <a:solidFill>
                  <a:srgbClr val="000000"/>
                </a:solidFill>
              </a:rPr>
              <a:t> ham </a:t>
            </a:r>
            <a:r>
              <a:rPr lang="en-US" sz="2000" dirty="0" err="1" smtClean="0">
                <a:solidFill>
                  <a:srgbClr val="000000"/>
                </a:solidFill>
              </a:rPr>
              <a:t>xuddi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yo‘ldan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yuradi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400911" y="2520144"/>
            <a:ext cx="5035099" cy="440498"/>
          </a:xfrm>
          <a:prstGeom prst="snip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Aniqlovchi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1223541" y="1548036"/>
            <a:ext cx="1296144" cy="698376"/>
          </a:xfrm>
          <a:prstGeom prst="rightArrowCallout">
            <a:avLst>
              <a:gd name="adj1" fmla="val 30652"/>
              <a:gd name="adj2" fmla="val 37246"/>
              <a:gd name="adj3" fmla="val 37246"/>
              <a:gd name="adj4" fmla="val 73098"/>
            </a:avLst>
          </a:prstGeom>
          <a:solidFill>
            <a:srgbClr val="00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Qaysi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2771713" y="1548036"/>
            <a:ext cx="1260140" cy="698376"/>
          </a:xfrm>
          <a:prstGeom prst="leftArrowCallout">
            <a:avLst>
              <a:gd name="adj1" fmla="val 30652"/>
              <a:gd name="adj2" fmla="val 39129"/>
              <a:gd name="adj3" fmla="val 30652"/>
              <a:gd name="adj4" fmla="val 70732"/>
            </a:avLst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shu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1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129-mashq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588122"/>
            <a:ext cx="5220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Sevgi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shunday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navbahorki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smtClean="0">
                <a:solidFill>
                  <a:srgbClr val="000000"/>
                </a:solidFill>
              </a:rPr>
              <a:t>u </a:t>
            </a:r>
            <a:r>
              <a:rPr lang="en-US" sz="2000" dirty="0" err="1" smtClean="0">
                <a:solidFill>
                  <a:srgbClr val="000000"/>
                </a:solidFill>
              </a:rPr>
              <a:t>tikandan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gul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qilur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400911" y="2520144"/>
            <a:ext cx="5035099" cy="440498"/>
          </a:xfrm>
          <a:prstGeom prst="snip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Aniqlovchi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2123641" y="1296008"/>
            <a:ext cx="1332148" cy="1116124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</a:rPr>
              <a:t>ki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63801" y="1396870"/>
            <a:ext cx="936104" cy="91440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51533" y="1396870"/>
            <a:ext cx="886238" cy="914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198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130-mashq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660130"/>
            <a:ext cx="5220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en-US" sz="2000" dirty="0" err="1">
                <a:solidFill>
                  <a:srgbClr val="000000"/>
                </a:solidFill>
              </a:rPr>
              <a:t>Kasalini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yashirsang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isitmasi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oshkor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qiladi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en-US" sz="2000" i="1" dirty="0">
              <a:solidFill>
                <a:srgbClr val="000000"/>
              </a:solidFill>
            </a:endParaRPr>
          </a:p>
          <a:p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51533" y="1725633"/>
            <a:ext cx="936104" cy="914401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3761" y="1728056"/>
            <a:ext cx="886238" cy="914400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cxnSp>
        <p:nvCxnSpPr>
          <p:cNvPr id="6" name="Прямая со стрелкой 5"/>
          <p:cNvCxnSpPr>
            <a:stCxn id="8" idx="6"/>
            <a:endCxn id="9" idx="1"/>
          </p:cNvCxnSpPr>
          <p:nvPr/>
        </p:nvCxnSpPr>
        <p:spPr>
          <a:xfrm>
            <a:off x="2087637" y="2182834"/>
            <a:ext cx="1116124" cy="2422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657" y="168798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err="1" smtClean="0">
                <a:solidFill>
                  <a:srgbClr val="000000"/>
                </a:solidFill>
              </a:rPr>
              <a:t>sa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 animBg="1"/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130-mashq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588122"/>
            <a:ext cx="5220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Shuni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chiqarmaslik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lozimki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johil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doim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o‘zini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boshqalardan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ustun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qo‘yadi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11773" y="1908076"/>
            <a:ext cx="936104" cy="914401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9545" y="1908077"/>
            <a:ext cx="886238" cy="91440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cxnSp>
        <p:nvCxnSpPr>
          <p:cNvPr id="6" name="Прямая со стрелкой 5"/>
          <p:cNvCxnSpPr>
            <a:stCxn id="8" idx="2"/>
            <a:endCxn id="9" idx="3"/>
          </p:cNvCxnSpPr>
          <p:nvPr/>
        </p:nvCxnSpPr>
        <p:spPr>
          <a:xfrm flipH="1">
            <a:off x="2145783" y="2365277"/>
            <a:ext cx="116599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5689" y="1836068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</a:rPr>
              <a:t>ki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131-mashq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647936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rgbClr val="000000"/>
                </a:solidFill>
              </a:rPr>
              <a:t>     Yusuf  </a:t>
            </a:r>
            <a:r>
              <a:rPr lang="en-US" sz="2000" i="1" dirty="0" err="1" smtClean="0">
                <a:solidFill>
                  <a:srgbClr val="000000"/>
                </a:solidFill>
              </a:rPr>
              <a:t>Xos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Hojib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tomonidan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aytilgan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hikmatlar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mag‘zini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chaqing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r>
              <a:rPr lang="en-US" sz="2000" i="1" dirty="0" err="1">
                <a:solidFill>
                  <a:srgbClr val="000000"/>
                </a:solidFill>
              </a:rPr>
              <a:t>Ergash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gaplarni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bog‘lovchi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vositalarni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izohlang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41" y="1620044"/>
            <a:ext cx="1186767" cy="149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131-mashq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660130"/>
            <a:ext cx="5472608" cy="40011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Jahl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kelsa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yaxshi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kishidan</a:t>
            </a:r>
            <a:r>
              <a:rPr lang="en-US" sz="2000" dirty="0">
                <a:solidFill>
                  <a:srgbClr val="000000"/>
                </a:solidFill>
              </a:rPr>
              <a:t> ham </a:t>
            </a:r>
            <a:r>
              <a:rPr lang="en-US" sz="2000" dirty="0" err="1">
                <a:solidFill>
                  <a:srgbClr val="000000"/>
                </a:solidFill>
              </a:rPr>
              <a:t>aql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ketadi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1584040"/>
            <a:ext cx="5472608" cy="1015663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O‘limga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qarshi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dori-darmonlar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foyda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qilganda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edi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tabiblar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abadiy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tirik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qolgan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bo‘lardilar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2087637" y="2758207"/>
            <a:ext cx="1584176" cy="302332"/>
          </a:xfrm>
          <a:prstGeom prst="foldedCorne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-</a:t>
            </a:r>
            <a:r>
              <a:rPr lang="en-US" sz="2000" dirty="0" err="1" smtClean="0"/>
              <a:t>ganda</a:t>
            </a:r>
            <a:r>
              <a:rPr lang="en-US" sz="2000" dirty="0" smtClean="0"/>
              <a:t> </a:t>
            </a:r>
            <a:r>
              <a:rPr lang="en-US" sz="2000" dirty="0" err="1" smtClean="0"/>
              <a:t>edi</a:t>
            </a:r>
            <a:endParaRPr lang="ru-RU" sz="2000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2361369" y="1187996"/>
            <a:ext cx="914400" cy="302332"/>
          </a:xfrm>
          <a:prstGeom prst="foldedCorne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-</a:t>
            </a:r>
            <a:r>
              <a:rPr lang="en-US" sz="2000" dirty="0" err="1" smtClean="0"/>
              <a:t>sa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063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Lug‘at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bilan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ishlash</a:t>
            </a:r>
            <a:endParaRPr lang="nn-NO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079601"/>
              </p:ext>
            </p:extLst>
          </p:nvPr>
        </p:nvGraphicFramePr>
        <p:xfrm>
          <a:off x="179425" y="575928"/>
          <a:ext cx="5400600" cy="254389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52128"/>
                <a:gridCol w="4248472"/>
              </a:tblGrid>
              <a:tr h="42124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</a:rPr>
                        <a:t>Ziyo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1)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yog‘du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yorug‘lik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nur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;</a:t>
                      </a:r>
                      <a:b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2)</a:t>
                      </a:r>
                      <a:r>
                        <a:rPr lang="en-US" sz="1800" b="0" i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bilim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ma’rifat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ilm</a:t>
                      </a:r>
                      <a:endParaRPr lang="ru-RU" sz="1800" b="0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2124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</a:rPr>
                        <a:t>Ma’naviy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axloqqa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shaxsning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ichki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dunyosiga</a:t>
                      </a:r>
                      <a:r>
                        <a:rPr lang="en-US" sz="1800" b="0" i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0" i="1" baseline="0" dirty="0" err="1" smtClean="0">
                          <a:solidFill>
                            <a:srgbClr val="000000"/>
                          </a:solidFill>
                        </a:rPr>
                        <a:t>oid</a:t>
                      </a:r>
                      <a:endParaRPr lang="ru-RU" sz="1800" b="0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2124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</a:rPr>
                        <a:t>Malomat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ta’na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qilish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ayb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taqash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;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mazammat</a:t>
                      </a:r>
                      <a:endParaRPr lang="ru-RU" sz="1800" b="0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2124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</a:rPr>
                        <a:t>Xush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yoqimli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yaxshi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ajoyib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; shod,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quvnoq</a:t>
                      </a:r>
                      <a:endParaRPr lang="ru-RU" sz="1800" b="0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2124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</a:rPr>
                        <a:t>Johil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nodon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o‘qimagan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bilimsiz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;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qoloq</a:t>
                      </a:r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b="0" i="1" dirty="0" err="1" smtClean="0">
                          <a:solidFill>
                            <a:srgbClr val="000000"/>
                          </a:solidFill>
                        </a:rPr>
                        <a:t>madaniyatsiz</a:t>
                      </a:r>
                      <a:endParaRPr lang="en-US" sz="1800" b="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48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611932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</a:t>
            </a:r>
            <a:r>
              <a:rPr lang="en-US" sz="2000" b="1" i="1" dirty="0" smtClean="0">
                <a:solidFill>
                  <a:srgbClr val="000000"/>
                </a:solidFill>
              </a:rPr>
              <a:t>132-mashq</a:t>
            </a:r>
            <a:r>
              <a:rPr lang="en-US" sz="2000" b="1" i="1" dirty="0">
                <a:solidFill>
                  <a:srgbClr val="000000"/>
                </a:solidFill>
              </a:rPr>
              <a:t>. 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Quyidagi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so‘zlarning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ma’nosini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yodda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saqlang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va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ular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ishtirokida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ergashgan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qo‘shma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gaplar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hosil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qilib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daftaringizga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yozing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rgbClr val="000000"/>
                </a:solidFill>
              </a:rPr>
              <a:t>ZAHAR-ZAQQUM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00"/>
                </a:solidFill>
              </a:rPr>
              <a:t>RIZQ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37" y="1656048"/>
            <a:ext cx="1368181" cy="140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Mustahkamlash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420" y="647936"/>
            <a:ext cx="55086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000000"/>
                </a:solidFill>
              </a:rPr>
              <a:t>Agar </a:t>
            </a:r>
            <a:r>
              <a:rPr lang="en-US" sz="2000" i="1" dirty="0" err="1" smtClean="0">
                <a:solidFill>
                  <a:srgbClr val="000000"/>
                </a:solidFill>
              </a:rPr>
              <a:t>har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bir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kishi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bir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donadan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ko‘chat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o‘tqazsa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diyorimiz</a:t>
            </a:r>
            <a:r>
              <a:rPr lang="en-US" sz="2000" i="1" dirty="0" smtClean="0">
                <a:solidFill>
                  <a:srgbClr val="000000"/>
                </a:solidFill>
              </a:rPr>
              <a:t> bog‘-u </a:t>
            </a:r>
            <a:r>
              <a:rPr lang="en-US" sz="2000" i="1" dirty="0" err="1" smtClean="0">
                <a:solidFill>
                  <a:srgbClr val="000000"/>
                </a:solidFill>
              </a:rPr>
              <a:t>bo‘stonga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aylanadi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2" name="Блок-схема: подготовка 1"/>
          <p:cNvSpPr/>
          <p:nvPr/>
        </p:nvSpPr>
        <p:spPr>
          <a:xfrm>
            <a:off x="539465" y="1728056"/>
            <a:ext cx="1296144" cy="612648"/>
          </a:xfrm>
          <a:prstGeom prst="flowChartPreparati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Agar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2195650" y="1566759"/>
            <a:ext cx="936104" cy="914401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3841" y="1566761"/>
            <a:ext cx="886238" cy="9144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5" idx="6"/>
            <a:endCxn id="6" idx="1"/>
          </p:cNvCxnSpPr>
          <p:nvPr/>
        </p:nvCxnSpPr>
        <p:spPr>
          <a:xfrm>
            <a:off x="3131754" y="2023960"/>
            <a:ext cx="792087" cy="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95449" y="2601951"/>
            <a:ext cx="5177767" cy="4572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/>
              <a:t>Hol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ergash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gapli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qo‘shma</a:t>
            </a:r>
            <a:r>
              <a:rPr lang="en-US" sz="2000" b="1" i="1" dirty="0" smtClean="0"/>
              <a:t> gap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528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 animBg="1"/>
      <p:bldP spid="5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Mustahkamlash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420" y="647936"/>
            <a:ext cx="5508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i="1" dirty="0" err="1" smtClean="0">
                <a:solidFill>
                  <a:srgbClr val="000000"/>
                </a:solidFill>
              </a:rPr>
              <a:t>Mashrab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shuni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yaxshi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biladiki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o‘rtog‘i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uni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aldamaydi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2" name="Блок-схема: подготовка 1"/>
          <p:cNvSpPr/>
          <p:nvPr/>
        </p:nvSpPr>
        <p:spPr>
          <a:xfrm>
            <a:off x="539465" y="1728056"/>
            <a:ext cx="1296144" cy="612648"/>
          </a:xfrm>
          <a:prstGeom prst="flowChartPreparation">
            <a:avLst/>
          </a:prstGeom>
          <a:solidFill>
            <a:srgbClr val="66FF6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-</a:t>
            </a:r>
            <a:r>
              <a:rPr lang="en-US" sz="2000" dirty="0" err="1" smtClean="0"/>
              <a:t>ki</a:t>
            </a:r>
            <a:r>
              <a:rPr lang="en-US" sz="2000" dirty="0" smtClean="0"/>
              <a:t>,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3995849" y="1577180"/>
            <a:ext cx="936104" cy="914401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75669" y="1577180"/>
            <a:ext cx="886238" cy="9144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95449" y="2601951"/>
            <a:ext cx="5177767" cy="457200"/>
          </a:xfrm>
          <a:prstGeom prst="round2Diag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/>
              <a:t>To‘ldiruvchi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ergash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gapli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qo‘shma</a:t>
            </a:r>
            <a:r>
              <a:rPr lang="en-US" sz="2000" b="1" i="1" dirty="0" smtClean="0"/>
              <a:t> gap</a:t>
            </a:r>
            <a:endParaRPr lang="ru-RU" sz="2000" b="1" i="1" dirty="0"/>
          </a:p>
        </p:txBody>
      </p:sp>
      <p:cxnSp>
        <p:nvCxnSpPr>
          <p:cNvPr id="13" name="Прямая со стрелкой 12"/>
          <p:cNvCxnSpPr>
            <a:stCxn id="5" idx="2"/>
            <a:endCxn id="6" idx="3"/>
          </p:cNvCxnSpPr>
          <p:nvPr/>
        </p:nvCxnSpPr>
        <p:spPr>
          <a:xfrm flipH="1" flipV="1">
            <a:off x="3261907" y="2034380"/>
            <a:ext cx="733942" cy="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7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 animBg="1"/>
      <p:bldP spid="5" grpId="0" animBg="1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Mustahkamlash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420" y="647936"/>
            <a:ext cx="5508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i="1" dirty="0" err="1" smtClean="0">
                <a:solidFill>
                  <a:srgbClr val="000000"/>
                </a:solidFill>
              </a:rPr>
              <a:t>Yaxshi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odatingiz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shuki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barvaqt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turasiz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2" name="Блок-схема: подготовка 1"/>
          <p:cNvSpPr/>
          <p:nvPr/>
        </p:nvSpPr>
        <p:spPr>
          <a:xfrm>
            <a:off x="539465" y="1728056"/>
            <a:ext cx="1296144" cy="612648"/>
          </a:xfrm>
          <a:prstGeom prst="flowChartPreparation">
            <a:avLst/>
          </a:prstGeom>
          <a:solidFill>
            <a:srgbClr val="FF2D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-</a:t>
            </a:r>
            <a:r>
              <a:rPr lang="en-US" sz="2000" dirty="0" err="1" smtClean="0"/>
              <a:t>ki</a:t>
            </a:r>
            <a:r>
              <a:rPr lang="en-US" sz="2000" dirty="0" smtClean="0"/>
              <a:t>,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3995849" y="1577180"/>
            <a:ext cx="936104" cy="91440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75669" y="1577180"/>
            <a:ext cx="886238" cy="914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95449" y="2601951"/>
            <a:ext cx="5177767" cy="4572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/>
              <a:t>Kesim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ergash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gapli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qo‘shma</a:t>
            </a:r>
            <a:r>
              <a:rPr lang="en-US" sz="2000" b="1" i="1" dirty="0" smtClean="0"/>
              <a:t> gap</a:t>
            </a:r>
            <a:endParaRPr lang="ru-RU" sz="2000" b="1" i="1" dirty="0"/>
          </a:p>
        </p:txBody>
      </p:sp>
      <p:cxnSp>
        <p:nvCxnSpPr>
          <p:cNvPr id="13" name="Прямая со стрелкой 12"/>
          <p:cNvCxnSpPr>
            <a:stCxn id="5" idx="2"/>
            <a:endCxn id="6" idx="3"/>
          </p:cNvCxnSpPr>
          <p:nvPr/>
        </p:nvCxnSpPr>
        <p:spPr>
          <a:xfrm flipH="1" flipV="1">
            <a:off x="3261907" y="2034380"/>
            <a:ext cx="733942" cy="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68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 animBg="1"/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Mustahkamlash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420" y="647936"/>
            <a:ext cx="5508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000000"/>
                </a:solidFill>
              </a:rPr>
              <a:t>Kim </a:t>
            </a:r>
            <a:r>
              <a:rPr lang="en-US" sz="2000" i="1" dirty="0" err="1" smtClean="0">
                <a:solidFill>
                  <a:srgbClr val="000000"/>
                </a:solidFill>
              </a:rPr>
              <a:t>mehnatni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sevsa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uning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qadri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baland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bo‘ladi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2" name="Блок-схема: документ 1"/>
          <p:cNvSpPr/>
          <p:nvPr/>
        </p:nvSpPr>
        <p:spPr>
          <a:xfrm>
            <a:off x="143421" y="1728056"/>
            <a:ext cx="2412268" cy="612648"/>
          </a:xfrm>
          <a:prstGeom prst="flowChartDocument">
            <a:avLst/>
          </a:prstGeom>
          <a:solidFill>
            <a:srgbClr val="FFC8A3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Kim</a:t>
            </a:r>
            <a:r>
              <a:rPr lang="en-US" sz="2000" dirty="0" smtClean="0"/>
              <a:t> …-</a:t>
            </a:r>
            <a:r>
              <a:rPr lang="en-US" sz="2000" dirty="0" err="1" smtClean="0"/>
              <a:t>sa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uning</a:t>
            </a:r>
            <a:endParaRPr lang="ru-RU" sz="2000" b="1" dirty="0"/>
          </a:p>
        </p:txBody>
      </p:sp>
      <p:sp>
        <p:nvSpPr>
          <p:cNvPr id="5" name="Овал 4"/>
          <p:cNvSpPr/>
          <p:nvPr/>
        </p:nvSpPr>
        <p:spPr>
          <a:xfrm>
            <a:off x="2904297" y="1574402"/>
            <a:ext cx="936104" cy="91440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99905" y="1577180"/>
            <a:ext cx="886238" cy="914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95449" y="2601951"/>
            <a:ext cx="5177767" cy="4572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/>
              <a:t>Aniqlovchi</a:t>
            </a:r>
            <a:r>
              <a:rPr lang="en-US" sz="2000" b="1" i="1" dirty="0" smtClean="0"/>
              <a:t>  </a:t>
            </a:r>
            <a:r>
              <a:rPr lang="en-US" sz="2000" b="1" i="1" dirty="0" err="1" smtClean="0"/>
              <a:t>ergash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gapli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qo‘shma</a:t>
            </a:r>
            <a:r>
              <a:rPr lang="en-US" sz="2000" b="1" i="1" dirty="0" smtClean="0"/>
              <a:t> gap</a:t>
            </a:r>
            <a:endParaRPr lang="ru-RU" sz="2000" b="1" i="1" dirty="0"/>
          </a:p>
        </p:txBody>
      </p:sp>
      <p:cxnSp>
        <p:nvCxnSpPr>
          <p:cNvPr id="13" name="Прямая со стрелкой 12"/>
          <p:cNvCxnSpPr>
            <a:stCxn id="5" idx="6"/>
            <a:endCxn id="6" idx="1"/>
          </p:cNvCxnSpPr>
          <p:nvPr/>
        </p:nvCxnSpPr>
        <p:spPr>
          <a:xfrm>
            <a:off x="3840401" y="2031603"/>
            <a:ext cx="659504" cy="277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 animBg="1"/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Mustahkamlash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420" y="647936"/>
            <a:ext cx="5508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i="1" dirty="0" err="1" smtClean="0">
                <a:solidFill>
                  <a:srgbClr val="000000"/>
                </a:solidFill>
              </a:rPr>
              <a:t>Nimaga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ko‘zim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tushsa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hammasi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o‘tmishni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yodimga</a:t>
            </a:r>
            <a:r>
              <a:rPr lang="en-US" sz="2000" i="1" dirty="0" smtClean="0">
                <a:solidFill>
                  <a:srgbClr val="000000"/>
                </a:solidFill>
              </a:rPr>
              <a:t> solar.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2" name="Блок-схема: документ 1"/>
          <p:cNvSpPr/>
          <p:nvPr/>
        </p:nvSpPr>
        <p:spPr>
          <a:xfrm>
            <a:off x="215429" y="1656048"/>
            <a:ext cx="2340260" cy="684076"/>
          </a:xfrm>
          <a:prstGeom prst="flowChartDocument">
            <a:avLst/>
          </a:prstGeom>
          <a:solidFill>
            <a:srgbClr val="FF43FF"/>
          </a:solidFill>
          <a:ln>
            <a:solidFill>
              <a:srgbClr val="FF2D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Nimaga</a:t>
            </a:r>
            <a:r>
              <a:rPr lang="en-US" sz="2000" dirty="0" smtClean="0"/>
              <a:t> …-</a:t>
            </a:r>
            <a:r>
              <a:rPr lang="en-US" sz="2000" dirty="0" err="1" smtClean="0"/>
              <a:t>sa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hammasi</a:t>
            </a:r>
            <a:endParaRPr lang="ru-RU" sz="2000" b="1" dirty="0"/>
          </a:p>
        </p:txBody>
      </p:sp>
      <p:sp>
        <p:nvSpPr>
          <p:cNvPr id="5" name="Овал 4"/>
          <p:cNvSpPr/>
          <p:nvPr/>
        </p:nvSpPr>
        <p:spPr>
          <a:xfrm>
            <a:off x="2897726" y="1577180"/>
            <a:ext cx="936104" cy="91440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99905" y="1577180"/>
            <a:ext cx="886238" cy="914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95449" y="2601951"/>
            <a:ext cx="5177767" cy="457200"/>
          </a:xfrm>
          <a:prstGeom prst="round2Diag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/>
              <a:t>Ega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ergash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gapli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qo‘shma</a:t>
            </a:r>
            <a:r>
              <a:rPr lang="en-US" sz="2000" b="1" i="1" dirty="0" smtClean="0"/>
              <a:t> gap</a:t>
            </a:r>
            <a:endParaRPr lang="ru-RU" sz="2000" b="1" i="1" dirty="0"/>
          </a:p>
        </p:txBody>
      </p:sp>
      <p:cxnSp>
        <p:nvCxnSpPr>
          <p:cNvPr id="13" name="Прямая со стрелкой 12"/>
          <p:cNvCxnSpPr>
            <a:stCxn id="5" idx="6"/>
            <a:endCxn id="6" idx="1"/>
          </p:cNvCxnSpPr>
          <p:nvPr/>
        </p:nvCxnSpPr>
        <p:spPr>
          <a:xfrm flipV="1">
            <a:off x="3833830" y="2034380"/>
            <a:ext cx="666075" cy="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0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 animBg="1"/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Matn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lug‘at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ustida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ishlash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421" y="611932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Hayo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dilni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ravshan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qiladurgan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nurdirki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inson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vaqt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shul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ma’naviy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nurning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ziyosiga</a:t>
            </a:r>
            <a:endParaRPr lang="en-US" sz="2000" dirty="0">
              <a:solidFill>
                <a:srgbClr val="000000"/>
              </a:solidFill>
            </a:endParaRPr>
          </a:p>
          <a:p>
            <a:pPr algn="just"/>
            <a:r>
              <a:rPr lang="en-US" sz="2000" dirty="0" err="1">
                <a:solidFill>
                  <a:srgbClr val="000000"/>
                </a:solidFill>
              </a:rPr>
              <a:t>muhtojdur</a:t>
            </a:r>
            <a:r>
              <a:rPr lang="en-US" sz="2000" dirty="0">
                <a:solidFill>
                  <a:srgbClr val="000000"/>
                </a:solidFill>
              </a:rPr>
              <a:t>. (</a:t>
            </a:r>
            <a:r>
              <a:rPr lang="en-US" sz="2000" i="1" dirty="0">
                <a:solidFill>
                  <a:srgbClr val="000000"/>
                </a:solidFill>
              </a:rPr>
              <a:t>Abdulla </a:t>
            </a:r>
            <a:r>
              <a:rPr lang="en-US" sz="2000" i="1" dirty="0" err="1">
                <a:solidFill>
                  <a:srgbClr val="000000"/>
                </a:solidFill>
              </a:rPr>
              <a:t>Avloniy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25" y="1350782"/>
            <a:ext cx="1373084" cy="1701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3" y="1635281"/>
            <a:ext cx="1745451" cy="14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Matn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lug‘at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ustida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ishlash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>
            <a:off x="3310876" y="1627595"/>
            <a:ext cx="2186474" cy="396043"/>
          </a:xfrm>
          <a:prstGeom prst="flowChartOnlineStorag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adab</a:t>
            </a:r>
            <a:endParaRPr lang="ru-RU" sz="2000" dirty="0"/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215429" y="755948"/>
            <a:ext cx="2304256" cy="504056"/>
          </a:xfrm>
          <a:prstGeom prst="flowChartOffpageConnector">
            <a:avLst/>
          </a:prstGeom>
          <a:solidFill>
            <a:srgbClr val="AFFFA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Hayo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5429" y="1425456"/>
            <a:ext cx="2304256" cy="1468613"/>
          </a:xfrm>
          <a:prstGeom prst="rect">
            <a:avLst/>
          </a:prstGeom>
          <a:solidFill>
            <a:srgbClr val="AFFFA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Nojo‘ya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noma’qul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xatti-harakatdan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tiyilish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hissi</a:t>
            </a:r>
            <a:r>
              <a:rPr lang="en-US" sz="2000" dirty="0">
                <a:solidFill>
                  <a:srgbClr val="000000"/>
                </a:solidFill>
              </a:rPr>
              <a:t>;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uyat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sharm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2" name="Блок-схема: сохраненные данные 21"/>
          <p:cNvSpPr/>
          <p:nvPr/>
        </p:nvSpPr>
        <p:spPr>
          <a:xfrm>
            <a:off x="3321543" y="2700164"/>
            <a:ext cx="2186474" cy="396043"/>
          </a:xfrm>
          <a:prstGeom prst="flowChartOnlineStorag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or-</a:t>
            </a:r>
            <a:r>
              <a:rPr lang="en-US" sz="2000" dirty="0" err="1"/>
              <a:t>n</a:t>
            </a:r>
            <a:r>
              <a:rPr lang="en-US" sz="2000" dirty="0" err="1" smtClean="0"/>
              <a:t>omus</a:t>
            </a:r>
            <a:endParaRPr lang="ru-RU" sz="2000" dirty="0"/>
          </a:p>
        </p:txBody>
      </p:sp>
      <p:sp>
        <p:nvSpPr>
          <p:cNvPr id="24" name="Блок-схема: сохраненные данные 23"/>
          <p:cNvSpPr/>
          <p:nvPr/>
        </p:nvSpPr>
        <p:spPr>
          <a:xfrm>
            <a:off x="3314531" y="2163879"/>
            <a:ext cx="2186474" cy="396043"/>
          </a:xfrm>
          <a:prstGeom prst="flowChartOnlineStorag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ibo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3324930" y="1098566"/>
            <a:ext cx="2186474" cy="396043"/>
          </a:xfrm>
          <a:prstGeom prst="flowChartOnlineStorag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sharm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10" name="Блок-схема: сохраненные данные 9"/>
          <p:cNvSpPr/>
          <p:nvPr/>
        </p:nvSpPr>
        <p:spPr>
          <a:xfrm>
            <a:off x="3311773" y="607348"/>
            <a:ext cx="2186474" cy="396043"/>
          </a:xfrm>
          <a:prstGeom prst="flowChartOnlineStorag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uyat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cxnSp>
        <p:nvCxnSpPr>
          <p:cNvPr id="7" name="Прямая со стрелкой 6"/>
          <p:cNvCxnSpPr>
            <a:stCxn id="5" idx="3"/>
            <a:endCxn id="10" idx="1"/>
          </p:cNvCxnSpPr>
          <p:nvPr/>
        </p:nvCxnSpPr>
        <p:spPr>
          <a:xfrm flipV="1">
            <a:off x="2519685" y="805370"/>
            <a:ext cx="792088" cy="2026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3"/>
            <a:endCxn id="9" idx="1"/>
          </p:cNvCxnSpPr>
          <p:nvPr/>
        </p:nvCxnSpPr>
        <p:spPr>
          <a:xfrm>
            <a:off x="2519685" y="1007976"/>
            <a:ext cx="805245" cy="2886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3"/>
            <a:endCxn id="4" idx="1"/>
          </p:cNvCxnSpPr>
          <p:nvPr/>
        </p:nvCxnSpPr>
        <p:spPr>
          <a:xfrm>
            <a:off x="2519685" y="1007976"/>
            <a:ext cx="791191" cy="817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3"/>
            <a:endCxn id="24" idx="1"/>
          </p:cNvCxnSpPr>
          <p:nvPr/>
        </p:nvCxnSpPr>
        <p:spPr>
          <a:xfrm>
            <a:off x="2519685" y="1007976"/>
            <a:ext cx="794846" cy="1353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3"/>
            <a:endCxn id="22" idx="1"/>
          </p:cNvCxnSpPr>
          <p:nvPr/>
        </p:nvCxnSpPr>
        <p:spPr>
          <a:xfrm>
            <a:off x="2519685" y="1007976"/>
            <a:ext cx="801858" cy="18902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22" grpId="0" animBg="1"/>
      <p:bldP spid="2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128-mashq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391" y="539924"/>
            <a:ext cx="5498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rgbClr val="000000"/>
                </a:solidFill>
              </a:rPr>
              <a:t>     </a:t>
            </a:r>
            <a:r>
              <a:rPr lang="en-US" sz="2000" i="1" dirty="0" err="1" smtClean="0">
                <a:solidFill>
                  <a:srgbClr val="000000"/>
                </a:solidFill>
              </a:rPr>
              <a:t>Gaplarni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ko‘chiring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>
                <a:solidFill>
                  <a:srgbClr val="000000"/>
                </a:solidFill>
              </a:rPr>
              <a:t>bog‘lovchi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vositalarga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diqqat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qiling</a:t>
            </a:r>
            <a:r>
              <a:rPr lang="en-US" sz="2000" i="1" dirty="0">
                <a:solidFill>
                  <a:srgbClr val="000000"/>
                </a:solidFill>
              </a:rPr>
              <a:t>. Bu </a:t>
            </a:r>
            <a:r>
              <a:rPr lang="en-US" sz="2000" i="1" dirty="0" err="1">
                <a:solidFill>
                  <a:srgbClr val="000000"/>
                </a:solidFill>
              </a:rPr>
              <a:t>hikmatlarni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yodda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tuting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1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Bilingki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jim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turib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salomat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bo‘lish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gapirib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malomatga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qolishdan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afzal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342405" y="1212637"/>
            <a:ext cx="1530000" cy="612648"/>
          </a:xfrm>
          <a:prstGeom prst="cloudCallout">
            <a:avLst>
              <a:gd name="adj1" fmla="val -77769"/>
              <a:gd name="adj2" fmla="val 56058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Shuni</a:t>
            </a:r>
            <a:endParaRPr lang="ru-RU" sz="2000" b="1" dirty="0"/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467457" y="2592152"/>
            <a:ext cx="5035099" cy="440498"/>
          </a:xfrm>
          <a:prstGeom prst="snip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To‘ldiruvchi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156866</TotalTime>
  <Words>438</Words>
  <Application>Microsoft Office PowerPoint</Application>
  <PresentationFormat>Произвольный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Mustahkamlash</vt:lpstr>
      <vt:lpstr>Mustahkamlash</vt:lpstr>
      <vt:lpstr>Mustahkamlash</vt:lpstr>
      <vt:lpstr>Mustahkamlash</vt:lpstr>
      <vt:lpstr>Mustahkamlash</vt:lpstr>
      <vt:lpstr>Matn va lug‘at ustida ishlash</vt:lpstr>
      <vt:lpstr>Matn va lug‘at ustida ishlash</vt:lpstr>
      <vt:lpstr>128-mashq</vt:lpstr>
      <vt:lpstr>128-mashq</vt:lpstr>
      <vt:lpstr>128-mashq</vt:lpstr>
      <vt:lpstr>129-mashq</vt:lpstr>
      <vt:lpstr>129-mashq</vt:lpstr>
      <vt:lpstr>130-mashq</vt:lpstr>
      <vt:lpstr>130-mashq</vt:lpstr>
      <vt:lpstr>131-mashq</vt:lpstr>
      <vt:lpstr>131-mashq</vt:lpstr>
      <vt:lpstr>Lug‘at bilan ishlash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2181</cp:revision>
  <dcterms:created xsi:type="dcterms:W3CDTF">2014-10-08T23:03:32Z</dcterms:created>
  <dcterms:modified xsi:type="dcterms:W3CDTF">2021-03-09T18:05:56Z</dcterms:modified>
</cp:coreProperties>
</file>