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3"/>
  </p:notesMasterIdLst>
  <p:sldIdLst>
    <p:sldId id="1414" r:id="rId11"/>
    <p:sldId id="1721" r:id="rId12"/>
    <p:sldId id="1693" r:id="rId13"/>
    <p:sldId id="1720" r:id="rId14"/>
    <p:sldId id="1694" r:id="rId15"/>
    <p:sldId id="1705" r:id="rId16"/>
    <p:sldId id="1706" r:id="rId17"/>
    <p:sldId id="1702" r:id="rId18"/>
    <p:sldId id="1707" r:id="rId19"/>
    <p:sldId id="1703" r:id="rId20"/>
    <p:sldId id="1709" r:id="rId21"/>
    <p:sldId id="1704" r:id="rId22"/>
    <p:sldId id="1710" r:id="rId23"/>
    <p:sldId id="1711" r:id="rId24"/>
    <p:sldId id="1713" r:id="rId25"/>
    <p:sldId id="1714" r:id="rId26"/>
    <p:sldId id="1715" r:id="rId27"/>
    <p:sldId id="1716" r:id="rId28"/>
    <p:sldId id="1718" r:id="rId29"/>
    <p:sldId id="1717" r:id="rId30"/>
    <p:sldId id="1719" r:id="rId31"/>
    <p:sldId id="1616" r:id="rId3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21"/>
            <p14:sldId id="1693"/>
            <p14:sldId id="1720"/>
            <p14:sldId id="1694"/>
            <p14:sldId id="1705"/>
            <p14:sldId id="1706"/>
            <p14:sldId id="1702"/>
            <p14:sldId id="1707"/>
            <p14:sldId id="1703"/>
            <p14:sldId id="1709"/>
            <p14:sldId id="1704"/>
            <p14:sldId id="1710"/>
            <p14:sldId id="1711"/>
            <p14:sldId id="1713"/>
            <p14:sldId id="1714"/>
            <p14:sldId id="1715"/>
            <p14:sldId id="1716"/>
            <p14:sldId id="1718"/>
            <p14:sldId id="1717"/>
            <p14:sldId id="1719"/>
            <p14:sldId id="161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DFF"/>
    <a:srgbClr val="0000FF"/>
    <a:srgbClr val="66FF66"/>
    <a:srgbClr val="00FF00"/>
    <a:srgbClr val="000000"/>
    <a:srgbClr val="AFFFAF"/>
    <a:srgbClr val="FFC8A3"/>
    <a:srgbClr val="FF75FF"/>
    <a:srgbClr val="CC3399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74453" y="1397484"/>
            <a:ext cx="3565412" cy="906636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spcAft>
                <a:spcPts val="120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Umumlashtiruvchi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dars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2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6">
              <a:spcAft>
                <a:spcPts val="1200"/>
              </a:spcAft>
            </a:pP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68" y="1245561"/>
            <a:ext cx="142252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83464" y="2249532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Aniqlovchi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437" y="984166"/>
            <a:ext cx="5184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</a:t>
            </a:r>
            <a:r>
              <a:rPr lang="en-US" sz="2000" b="1" dirty="0" err="1" smtClean="0">
                <a:solidFill>
                  <a:srgbClr val="000000"/>
                </a:solidFill>
              </a:rPr>
              <a:t>Ayrim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odamlar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ular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hatto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shirin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so‘zni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aytishdan</a:t>
            </a:r>
            <a:r>
              <a:rPr lang="en-US" sz="2000" dirty="0" smtClean="0">
                <a:solidFill>
                  <a:srgbClr val="000000"/>
                </a:solidFill>
              </a:rPr>
              <a:t> ham or </a:t>
            </a:r>
            <a:r>
              <a:rPr lang="en-US" sz="2000" dirty="0" err="1" smtClean="0">
                <a:solidFill>
                  <a:srgbClr val="000000"/>
                </a:solidFill>
              </a:rPr>
              <a:t>qiladilar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331553" y="641838"/>
            <a:ext cx="3132348" cy="306324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yuklamasi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300840" y="2033800"/>
            <a:ext cx="3132348" cy="306324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Nisbiy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so‘zlar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000" y="2372062"/>
            <a:ext cx="5498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Kimning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do‘sti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ko‘p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nomi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yoyiladi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575470" y="1326719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827497" y="1326718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6" name="Полилиния 15"/>
          <p:cNvSpPr/>
          <p:nvPr/>
        </p:nvSpPr>
        <p:spPr>
          <a:xfrm>
            <a:off x="1079525" y="1326719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7" name="Полилиния 16"/>
          <p:cNvSpPr/>
          <p:nvPr/>
        </p:nvSpPr>
        <p:spPr>
          <a:xfrm>
            <a:off x="3671814" y="2730875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3923841" y="2730874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9" name="Полилиния 18"/>
          <p:cNvSpPr/>
          <p:nvPr/>
        </p:nvSpPr>
        <p:spPr>
          <a:xfrm>
            <a:off x="4175869" y="2730875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7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7" grpId="0" animBg="1"/>
      <p:bldP spid="12" grpId="0" animBg="1"/>
      <p:bldP spid="14" grpId="0"/>
      <p:bldP spid="6" grpId="0" animBg="1"/>
      <p:bldP spid="1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To‘ldiruvchi</a:t>
            </a:r>
            <a:endParaRPr lang="nn-NO" sz="2000" dirty="0">
              <a:solidFill>
                <a:schemeClr val="tx1"/>
              </a:solidFill>
            </a:endParaRPr>
          </a:p>
        </p:txBody>
      </p: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25" y="1224000"/>
            <a:ext cx="902892" cy="1073165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143421" y="1584040"/>
            <a:ext cx="1357300" cy="893181"/>
          </a:xfrm>
          <a:prstGeom prst="cloudCallout">
            <a:avLst>
              <a:gd name="adj1" fmla="val 55411"/>
              <a:gd name="adj2" fmla="val -10748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Belgisi</a:t>
            </a:r>
            <a:endParaRPr lang="ru-RU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3687365" y="539924"/>
            <a:ext cx="9925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Kimni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err="1" smtClean="0">
                <a:solidFill>
                  <a:srgbClr val="000000"/>
                </a:solidFill>
              </a:rPr>
              <a:t>Nimani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err="1" smtClean="0">
                <a:solidFill>
                  <a:srgbClr val="000000"/>
                </a:solidFill>
              </a:rPr>
              <a:t>Qayerni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79715" y="1548036"/>
            <a:ext cx="1043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Kimda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</a:p>
          <a:p>
            <a:r>
              <a:rPr lang="en-US" sz="1800" dirty="0" err="1" smtClean="0">
                <a:solidFill>
                  <a:srgbClr val="000000"/>
                </a:solidFill>
              </a:rPr>
              <a:t>Nimada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8" name="Левая фигурная скобка 17"/>
          <p:cNvSpPr/>
          <p:nvPr/>
        </p:nvSpPr>
        <p:spPr>
          <a:xfrm>
            <a:off x="3455789" y="1512032"/>
            <a:ext cx="301650" cy="757602"/>
          </a:xfrm>
          <a:prstGeom prst="leftBrace">
            <a:avLst>
              <a:gd name="adj1" fmla="val 45407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евая фигурная скобка 18"/>
          <p:cNvSpPr/>
          <p:nvPr/>
        </p:nvSpPr>
        <p:spPr>
          <a:xfrm>
            <a:off x="3464009" y="647936"/>
            <a:ext cx="301650" cy="757602"/>
          </a:xfrm>
          <a:prstGeom prst="leftBrace">
            <a:avLst>
              <a:gd name="adj1" fmla="val 45407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endCxn id="19" idx="1"/>
          </p:cNvCxnSpPr>
          <p:nvPr/>
        </p:nvCxnSpPr>
        <p:spPr>
          <a:xfrm flipV="1">
            <a:off x="2915729" y="1026737"/>
            <a:ext cx="548280" cy="845336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915729" y="1838978"/>
            <a:ext cx="531840" cy="879947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03461" y="647936"/>
            <a:ext cx="1225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- - - - - -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17" name="Левая фигурная скобка 16"/>
          <p:cNvSpPr/>
          <p:nvPr/>
        </p:nvSpPr>
        <p:spPr>
          <a:xfrm>
            <a:off x="3455789" y="2340124"/>
            <a:ext cx="301650" cy="757602"/>
          </a:xfrm>
          <a:prstGeom prst="leftBrace">
            <a:avLst>
              <a:gd name="adj1" fmla="val 45407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757439" y="2414240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Kimdan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</a:p>
          <a:p>
            <a:r>
              <a:rPr lang="en-US" sz="1800" dirty="0" err="1" smtClean="0">
                <a:solidFill>
                  <a:srgbClr val="000000"/>
                </a:solidFill>
              </a:rPr>
              <a:t>Nimadan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923949" y="1872072"/>
            <a:ext cx="501264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97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3" grpId="0"/>
      <p:bldP spid="14" grpId="0"/>
      <p:bldP spid="18" grpId="0" animBg="1"/>
      <p:bldP spid="19" grpId="0" animBg="1"/>
      <p:bldP spid="17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To‘ldiruvchi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437" y="982453"/>
            <a:ext cx="5184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b="1" dirty="0" err="1" smtClean="0">
                <a:solidFill>
                  <a:srgbClr val="000000"/>
                </a:solidFill>
              </a:rPr>
              <a:t>Shuni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unutmasligingiz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kerakki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Vatanning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istiqboli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sizning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qo‘lingizda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331553" y="641838"/>
            <a:ext cx="3132348" cy="306324"/>
          </a:xfrm>
          <a:prstGeom prst="flowChartAlternateProcess">
            <a:avLst/>
          </a:prstGeom>
          <a:solidFill>
            <a:srgbClr val="B3C5FF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yuklamasi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300840" y="2033800"/>
            <a:ext cx="3132348" cy="306324"/>
          </a:xfrm>
          <a:prstGeom prst="flowChartAlternateProcess">
            <a:avLst/>
          </a:prstGeom>
          <a:solidFill>
            <a:srgbClr val="B3C5FF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Nisbiy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so‘zlar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000" y="2372062"/>
            <a:ext cx="5498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Kimki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samimiy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pokdil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uni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hamma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hurmat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5469" y="1111922"/>
            <a:ext cx="962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- - - - - 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6777" y="2516078"/>
            <a:ext cx="651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- - - </a:t>
            </a:r>
            <a:endParaRPr lang="ru-RU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09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7" grpId="0" animBg="1"/>
      <p:bldP spid="12" grpId="0" animBg="1"/>
      <p:bldP spid="14" grpId="0"/>
      <p:bldP spid="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Hol</a:t>
            </a:r>
            <a:endParaRPr lang="nn-NO" sz="2000" dirty="0">
              <a:solidFill>
                <a:schemeClr val="tx1"/>
              </a:solidFill>
            </a:endParaRPr>
          </a:p>
        </p:txBody>
      </p: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25" y="1224000"/>
            <a:ext cx="902892" cy="1073165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143421" y="1584040"/>
            <a:ext cx="1357300" cy="893181"/>
          </a:xfrm>
          <a:prstGeom prst="cloudCallout">
            <a:avLst>
              <a:gd name="adj1" fmla="val 55411"/>
              <a:gd name="adj2" fmla="val -10748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Belgisi</a:t>
            </a:r>
            <a:endParaRPr lang="ru-RU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3687365" y="539924"/>
            <a:ext cx="10567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Qachon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1800" dirty="0" err="1" smtClean="0">
                <a:solidFill>
                  <a:srgbClr val="000000"/>
                </a:solidFill>
              </a:rPr>
              <a:t>Qancha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err="1" smtClean="0">
                <a:solidFill>
                  <a:srgbClr val="000000"/>
                </a:solidFill>
              </a:rPr>
              <a:t>Nega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79715" y="1404020"/>
            <a:ext cx="12618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Qayerga</a:t>
            </a:r>
            <a:r>
              <a:rPr lang="en-US" sz="1800" dirty="0" smtClean="0">
                <a:solidFill>
                  <a:srgbClr val="000000"/>
                </a:solidFill>
              </a:rPr>
              <a:t>   </a:t>
            </a:r>
          </a:p>
          <a:p>
            <a:r>
              <a:rPr lang="en-US" sz="1800" dirty="0" err="1" smtClean="0">
                <a:solidFill>
                  <a:srgbClr val="000000"/>
                </a:solidFill>
              </a:rPr>
              <a:t>Qayerda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err="1" smtClean="0">
                <a:solidFill>
                  <a:srgbClr val="000000"/>
                </a:solidFill>
              </a:rPr>
              <a:t>Qayerdan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8" name="Левая фигурная скобка 17"/>
          <p:cNvSpPr/>
          <p:nvPr/>
        </p:nvSpPr>
        <p:spPr>
          <a:xfrm>
            <a:off x="3455789" y="1512032"/>
            <a:ext cx="301650" cy="757602"/>
          </a:xfrm>
          <a:prstGeom prst="leftBrace">
            <a:avLst>
              <a:gd name="adj1" fmla="val 45407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евая фигурная скобка 18"/>
          <p:cNvSpPr/>
          <p:nvPr/>
        </p:nvSpPr>
        <p:spPr>
          <a:xfrm>
            <a:off x="3464009" y="647936"/>
            <a:ext cx="301650" cy="757602"/>
          </a:xfrm>
          <a:prstGeom prst="leftBrace">
            <a:avLst>
              <a:gd name="adj1" fmla="val 45407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endCxn id="19" idx="1"/>
          </p:cNvCxnSpPr>
          <p:nvPr/>
        </p:nvCxnSpPr>
        <p:spPr>
          <a:xfrm flipV="1">
            <a:off x="2915729" y="1026737"/>
            <a:ext cx="548280" cy="845336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915729" y="1838978"/>
            <a:ext cx="531840" cy="879947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03461" y="467916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………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17" name="Левая фигурная скобка 16"/>
          <p:cNvSpPr/>
          <p:nvPr/>
        </p:nvSpPr>
        <p:spPr>
          <a:xfrm>
            <a:off x="3455789" y="2340124"/>
            <a:ext cx="301650" cy="757602"/>
          </a:xfrm>
          <a:prstGeom prst="leftBrace">
            <a:avLst>
              <a:gd name="adj1" fmla="val 45407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757439" y="2414240"/>
            <a:ext cx="1928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Qay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holatda</a:t>
            </a:r>
            <a:r>
              <a:rPr lang="en-US" sz="1800" dirty="0" smtClean="0">
                <a:solidFill>
                  <a:srgbClr val="000000"/>
                </a:solidFill>
              </a:rPr>
              <a:t>  </a:t>
            </a:r>
          </a:p>
          <a:p>
            <a:r>
              <a:rPr lang="en-US" sz="1800" dirty="0" err="1" smtClean="0">
                <a:solidFill>
                  <a:srgbClr val="000000"/>
                </a:solidFill>
              </a:rPr>
              <a:t>Nima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maqsadda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923949" y="1872072"/>
            <a:ext cx="501264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47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2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32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3" grpId="0"/>
      <p:bldP spid="14" grpId="0"/>
      <p:bldP spid="18" grpId="0" animBg="1"/>
      <p:bldP spid="19" grpId="0" animBg="1"/>
      <p:bldP spid="2" grpId="0"/>
      <p:bldP spid="17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Hol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9" name="Половина рамки 8"/>
          <p:cNvSpPr/>
          <p:nvPr/>
        </p:nvSpPr>
        <p:spPr>
          <a:xfrm>
            <a:off x="503461" y="1043980"/>
            <a:ext cx="684076" cy="288032"/>
          </a:xfrm>
          <a:prstGeom prst="halfFrame">
            <a:avLst>
              <a:gd name="adj1" fmla="val 10312"/>
              <a:gd name="adj2" fmla="val 8873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>
            <a:off x="719485" y="1440024"/>
            <a:ext cx="684076" cy="288032"/>
          </a:xfrm>
          <a:prstGeom prst="halfFrame">
            <a:avLst>
              <a:gd name="adj1" fmla="val 10312"/>
              <a:gd name="adj2" fmla="val 8873"/>
            </a:avLst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Половина рамки 17"/>
          <p:cNvSpPr/>
          <p:nvPr/>
        </p:nvSpPr>
        <p:spPr>
          <a:xfrm>
            <a:off x="935509" y="1836068"/>
            <a:ext cx="684076" cy="288032"/>
          </a:xfrm>
          <a:prstGeom prst="halfFrame">
            <a:avLst>
              <a:gd name="adj1" fmla="val 10312"/>
              <a:gd name="adj2" fmla="val 8873"/>
            </a:avLst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оловина рамки 18"/>
          <p:cNvSpPr/>
          <p:nvPr/>
        </p:nvSpPr>
        <p:spPr>
          <a:xfrm>
            <a:off x="1115529" y="2232112"/>
            <a:ext cx="684076" cy="288032"/>
          </a:xfrm>
          <a:prstGeom prst="halfFrame">
            <a:avLst>
              <a:gd name="adj1" fmla="val 10312"/>
              <a:gd name="adj2" fmla="val 8873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оловина рамки 19"/>
          <p:cNvSpPr/>
          <p:nvPr/>
        </p:nvSpPr>
        <p:spPr>
          <a:xfrm>
            <a:off x="1352489" y="2645015"/>
            <a:ext cx="684076" cy="288032"/>
          </a:xfrm>
          <a:prstGeom prst="halfFrame">
            <a:avLst>
              <a:gd name="adj1" fmla="val 10312"/>
              <a:gd name="adj2" fmla="val 8873"/>
            </a:avLst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оловина рамки 21"/>
          <p:cNvSpPr/>
          <p:nvPr/>
        </p:nvSpPr>
        <p:spPr>
          <a:xfrm>
            <a:off x="320009" y="635117"/>
            <a:ext cx="684076" cy="288032"/>
          </a:xfrm>
          <a:prstGeom prst="halfFrame">
            <a:avLst>
              <a:gd name="adj1" fmla="val 10312"/>
              <a:gd name="adj2" fmla="val 8873"/>
            </a:avLst>
          </a:prstGeom>
          <a:solidFill>
            <a:srgbClr val="FF2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445" y="575928"/>
            <a:ext cx="4481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Payt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3461" y="1003910"/>
            <a:ext cx="3780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O‘rin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5489" y="1404020"/>
            <a:ext cx="4824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Daraja-miqdor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71513" y="1795998"/>
            <a:ext cx="4608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Sabab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35007" y="2196108"/>
            <a:ext cx="4445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Maqsad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03561" y="2592152"/>
            <a:ext cx="4176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Shart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ergash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91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6" grpId="0" animBg="1"/>
      <p:bldP spid="18" grpId="0" animBg="1"/>
      <p:bldP spid="19" grpId="0" animBg="1"/>
      <p:bldP spid="20" grpId="0" animBg="1"/>
      <p:bldP spid="22" grpId="0" animBg="1"/>
      <p:bldP spid="10" grpId="0"/>
      <p:bldP spid="23" grpId="0"/>
      <p:bldP spid="24" grpId="0"/>
      <p:bldP spid="25" grpId="0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Payt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1187537" y="641838"/>
            <a:ext cx="3348372" cy="306324"/>
          </a:xfrm>
          <a:prstGeom prst="flowChartAlternateProcess">
            <a:avLst/>
          </a:prstGeom>
          <a:solidFill>
            <a:srgbClr val="FFA3A3"/>
          </a:solidFill>
          <a:ln>
            <a:solidFill>
              <a:srgbClr val="CC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sa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shart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mayli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445" y="1115988"/>
            <a:ext cx="5004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Qushlar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to‘p-to‘p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uch</a:t>
            </a:r>
            <a:r>
              <a:rPr lang="en-US" sz="2000" b="1" dirty="0" err="1" smtClean="0">
                <a:solidFill>
                  <a:srgbClr val="000000"/>
                </a:solidFill>
              </a:rPr>
              <a:t>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havo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ochiq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1187537" y="1944080"/>
            <a:ext cx="3348372" cy="306324"/>
          </a:xfrm>
          <a:prstGeom prst="flowChartAlternateProcess">
            <a:avLst/>
          </a:prstGeom>
          <a:solidFill>
            <a:srgbClr val="FFA3A3"/>
          </a:solidFill>
          <a:ln>
            <a:solidFill>
              <a:srgbClr val="CC3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Ravishdosh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shakllari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orqali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8921" y="2376128"/>
            <a:ext cx="5004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Kech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</a:t>
            </a:r>
            <a:r>
              <a:rPr lang="en-US" sz="2000" b="1" dirty="0" err="1" smtClean="0">
                <a:solidFill>
                  <a:srgbClr val="000000"/>
                </a:solidFill>
              </a:rPr>
              <a:t>gach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yo‘lga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tushdik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33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2" grpId="0"/>
      <p:bldP spid="21" grpId="0" animBg="1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O‘rin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1187537" y="641838"/>
            <a:ext cx="3348372" cy="306324"/>
          </a:xfrm>
          <a:prstGeom prst="flowChartAlternateProcess">
            <a:avLst/>
          </a:prstGeom>
          <a:solidFill>
            <a:srgbClr val="AFFFAF"/>
          </a:solidFill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Nisbiy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so‘zlar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445" y="1115988"/>
            <a:ext cx="50045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2000" b="1" dirty="0" err="1" smtClean="0">
                <a:solidFill>
                  <a:srgbClr val="002060"/>
                </a:solidFill>
              </a:rPr>
              <a:t>Qayerda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ahillik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bo‘lsa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</a:rPr>
              <a:t>o‘sha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yerda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intizom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bo‘ladi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000" b="1" dirty="0" err="1" smtClean="0">
                <a:solidFill>
                  <a:srgbClr val="002060"/>
                </a:solidFill>
              </a:rPr>
              <a:t>Qayerga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ko‘ngil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qo‘ysang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</a:rPr>
              <a:t>o‘sha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yerga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</a:t>
            </a:r>
            <a:r>
              <a:rPr lang="en-US" sz="2000" dirty="0" err="1" smtClean="0">
                <a:solidFill>
                  <a:srgbClr val="002060"/>
                </a:solidFill>
              </a:rPr>
              <a:t>odiq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bo‘l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000" b="1" dirty="0" err="1" smtClean="0">
                <a:solidFill>
                  <a:srgbClr val="002060"/>
                </a:solidFill>
              </a:rPr>
              <a:t>Qayerni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obod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qilsang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</a:rPr>
              <a:t>shu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yerdan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baraka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topasan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66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Daraja-miqdor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1187537" y="641838"/>
            <a:ext cx="3348372" cy="306324"/>
          </a:xfrm>
          <a:prstGeom prst="flowChartAlternateProcess">
            <a:avLst/>
          </a:prstGeom>
          <a:solidFill>
            <a:srgbClr val="AFFFAF"/>
          </a:solidFill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Nisbiy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so‘zlar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445" y="1115988"/>
            <a:ext cx="50045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en-US" sz="2000" b="1" dirty="0" err="1" smtClean="0">
                <a:solidFill>
                  <a:srgbClr val="000000"/>
                </a:solidFill>
              </a:rPr>
              <a:t>Qancha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ko‘p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o‘qisang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shuncha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ko‘p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bilasan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0000"/>
                </a:solidFill>
              </a:rPr>
              <a:t>U </a:t>
            </a:r>
            <a:r>
              <a:rPr lang="en-US" sz="2000" b="1" dirty="0" err="1" smtClean="0">
                <a:solidFill>
                  <a:srgbClr val="000000"/>
                </a:solidFill>
              </a:rPr>
              <a:t>qanchalik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qizishsa</a:t>
            </a:r>
            <a:r>
              <a:rPr lang="en-US" sz="2000" dirty="0" smtClean="0">
                <a:solidFill>
                  <a:srgbClr val="000000"/>
                </a:solidFill>
              </a:rPr>
              <a:t>, men </a:t>
            </a:r>
            <a:r>
              <a:rPr lang="en-US" sz="2000" b="1" dirty="0" err="1" smtClean="0">
                <a:solidFill>
                  <a:srgbClr val="000000"/>
                </a:solidFill>
              </a:rPr>
              <a:t>shunchalik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sovuqqon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tus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olardim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9" y="2197713"/>
            <a:ext cx="1763601" cy="862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169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Sabab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359446" y="1901978"/>
            <a:ext cx="5039964" cy="36613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Ko‘makchili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qurilmalar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1092178"/>
            <a:ext cx="5364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Kitobni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seving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chunki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barcha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eshiklar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u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ochiq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48922" y="641838"/>
            <a:ext cx="5039964" cy="36613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Ergashtiruvchi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bog‘lovchilar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130" y="2280310"/>
            <a:ext cx="5364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Bayram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yaqin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shuning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uchun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hamma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xursand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14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2" grpId="0"/>
      <p:bldP spid="6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Sabab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359446" y="1865974"/>
            <a:ext cx="5039964" cy="36613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yuklamasi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1111922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Do‘stlarim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</a:t>
            </a:r>
            <a:r>
              <a:rPr lang="en-US" sz="2000" b="1" dirty="0" err="1" smtClean="0">
                <a:solidFill>
                  <a:srgbClr val="000000"/>
                </a:solidFill>
              </a:rPr>
              <a:t>di</a:t>
            </a:r>
            <a:r>
              <a:rPr lang="en-US" sz="2000" b="1" dirty="0" smtClean="0">
                <a:solidFill>
                  <a:srgbClr val="000000"/>
                </a:solidFill>
              </a:rPr>
              <a:t> deb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dasturxon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yozdim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48922" y="641838"/>
            <a:ext cx="5039964" cy="36613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Deb </a:t>
            </a:r>
            <a:r>
              <a:rPr lang="en-US" sz="2000" b="1" dirty="0" err="1" smtClean="0">
                <a:solidFill>
                  <a:srgbClr val="000000"/>
                </a:solidFill>
              </a:rPr>
              <a:t>so‘zi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130" y="2300054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Nur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borki</a:t>
            </a:r>
            <a:r>
              <a:rPr lang="en-US" sz="2000" dirty="0" smtClean="0">
                <a:solidFill>
                  <a:srgbClr val="000000"/>
                </a:solidFill>
              </a:rPr>
              <a:t>, soya bor.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42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2" grpId="0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0" y="755948"/>
            <a:ext cx="55086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err="1">
                <a:solidFill>
                  <a:srgbClr val="000000"/>
                </a:solidFill>
              </a:rPr>
              <a:t>Dilozor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bo‘lgan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odamdan</a:t>
            </a:r>
            <a:r>
              <a:rPr lang="en-US" sz="2000" i="1" dirty="0">
                <a:solidFill>
                  <a:srgbClr val="000000"/>
                </a:solidFill>
              </a:rPr>
              <a:t> el-u yurt </a:t>
            </a:r>
            <a:r>
              <a:rPr lang="en-US" sz="2000" i="1" dirty="0" err="1" smtClean="0">
                <a:solidFill>
                  <a:srgbClr val="000000"/>
                </a:solidFill>
              </a:rPr>
              <a:t>bezor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br>
              <a:rPr lang="en-US" sz="2000" i="1" dirty="0" smtClean="0">
                <a:solidFill>
                  <a:srgbClr val="000000"/>
                </a:solidFill>
              </a:rPr>
            </a:b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Kim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dilozor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bo‘lsa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undan</a:t>
            </a:r>
            <a:r>
              <a:rPr lang="en-US" sz="2000" i="1" dirty="0" smtClean="0">
                <a:solidFill>
                  <a:srgbClr val="000000"/>
                </a:solidFill>
              </a:rPr>
              <a:t> el-u yurt </a:t>
            </a:r>
            <a:r>
              <a:rPr lang="en-US" sz="2000" i="1" dirty="0" err="1" smtClean="0">
                <a:solidFill>
                  <a:srgbClr val="000000"/>
                </a:solidFill>
              </a:rPr>
              <a:t>bezor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420" y="1692052"/>
            <a:ext cx="54726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>
                <a:solidFill>
                  <a:srgbClr val="000000"/>
                </a:solidFill>
              </a:rPr>
              <a:t>U </a:t>
            </a:r>
            <a:r>
              <a:rPr lang="en-US" sz="2000" i="1" dirty="0" err="1">
                <a:solidFill>
                  <a:srgbClr val="000000"/>
                </a:solidFill>
              </a:rPr>
              <a:t>yerda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sizni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yaxshi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kutib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olishlariga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ishonaman</a:t>
            </a:r>
            <a:r>
              <a:rPr lang="en-US" sz="2000" i="1" dirty="0" smtClean="0">
                <a:solidFill>
                  <a:srgbClr val="000000"/>
                </a:solidFill>
              </a:rPr>
              <a:t>. </a:t>
            </a:r>
          </a:p>
          <a:p>
            <a:pPr marL="361950" algn="just"/>
            <a:r>
              <a:rPr lang="en-US" sz="2000" b="1" i="1" dirty="0" err="1" smtClean="0">
                <a:solidFill>
                  <a:srgbClr val="000000"/>
                </a:solidFill>
              </a:rPr>
              <a:t>Shunga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ishonamanki</a:t>
            </a:r>
            <a:r>
              <a:rPr lang="en-US" sz="2000" i="1" dirty="0" smtClean="0">
                <a:solidFill>
                  <a:srgbClr val="000000"/>
                </a:solidFill>
              </a:rPr>
              <a:t>, u </a:t>
            </a:r>
            <a:r>
              <a:rPr lang="en-US" sz="2000" i="1" dirty="0" err="1">
                <a:solidFill>
                  <a:srgbClr val="000000"/>
                </a:solidFill>
              </a:rPr>
              <a:t>yerda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sizni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yaxshi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kutib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olishadi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Maqsad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359446" y="1901978"/>
            <a:ext cx="5039964" cy="366138"/>
          </a:xfrm>
          <a:prstGeom prst="flowChartAlternateProcess">
            <a:avLst/>
          </a:prstGeom>
          <a:solidFill>
            <a:srgbClr val="FFC8A3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Deb </a:t>
            </a:r>
            <a:r>
              <a:rPr lang="en-US" sz="2000" b="1" dirty="0" err="1" smtClean="0">
                <a:solidFill>
                  <a:srgbClr val="000000"/>
                </a:solidFill>
              </a:rPr>
              <a:t>so‘zi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1092178"/>
            <a:ext cx="5364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Bayroqni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baland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ko‘taring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</a:rPr>
              <a:t>toki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Vatanimiz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bayrog‘i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mudom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hilpirab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tursin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48922" y="641838"/>
            <a:ext cx="5039964" cy="366138"/>
          </a:xfrm>
          <a:prstGeom prst="flowChartAlternateProcess">
            <a:avLst/>
          </a:prstGeom>
          <a:solidFill>
            <a:srgbClr val="FFC8A3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Ergashtiruvchi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bog‘lovchilar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130" y="2280310"/>
            <a:ext cx="5364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Qizim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xursand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</a:t>
            </a:r>
            <a:r>
              <a:rPr lang="en-US" sz="2000" b="1" dirty="0" err="1" smtClean="0">
                <a:solidFill>
                  <a:srgbClr val="000000"/>
                </a:solidFill>
              </a:rPr>
              <a:t>sin</a:t>
            </a:r>
            <a:r>
              <a:rPr lang="en-US" sz="2000" b="1" dirty="0" smtClean="0">
                <a:solidFill>
                  <a:srgbClr val="000000"/>
                </a:solidFill>
              </a:rPr>
              <a:t> deb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qo‘lidan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barcha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ishni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05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2" grpId="0"/>
      <p:bldP spid="6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Shart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359446" y="1901978"/>
            <a:ext cx="5039964" cy="366138"/>
          </a:xfrm>
          <a:prstGeom prst="flowChartAlternateProcess">
            <a:avLst/>
          </a:prstGeom>
          <a:solidFill>
            <a:srgbClr val="AFFF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sa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shart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mayli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vositasida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1092178"/>
            <a:ext cx="5364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b="1" dirty="0" smtClean="0">
                <a:solidFill>
                  <a:srgbClr val="000000"/>
                </a:solidFill>
              </a:rPr>
              <a:t>Agar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odam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hayot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yo‘lida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yangi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do‘st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orttirmasa</a:t>
            </a:r>
            <a:r>
              <a:rPr lang="en-US" sz="2000" dirty="0" smtClean="0">
                <a:solidFill>
                  <a:srgbClr val="000000"/>
                </a:solidFill>
              </a:rPr>
              <a:t>, u </a:t>
            </a:r>
            <a:r>
              <a:rPr lang="en-US" sz="2000" dirty="0" err="1" smtClean="0">
                <a:solidFill>
                  <a:srgbClr val="000000"/>
                </a:solidFill>
              </a:rPr>
              <a:t>tezda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yakkalanib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qoladi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48922" y="641838"/>
            <a:ext cx="5039964" cy="366138"/>
          </a:xfrm>
          <a:prstGeom prst="flowChartAlternateProcess">
            <a:avLst/>
          </a:prstGeom>
          <a:solidFill>
            <a:srgbClr val="AFFFA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Ergashtiruvchi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bog‘lovchilar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130" y="2408066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Hurmat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</a:t>
            </a:r>
            <a:r>
              <a:rPr lang="en-US" sz="2000" b="1" dirty="0" err="1" smtClean="0">
                <a:solidFill>
                  <a:srgbClr val="000000"/>
                </a:solidFill>
              </a:rPr>
              <a:t>sa</a:t>
            </a:r>
            <a:r>
              <a:rPr lang="en-US" sz="2000" dirty="0" err="1" smtClean="0">
                <a:solidFill>
                  <a:srgbClr val="000000"/>
                </a:solidFill>
              </a:rPr>
              <a:t>ng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hurmat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ko‘rasan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97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2" grpId="0"/>
      <p:bldP spid="6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359445" y="622784"/>
            <a:ext cx="2376264" cy="504056"/>
          </a:xfrm>
          <a:prstGeom prst="downArrowCallout">
            <a:avLst>
              <a:gd name="adj1" fmla="val 125718"/>
              <a:gd name="adj2" fmla="val 111331"/>
              <a:gd name="adj3" fmla="val 25000"/>
              <a:gd name="adj4" fmla="val 64977"/>
            </a:avLst>
          </a:prstGeom>
          <a:solidFill>
            <a:srgbClr val="66FF66"/>
          </a:solidFill>
          <a:ln>
            <a:solidFill>
              <a:srgbClr val="00FF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-</a:t>
            </a:r>
            <a:r>
              <a:rPr lang="en-US" sz="2000" b="1" dirty="0" err="1" smtClean="0"/>
              <a:t>ki</a:t>
            </a:r>
            <a:r>
              <a:rPr lang="en-US" sz="2000" b="1" dirty="0" smtClean="0"/>
              <a:t> </a:t>
            </a:r>
            <a:r>
              <a:rPr lang="en-US" sz="2000" dirty="0" err="1" smtClean="0"/>
              <a:t>yuklamasi</a:t>
            </a:r>
            <a:r>
              <a:rPr lang="en-US" sz="2000" dirty="0" smtClean="0"/>
              <a:t> </a:t>
            </a:r>
            <a:r>
              <a:rPr lang="en-US" sz="2000" dirty="0" err="1" smtClean="0"/>
              <a:t>bilan</a:t>
            </a:r>
            <a:endParaRPr lang="ru-RU" sz="2000" dirty="0"/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2915729" y="611932"/>
            <a:ext cx="2376264" cy="504056"/>
          </a:xfrm>
          <a:prstGeom prst="downArrowCallout">
            <a:avLst>
              <a:gd name="adj1" fmla="val 125718"/>
              <a:gd name="adj2" fmla="val 111331"/>
              <a:gd name="adj3" fmla="val 25000"/>
              <a:gd name="adj4" fmla="val 64977"/>
            </a:avLst>
          </a:prstGeom>
          <a:solidFill>
            <a:srgbClr val="66FF66"/>
          </a:solidFill>
          <a:ln>
            <a:solidFill>
              <a:srgbClr val="00FF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Nisbiy</a:t>
            </a:r>
            <a:r>
              <a:rPr lang="en-US" sz="2000" dirty="0" smtClean="0"/>
              <a:t> </a:t>
            </a:r>
            <a:r>
              <a:rPr lang="en-US" sz="2000" dirty="0" err="1" smtClean="0"/>
              <a:t>so‘zlar</a:t>
            </a:r>
            <a:r>
              <a:rPr lang="en-US" sz="2000" dirty="0" smtClean="0"/>
              <a:t> </a:t>
            </a:r>
            <a:r>
              <a:rPr lang="en-US" sz="2000" dirty="0" err="1" smtClean="0"/>
              <a:t>bilan</a:t>
            </a:r>
            <a:endParaRPr lang="ru-RU" sz="2000" dirty="0"/>
          </a:p>
        </p:txBody>
      </p:sp>
      <p:sp>
        <p:nvSpPr>
          <p:cNvPr id="7" name="Месяц 6"/>
          <p:cNvSpPr/>
          <p:nvPr/>
        </p:nvSpPr>
        <p:spPr>
          <a:xfrm>
            <a:off x="245145" y="1115988"/>
            <a:ext cx="228600" cy="374340"/>
          </a:xfrm>
          <a:prstGeom prst="moon">
            <a:avLst/>
          </a:prstGeom>
          <a:solidFill>
            <a:srgbClr val="0000FF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73745" y="1079984"/>
            <a:ext cx="3905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rgbClr val="000000"/>
                </a:solidFill>
              </a:rPr>
              <a:t>Kesim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9" name="Месяц 8"/>
          <p:cNvSpPr/>
          <p:nvPr/>
        </p:nvSpPr>
        <p:spPr>
          <a:xfrm>
            <a:off x="245145" y="1512032"/>
            <a:ext cx="228600" cy="374340"/>
          </a:xfrm>
          <a:prstGeom prst="moon">
            <a:avLst/>
          </a:prstGeom>
          <a:solidFill>
            <a:srgbClr val="FF2DFF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73745" y="1476028"/>
            <a:ext cx="36487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rgbClr val="000000"/>
                </a:solidFill>
              </a:rPr>
              <a:t>Ega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11" name="Месяц 10"/>
          <p:cNvSpPr/>
          <p:nvPr/>
        </p:nvSpPr>
        <p:spPr>
          <a:xfrm>
            <a:off x="245145" y="1908076"/>
            <a:ext cx="228600" cy="374340"/>
          </a:xfrm>
          <a:prstGeom prst="moon">
            <a:avLst/>
          </a:prstGeom>
          <a:solidFill>
            <a:srgbClr val="7030A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73745" y="1872072"/>
            <a:ext cx="4363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rgbClr val="000000"/>
                </a:solidFill>
              </a:rPr>
              <a:t>Aniqlovchi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13" name="Месяц 12"/>
          <p:cNvSpPr/>
          <p:nvPr/>
        </p:nvSpPr>
        <p:spPr>
          <a:xfrm>
            <a:off x="245145" y="2700164"/>
            <a:ext cx="228600" cy="374340"/>
          </a:xfrm>
          <a:prstGeom prst="mo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73745" y="2664160"/>
            <a:ext cx="35782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rgbClr val="000000"/>
                </a:solidFill>
              </a:rPr>
              <a:t>Hol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15" name="Месяц 14"/>
          <p:cNvSpPr/>
          <p:nvPr/>
        </p:nvSpPr>
        <p:spPr>
          <a:xfrm>
            <a:off x="245145" y="2304120"/>
            <a:ext cx="228600" cy="374340"/>
          </a:xfrm>
          <a:prstGeom prst="moon">
            <a:avLst/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73745" y="2268116"/>
            <a:ext cx="4463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rgbClr val="000000"/>
                </a:solidFill>
              </a:rPr>
              <a:t>To‘ldiruvchi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17" name="Рисунок 16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5" r="9201"/>
          <a:stretch/>
        </p:blipFill>
        <p:spPr>
          <a:xfrm>
            <a:off x="4837440" y="2279638"/>
            <a:ext cx="850597" cy="88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6" grpId="0" animBg="1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117660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nn-NO" sz="2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5290" y="647936"/>
            <a:ext cx="54726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smtClean="0">
                <a:solidFill>
                  <a:srgbClr val="000000"/>
                </a:solidFill>
              </a:rPr>
              <a:t>Men </a:t>
            </a:r>
            <a:r>
              <a:rPr lang="en-US" sz="2000" i="1" dirty="0" err="1">
                <a:solidFill>
                  <a:srgbClr val="000000"/>
                </a:solidFill>
              </a:rPr>
              <a:t>siz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borgan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yerga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boraman</a:t>
            </a:r>
            <a:r>
              <a:rPr lang="en-US" sz="2000" i="1" dirty="0" smtClean="0">
                <a:solidFill>
                  <a:srgbClr val="000000"/>
                </a:solidFill>
              </a:rPr>
              <a:t>. </a:t>
            </a:r>
            <a:br>
              <a:rPr lang="en-US" sz="2000" i="1" dirty="0" smtClean="0">
                <a:solidFill>
                  <a:srgbClr val="000000"/>
                </a:solidFill>
              </a:rPr>
            </a:br>
            <a:r>
              <a:rPr lang="en-US" sz="2000" i="1" dirty="0" err="1" smtClean="0">
                <a:solidFill>
                  <a:srgbClr val="000000"/>
                </a:solidFill>
              </a:rPr>
              <a:t>Siz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qayerga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borsangiz</a:t>
            </a:r>
            <a:r>
              <a:rPr lang="en-US" sz="2000" i="1" dirty="0" smtClean="0">
                <a:solidFill>
                  <a:srgbClr val="000000"/>
                </a:solidFill>
              </a:rPr>
              <a:t>, men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o‘sha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yerga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boraman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4068" y="1764060"/>
            <a:ext cx="54638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i="1" dirty="0" err="1" smtClean="0">
                <a:solidFill>
                  <a:srgbClr val="000000"/>
                </a:solidFill>
              </a:rPr>
              <a:t>Inson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qobiliyati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cheksiz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ekanligini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angladim</a:t>
            </a:r>
            <a:r>
              <a:rPr lang="en-US" sz="2000" i="1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Shuni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angladimki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inson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qobiliyati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cheksiz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ekan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  <a:endParaRPr lang="en-US" sz="20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6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Ergashgan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gaplarning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turlari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>
            <a:off x="2303661" y="1260004"/>
            <a:ext cx="1116124" cy="1055639"/>
          </a:xfrm>
          <a:prstGeom prst="star5">
            <a:avLst>
              <a:gd name="adj" fmla="val 27557"/>
              <a:gd name="hf" fmla="val 105146"/>
              <a:gd name="vf" fmla="val 110557"/>
            </a:avLst>
          </a:prstGeom>
          <a:solidFill>
            <a:schemeClr val="tx1">
              <a:lumMod val="7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ссылка на другую страницу 17"/>
          <p:cNvSpPr/>
          <p:nvPr/>
        </p:nvSpPr>
        <p:spPr>
          <a:xfrm>
            <a:off x="3419785" y="1368016"/>
            <a:ext cx="2196244" cy="612068"/>
          </a:xfrm>
          <a:prstGeom prst="flowChartOffpage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Ega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  <p:sp>
        <p:nvSpPr>
          <p:cNvPr id="19" name="Блок-схема: ссылка на другую страницу 18"/>
          <p:cNvSpPr/>
          <p:nvPr/>
        </p:nvSpPr>
        <p:spPr>
          <a:xfrm>
            <a:off x="1784168" y="647936"/>
            <a:ext cx="2196244" cy="612068"/>
          </a:xfrm>
          <a:prstGeom prst="flowChartOffpageConnector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Kesim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  <p:sp>
        <p:nvSpPr>
          <p:cNvPr id="20" name="Блок-схема: ссылка на другую страницу 19"/>
          <p:cNvSpPr/>
          <p:nvPr/>
        </p:nvSpPr>
        <p:spPr>
          <a:xfrm>
            <a:off x="3224328" y="2340124"/>
            <a:ext cx="2196244" cy="612068"/>
          </a:xfrm>
          <a:prstGeom prst="flowChartOffpageConnector">
            <a:avLst/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Aniqlovchi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  <p:sp>
        <p:nvSpPr>
          <p:cNvPr id="21" name="Блок-схема: ссылка на другую страницу 20"/>
          <p:cNvSpPr/>
          <p:nvPr/>
        </p:nvSpPr>
        <p:spPr>
          <a:xfrm>
            <a:off x="107417" y="1440024"/>
            <a:ext cx="2196244" cy="612068"/>
          </a:xfrm>
          <a:prstGeom prst="flowChartOffpageConnector">
            <a:avLst/>
          </a:prstGeom>
          <a:solidFill>
            <a:srgbClr val="D869FF"/>
          </a:solidFill>
          <a:ln>
            <a:solidFill>
              <a:srgbClr val="990099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Hol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  <p:sp>
        <p:nvSpPr>
          <p:cNvPr id="22" name="Блок-схема: ссылка на другую страницу 21"/>
          <p:cNvSpPr/>
          <p:nvPr/>
        </p:nvSpPr>
        <p:spPr>
          <a:xfrm>
            <a:off x="344008" y="2340124"/>
            <a:ext cx="2196244" cy="612068"/>
          </a:xfrm>
          <a:prstGeom prst="flowChartOffpageConnector">
            <a:avLst/>
          </a:prstGeom>
          <a:solidFill>
            <a:srgbClr val="B3C5FF"/>
          </a:solidFill>
          <a:ln>
            <a:solidFill>
              <a:srgbClr val="0000FF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To‘ldiruvchi</a:t>
            </a:r>
            <a:r>
              <a:rPr lang="en-US" sz="1800" dirty="0" smtClean="0"/>
              <a:t> </a:t>
            </a:r>
            <a:r>
              <a:rPr lang="en-US" sz="1800" dirty="0" err="1" smtClean="0"/>
              <a:t>ergash</a:t>
            </a:r>
            <a:r>
              <a:rPr lang="en-US" sz="1800" dirty="0" smtClean="0"/>
              <a:t> </a:t>
            </a:r>
            <a:r>
              <a:rPr lang="en-US" sz="1800" dirty="0" err="1" smtClean="0"/>
              <a:t>gapli</a:t>
            </a:r>
            <a:r>
              <a:rPr lang="en-US" sz="1800" dirty="0" smtClean="0"/>
              <a:t> </a:t>
            </a:r>
            <a:r>
              <a:rPr lang="en-US" sz="1800" dirty="0" err="1" smtClean="0"/>
              <a:t>qo‘shma</a:t>
            </a:r>
            <a:r>
              <a:rPr lang="en-US" sz="1800" dirty="0" smtClean="0"/>
              <a:t> gap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1433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Kesim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433" y="755948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>
                <a:solidFill>
                  <a:srgbClr val="0000FF"/>
                </a:solidFill>
              </a:rPr>
              <a:t>_____________________</a:t>
            </a:r>
          </a:p>
          <a:p>
            <a:r>
              <a:rPr lang="en-US" sz="900" b="1" dirty="0" smtClean="0">
                <a:solidFill>
                  <a:srgbClr val="0000FF"/>
                </a:solidFill>
              </a:rPr>
              <a:t>_____________________</a:t>
            </a:r>
            <a:endParaRPr lang="ru-RU" sz="900" b="1" dirty="0">
              <a:solidFill>
                <a:srgbClr val="0000FF"/>
              </a:solidFill>
            </a:endParaRPr>
          </a:p>
        </p:txBody>
      </p: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25" y="1224000"/>
            <a:ext cx="902892" cy="107316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87365" y="837623"/>
            <a:ext cx="10695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Kimdir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err="1" smtClean="0">
                <a:solidFill>
                  <a:srgbClr val="000000"/>
                </a:solidFill>
              </a:rPr>
              <a:t>Nimadir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err="1" smtClean="0">
                <a:solidFill>
                  <a:srgbClr val="000000"/>
                </a:solidFill>
              </a:rPr>
              <a:t>Qayerdir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79715" y="1908076"/>
            <a:ext cx="15055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Nima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qildi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err="1" smtClean="0">
                <a:solidFill>
                  <a:srgbClr val="000000"/>
                </a:solidFill>
              </a:rPr>
              <a:t>Nima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qilyapti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err="1" smtClean="0">
                <a:solidFill>
                  <a:srgbClr val="000000"/>
                </a:solidFill>
              </a:rPr>
              <a:t>Nima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qiladi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20" name="Левая фигурная скобка 19"/>
          <p:cNvSpPr/>
          <p:nvPr/>
        </p:nvSpPr>
        <p:spPr>
          <a:xfrm>
            <a:off x="3455789" y="2016088"/>
            <a:ext cx="301650" cy="757602"/>
          </a:xfrm>
          <a:prstGeom prst="leftBrace">
            <a:avLst>
              <a:gd name="adj1" fmla="val 45407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Левая фигурная скобка 20"/>
          <p:cNvSpPr/>
          <p:nvPr/>
        </p:nvSpPr>
        <p:spPr>
          <a:xfrm>
            <a:off x="3464009" y="920487"/>
            <a:ext cx="301650" cy="757602"/>
          </a:xfrm>
          <a:prstGeom prst="leftBrace">
            <a:avLst>
              <a:gd name="adj1" fmla="val 45407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2946305" y="1338769"/>
            <a:ext cx="581492" cy="461295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954525" y="1760780"/>
            <a:ext cx="501264" cy="609158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Выноска-облако 25"/>
          <p:cNvSpPr/>
          <p:nvPr/>
        </p:nvSpPr>
        <p:spPr>
          <a:xfrm>
            <a:off x="143421" y="1662967"/>
            <a:ext cx="1357300" cy="893181"/>
          </a:xfrm>
          <a:prstGeom prst="cloudCallout">
            <a:avLst>
              <a:gd name="adj1" fmla="val 55411"/>
              <a:gd name="adj2" fmla="val -10748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Belgisi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9321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50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7" grpId="0"/>
      <p:bldP spid="18" grpId="0"/>
      <p:bldP spid="20" grpId="0" animBg="1"/>
      <p:bldP spid="21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Kesim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000" y="984166"/>
            <a:ext cx="5498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Yutug‘imiz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shundaki</a:t>
            </a:r>
            <a:r>
              <a:rPr lang="en-US" sz="2000" b="1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har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xodim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vazifasini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331553" y="641838"/>
            <a:ext cx="3132348" cy="306324"/>
          </a:xfrm>
          <a:prstGeom prst="flowChartAlternateProcess">
            <a:avLst/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yuklamasi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300840" y="1764060"/>
            <a:ext cx="3132348" cy="306324"/>
          </a:xfrm>
          <a:prstGeom prst="flowChartAlternateProcess">
            <a:avLst/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Nisbiy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so‘zlar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000" y="2196108"/>
            <a:ext cx="5498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000000"/>
                </a:solidFill>
              </a:rPr>
              <a:t>Kim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chaqqon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tez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harakat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qilsa</a:t>
            </a:r>
            <a:r>
              <a:rPr lang="en-US" sz="2000" dirty="0" smtClean="0">
                <a:solidFill>
                  <a:srgbClr val="000000"/>
                </a:solidFill>
              </a:rPr>
              <a:t>,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g‘olib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o‘sha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71713" y="2736168"/>
            <a:ext cx="889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b="1" dirty="0" smtClean="0">
                <a:solidFill>
                  <a:srgbClr val="0000FF"/>
                </a:solidFill>
              </a:rPr>
              <a:t>____________________</a:t>
            </a:r>
          </a:p>
          <a:p>
            <a:r>
              <a:rPr lang="en-US" sz="500" b="1" dirty="0" smtClean="0">
                <a:solidFill>
                  <a:srgbClr val="0000FF"/>
                </a:solidFill>
              </a:rPr>
              <a:t>____________________</a:t>
            </a:r>
            <a:endParaRPr lang="ru-RU" sz="500" b="1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35609" y="1187996"/>
            <a:ext cx="13131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b="1" dirty="0" smtClean="0">
                <a:solidFill>
                  <a:srgbClr val="0000FF"/>
                </a:solidFill>
              </a:rPr>
              <a:t>________________________________</a:t>
            </a:r>
          </a:p>
          <a:p>
            <a:r>
              <a:rPr lang="en-US" sz="500" b="1" dirty="0" smtClean="0">
                <a:solidFill>
                  <a:srgbClr val="0000FF"/>
                </a:solidFill>
              </a:rPr>
              <a:t>________________________________</a:t>
            </a:r>
            <a:endParaRPr lang="ru-RU" sz="5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6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7" grpId="0" animBg="1"/>
      <p:bldP spid="12" grpId="0" animBg="1"/>
      <p:bldP spid="14" grpId="0"/>
      <p:bldP spid="11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Ega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9445" y="755948"/>
            <a:ext cx="15311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>
                <a:solidFill>
                  <a:srgbClr val="0000FF"/>
                </a:solidFill>
              </a:rPr>
              <a:t>_____________________</a:t>
            </a:r>
            <a:endParaRPr lang="ru-RU" sz="900" b="1" dirty="0">
              <a:solidFill>
                <a:srgbClr val="0000FF"/>
              </a:solidFill>
            </a:endParaRPr>
          </a:p>
        </p:txBody>
      </p: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25" y="1224000"/>
            <a:ext cx="902892" cy="107316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923516" y="1373835"/>
            <a:ext cx="1223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Kim(</a:t>
            </a:r>
            <a:r>
              <a:rPr lang="en-US" sz="1800" dirty="0" err="1" smtClean="0">
                <a:solidFill>
                  <a:srgbClr val="000000"/>
                </a:solidFill>
              </a:rPr>
              <a:t>lar</a:t>
            </a:r>
            <a:r>
              <a:rPr lang="en-US" sz="1800" dirty="0" smtClean="0">
                <a:solidFill>
                  <a:srgbClr val="000000"/>
                </a:solidFill>
              </a:rPr>
              <a:t>)</a:t>
            </a:r>
          </a:p>
          <a:p>
            <a:r>
              <a:rPr lang="en-US" sz="1800" dirty="0" err="1" smtClean="0">
                <a:solidFill>
                  <a:srgbClr val="000000"/>
                </a:solidFill>
              </a:rPr>
              <a:t>Nima</a:t>
            </a:r>
            <a:r>
              <a:rPr lang="en-US" sz="1800" dirty="0" smtClean="0">
                <a:solidFill>
                  <a:srgbClr val="000000"/>
                </a:solidFill>
              </a:rPr>
              <a:t>(</a:t>
            </a:r>
            <a:r>
              <a:rPr lang="en-US" sz="1800" dirty="0" err="1" smtClean="0">
                <a:solidFill>
                  <a:srgbClr val="000000"/>
                </a:solidFill>
              </a:rPr>
              <a:t>lar</a:t>
            </a:r>
            <a:r>
              <a:rPr lang="en-US" sz="1800" dirty="0" smtClean="0">
                <a:solidFill>
                  <a:srgbClr val="000000"/>
                </a:solidFill>
              </a:rPr>
              <a:t>)</a:t>
            </a:r>
          </a:p>
          <a:p>
            <a:r>
              <a:rPr lang="en-US" sz="1800" dirty="0" err="1" smtClean="0">
                <a:solidFill>
                  <a:srgbClr val="000000"/>
                </a:solidFill>
              </a:rPr>
              <a:t>Qayer</a:t>
            </a:r>
            <a:r>
              <a:rPr lang="en-US" sz="1800" dirty="0" smtClean="0">
                <a:solidFill>
                  <a:srgbClr val="000000"/>
                </a:solidFill>
              </a:rPr>
              <a:t>(</a:t>
            </a:r>
            <a:r>
              <a:rPr lang="en-US" sz="1800" dirty="0" err="1" smtClean="0">
                <a:solidFill>
                  <a:srgbClr val="000000"/>
                </a:solidFill>
              </a:rPr>
              <a:t>lar</a:t>
            </a:r>
            <a:r>
              <a:rPr lang="en-US" sz="1800" dirty="0" smtClean="0">
                <a:solidFill>
                  <a:srgbClr val="000000"/>
                </a:solidFill>
              </a:rPr>
              <a:t>)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21" name="Левая фигурная скобка 20"/>
          <p:cNvSpPr/>
          <p:nvPr/>
        </p:nvSpPr>
        <p:spPr>
          <a:xfrm>
            <a:off x="3700160" y="1456699"/>
            <a:ext cx="301650" cy="757602"/>
          </a:xfrm>
          <a:prstGeom prst="leftBrace">
            <a:avLst>
              <a:gd name="adj1" fmla="val 45407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879725" y="1835500"/>
            <a:ext cx="753855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" name="Выноска-облако 4"/>
          <p:cNvSpPr/>
          <p:nvPr/>
        </p:nvSpPr>
        <p:spPr>
          <a:xfrm>
            <a:off x="143421" y="1584040"/>
            <a:ext cx="1357300" cy="893181"/>
          </a:xfrm>
          <a:prstGeom prst="cloudCallout">
            <a:avLst>
              <a:gd name="adj1" fmla="val 55411"/>
              <a:gd name="adj2" fmla="val -10748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Belgisi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153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1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7" grpId="0"/>
      <p:bldP spid="21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Ega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ergash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gapli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qo‘shma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gaplar</a:t>
            </a:r>
            <a:endParaRPr lang="nn-NO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437" y="984166"/>
            <a:ext cx="5184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  </a:t>
            </a:r>
            <a:r>
              <a:rPr lang="en-US" sz="2000" b="1" dirty="0" err="1" smtClean="0">
                <a:solidFill>
                  <a:srgbClr val="000000"/>
                </a:solidFill>
              </a:rPr>
              <a:t>Shunisi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qiziqarli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ediki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ko‘m-ko‘k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bahor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osmoni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bolalar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uchirgan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anvoyi</a:t>
            </a:r>
            <a:r>
              <a:rPr lang="en-US" sz="2000" dirty="0" smtClean="0">
                <a:solidFill>
                  <a:srgbClr val="000000"/>
                </a:solidFill>
              </a:rPr>
              <a:t> rang    </a:t>
            </a:r>
            <a:r>
              <a:rPr lang="en-US" sz="2000" dirty="0" err="1" smtClean="0">
                <a:solidFill>
                  <a:srgbClr val="000000"/>
                </a:solidFill>
              </a:rPr>
              <a:t>varraklarga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to‘lib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ketardi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331553" y="641838"/>
            <a:ext cx="3132348" cy="306324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-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yuklamasi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300840" y="2033800"/>
            <a:ext cx="3132348" cy="306324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Nisbiy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so‘zlar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yordamida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000" y="2372062"/>
            <a:ext cx="5498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Kim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birovga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choh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qazisa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unga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o‘zi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tushadi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2471" y="1115988"/>
            <a:ext cx="10791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_________</a:t>
            </a:r>
            <a:endParaRPr lang="ru-RU" sz="1400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1833" y="2484140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_____</a:t>
            </a:r>
            <a:endParaRPr lang="ru-RU" sz="1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21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7" grpId="0" animBg="1"/>
      <p:bldP spid="12" grpId="0" animBg="1"/>
      <p:bldP spid="14" grpId="0"/>
      <p:bldP spid="15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14" y="81656"/>
            <a:ext cx="5616624" cy="386260"/>
          </a:xfrm>
        </p:spPr>
        <p:txBody>
          <a:bodyPr>
            <a:noAutofit/>
          </a:bodyPr>
          <a:lstStyle/>
          <a:p>
            <a:pPr marL="18386">
              <a:spcAft>
                <a:spcPts val="1200"/>
              </a:spcAft>
            </a:pPr>
            <a:r>
              <a:rPr lang="en-US" sz="2000" dirty="0" err="1" smtClean="0">
                <a:solidFill>
                  <a:schemeClr val="tx1"/>
                </a:solidFill>
              </a:rPr>
              <a:t>Aniqlovchi</a:t>
            </a:r>
            <a:endParaRPr lang="nn-NO" sz="2000" dirty="0">
              <a:solidFill>
                <a:schemeClr val="tx1"/>
              </a:solidFill>
            </a:endParaRPr>
          </a:p>
        </p:txBody>
      </p: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25" y="1224000"/>
            <a:ext cx="902892" cy="1073165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143421" y="1584040"/>
            <a:ext cx="1357300" cy="893181"/>
          </a:xfrm>
          <a:prstGeom prst="cloudCallout">
            <a:avLst>
              <a:gd name="adj1" fmla="val 55411"/>
              <a:gd name="adj2" fmla="val -107484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/>
              <a:t>Belgisi</a:t>
            </a:r>
            <a:endParaRPr lang="ru-RU" sz="1800" dirty="0"/>
          </a:p>
        </p:txBody>
      </p:sp>
      <p:sp>
        <p:nvSpPr>
          <p:cNvPr id="9" name="Полилиния 8"/>
          <p:cNvSpPr/>
          <p:nvPr/>
        </p:nvSpPr>
        <p:spPr>
          <a:xfrm>
            <a:off x="575470" y="827957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827497" y="827956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1079525" y="827957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1331553" y="827957"/>
            <a:ext cx="360040" cy="77301"/>
          </a:xfrm>
          <a:custGeom>
            <a:avLst/>
            <a:gdLst>
              <a:gd name="connsiteX0" fmla="*/ 0 w 453911"/>
              <a:gd name="connsiteY0" fmla="*/ 296029 h 309198"/>
              <a:gd name="connsiteX1" fmla="*/ 157882 w 453911"/>
              <a:gd name="connsiteY1" fmla="*/ 13157 h 309198"/>
              <a:gd name="connsiteX2" fmla="*/ 276293 w 453911"/>
              <a:gd name="connsiteY2" fmla="*/ 309186 h 309198"/>
              <a:gd name="connsiteX3" fmla="*/ 453911 w 453911"/>
              <a:gd name="connsiteY3" fmla="*/ 0 h 3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911" h="309198">
                <a:moveTo>
                  <a:pt x="0" y="296029"/>
                </a:moveTo>
                <a:cubicBezTo>
                  <a:pt x="55916" y="153496"/>
                  <a:pt x="111833" y="10964"/>
                  <a:pt x="157882" y="13157"/>
                </a:cubicBezTo>
                <a:cubicBezTo>
                  <a:pt x="203931" y="15350"/>
                  <a:pt x="226955" y="311379"/>
                  <a:pt x="276293" y="309186"/>
                </a:cubicBezTo>
                <a:cubicBezTo>
                  <a:pt x="325631" y="306993"/>
                  <a:pt x="389771" y="153496"/>
                  <a:pt x="453911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87365" y="837623"/>
            <a:ext cx="12490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Kimning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err="1" smtClean="0">
                <a:solidFill>
                  <a:srgbClr val="000000"/>
                </a:solidFill>
              </a:rPr>
              <a:t>Nimaning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err="1" smtClean="0">
                <a:solidFill>
                  <a:srgbClr val="000000"/>
                </a:solidFill>
              </a:rPr>
              <a:t>Qayerning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79715" y="1908076"/>
            <a:ext cx="10567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Qanday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1800" dirty="0" err="1" smtClean="0">
                <a:solidFill>
                  <a:srgbClr val="000000"/>
                </a:solidFill>
              </a:rPr>
              <a:t>Qanaqa</a:t>
            </a:r>
            <a:endParaRPr lang="en-US" sz="1800" dirty="0" smtClean="0">
              <a:solidFill>
                <a:srgbClr val="000000"/>
              </a:solidFill>
            </a:endParaRPr>
          </a:p>
          <a:p>
            <a:r>
              <a:rPr lang="en-US" sz="1800" dirty="0" err="1" smtClean="0">
                <a:solidFill>
                  <a:srgbClr val="000000"/>
                </a:solidFill>
              </a:rPr>
              <a:t>Qaysi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8" name="Левая фигурная скобка 17"/>
          <p:cNvSpPr/>
          <p:nvPr/>
        </p:nvSpPr>
        <p:spPr>
          <a:xfrm>
            <a:off x="3455789" y="2016088"/>
            <a:ext cx="301650" cy="757602"/>
          </a:xfrm>
          <a:prstGeom prst="leftBrace">
            <a:avLst>
              <a:gd name="adj1" fmla="val 45407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евая фигурная скобка 18"/>
          <p:cNvSpPr/>
          <p:nvPr/>
        </p:nvSpPr>
        <p:spPr>
          <a:xfrm>
            <a:off x="3464009" y="920487"/>
            <a:ext cx="301650" cy="757602"/>
          </a:xfrm>
          <a:prstGeom prst="leftBrace">
            <a:avLst>
              <a:gd name="adj1" fmla="val 45407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2946305" y="1338769"/>
            <a:ext cx="581492" cy="461295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954525" y="1760780"/>
            <a:ext cx="501264" cy="609158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24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3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3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1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156520</TotalTime>
  <Words>570</Words>
  <Application>Microsoft Office PowerPoint</Application>
  <PresentationFormat>Произвольный</PresentationFormat>
  <Paragraphs>139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Berilgan topshiriqni tekshirish</vt:lpstr>
      <vt:lpstr>Ergashgan qo‘shma gaplarning turlari</vt:lpstr>
      <vt:lpstr>Kesim</vt:lpstr>
      <vt:lpstr>Kesim ergash gapli qo‘shma gaplar</vt:lpstr>
      <vt:lpstr>Ega</vt:lpstr>
      <vt:lpstr>Ega ergash gapli qo‘shma gaplar</vt:lpstr>
      <vt:lpstr>Aniqlovchi</vt:lpstr>
      <vt:lpstr>Aniqlovchi ergash gapli qo‘shma gaplar</vt:lpstr>
      <vt:lpstr>To‘ldiruvchi</vt:lpstr>
      <vt:lpstr>To‘ldiruvchi ergash gapli qo‘shma gaplar</vt:lpstr>
      <vt:lpstr>Hol</vt:lpstr>
      <vt:lpstr>Hol ergash gapli qo‘shma gaplar</vt:lpstr>
      <vt:lpstr>Payt ergash gapli qo‘shma gaplar</vt:lpstr>
      <vt:lpstr>O‘rin ergash gapli qo‘shma gaplar</vt:lpstr>
      <vt:lpstr>Daraja-miqdor ergash gapli qo‘shma gaplar</vt:lpstr>
      <vt:lpstr>Sabab ergash gapli qo‘shma gaplar</vt:lpstr>
      <vt:lpstr>Sabab ergash gapli qo‘shma gaplar</vt:lpstr>
      <vt:lpstr>Maqsad ergash gapli qo‘shma gaplar</vt:lpstr>
      <vt:lpstr>Shart ergash gapli qo‘shma gaplar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2156</cp:revision>
  <dcterms:created xsi:type="dcterms:W3CDTF">2014-10-08T23:03:32Z</dcterms:created>
  <dcterms:modified xsi:type="dcterms:W3CDTF">2021-03-09T18:05:21Z</dcterms:modified>
</cp:coreProperties>
</file>