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3"/>
  </p:notesMasterIdLst>
  <p:sldIdLst>
    <p:sldId id="1414" r:id="rId11"/>
    <p:sldId id="1721" r:id="rId12"/>
    <p:sldId id="1693" r:id="rId13"/>
    <p:sldId id="1720" r:id="rId14"/>
    <p:sldId id="1694" r:id="rId15"/>
    <p:sldId id="1705" r:id="rId16"/>
    <p:sldId id="1706" r:id="rId17"/>
    <p:sldId id="1702" r:id="rId18"/>
    <p:sldId id="1707" r:id="rId19"/>
    <p:sldId id="1703" r:id="rId20"/>
    <p:sldId id="1709" r:id="rId21"/>
    <p:sldId id="1704" r:id="rId22"/>
    <p:sldId id="1710" r:id="rId23"/>
    <p:sldId id="1711" r:id="rId24"/>
    <p:sldId id="1713" r:id="rId25"/>
    <p:sldId id="1714" r:id="rId26"/>
    <p:sldId id="1715" r:id="rId27"/>
    <p:sldId id="1716" r:id="rId28"/>
    <p:sldId id="1718" r:id="rId29"/>
    <p:sldId id="1717" r:id="rId30"/>
    <p:sldId id="1719" r:id="rId31"/>
    <p:sldId id="1616" r:id="rId3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21"/>
            <p14:sldId id="1693"/>
            <p14:sldId id="1720"/>
            <p14:sldId id="1694"/>
            <p14:sldId id="1705"/>
            <p14:sldId id="1706"/>
            <p14:sldId id="1702"/>
            <p14:sldId id="1707"/>
            <p14:sldId id="1703"/>
            <p14:sldId id="1709"/>
            <p14:sldId id="1704"/>
            <p14:sldId id="1710"/>
            <p14:sldId id="1711"/>
            <p14:sldId id="1713"/>
            <p14:sldId id="1714"/>
            <p14:sldId id="1715"/>
            <p14:sldId id="1716"/>
            <p14:sldId id="1718"/>
            <p14:sldId id="1717"/>
            <p14:sldId id="1719"/>
            <p14:sldId id="16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FF"/>
    <a:srgbClr val="0000FF"/>
    <a:srgbClr val="66FF66"/>
    <a:srgbClr val="00FF00"/>
    <a:srgbClr val="000000"/>
    <a:srgbClr val="AFFFAF"/>
    <a:srgbClr val="FFC8A3"/>
    <a:srgbClr val="FF75FF"/>
    <a:srgbClr val="CC3399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74453" y="1397484"/>
            <a:ext cx="3565412" cy="90663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Umumlashtiruvchi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>
              <a:spcAft>
                <a:spcPts val="1200"/>
              </a:spcAft>
            </a:pP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83464" y="2249532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Aniqlovchi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437" y="98416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</a:rPr>
              <a:t>Ayrim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hatto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shirin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aytishdan</a:t>
            </a:r>
            <a:r>
              <a:rPr lang="en-US" sz="2000" dirty="0" smtClean="0">
                <a:solidFill>
                  <a:srgbClr val="000000"/>
                </a:solidFill>
              </a:rPr>
              <a:t> ham or </a:t>
            </a:r>
            <a:r>
              <a:rPr lang="en-US" sz="2000" dirty="0" err="1" smtClean="0">
                <a:solidFill>
                  <a:srgbClr val="000000"/>
                </a:solidFill>
              </a:rPr>
              <a:t>qiladilar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331553" y="641838"/>
            <a:ext cx="3132348" cy="30632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00840" y="2033800"/>
            <a:ext cx="3132348" cy="30632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000" y="2372062"/>
            <a:ext cx="549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Kimning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do‘sti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nomi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yoyiladi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75470" y="1326719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827497" y="1326718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79525" y="1326719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671814" y="2730875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923841" y="2730874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175869" y="2730875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 animBg="1"/>
      <p:bldP spid="12" grpId="0" animBg="1"/>
      <p:bldP spid="14" grpId="0"/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To‘ldiruvchi</a:t>
            </a:r>
            <a:endParaRPr lang="nn-NO" sz="20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1224000"/>
            <a:ext cx="902892" cy="107316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43421" y="1584040"/>
            <a:ext cx="1357300" cy="893181"/>
          </a:xfrm>
          <a:prstGeom prst="cloudCallout">
            <a:avLst>
              <a:gd name="adj1" fmla="val 55411"/>
              <a:gd name="adj2" fmla="val -1074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Belgisi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87365" y="539924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Kimni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Nimani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Qayerni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9715" y="1548036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Kimda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3455789" y="1512032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464009" y="647936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endCxn id="19" idx="1"/>
          </p:cNvCxnSpPr>
          <p:nvPr/>
        </p:nvCxnSpPr>
        <p:spPr>
          <a:xfrm flipV="1">
            <a:off x="2915729" y="1026737"/>
            <a:ext cx="548280" cy="8453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15729" y="1838978"/>
            <a:ext cx="531840" cy="87994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3461" y="647936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 - - - - -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455789" y="2340124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57439" y="241424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Kimdan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23949" y="1872072"/>
            <a:ext cx="501264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3" grpId="0"/>
      <p:bldP spid="14" grpId="0"/>
      <p:bldP spid="18" grpId="0" animBg="1"/>
      <p:bldP spid="19" grpId="0" animBg="1"/>
      <p:bldP spid="17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To‘ldiruvchi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437" y="982453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</a:rPr>
              <a:t>Shuni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unutmasligingiz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kerakki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Vatanning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istiqboli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sizning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qo‘lingizda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331553" y="641838"/>
            <a:ext cx="3132348" cy="306324"/>
          </a:xfrm>
          <a:prstGeom prst="flowChartAlternateProcess">
            <a:avLst/>
          </a:prstGeom>
          <a:solidFill>
            <a:srgbClr val="B3C5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00840" y="2033800"/>
            <a:ext cx="3132348" cy="306324"/>
          </a:xfrm>
          <a:prstGeom prst="flowChartAlternateProcess">
            <a:avLst/>
          </a:prstGeom>
          <a:solidFill>
            <a:srgbClr val="B3C5FF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000" y="2372062"/>
            <a:ext cx="549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Kimki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samimiy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pokdil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hamma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hurmat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69" y="1111922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 - - - -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6777" y="2516078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- - - 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 animBg="1"/>
      <p:bldP spid="12" grpId="0" animBg="1"/>
      <p:bldP spid="14" grpId="0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Hol</a:t>
            </a:r>
            <a:endParaRPr lang="nn-NO" sz="20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1224000"/>
            <a:ext cx="902892" cy="107316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43421" y="1584040"/>
            <a:ext cx="1357300" cy="893181"/>
          </a:xfrm>
          <a:prstGeom prst="cloudCallout">
            <a:avLst>
              <a:gd name="adj1" fmla="val 55411"/>
              <a:gd name="adj2" fmla="val -1074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Belgisi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87365" y="53992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Qachon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Qancha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Nega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9715" y="1404020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Qayerga</a:t>
            </a:r>
            <a:r>
              <a:rPr lang="en-US" sz="1800" dirty="0" smtClean="0">
                <a:solidFill>
                  <a:srgbClr val="000000"/>
                </a:solidFill>
              </a:rPr>
              <a:t>  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Qayerda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Qayerdan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3455789" y="1512032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464009" y="647936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endCxn id="19" idx="1"/>
          </p:cNvCxnSpPr>
          <p:nvPr/>
        </p:nvCxnSpPr>
        <p:spPr>
          <a:xfrm flipV="1">
            <a:off x="2915729" y="1026737"/>
            <a:ext cx="548280" cy="8453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15729" y="1838978"/>
            <a:ext cx="531840" cy="87994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3461" y="46791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………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455789" y="2340124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757439" y="241424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Qay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holatda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maqsadda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23949" y="1872072"/>
            <a:ext cx="501264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3" grpId="0"/>
      <p:bldP spid="14" grpId="0"/>
      <p:bldP spid="18" grpId="0" animBg="1"/>
      <p:bldP spid="19" grpId="0" animBg="1"/>
      <p:bldP spid="2" grpId="0"/>
      <p:bldP spid="1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Hol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>
            <a:off x="503461" y="1043980"/>
            <a:ext cx="684076" cy="288032"/>
          </a:xfrm>
          <a:prstGeom prst="halfFrame">
            <a:avLst>
              <a:gd name="adj1" fmla="val 10312"/>
              <a:gd name="adj2" fmla="val 887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>
            <a:off x="719485" y="1440024"/>
            <a:ext cx="684076" cy="288032"/>
          </a:xfrm>
          <a:prstGeom prst="halfFrame">
            <a:avLst>
              <a:gd name="adj1" fmla="val 10312"/>
              <a:gd name="adj2" fmla="val 8873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>
            <a:off x="935509" y="1836068"/>
            <a:ext cx="684076" cy="288032"/>
          </a:xfrm>
          <a:prstGeom prst="halfFrame">
            <a:avLst>
              <a:gd name="adj1" fmla="val 10312"/>
              <a:gd name="adj2" fmla="val 8873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>
            <a:off x="1115529" y="2232112"/>
            <a:ext cx="684076" cy="288032"/>
          </a:xfrm>
          <a:prstGeom prst="halfFrame">
            <a:avLst>
              <a:gd name="adj1" fmla="val 10312"/>
              <a:gd name="adj2" fmla="val 8873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овина рамки 19"/>
          <p:cNvSpPr/>
          <p:nvPr/>
        </p:nvSpPr>
        <p:spPr>
          <a:xfrm>
            <a:off x="1352489" y="2645015"/>
            <a:ext cx="684076" cy="288032"/>
          </a:xfrm>
          <a:prstGeom prst="halfFrame">
            <a:avLst>
              <a:gd name="adj1" fmla="val 10312"/>
              <a:gd name="adj2" fmla="val 8873"/>
            </a:avLst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>
            <a:off x="320009" y="635117"/>
            <a:ext cx="684076" cy="288032"/>
          </a:xfrm>
          <a:prstGeom prst="halfFrame">
            <a:avLst>
              <a:gd name="adj1" fmla="val 10312"/>
              <a:gd name="adj2" fmla="val 8873"/>
            </a:avLst>
          </a:prstGeom>
          <a:solidFill>
            <a:srgbClr val="FF2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445" y="575928"/>
            <a:ext cx="4481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Payt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461" y="1003910"/>
            <a:ext cx="378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O‘rin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489" y="1404020"/>
            <a:ext cx="482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Daraja-miqdor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513" y="1795998"/>
            <a:ext cx="460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Sabab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5007" y="2196108"/>
            <a:ext cx="444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Maqsad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3561" y="2592152"/>
            <a:ext cx="417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ergash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gap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10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Payt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87537" y="641838"/>
            <a:ext cx="3348372" cy="306324"/>
          </a:xfrm>
          <a:prstGeom prst="flowChartAlternateProcess">
            <a:avLst/>
          </a:prstGeom>
          <a:solidFill>
            <a:srgbClr val="FFA3A3"/>
          </a:solidFill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mayli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45" y="1115988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Qushlar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to‘p-to‘p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havo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ochiq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187537" y="1944080"/>
            <a:ext cx="3348372" cy="306324"/>
          </a:xfrm>
          <a:prstGeom prst="flowChartAlternateProcess">
            <a:avLst/>
          </a:prstGeom>
          <a:solidFill>
            <a:srgbClr val="FFA3A3"/>
          </a:solidFill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Ravishdosh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shakllari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orqali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8921" y="2376128"/>
            <a:ext cx="500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Kech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</a:t>
            </a:r>
            <a:r>
              <a:rPr lang="en-US" sz="2000" b="1" dirty="0" err="1" smtClean="0">
                <a:solidFill>
                  <a:srgbClr val="000000"/>
                </a:solidFill>
              </a:rPr>
              <a:t>gach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yo‘lga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tushdik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21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O‘rin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87537" y="641838"/>
            <a:ext cx="3348372" cy="306324"/>
          </a:xfrm>
          <a:prstGeom prst="flowChartAlternateProcess">
            <a:avLst/>
          </a:prstGeom>
          <a:solidFill>
            <a:srgbClr val="AFFFA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45" y="1115988"/>
            <a:ext cx="500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</a:rPr>
              <a:t>Qayerda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ahillik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bo‘lsa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o‘sha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yerda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intizom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bo‘ladi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</a:rPr>
              <a:t>Qayerga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ko‘ngil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qo‘ysang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o‘sha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yerga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</a:t>
            </a:r>
            <a:r>
              <a:rPr lang="en-US" sz="2000" dirty="0" err="1" smtClean="0">
                <a:solidFill>
                  <a:srgbClr val="002060"/>
                </a:solidFill>
              </a:rPr>
              <a:t>odiq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bo‘l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</a:rPr>
              <a:t>Qayerni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obod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qilsang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shu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yerdan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baraka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topasan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Daraja-miqdor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187537" y="641838"/>
            <a:ext cx="3348372" cy="306324"/>
          </a:xfrm>
          <a:prstGeom prst="flowChartAlternateProcess">
            <a:avLst/>
          </a:prstGeom>
          <a:solidFill>
            <a:srgbClr val="AFFFA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45" y="1115988"/>
            <a:ext cx="5004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0000"/>
                </a:solidFill>
              </a:rPr>
              <a:t>Qancha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o‘qisang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shuncha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bilasan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U </a:t>
            </a:r>
            <a:r>
              <a:rPr lang="en-US" sz="2000" b="1" dirty="0" err="1" smtClean="0">
                <a:solidFill>
                  <a:srgbClr val="000000"/>
                </a:solidFill>
              </a:rPr>
              <a:t>qanchalik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qizishsa</a:t>
            </a:r>
            <a:r>
              <a:rPr lang="en-US" sz="2000" dirty="0" smtClean="0">
                <a:solidFill>
                  <a:srgbClr val="000000"/>
                </a:solidFill>
              </a:rPr>
              <a:t>, men </a:t>
            </a:r>
            <a:r>
              <a:rPr lang="en-US" sz="2000" b="1" dirty="0" err="1" smtClean="0">
                <a:solidFill>
                  <a:srgbClr val="000000"/>
                </a:solidFill>
              </a:rPr>
              <a:t>shunchalik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sovuqqon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olardim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2197713"/>
            <a:ext cx="1763601" cy="86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6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Sabab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59446" y="1901978"/>
            <a:ext cx="5039964" cy="36613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Ko‘makchili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qurilmalar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1092178"/>
            <a:ext cx="53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Kitobni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seving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eshiklar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u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ochiq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8922" y="641838"/>
            <a:ext cx="5039964" cy="36613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Ergashtiruvchi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bog‘lovchilar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30" y="2280310"/>
            <a:ext cx="53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Bayram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yaqin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shuning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uchun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hamma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xursand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Sabab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59446" y="1865974"/>
            <a:ext cx="5039964" cy="36613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1111922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Do‘stlarim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</a:t>
            </a:r>
            <a:r>
              <a:rPr lang="en-US" sz="2000" b="1" dirty="0" err="1" smtClean="0">
                <a:solidFill>
                  <a:srgbClr val="000000"/>
                </a:solidFill>
              </a:rPr>
              <a:t>di</a:t>
            </a:r>
            <a:r>
              <a:rPr lang="en-US" sz="2000" b="1" dirty="0" smtClean="0">
                <a:solidFill>
                  <a:srgbClr val="000000"/>
                </a:solidFill>
              </a:rPr>
              <a:t> deb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dasturxon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yozdim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8922" y="641838"/>
            <a:ext cx="5039964" cy="36613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Deb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30" y="2300054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Nur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borki</a:t>
            </a:r>
            <a:r>
              <a:rPr lang="en-US" sz="2000" dirty="0" smtClean="0">
                <a:solidFill>
                  <a:srgbClr val="000000"/>
                </a:solidFill>
              </a:rPr>
              <a:t>, soya bor.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420" y="755948"/>
            <a:ext cx="5508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>
                <a:solidFill>
                  <a:srgbClr val="000000"/>
                </a:solidFill>
              </a:rPr>
              <a:t>Dilozor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bo‘lgan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odamdan</a:t>
            </a:r>
            <a:r>
              <a:rPr lang="en-US" sz="2000" i="1" dirty="0">
                <a:solidFill>
                  <a:srgbClr val="000000"/>
                </a:solidFill>
              </a:rPr>
              <a:t> el-u yurt </a:t>
            </a:r>
            <a:r>
              <a:rPr lang="en-US" sz="2000" i="1" dirty="0" err="1" smtClean="0">
                <a:solidFill>
                  <a:srgbClr val="000000"/>
                </a:solidFill>
              </a:rPr>
              <a:t>bezor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br>
              <a:rPr lang="en-US" sz="2000" i="1" dirty="0" smtClean="0">
                <a:solidFill>
                  <a:srgbClr val="000000"/>
                </a:solidFill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Kim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dilozor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undan</a:t>
            </a:r>
            <a:r>
              <a:rPr lang="en-US" sz="2000" i="1" dirty="0" smtClean="0">
                <a:solidFill>
                  <a:srgbClr val="000000"/>
                </a:solidFill>
              </a:rPr>
              <a:t> el-u yurt </a:t>
            </a:r>
            <a:r>
              <a:rPr lang="en-US" sz="2000" i="1" dirty="0" err="1" smtClean="0">
                <a:solidFill>
                  <a:srgbClr val="000000"/>
                </a:solidFill>
              </a:rPr>
              <a:t>bezor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0" y="1692052"/>
            <a:ext cx="5472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>
                <a:solidFill>
                  <a:srgbClr val="000000"/>
                </a:solidFill>
              </a:rPr>
              <a:t>U </a:t>
            </a:r>
            <a:r>
              <a:rPr lang="en-US" sz="2000" i="1" dirty="0" err="1">
                <a:solidFill>
                  <a:srgbClr val="000000"/>
                </a:solidFill>
              </a:rPr>
              <a:t>yerda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sizni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yaxshi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kutib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olishlariga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ishonaman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</a:p>
          <a:p>
            <a:pPr marL="361950" algn="just"/>
            <a:r>
              <a:rPr lang="en-US" sz="2000" b="1" i="1" dirty="0" err="1" smtClean="0">
                <a:solidFill>
                  <a:srgbClr val="000000"/>
                </a:solidFill>
              </a:rPr>
              <a:t>Shunga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ishonamanki</a:t>
            </a:r>
            <a:r>
              <a:rPr lang="en-US" sz="2000" i="1" dirty="0" smtClean="0">
                <a:solidFill>
                  <a:srgbClr val="000000"/>
                </a:solidFill>
              </a:rPr>
              <a:t>, u </a:t>
            </a:r>
            <a:r>
              <a:rPr lang="en-US" sz="2000" i="1" dirty="0" err="1">
                <a:solidFill>
                  <a:srgbClr val="000000"/>
                </a:solidFill>
              </a:rPr>
              <a:t>yerda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sizni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yaxshi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kutib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olishadi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Maqsad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59446" y="1901978"/>
            <a:ext cx="5039964" cy="366138"/>
          </a:xfrm>
          <a:prstGeom prst="flowChartAlternateProcess">
            <a:avLst/>
          </a:prstGeom>
          <a:solidFill>
            <a:srgbClr val="FFC8A3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Deb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1092178"/>
            <a:ext cx="53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Bayroqni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baland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ko‘taring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toki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Vatanimiz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bayrog‘i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mudom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hilpirab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tursin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8922" y="641838"/>
            <a:ext cx="5039964" cy="366138"/>
          </a:xfrm>
          <a:prstGeom prst="flowChartAlternateProcess">
            <a:avLst/>
          </a:prstGeom>
          <a:solidFill>
            <a:srgbClr val="FFC8A3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Ergashtiruvchi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bog‘lovchilar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30" y="2280310"/>
            <a:ext cx="53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Qizim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xursand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</a:t>
            </a:r>
            <a:r>
              <a:rPr lang="en-US" sz="2000" b="1" dirty="0" err="1" smtClean="0">
                <a:solidFill>
                  <a:srgbClr val="000000"/>
                </a:solidFill>
              </a:rPr>
              <a:t>sin</a:t>
            </a:r>
            <a:r>
              <a:rPr lang="en-US" sz="2000" b="1" dirty="0" smtClean="0">
                <a:solidFill>
                  <a:srgbClr val="000000"/>
                </a:solidFill>
              </a:rPr>
              <a:t> deb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qo‘lidan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ishni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Shart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59446" y="1901978"/>
            <a:ext cx="5039964" cy="366138"/>
          </a:xfrm>
          <a:prstGeom prst="flowChartAlternateProcess">
            <a:avLst/>
          </a:prstGeom>
          <a:solidFill>
            <a:srgbClr val="AFFF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mayli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vositasida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1092178"/>
            <a:ext cx="53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b="1" dirty="0" smtClean="0">
                <a:solidFill>
                  <a:srgbClr val="000000"/>
                </a:solidFill>
              </a:rPr>
              <a:t>Agar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hayot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yo‘lida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do‘st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orttirmasa</a:t>
            </a:r>
            <a:r>
              <a:rPr lang="en-US" sz="2000" dirty="0" smtClean="0">
                <a:solidFill>
                  <a:srgbClr val="000000"/>
                </a:solidFill>
              </a:rPr>
              <a:t>, u </a:t>
            </a:r>
            <a:r>
              <a:rPr lang="en-US" sz="2000" dirty="0" err="1" smtClean="0">
                <a:solidFill>
                  <a:srgbClr val="000000"/>
                </a:solidFill>
              </a:rPr>
              <a:t>tezda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yakkalanib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8922" y="641838"/>
            <a:ext cx="5039964" cy="366138"/>
          </a:xfrm>
          <a:prstGeom prst="flowChartAlternateProcess">
            <a:avLst/>
          </a:prstGeom>
          <a:solidFill>
            <a:srgbClr val="AFFF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Ergashtiruvchi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bog‘lovchilar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30" y="2408066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Hurmat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hurmat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ko‘rasan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59445" y="622784"/>
            <a:ext cx="2376264" cy="504056"/>
          </a:xfrm>
          <a:prstGeom prst="downArrowCallout">
            <a:avLst>
              <a:gd name="adj1" fmla="val 125718"/>
              <a:gd name="adj2" fmla="val 111331"/>
              <a:gd name="adj3" fmla="val 25000"/>
              <a:gd name="adj4" fmla="val 64977"/>
            </a:avLst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-</a:t>
            </a:r>
            <a:r>
              <a:rPr lang="en-US" sz="2000" b="1" dirty="0" err="1" smtClean="0"/>
              <a:t>ki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yuklamasi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915729" y="611932"/>
            <a:ext cx="2376264" cy="504056"/>
          </a:xfrm>
          <a:prstGeom prst="downArrowCallout">
            <a:avLst>
              <a:gd name="adj1" fmla="val 125718"/>
              <a:gd name="adj2" fmla="val 111331"/>
              <a:gd name="adj3" fmla="val 25000"/>
              <a:gd name="adj4" fmla="val 64977"/>
            </a:avLst>
          </a:prstGeom>
          <a:solidFill>
            <a:srgbClr val="66FF66"/>
          </a:solidFill>
          <a:ln>
            <a:solidFill>
              <a:srgbClr val="00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Nisbiy</a:t>
            </a:r>
            <a:r>
              <a:rPr lang="en-US" sz="2000" dirty="0" smtClean="0"/>
              <a:t> </a:t>
            </a:r>
            <a:r>
              <a:rPr lang="en-US" sz="2000" dirty="0" err="1" smtClean="0"/>
              <a:t>so‘zlar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endParaRPr lang="ru-RU" sz="2000" dirty="0"/>
          </a:p>
        </p:txBody>
      </p:sp>
      <p:sp>
        <p:nvSpPr>
          <p:cNvPr id="7" name="Месяц 6"/>
          <p:cNvSpPr/>
          <p:nvPr/>
        </p:nvSpPr>
        <p:spPr>
          <a:xfrm>
            <a:off x="245145" y="1115988"/>
            <a:ext cx="228600" cy="374340"/>
          </a:xfrm>
          <a:prstGeom prst="moon">
            <a:avLst/>
          </a:prstGeom>
          <a:solidFill>
            <a:srgbClr val="0000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3745" y="1079984"/>
            <a:ext cx="390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Kesim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9" name="Месяц 8"/>
          <p:cNvSpPr/>
          <p:nvPr/>
        </p:nvSpPr>
        <p:spPr>
          <a:xfrm>
            <a:off x="245145" y="1512032"/>
            <a:ext cx="228600" cy="374340"/>
          </a:xfrm>
          <a:prstGeom prst="moon">
            <a:avLst/>
          </a:prstGeom>
          <a:solidFill>
            <a:srgbClr val="FF2D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3745" y="1476028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Ega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1" name="Месяц 10"/>
          <p:cNvSpPr/>
          <p:nvPr/>
        </p:nvSpPr>
        <p:spPr>
          <a:xfrm>
            <a:off x="245145" y="1908076"/>
            <a:ext cx="228600" cy="374340"/>
          </a:xfrm>
          <a:prstGeom prst="moon">
            <a:avLst/>
          </a:prstGeom>
          <a:solidFill>
            <a:srgbClr val="7030A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3745" y="1872072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Aniqlovchi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3" name="Месяц 12"/>
          <p:cNvSpPr/>
          <p:nvPr/>
        </p:nvSpPr>
        <p:spPr>
          <a:xfrm>
            <a:off x="245145" y="2700164"/>
            <a:ext cx="228600" cy="374340"/>
          </a:xfrm>
          <a:prstGeom prst="mo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3745" y="2664160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Hol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5" name="Месяц 14"/>
          <p:cNvSpPr/>
          <p:nvPr/>
        </p:nvSpPr>
        <p:spPr>
          <a:xfrm>
            <a:off x="245145" y="2304120"/>
            <a:ext cx="228600" cy="374340"/>
          </a:xfrm>
          <a:prstGeom prst="moon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3745" y="2268116"/>
            <a:ext cx="446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ergash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9201"/>
          <a:stretch/>
        </p:blipFill>
        <p:spPr>
          <a:xfrm>
            <a:off x="4837440" y="2279638"/>
            <a:ext cx="850597" cy="8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117660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nn-NO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290" y="647936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00"/>
                </a:solidFill>
              </a:rPr>
              <a:t>Men </a:t>
            </a:r>
            <a:r>
              <a:rPr lang="en-US" sz="2000" i="1" dirty="0" err="1">
                <a:solidFill>
                  <a:srgbClr val="000000"/>
                </a:solidFill>
              </a:rPr>
              <a:t>siz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borgan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yerga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boraman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br>
              <a:rPr lang="en-US" sz="2000" i="1" dirty="0" smtClean="0">
                <a:solidFill>
                  <a:srgbClr val="000000"/>
                </a:solidFill>
              </a:rPr>
            </a:br>
            <a:r>
              <a:rPr lang="en-US" sz="2000" i="1" dirty="0" err="1" smtClean="0">
                <a:solidFill>
                  <a:srgbClr val="000000"/>
                </a:solidFill>
              </a:rPr>
              <a:t>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qayerga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borsangiz</a:t>
            </a:r>
            <a:r>
              <a:rPr lang="en-US" sz="2000" i="1" dirty="0" smtClean="0">
                <a:solidFill>
                  <a:srgbClr val="000000"/>
                </a:solidFill>
              </a:rPr>
              <a:t>, men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o‘sha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yerga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boraman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068" y="1764060"/>
            <a:ext cx="5463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00"/>
                </a:solidFill>
              </a:rPr>
              <a:t>Inson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qobiliyati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cheksiz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ekanligini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angladim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Shuni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angladimki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inson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qobiliyati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cheksiz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ekan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Ergashgan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gaplarning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turlari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303661" y="1260004"/>
            <a:ext cx="1116124" cy="1055639"/>
          </a:xfrm>
          <a:prstGeom prst="star5">
            <a:avLst>
              <a:gd name="adj" fmla="val 27557"/>
              <a:gd name="hf" fmla="val 105146"/>
              <a:gd name="vf" fmla="val 110557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ссылка на другую страницу 17"/>
          <p:cNvSpPr/>
          <p:nvPr/>
        </p:nvSpPr>
        <p:spPr>
          <a:xfrm>
            <a:off x="3419785" y="1368016"/>
            <a:ext cx="2196244" cy="612068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Ega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19" name="Блок-схема: ссылка на другую страницу 18"/>
          <p:cNvSpPr/>
          <p:nvPr/>
        </p:nvSpPr>
        <p:spPr>
          <a:xfrm>
            <a:off x="1784168" y="647936"/>
            <a:ext cx="2196244" cy="612068"/>
          </a:xfrm>
          <a:prstGeom prst="flowChartOffpage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Kesim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>
            <a:off x="3224328" y="2340124"/>
            <a:ext cx="2196244" cy="612068"/>
          </a:xfrm>
          <a:prstGeom prst="flowChartOffpageConnector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Aniqlovchi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107417" y="1440024"/>
            <a:ext cx="2196244" cy="612068"/>
          </a:xfrm>
          <a:prstGeom prst="flowChartOffpageConnector">
            <a:avLst/>
          </a:prstGeom>
          <a:solidFill>
            <a:srgbClr val="D869FF"/>
          </a:solidFill>
          <a:ln>
            <a:solidFill>
              <a:srgbClr val="9900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Hol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>
            <a:off x="344008" y="2340124"/>
            <a:ext cx="2196244" cy="612068"/>
          </a:xfrm>
          <a:prstGeom prst="flowChartOffpageConnector">
            <a:avLst/>
          </a:prstGeom>
          <a:solidFill>
            <a:srgbClr val="B3C5FF"/>
          </a:solidFill>
          <a:ln>
            <a:solidFill>
              <a:srgbClr val="0000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To‘ldiruvchi</a:t>
            </a:r>
            <a:r>
              <a:rPr lang="en-US" sz="1800" dirty="0" smtClean="0"/>
              <a:t> </a:t>
            </a:r>
            <a:r>
              <a:rPr lang="en-US" sz="1800" dirty="0" err="1" smtClean="0"/>
              <a:t>ergash</a:t>
            </a:r>
            <a:r>
              <a:rPr lang="en-US" sz="1800" dirty="0" smtClean="0"/>
              <a:t> </a:t>
            </a:r>
            <a:r>
              <a:rPr lang="en-US" sz="1800" dirty="0" err="1" smtClean="0"/>
              <a:t>gapli</a:t>
            </a:r>
            <a:r>
              <a:rPr lang="en-US" sz="1800" dirty="0" smtClean="0"/>
              <a:t> </a:t>
            </a:r>
            <a:r>
              <a:rPr lang="en-US" sz="1800" dirty="0" err="1" smtClean="0"/>
              <a:t>qo‘shma</a:t>
            </a:r>
            <a:r>
              <a:rPr lang="en-US" sz="1800" dirty="0" smtClean="0"/>
              <a:t> gap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143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Kesim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33" y="75594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_____________________</a:t>
            </a:r>
          </a:p>
          <a:p>
            <a:r>
              <a:rPr lang="en-US" sz="900" b="1" dirty="0" smtClean="0">
                <a:solidFill>
                  <a:srgbClr val="0000FF"/>
                </a:solidFill>
              </a:rPr>
              <a:t>_____________________</a:t>
            </a:r>
            <a:endParaRPr lang="ru-RU" sz="900" b="1" dirty="0">
              <a:solidFill>
                <a:srgbClr val="0000FF"/>
              </a:solidFill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1224000"/>
            <a:ext cx="902892" cy="10731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87365" y="837623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Kimdir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Nimadir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Qayerdir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9715" y="1908076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Nima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qildi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qilyapti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qiladi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3455789" y="2016088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3464009" y="920487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946305" y="1338769"/>
            <a:ext cx="581492" cy="46129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54525" y="1760780"/>
            <a:ext cx="501264" cy="609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Выноска-облако 25"/>
          <p:cNvSpPr/>
          <p:nvPr/>
        </p:nvSpPr>
        <p:spPr>
          <a:xfrm>
            <a:off x="143421" y="1662967"/>
            <a:ext cx="1357300" cy="893181"/>
          </a:xfrm>
          <a:prstGeom prst="cloudCallout">
            <a:avLst>
              <a:gd name="adj1" fmla="val 55411"/>
              <a:gd name="adj2" fmla="val -1074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Belgisi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32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18" grpId="0"/>
      <p:bldP spid="20" grpId="0" animBg="1"/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Kesim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000" y="984166"/>
            <a:ext cx="549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Yutug‘imiz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shundaki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xodim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vazifasini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331553" y="641838"/>
            <a:ext cx="3132348" cy="306324"/>
          </a:xfrm>
          <a:prstGeom prst="flowChartAlternateProcess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00840" y="1764060"/>
            <a:ext cx="3132348" cy="306324"/>
          </a:xfrm>
          <a:prstGeom prst="flowChartAlternateProcess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000" y="2196108"/>
            <a:ext cx="549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0000"/>
                </a:solidFill>
              </a:rPr>
              <a:t>Kim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chaqqon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harakat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qilsa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g‘olib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o‘sha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713" y="2736168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0000FF"/>
                </a:solidFill>
              </a:rPr>
              <a:t>____________________</a:t>
            </a:r>
          </a:p>
          <a:p>
            <a:r>
              <a:rPr lang="en-US" sz="500" b="1" dirty="0" smtClean="0">
                <a:solidFill>
                  <a:srgbClr val="0000FF"/>
                </a:solidFill>
              </a:rPr>
              <a:t>____________________</a:t>
            </a:r>
            <a:endParaRPr lang="ru-RU" sz="5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09" y="1187996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0000FF"/>
                </a:solidFill>
              </a:rPr>
              <a:t>________________________________</a:t>
            </a:r>
          </a:p>
          <a:p>
            <a:r>
              <a:rPr lang="en-US" sz="500" b="1" dirty="0" smtClean="0">
                <a:solidFill>
                  <a:srgbClr val="0000FF"/>
                </a:solidFill>
              </a:rPr>
              <a:t>________________________________</a:t>
            </a:r>
            <a:endParaRPr lang="ru-RU" sz="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 animBg="1"/>
      <p:bldP spid="12" grpId="0" animBg="1"/>
      <p:bldP spid="14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Ega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445" y="755948"/>
            <a:ext cx="1531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_____________________</a:t>
            </a:r>
            <a:endParaRPr lang="ru-RU" sz="900" b="1" dirty="0">
              <a:solidFill>
                <a:srgbClr val="0000FF"/>
              </a:solidFill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1224000"/>
            <a:ext cx="902892" cy="10731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3516" y="1373835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Kim(</a:t>
            </a:r>
            <a:r>
              <a:rPr lang="en-US" sz="1800" dirty="0" err="1" smtClean="0">
                <a:solidFill>
                  <a:srgbClr val="000000"/>
                </a:solidFill>
              </a:rPr>
              <a:t>lar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lar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Qayer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lar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3700160" y="1456699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879725" y="1835500"/>
            <a:ext cx="753855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Выноска-облако 4"/>
          <p:cNvSpPr/>
          <p:nvPr/>
        </p:nvSpPr>
        <p:spPr>
          <a:xfrm>
            <a:off x="143421" y="1584040"/>
            <a:ext cx="1357300" cy="893181"/>
          </a:xfrm>
          <a:prstGeom prst="cloudCallout">
            <a:avLst>
              <a:gd name="adj1" fmla="val 55411"/>
              <a:gd name="adj2" fmla="val -1074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Belgisi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15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2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Ega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ergash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gapli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qo‘shma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</a:t>
            </a:r>
            <a:endParaRPr lang="nn-NO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437" y="984166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  </a:t>
            </a:r>
            <a:r>
              <a:rPr lang="en-US" sz="2000" b="1" dirty="0" err="1" smtClean="0">
                <a:solidFill>
                  <a:srgbClr val="000000"/>
                </a:solidFill>
              </a:rPr>
              <a:t>Shunisi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qiziqarli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ediki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ko‘m-ko‘k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bahor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osmoni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bolalar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uchirgan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anvoyi</a:t>
            </a:r>
            <a:r>
              <a:rPr lang="en-US" sz="2000" dirty="0" smtClean="0">
                <a:solidFill>
                  <a:srgbClr val="000000"/>
                </a:solidFill>
              </a:rPr>
              <a:t> rang    </a:t>
            </a:r>
            <a:r>
              <a:rPr lang="en-US" sz="2000" dirty="0" err="1" smtClean="0">
                <a:solidFill>
                  <a:srgbClr val="000000"/>
                </a:solidFill>
              </a:rPr>
              <a:t>varraklarga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ketardi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331553" y="641838"/>
            <a:ext cx="3132348" cy="30632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300840" y="2033800"/>
            <a:ext cx="3132348" cy="30632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Nisbiy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yordamida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000" y="2372062"/>
            <a:ext cx="54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Kim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birovga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choh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qazisa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unga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o‘zi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tushadi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71" y="1115988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_________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833" y="248414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_____</a:t>
            </a:r>
            <a:endParaRPr lang="ru-RU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 animBg="1"/>
      <p:bldP spid="12" grpId="0" animBg="1"/>
      <p:bldP spid="14" grpId="0"/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4" y="81656"/>
            <a:ext cx="5616624" cy="386260"/>
          </a:xfrm>
        </p:spPr>
        <p:txBody>
          <a:bodyPr>
            <a:noAutofit/>
          </a:bodyPr>
          <a:lstStyle/>
          <a:p>
            <a:pPr marL="18386">
              <a:spcAft>
                <a:spcPts val="12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Aniqlovchi</a:t>
            </a:r>
            <a:endParaRPr lang="nn-NO" sz="20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1224000"/>
            <a:ext cx="902892" cy="107316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43421" y="1584040"/>
            <a:ext cx="1357300" cy="893181"/>
          </a:xfrm>
          <a:prstGeom prst="cloudCallout">
            <a:avLst>
              <a:gd name="adj1" fmla="val 55411"/>
              <a:gd name="adj2" fmla="val -1074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Belgisi</a:t>
            </a:r>
            <a:endParaRPr lang="ru-RU" sz="1800" dirty="0"/>
          </a:p>
        </p:txBody>
      </p:sp>
      <p:sp>
        <p:nvSpPr>
          <p:cNvPr id="9" name="Полилиния 8"/>
          <p:cNvSpPr/>
          <p:nvPr/>
        </p:nvSpPr>
        <p:spPr>
          <a:xfrm>
            <a:off x="575470" y="827957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827497" y="827956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079525" y="827957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331553" y="827957"/>
            <a:ext cx="360040" cy="77301"/>
          </a:xfrm>
          <a:custGeom>
            <a:avLst/>
            <a:gdLst>
              <a:gd name="connsiteX0" fmla="*/ 0 w 453911"/>
              <a:gd name="connsiteY0" fmla="*/ 296029 h 309198"/>
              <a:gd name="connsiteX1" fmla="*/ 157882 w 453911"/>
              <a:gd name="connsiteY1" fmla="*/ 13157 h 309198"/>
              <a:gd name="connsiteX2" fmla="*/ 276293 w 453911"/>
              <a:gd name="connsiteY2" fmla="*/ 309186 h 309198"/>
              <a:gd name="connsiteX3" fmla="*/ 453911 w 453911"/>
              <a:gd name="connsiteY3" fmla="*/ 0 h 3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11" h="309198">
                <a:moveTo>
                  <a:pt x="0" y="296029"/>
                </a:moveTo>
                <a:cubicBezTo>
                  <a:pt x="55916" y="153496"/>
                  <a:pt x="111833" y="10964"/>
                  <a:pt x="157882" y="13157"/>
                </a:cubicBezTo>
                <a:cubicBezTo>
                  <a:pt x="203931" y="15350"/>
                  <a:pt x="226955" y="311379"/>
                  <a:pt x="276293" y="309186"/>
                </a:cubicBezTo>
                <a:cubicBezTo>
                  <a:pt x="325631" y="306993"/>
                  <a:pt x="389771" y="153496"/>
                  <a:pt x="453911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7365" y="837623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Kimning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Nimaning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Qayerning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9715" y="1908076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Qanday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Qanaqa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000000"/>
                </a:solidFill>
              </a:rPr>
              <a:t>Qaysi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3455789" y="2016088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464009" y="920487"/>
            <a:ext cx="301650" cy="757602"/>
          </a:xfrm>
          <a:prstGeom prst="leftBrace">
            <a:avLst>
              <a:gd name="adj1" fmla="val 45407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946305" y="1338769"/>
            <a:ext cx="581492" cy="46129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54525" y="1760780"/>
            <a:ext cx="501264" cy="609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156520</TotalTime>
  <Words>570</Words>
  <Application>Microsoft Office PowerPoint</Application>
  <PresentationFormat>Произвольный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Ergashgan qo‘shma gaplarning turlari</vt:lpstr>
      <vt:lpstr>Kesim</vt:lpstr>
      <vt:lpstr>Kesim ergash gapli qo‘shma gaplar</vt:lpstr>
      <vt:lpstr>Ega</vt:lpstr>
      <vt:lpstr>Ega ergash gapli qo‘shma gaplar</vt:lpstr>
      <vt:lpstr>Aniqlovchi</vt:lpstr>
      <vt:lpstr>Aniqlovchi ergash gapli qo‘shma gaplar</vt:lpstr>
      <vt:lpstr>To‘ldiruvchi</vt:lpstr>
      <vt:lpstr>To‘ldiruvchi ergash gapli qo‘shma gaplar</vt:lpstr>
      <vt:lpstr>Hol</vt:lpstr>
      <vt:lpstr>Hol ergash gapli qo‘shma gaplar</vt:lpstr>
      <vt:lpstr>Payt ergash gapli qo‘shma gaplar</vt:lpstr>
      <vt:lpstr>O‘rin ergash gapli qo‘shma gaplar</vt:lpstr>
      <vt:lpstr>Daraja-miqdor ergash gapli qo‘shma gaplar</vt:lpstr>
      <vt:lpstr>Sabab ergash gapli qo‘shma gaplar</vt:lpstr>
      <vt:lpstr>Sabab ergash gapli qo‘shma gaplar</vt:lpstr>
      <vt:lpstr>Maqsad ergash gapli qo‘shma gaplar</vt:lpstr>
      <vt:lpstr>Shart ergash gapli qo‘shma gaplar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2156</cp:revision>
  <dcterms:created xsi:type="dcterms:W3CDTF">2014-10-08T23:03:32Z</dcterms:created>
  <dcterms:modified xsi:type="dcterms:W3CDTF">2021-03-09T18:05:21Z</dcterms:modified>
</cp:coreProperties>
</file>