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701" r:id="rId12"/>
    <p:sldId id="1550" r:id="rId13"/>
    <p:sldId id="1692" r:id="rId14"/>
    <p:sldId id="1702" r:id="rId15"/>
    <p:sldId id="1703" r:id="rId16"/>
    <p:sldId id="1704" r:id="rId17"/>
    <p:sldId id="1705" r:id="rId18"/>
    <p:sldId id="1693" r:id="rId19"/>
    <p:sldId id="1706" r:id="rId20"/>
    <p:sldId id="1707" r:id="rId21"/>
    <p:sldId id="1708" r:id="rId22"/>
    <p:sldId id="1709" r:id="rId23"/>
    <p:sldId id="1710" r:id="rId24"/>
    <p:sldId id="1711" r:id="rId25"/>
    <p:sldId id="1712" r:id="rId26"/>
    <p:sldId id="1607" r:id="rId27"/>
    <p:sldId id="1616" r:id="rId28"/>
    <p:sldId id="1713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01"/>
            <p14:sldId id="1550"/>
            <p14:sldId id="1692"/>
            <p14:sldId id="1702"/>
            <p14:sldId id="1703"/>
            <p14:sldId id="1704"/>
            <p14:sldId id="1705"/>
            <p14:sldId id="1693"/>
            <p14:sldId id="1706"/>
            <p14:sldId id="1707"/>
            <p14:sldId id="1708"/>
            <p14:sldId id="1709"/>
            <p14:sldId id="1710"/>
            <p14:sldId id="1711"/>
            <p14:sldId id="1712"/>
            <p14:sldId id="1607"/>
            <p14:sldId id="1616"/>
            <p14:sldId id="171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99FF66"/>
    <a:srgbClr val="FFFF99"/>
    <a:srgbClr val="66FF66"/>
    <a:srgbClr val="8FFF8F"/>
    <a:srgbClr val="00FF00"/>
    <a:srgbClr val="990099"/>
    <a:srgbClr val="CC3399"/>
    <a:srgbClr val="F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15914" y="1233143"/>
            <a:ext cx="3644263" cy="998969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spcAft>
                <a:spcPts val="1200"/>
              </a:spcAft>
            </a:pPr>
            <a:r>
              <a:rPr lang="nn-NO" sz="2400" dirty="0" smtClean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Ergashgan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gaplarning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sodda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gap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ma’nodoshligi</a:t>
            </a:r>
            <a:endParaRPr lang="nn-NO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24020" y="237612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123-mashq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3" y="588122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Shunga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xursandmizki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bolalar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yo‘lini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topib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ketishdi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5687" y="1327946"/>
            <a:ext cx="4338334" cy="400110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Nimaga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xursandmiz</a:t>
            </a:r>
            <a:r>
              <a:rPr lang="en-US" sz="2000" dirty="0" smtClean="0">
                <a:solidFill>
                  <a:srgbClr val="000000"/>
                </a:solidFill>
              </a:rPr>
              <a:t>?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686" y="2412132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Bolalar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o‘z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yo‘lini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topib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ketishganiga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xursandmiz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547577" y="1944080"/>
            <a:ext cx="2484276" cy="504056"/>
          </a:xfrm>
          <a:prstGeom prst="downArrowCallout">
            <a:avLst>
              <a:gd name="adj1" fmla="val 84127"/>
              <a:gd name="adj2" fmla="val 84726"/>
              <a:gd name="adj3" fmla="val 23012"/>
              <a:gd name="adj4" fmla="val 66427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Sodda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1274205"/>
            <a:ext cx="755141" cy="11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 animBg="1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123-mashq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3" y="588122"/>
            <a:ext cx="542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. Kim </a:t>
            </a:r>
            <a:r>
              <a:rPr lang="en-US" sz="2000" dirty="0" err="1">
                <a:solidFill>
                  <a:srgbClr val="000000"/>
                </a:solidFill>
              </a:rPr>
              <a:t>ko‘p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bilsa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u </a:t>
            </a:r>
            <a:r>
              <a:rPr lang="en-US" sz="2000" dirty="0" err="1">
                <a:solidFill>
                  <a:srgbClr val="000000"/>
                </a:solidFill>
              </a:rPr>
              <a:t>kamgap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5687" y="1327946"/>
            <a:ext cx="4338334" cy="400110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Kim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kamgap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686" y="2412132"/>
            <a:ext cx="542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Ko‘p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bilgan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kamgap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547577" y="1944080"/>
            <a:ext cx="2484276" cy="504056"/>
          </a:xfrm>
          <a:prstGeom prst="downArrowCallout">
            <a:avLst>
              <a:gd name="adj1" fmla="val 84127"/>
              <a:gd name="adj2" fmla="val 84726"/>
              <a:gd name="adj3" fmla="val 23012"/>
              <a:gd name="adj4" fmla="val 6642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Sodda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2" y="1133990"/>
            <a:ext cx="816841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 animBg="1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125-mashq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95" y="588122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Shuni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bilingki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dunyoda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tinchlikdan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ulug‘roq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ne’mat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yo‘q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497" y="1405664"/>
            <a:ext cx="4338334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Nimani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biling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192" y="1872072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Dunyoda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tinchlikdan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ulug‘roq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ne’mat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yo‘qligini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biling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60" y="1924916"/>
            <a:ext cx="53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- - - - - - - - - - - - - - - - - - - - - - - -</a:t>
            </a:r>
            <a:endParaRPr lang="ru-RU" sz="2800" dirty="0">
              <a:solidFill>
                <a:srgbClr val="99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268" y="2588086"/>
            <a:ext cx="5110741" cy="400110"/>
          </a:xfrm>
          <a:prstGeom prst="rect">
            <a:avLst/>
          </a:prstGeom>
          <a:solidFill>
            <a:srgbClr val="66FF66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 animBg="1"/>
      <p:bldP spid="9" grpId="0"/>
      <p:bldP spid="4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125-mashq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639" y="1399954"/>
            <a:ext cx="4338334" cy="40011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Kimni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boshqalar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egib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oladi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014" y="1908076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Mustaqil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fikr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yuritmagan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boshqalar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egib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015" y="606254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Kimki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mustaqil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fikr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yuritmasa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boshqalar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egib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612" y="1980084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- - - - - - - - - - - - - - - - - </a:t>
            </a:r>
            <a:endParaRPr lang="ru-RU" sz="2800" dirty="0">
              <a:solidFill>
                <a:srgbClr val="99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68" y="2660094"/>
            <a:ext cx="5110741" cy="400110"/>
          </a:xfrm>
          <a:prstGeom prst="rect">
            <a:avLst/>
          </a:prstGeom>
          <a:solidFill>
            <a:srgbClr val="8FFF8F"/>
          </a:solidFill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126-mashq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639" y="1507966"/>
            <a:ext cx="4338334" cy="40011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Yozuvchining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mahorati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nimada</a:t>
            </a:r>
            <a:r>
              <a:rPr lang="en-US" sz="2000" b="1" dirty="0" smtClean="0">
                <a:solidFill>
                  <a:srgbClr val="000000"/>
                </a:solidFill>
              </a:rPr>
              <a:t>?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18" y="1900525"/>
            <a:ext cx="5580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Yozuvchining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mahorati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butun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ahorni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atigi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chigitdek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keladigan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g‘o‘ra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ichiga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qamab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bilishida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015" y="503920"/>
            <a:ext cx="5426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2. </a:t>
            </a:r>
            <a:r>
              <a:rPr lang="en-US" sz="2000" dirty="0" err="1" smtClean="0">
                <a:solidFill>
                  <a:srgbClr val="000000"/>
                </a:solidFill>
              </a:rPr>
              <a:t>Yozuvchining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mahorati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shundaki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butun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bahorni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atigi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chigitdek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keladigan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g‘o‘ra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ichiga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qamab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21" y="2417939"/>
            <a:ext cx="5545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________________________________________________________________________________________________________________________________________________________</a:t>
            </a:r>
          </a:p>
          <a:p>
            <a:r>
              <a:rPr lang="en-US" sz="500" b="1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________________________________________________________________________________________________________________________________________________________</a:t>
            </a:r>
            <a:endParaRPr lang="ru-RU" sz="5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1573" y="2696098"/>
            <a:ext cx="3980451" cy="4001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Kesim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17" y="2705971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>
                <a:solidFill>
                  <a:srgbClr val="FF0000"/>
                </a:solidFill>
              </a:rPr>
              <a:t>__________________________</a:t>
            </a:r>
          </a:p>
          <a:p>
            <a:r>
              <a:rPr lang="en-US" sz="500" b="1" dirty="0" smtClean="0">
                <a:solidFill>
                  <a:srgbClr val="FF0000"/>
                </a:solidFill>
              </a:rPr>
              <a:t>__________________________</a:t>
            </a:r>
            <a:endParaRPr lang="ru-RU" sz="5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1283" y="2093903"/>
            <a:ext cx="2582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>
                <a:solidFill>
                  <a:srgbClr val="FF0000"/>
                </a:solidFill>
              </a:rPr>
              <a:t>____________________________________________________________________</a:t>
            </a:r>
          </a:p>
          <a:p>
            <a:r>
              <a:rPr lang="en-US" sz="500" b="1" dirty="0" smtClean="0">
                <a:solidFill>
                  <a:srgbClr val="FF0000"/>
                </a:solidFill>
              </a:rPr>
              <a:t>____________________________________________________________________</a:t>
            </a:r>
            <a:endParaRPr lang="ru-RU" sz="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2" grpId="0"/>
      <p:bldP spid="13" grpId="0" animBg="1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aylantiring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015" y="575928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i="1" dirty="0" err="1" smtClean="0">
                <a:solidFill>
                  <a:srgbClr val="000000"/>
                </a:solidFill>
              </a:rPr>
              <a:t>O‘z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ishiga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hushyor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odam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hech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qachon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yanglishmaydi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13" y="1260004"/>
            <a:ext cx="1035160" cy="1137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4015" y="2412132"/>
            <a:ext cx="5426021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smtClean="0">
                <a:solidFill>
                  <a:srgbClr val="000000"/>
                </a:solidFill>
              </a:rPr>
              <a:t>Kim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</a:t>
            </a:r>
            <a:r>
              <a:rPr lang="en-US" sz="2000" i="1" dirty="0" err="1" smtClean="0">
                <a:solidFill>
                  <a:srgbClr val="000000"/>
                </a:solidFill>
              </a:rPr>
              <a:t>‘z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ishiga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hushyor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smtClean="0">
                <a:solidFill>
                  <a:srgbClr val="000000"/>
                </a:solidFill>
              </a:rPr>
              <a:t>u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hech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qachon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yanglishmaydi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29" y="1476028"/>
            <a:ext cx="739231" cy="9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aylantiring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015" y="643870"/>
            <a:ext cx="5426021" cy="4001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Pushaymonlik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keltirmaydigan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015" y="2412132"/>
            <a:ext cx="5426021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Shunday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qiling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pushaymonlik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keltirmasin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5769"/>
          <a:stretch/>
        </p:blipFill>
        <p:spPr>
          <a:xfrm>
            <a:off x="3563801" y="1243321"/>
            <a:ext cx="1204661" cy="1111752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65" y="1187995"/>
            <a:ext cx="746507" cy="11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Savol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03" y="539924"/>
            <a:ext cx="5605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ergashgan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ma’nodosh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mumkin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Ergash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aylantiriladi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ma’noni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ifodalagan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o‘rtasida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uslubiy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farq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mavjudligini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izohlang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49" y="2412132"/>
            <a:ext cx="648500" cy="6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585798"/>
            <a:ext cx="5436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127-mashq.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Tarkibida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ko‘rsatish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olmoshi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ishtirok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etgan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to‘rtta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tuzing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Ko‘rsatish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olmoshining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 smtClean="0">
                <a:solidFill>
                  <a:srgbClr val="000000"/>
                </a:solidFill>
              </a:rPr>
              <a:t>bo‘lagi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vazifasida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kelayotganini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aniqlang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53" y="1893578"/>
            <a:ext cx="1683376" cy="12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600896"/>
            <a:ext cx="5436604" cy="16312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00"/>
                </a:solidFill>
              </a:rPr>
              <a:t>Dilozor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odamdan</a:t>
            </a:r>
            <a:r>
              <a:rPr lang="en-US" sz="2000" i="1" dirty="0" smtClean="0">
                <a:solidFill>
                  <a:srgbClr val="000000"/>
                </a:solidFill>
              </a:rPr>
              <a:t> el-u yurt </a:t>
            </a:r>
            <a:r>
              <a:rPr lang="en-US" sz="2000" i="1" dirty="0" err="1" smtClean="0">
                <a:solidFill>
                  <a:srgbClr val="000000"/>
                </a:solidFill>
              </a:rPr>
              <a:t>bezor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00"/>
                </a:solidFill>
              </a:rPr>
              <a:t>U </a:t>
            </a:r>
            <a:r>
              <a:rPr lang="en-US" sz="2000" i="1" dirty="0" err="1" smtClean="0">
                <a:solidFill>
                  <a:srgbClr val="000000"/>
                </a:solidFill>
              </a:rPr>
              <a:t>yerda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sizni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yaxshi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kutib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olishlariga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ishonaman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00"/>
                </a:solidFill>
              </a:rPr>
              <a:t>Men </a:t>
            </a:r>
            <a:r>
              <a:rPr lang="en-US" sz="2000" i="1" dirty="0" err="1" smtClean="0">
                <a:solidFill>
                  <a:srgbClr val="000000"/>
                </a:solidFill>
              </a:rPr>
              <a:t>siz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borgan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yerga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boraman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00"/>
                </a:solidFill>
              </a:rPr>
              <a:t>Inson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qobiliyati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cheksiz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ekanligini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angladim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4139865" y="2295111"/>
            <a:ext cx="1476164" cy="801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433" y="2628156"/>
            <a:ext cx="3708412" cy="33267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gaplarga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aylantiring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topshiriqni</a:t>
            </a:r>
            <a:r>
              <a:rPr lang="en-US" sz="2400" dirty="0" smtClean="0"/>
              <a:t> </a:t>
            </a:r>
            <a:r>
              <a:rPr lang="en-US" sz="2400" dirty="0" err="1" smtClean="0"/>
              <a:t>tekshirish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95" y="588122"/>
            <a:ext cx="5497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Kimki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samimiy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pokdil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uning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o‘ngidan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kelaveradi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95" y="1404020"/>
            <a:ext cx="5497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Odamlarga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qanchalik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yaxshilik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qilsang</a:t>
            </a:r>
            <a:r>
              <a:rPr lang="en-US" sz="2000" dirty="0">
                <a:solidFill>
                  <a:srgbClr val="000000"/>
                </a:solidFill>
              </a:rPr>
              <a:t>, el </a:t>
            </a:r>
            <a:r>
              <a:rPr lang="en-US" sz="2000" dirty="0" err="1" smtClean="0">
                <a:solidFill>
                  <a:srgbClr val="000000"/>
                </a:solidFill>
              </a:rPr>
              <a:t>seni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shunchalik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e’zozlaydi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95" y="220830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Qaysi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narsaga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mehnating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erishsang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o‘sha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narsa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uchun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qadrlidir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787937" y="935968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039965" y="935969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291993" y="935969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477" y="165778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………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553" y="2340124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______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236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/>
      <p:bldP spid="5" grpId="0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topshiriqni</a:t>
            </a:r>
            <a:r>
              <a:rPr lang="en-US" sz="2400" dirty="0" smtClean="0"/>
              <a:t> </a:t>
            </a:r>
            <a:r>
              <a:rPr lang="en-US" sz="2400" dirty="0" err="1" smtClean="0"/>
              <a:t>tekshirish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3731" y="732138"/>
            <a:ext cx="5498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Kimning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yuragida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o‘t-olov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o‘sha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ishlarida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tashabbus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731" y="1764060"/>
            <a:ext cx="5498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5. </a:t>
            </a:r>
            <a:r>
              <a:rPr lang="en-US" sz="2000" b="1" dirty="0" err="1" smtClean="0">
                <a:solidFill>
                  <a:srgbClr val="000000"/>
                </a:solidFill>
              </a:rPr>
              <a:t>Qayerda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ahillik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o‘sha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yerda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yutuq</a:t>
            </a:r>
            <a:r>
              <a:rPr lang="en-US" sz="2000" dirty="0" smtClean="0">
                <a:solidFill>
                  <a:srgbClr val="000000"/>
                </a:solidFill>
              </a:rPr>
              <a:t> bor.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787937" y="1074690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039965" y="1074691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291993" y="1074691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9765" y="1729797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……….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" b="6364"/>
          <a:stretch/>
        </p:blipFill>
        <p:spPr>
          <a:xfrm>
            <a:off x="4088715" y="2268116"/>
            <a:ext cx="1494010" cy="8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9" grpId="0"/>
      <p:bldP spid="10" grpId="0" animBg="1"/>
      <p:bldP spid="11" grpId="0" animBg="1"/>
      <p:bldP spid="13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Bilib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oling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15" y="611932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Tarkibida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ko‘rsatish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olmoshi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mavjud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tegishli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ma’nodosh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Ergash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gapni</a:t>
            </a:r>
            <a:r>
              <a:rPr lang="en-US" sz="2000" dirty="0">
                <a:solidFill>
                  <a:srgbClr val="000000"/>
                </a:solidFill>
              </a:rPr>
              <a:t> bosh gap </a:t>
            </a:r>
            <a:r>
              <a:rPr lang="en-US" sz="2000" dirty="0" err="1">
                <a:solidFill>
                  <a:srgbClr val="000000"/>
                </a:solidFill>
              </a:rPr>
              <a:t>tarkibida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tegishli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ko‘rsatish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olmoshi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ifodalangan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bo‘lagi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o‘rniga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qo‘yish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orqali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aylantirish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mumkin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81" y="2196108"/>
            <a:ext cx="730065" cy="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6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Bilib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oling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15" y="611932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Masalan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i="1" dirty="0">
                <a:solidFill>
                  <a:srgbClr val="000000"/>
                </a:solidFill>
              </a:rPr>
              <a:t>Kim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ko‘p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o‘qisa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b="1" i="1" dirty="0">
                <a:solidFill>
                  <a:srgbClr val="000000"/>
                </a:solidFill>
              </a:rPr>
              <a:t>u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ko‘p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biladi</a:t>
            </a:r>
            <a:r>
              <a:rPr lang="en-US" sz="2000" i="1" dirty="0" smtClean="0">
                <a:solidFill>
                  <a:srgbClr val="000000"/>
                </a:solidFill>
              </a:rPr>
              <a:t>. // </a:t>
            </a:r>
            <a:r>
              <a:rPr lang="en-US" sz="2000" b="1" i="1" dirty="0" err="1">
                <a:solidFill>
                  <a:srgbClr val="000000"/>
                </a:solidFill>
              </a:rPr>
              <a:t>Ko‘p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o‘qigan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  </a:t>
            </a:r>
            <a:r>
              <a:rPr lang="en-US" sz="2000" i="1" dirty="0" err="1" smtClean="0">
                <a:solidFill>
                  <a:srgbClr val="000000"/>
                </a:solidFill>
              </a:rPr>
              <a:t>ko‘p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biladi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smtClean="0">
                <a:solidFill>
                  <a:srgbClr val="000000"/>
                </a:solidFill>
              </a:rPr>
              <a:t/>
            </a:r>
            <a:br>
              <a:rPr lang="en-US" sz="2000" i="1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Shu</a:t>
            </a:r>
            <a:r>
              <a:rPr lang="en-US" sz="2000" i="1" dirty="0" err="1" smtClean="0">
                <a:solidFill>
                  <a:srgbClr val="000000"/>
                </a:solidFill>
              </a:rPr>
              <a:t>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bilingki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kengga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keng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torga</a:t>
            </a:r>
            <a:r>
              <a:rPr lang="en-US" sz="2000" i="1" dirty="0">
                <a:solidFill>
                  <a:srgbClr val="000000"/>
                </a:solidFill>
              </a:rPr>
              <a:t> tor </a:t>
            </a:r>
            <a:r>
              <a:rPr lang="en-US" sz="2000" i="1" dirty="0" err="1">
                <a:solidFill>
                  <a:srgbClr val="000000"/>
                </a:solidFill>
              </a:rPr>
              <a:t>dunyo</a:t>
            </a:r>
            <a:r>
              <a:rPr lang="en-US" sz="2000" i="1" dirty="0">
                <a:solidFill>
                  <a:srgbClr val="000000"/>
                </a:solidFill>
              </a:rPr>
              <a:t>. // </a:t>
            </a:r>
            <a:r>
              <a:rPr lang="en-US" sz="2000" b="1" i="1" dirty="0" err="1">
                <a:solidFill>
                  <a:srgbClr val="000000"/>
                </a:solidFill>
              </a:rPr>
              <a:t>Dunyoning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kengga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keng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torga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torligi</a:t>
            </a:r>
            <a:r>
              <a:rPr lang="en-US" sz="2000" i="1" dirty="0" err="1">
                <a:solidFill>
                  <a:srgbClr val="000000"/>
                </a:solidFill>
              </a:rPr>
              <a:t>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biling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23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Bilib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oling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719944"/>
            <a:ext cx="543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Shuni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sezdimki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oila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a’zolari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bir-biri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bilan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juda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ittifoq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ekan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5628" y="1518554"/>
            <a:ext cx="892029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03820" y="1512032"/>
            <a:ext cx="892029" cy="8706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2"/>
            <a:endCxn id="5" idx="3"/>
          </p:cNvCxnSpPr>
          <p:nvPr/>
        </p:nvCxnSpPr>
        <p:spPr>
          <a:xfrm flipH="1">
            <a:off x="2267657" y="1947341"/>
            <a:ext cx="836163" cy="326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1" name="Левая круглая скобка 10"/>
          <p:cNvSpPr/>
          <p:nvPr/>
        </p:nvSpPr>
        <p:spPr>
          <a:xfrm rot="5400000">
            <a:off x="4078876" y="-659225"/>
            <a:ext cx="157983" cy="2772310"/>
          </a:xfrm>
          <a:prstGeom prst="leftBracke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10800000">
            <a:off x="1151533" y="647937"/>
            <a:ext cx="1584175" cy="183066"/>
          </a:xfrm>
          <a:prstGeom prst="bentUpArrow">
            <a:avLst>
              <a:gd name="adj1" fmla="val 32883"/>
              <a:gd name="adj2" fmla="val 47212"/>
              <a:gd name="adj3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425" y="2438703"/>
            <a:ext cx="543660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</a:rPr>
              <a:t>O</a:t>
            </a:r>
            <a:r>
              <a:rPr lang="en-US" sz="2000" b="1" i="1" dirty="0" err="1" smtClean="0">
                <a:solidFill>
                  <a:srgbClr val="000000"/>
                </a:solidFill>
              </a:rPr>
              <a:t>ila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a’zolari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bir-biri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bilan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juda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ittifoq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ekani</a:t>
            </a:r>
            <a:r>
              <a:rPr lang="en-US" sz="2000" i="1" dirty="0" err="1" smtClean="0">
                <a:solidFill>
                  <a:srgbClr val="000000"/>
                </a:solidFill>
              </a:rPr>
              <a:t>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sezdim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5400000">
            <a:off x="278079" y="1797228"/>
            <a:ext cx="954820" cy="216024"/>
          </a:xfrm>
          <a:prstGeom prst="bentConnector3">
            <a:avLst>
              <a:gd name="adj1" fmla="val 44488"/>
            </a:avLst>
          </a:prstGeom>
          <a:ln>
            <a:solidFill>
              <a:srgbClr val="990099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42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Bilib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oling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26" y="787886"/>
            <a:ext cx="5401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i="1" dirty="0">
                <a:solidFill>
                  <a:srgbClr val="000000"/>
                </a:solidFill>
              </a:rPr>
              <a:t>Kim </a:t>
            </a:r>
            <a:r>
              <a:rPr lang="en-US" sz="2000" i="1" dirty="0" err="1">
                <a:solidFill>
                  <a:srgbClr val="000000"/>
                </a:solidFill>
              </a:rPr>
              <a:t>oldin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musht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ko‘tarsa</a:t>
            </a:r>
            <a:r>
              <a:rPr lang="en-US" sz="2000" i="1" dirty="0">
                <a:solidFill>
                  <a:srgbClr val="000000"/>
                </a:solidFill>
              </a:rPr>
              <a:t>, u </a:t>
            </a:r>
            <a:r>
              <a:rPr lang="en-US" sz="2000" i="1" dirty="0" err="1" smtClean="0">
                <a:solidFill>
                  <a:srgbClr val="000000"/>
                </a:solidFill>
              </a:rPr>
              <a:t>ojiz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761" y="1421836"/>
            <a:ext cx="720080" cy="691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91593" y="1427310"/>
            <a:ext cx="720080" cy="6967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6"/>
            <a:endCxn id="5" idx="1"/>
          </p:cNvCxnSpPr>
          <p:nvPr/>
        </p:nvCxnSpPr>
        <p:spPr>
          <a:xfrm flipV="1">
            <a:off x="2411673" y="1767621"/>
            <a:ext cx="792088" cy="80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7" name="Левая круглая скобка 16"/>
          <p:cNvSpPr/>
          <p:nvPr/>
        </p:nvSpPr>
        <p:spPr>
          <a:xfrm rot="5400000">
            <a:off x="1963640" y="-290183"/>
            <a:ext cx="157983" cy="2034227"/>
          </a:xfrm>
          <a:prstGeom prst="leftBracke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 flipV="1">
            <a:off x="3095749" y="620461"/>
            <a:ext cx="504056" cy="315506"/>
          </a:xfrm>
          <a:prstGeom prst="bentUpArrow">
            <a:avLst/>
          </a:prstGeom>
          <a:solidFill>
            <a:srgbClr val="CC3399"/>
          </a:solidFill>
          <a:ln>
            <a:solidFill>
              <a:srgbClr val="CC3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61846" y="2412132"/>
            <a:ext cx="5401195" cy="400110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Oldin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musht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ko‘targan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ojiz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rot="16200000" flipH="1">
            <a:off x="575469" y="1512032"/>
            <a:ext cx="1188132" cy="612068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365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7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Bilib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oling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5629" y="1969753"/>
            <a:ext cx="720080" cy="691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3461" y="1975227"/>
            <a:ext cx="720080" cy="6967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cxnSp>
        <p:nvCxnSpPr>
          <p:cNvPr id="8" name="Прямая со стрелкой 7"/>
          <p:cNvCxnSpPr>
            <a:stCxn id="6" idx="6"/>
            <a:endCxn id="5" idx="1"/>
          </p:cNvCxnSpPr>
          <p:nvPr/>
        </p:nvCxnSpPr>
        <p:spPr>
          <a:xfrm flipV="1">
            <a:off x="1223541" y="2315538"/>
            <a:ext cx="792088" cy="80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2" name="Выноска-облако 1"/>
          <p:cNvSpPr/>
          <p:nvPr/>
        </p:nvSpPr>
        <p:spPr>
          <a:xfrm>
            <a:off x="863501" y="647936"/>
            <a:ext cx="1546346" cy="1044116"/>
          </a:xfrm>
          <a:prstGeom prst="cloudCallout">
            <a:avLst>
              <a:gd name="adj1" fmla="val -14877"/>
              <a:gd name="adj2" fmla="val 9337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-</a:t>
            </a:r>
            <a:r>
              <a:rPr lang="en-US" sz="2000" b="1" dirty="0" err="1" smtClean="0"/>
              <a:t>sa</a:t>
            </a:r>
            <a:endParaRPr lang="ru-RU" sz="2000" b="1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3455789" y="647936"/>
            <a:ext cx="1546346" cy="1044116"/>
          </a:xfrm>
          <a:prstGeom prst="cloudCallout">
            <a:avLst>
              <a:gd name="adj1" fmla="val -14877"/>
              <a:gd name="adj2" fmla="val 9337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-</a:t>
            </a:r>
            <a:r>
              <a:rPr lang="en-US" sz="2000" b="1" dirty="0" err="1" smtClean="0"/>
              <a:t>ki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23741" y="1980084"/>
            <a:ext cx="720080" cy="691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99833" y="1980084"/>
            <a:ext cx="720080" cy="6967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4" idx="2"/>
            <a:endCxn id="13" idx="3"/>
          </p:cNvCxnSpPr>
          <p:nvPr/>
        </p:nvCxnSpPr>
        <p:spPr>
          <a:xfrm flipH="1" flipV="1">
            <a:off x="3743821" y="2325869"/>
            <a:ext cx="856012" cy="261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75266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123-mashq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3" y="588122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kimga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ishonch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bildir</a:t>
            </a:r>
            <a:r>
              <a:rPr lang="en-US" sz="2000" b="1" dirty="0" err="1">
                <a:solidFill>
                  <a:srgbClr val="000000"/>
                </a:solidFill>
              </a:rPr>
              <a:t>sa</a:t>
            </a:r>
            <a:r>
              <a:rPr lang="en-US" sz="2000" dirty="0" err="1">
                <a:solidFill>
                  <a:srgbClr val="000000"/>
                </a:solidFill>
              </a:rPr>
              <a:t>ngiz</a:t>
            </a:r>
            <a:r>
              <a:rPr lang="en-US" sz="2000" dirty="0">
                <a:solidFill>
                  <a:srgbClr val="000000"/>
                </a:solidFill>
              </a:rPr>
              <a:t>, men </a:t>
            </a:r>
            <a:r>
              <a:rPr lang="en-US" sz="2000" dirty="0" err="1">
                <a:solidFill>
                  <a:srgbClr val="000000"/>
                </a:solidFill>
              </a:rPr>
              <a:t>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sherik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olishim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mumkin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1" y="1260004"/>
            <a:ext cx="620105" cy="808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5687" y="1296008"/>
            <a:ext cx="4338334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Men </a:t>
            </a:r>
            <a:r>
              <a:rPr lang="en-US" sz="2000" b="1" dirty="0" err="1" smtClean="0">
                <a:solidFill>
                  <a:srgbClr val="000000"/>
                </a:solidFill>
              </a:rPr>
              <a:t>kimni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sherik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olishim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mumkin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686" y="2448136"/>
            <a:ext cx="54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</a:rPr>
              <a:t>Siz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ishonch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bildirgan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odamni</a:t>
            </a:r>
            <a:r>
              <a:rPr lang="en-US" sz="2000" dirty="0" smtClean="0">
                <a:solidFill>
                  <a:srgbClr val="000000"/>
                </a:solidFill>
              </a:rPr>
              <a:t> men </a:t>
            </a:r>
            <a:r>
              <a:rPr lang="en-US" sz="2000" dirty="0" err="1" smtClean="0">
                <a:solidFill>
                  <a:srgbClr val="000000"/>
                </a:solidFill>
              </a:rPr>
              <a:t>sherik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olishim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mumkin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547577" y="2088096"/>
            <a:ext cx="2484276" cy="451905"/>
          </a:xfrm>
          <a:prstGeom prst="downArrowCallout">
            <a:avLst>
              <a:gd name="adj1" fmla="val 84127"/>
              <a:gd name="adj2" fmla="val 84726"/>
              <a:gd name="adj3" fmla="val 23012"/>
              <a:gd name="adj4" fmla="val 66427"/>
            </a:avLst>
          </a:prstGeom>
          <a:solidFill>
            <a:srgbClr val="66FF6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Sodda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 animBg="1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156488</TotalTime>
  <Words>567</Words>
  <Application>Microsoft Office PowerPoint</Application>
  <PresentationFormat>Произвольный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Berilgan topshiriqni tekshirish</vt:lpstr>
      <vt:lpstr>Bilib oling!</vt:lpstr>
      <vt:lpstr>Bilib oling!</vt:lpstr>
      <vt:lpstr>Bilib oling!</vt:lpstr>
      <vt:lpstr>Bilib oling!</vt:lpstr>
      <vt:lpstr>Bilib oling!</vt:lpstr>
      <vt:lpstr>123-mashq</vt:lpstr>
      <vt:lpstr>123-mashq</vt:lpstr>
      <vt:lpstr>123-mashq</vt:lpstr>
      <vt:lpstr>125-mashq</vt:lpstr>
      <vt:lpstr>125-mashq</vt:lpstr>
      <vt:lpstr>126-mashq</vt:lpstr>
      <vt:lpstr>Qo‘shma gapga aylantiring</vt:lpstr>
      <vt:lpstr>Qo‘shma gapga aylantiring</vt:lpstr>
      <vt:lpstr>Savol va topshiriqlar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2150</cp:revision>
  <dcterms:created xsi:type="dcterms:W3CDTF">2014-10-08T23:03:32Z</dcterms:created>
  <dcterms:modified xsi:type="dcterms:W3CDTF">2021-03-09T18:04:53Z</dcterms:modified>
</cp:coreProperties>
</file>