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1"/>
  </p:notesMasterIdLst>
  <p:sldIdLst>
    <p:sldId id="1414" r:id="rId11"/>
    <p:sldId id="1550" r:id="rId12"/>
    <p:sldId id="1688" r:id="rId13"/>
    <p:sldId id="1689" r:id="rId14"/>
    <p:sldId id="1690" r:id="rId15"/>
    <p:sldId id="1691" r:id="rId16"/>
    <p:sldId id="1676" r:id="rId17"/>
    <p:sldId id="1692" r:id="rId18"/>
    <p:sldId id="1693" r:id="rId19"/>
    <p:sldId id="1697" r:id="rId20"/>
    <p:sldId id="1694" r:id="rId21"/>
    <p:sldId id="1695" r:id="rId22"/>
    <p:sldId id="1696" r:id="rId23"/>
    <p:sldId id="1683" r:id="rId24"/>
    <p:sldId id="1698" r:id="rId25"/>
    <p:sldId id="1699" r:id="rId26"/>
    <p:sldId id="1686" r:id="rId27"/>
    <p:sldId id="1700" r:id="rId28"/>
    <p:sldId id="1607" r:id="rId29"/>
    <p:sldId id="1616" r:id="rId30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550"/>
            <p14:sldId id="1688"/>
            <p14:sldId id="1689"/>
            <p14:sldId id="1690"/>
            <p14:sldId id="1691"/>
            <p14:sldId id="1676"/>
            <p14:sldId id="1692"/>
            <p14:sldId id="1693"/>
            <p14:sldId id="1697"/>
            <p14:sldId id="1694"/>
            <p14:sldId id="1695"/>
            <p14:sldId id="1696"/>
            <p14:sldId id="1683"/>
            <p14:sldId id="1698"/>
            <p14:sldId id="1699"/>
            <p14:sldId id="1686"/>
            <p14:sldId id="1700"/>
            <p14:sldId id="1607"/>
            <p14:sldId id="161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00FF00"/>
    <a:srgbClr val="FFFF99"/>
    <a:srgbClr val="66FF66"/>
    <a:srgbClr val="CC3399"/>
    <a:srgbClr val="990099"/>
    <a:srgbClr val="99FF66"/>
    <a:srgbClr val="FF8FFF"/>
    <a:srgbClr val="8F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31607" y="1182040"/>
            <a:ext cx="3692662" cy="1122080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 algn="ctr">
              <a:spcAft>
                <a:spcPts val="1200"/>
              </a:spcAft>
            </a:pPr>
            <a:r>
              <a:rPr lang="nn-NO" sz="2400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Nisbiy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so‘zli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ergashgan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qo‘shma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gaplar</a:t>
            </a:r>
            <a:endParaRPr lang="nn-NO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38214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68" y="1245561"/>
            <a:ext cx="142252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615899" y="2393548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81756" y="645947"/>
            <a:ext cx="936104" cy="93610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Nisbiy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so‘zli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03561" y="645947"/>
            <a:ext cx="972108" cy="93610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5" idx="6"/>
            <a:endCxn id="6" idx="1"/>
          </p:cNvCxnSpPr>
          <p:nvPr/>
        </p:nvCxnSpPr>
        <p:spPr>
          <a:xfrm flipV="1">
            <a:off x="2375669" y="1113999"/>
            <a:ext cx="906087" cy="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424" y="1627012"/>
            <a:ext cx="54260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dirty="0" smtClean="0">
                <a:solidFill>
                  <a:srgbClr val="000000"/>
                </a:solidFill>
              </a:rPr>
              <a:t>    </a:t>
            </a:r>
            <a:r>
              <a:rPr lang="en-US" sz="1900" dirty="0" err="1" smtClean="0">
                <a:solidFill>
                  <a:srgbClr val="000000"/>
                </a:solidFill>
              </a:rPr>
              <a:t>Nisbiy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so‘zli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ergashgan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qo‘shma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gaplar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u="sng" dirty="0" err="1" smtClean="0">
                <a:solidFill>
                  <a:srgbClr val="002060"/>
                </a:solidFill>
              </a:rPr>
              <a:t>havola</a:t>
            </a:r>
            <a:r>
              <a:rPr lang="en-US" sz="1900" u="sng" dirty="0" smtClean="0">
                <a:solidFill>
                  <a:srgbClr val="002060"/>
                </a:solidFill>
              </a:rPr>
              <a:t> </a:t>
            </a:r>
            <a:r>
              <a:rPr lang="en-US" sz="1900" u="sng" dirty="0" err="1" smtClean="0">
                <a:solidFill>
                  <a:srgbClr val="002060"/>
                </a:solidFill>
              </a:rPr>
              <a:t>bo‘lakli</a:t>
            </a:r>
            <a:r>
              <a:rPr lang="en-US" sz="1900" u="sng" dirty="0" smtClean="0">
                <a:solidFill>
                  <a:srgbClr val="002060"/>
                </a:solidFill>
              </a:rPr>
              <a:t> </a:t>
            </a:r>
            <a:r>
              <a:rPr lang="en-US" sz="1900" u="sng" dirty="0" err="1" smtClean="0">
                <a:solidFill>
                  <a:srgbClr val="002060"/>
                </a:solidFill>
              </a:rPr>
              <a:t>qo‘shma</a:t>
            </a:r>
            <a:r>
              <a:rPr lang="en-US" sz="1900" u="sng" dirty="0" smtClean="0">
                <a:solidFill>
                  <a:srgbClr val="002060"/>
                </a:solidFill>
              </a:rPr>
              <a:t> </a:t>
            </a:r>
            <a:r>
              <a:rPr lang="en-US" sz="1900" u="sng" dirty="0" err="1" smtClean="0">
                <a:solidFill>
                  <a:srgbClr val="002060"/>
                </a:solidFill>
              </a:rPr>
              <a:t>gaplar</a:t>
            </a:r>
            <a:r>
              <a:rPr lang="en-US" sz="1900" dirty="0" smtClean="0">
                <a:solidFill>
                  <a:srgbClr val="000000"/>
                </a:solidFill>
              </a:rPr>
              <a:t> deb ham </a:t>
            </a:r>
            <a:r>
              <a:rPr lang="en-US" sz="1900" dirty="0" err="1" smtClean="0">
                <a:solidFill>
                  <a:srgbClr val="000000"/>
                </a:solidFill>
              </a:rPr>
              <a:t>ataladi</a:t>
            </a:r>
            <a:r>
              <a:rPr lang="en-US" sz="1900" dirty="0" smtClean="0">
                <a:solidFill>
                  <a:srgbClr val="000000"/>
                </a:solidFill>
              </a:rPr>
              <a:t>.</a:t>
            </a:r>
            <a:endParaRPr lang="ru-RU" sz="19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425" y="2412132"/>
            <a:ext cx="5426021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b="1" dirty="0" err="1" smtClean="0">
                <a:solidFill>
                  <a:srgbClr val="000000"/>
                </a:solidFill>
              </a:rPr>
              <a:t>Kimning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himmati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baland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uning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qadr-qimmati</a:t>
            </a:r>
            <a:r>
              <a:rPr lang="en-US" sz="2000" dirty="0" smtClean="0">
                <a:solidFill>
                  <a:srgbClr val="000000"/>
                </a:solidFill>
              </a:rPr>
              <a:t> ham </a:t>
            </a:r>
            <a:r>
              <a:rPr lang="en-US" sz="2000" dirty="0" err="1" smtClean="0">
                <a:solidFill>
                  <a:srgbClr val="000000"/>
                </a:solidFill>
              </a:rPr>
              <a:t>baland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7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 animBg="1"/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81756" y="645947"/>
            <a:ext cx="936104" cy="93610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Nisbiy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so‘zli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03561" y="645947"/>
            <a:ext cx="972108" cy="93610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5" idx="6"/>
            <a:endCxn id="6" idx="1"/>
          </p:cNvCxnSpPr>
          <p:nvPr/>
        </p:nvCxnSpPr>
        <p:spPr>
          <a:xfrm flipV="1">
            <a:off x="2375669" y="1113999"/>
            <a:ext cx="906087" cy="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425" y="1692052"/>
            <a:ext cx="5426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Kim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harakat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qilsa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b="1" dirty="0">
                <a:solidFill>
                  <a:srgbClr val="000000"/>
                </a:solidFill>
              </a:rPr>
              <a:t>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baraka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topadi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761" y="1821389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‗‗‗‗‗‗‗‗‗‗‗‗‗‗‗‗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3600" y="1857232"/>
            <a:ext cx="425116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___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42706" y="2088096"/>
            <a:ext cx="381035" cy="39604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Блок-схема: альтернативный процесс 12"/>
          <p:cNvSpPr/>
          <p:nvPr/>
        </p:nvSpPr>
        <p:spPr>
          <a:xfrm>
            <a:off x="887855" y="2491683"/>
            <a:ext cx="4080101" cy="460509"/>
          </a:xfrm>
          <a:prstGeom prst="flowChartAlternateProcess">
            <a:avLst/>
          </a:prstGeom>
          <a:ln>
            <a:solidFill>
              <a:srgbClr val="00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 smtClean="0"/>
              <a:t>Ega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ergash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gapli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qo‘shma</a:t>
            </a:r>
            <a:r>
              <a:rPr lang="en-US" sz="1800" b="1" i="1" dirty="0" smtClean="0"/>
              <a:t> gap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34932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 animBg="1"/>
      <p:bldP spid="2" grpId="0"/>
      <p:bldP spid="4" grpId="0"/>
      <p:bldP spid="8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81756" y="645947"/>
            <a:ext cx="936104" cy="93610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Nisbiy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so‘zli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03561" y="645947"/>
            <a:ext cx="972108" cy="93610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5" idx="6"/>
            <a:endCxn id="6" idx="1"/>
          </p:cNvCxnSpPr>
          <p:nvPr/>
        </p:nvCxnSpPr>
        <p:spPr>
          <a:xfrm flipV="1">
            <a:off x="2375669" y="1113999"/>
            <a:ext cx="906087" cy="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424" y="1620044"/>
            <a:ext cx="543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</a:rPr>
              <a:t>Kimning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ko‘ngli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ochiq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uning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el </a:t>
            </a:r>
            <a:r>
              <a:rPr lang="en-US" sz="2000" dirty="0" err="1">
                <a:solidFill>
                  <a:srgbClr val="000000"/>
                </a:solidFill>
              </a:rPr>
              <a:t>o</a:t>
            </a:r>
            <a:r>
              <a:rPr lang="en-US" sz="2000" dirty="0" err="1" smtClean="0">
                <a:solidFill>
                  <a:srgbClr val="000000"/>
                </a:solidFill>
              </a:rPr>
              <a:t>‘rtasidagi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martabasi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ulug</a:t>
            </a:r>
            <a:r>
              <a:rPr lang="en-US" sz="2000" dirty="0">
                <a:solidFill>
                  <a:srgbClr val="000000"/>
                </a:solidFill>
              </a:rPr>
              <a:t>‘ </a:t>
            </a:r>
            <a:r>
              <a:rPr lang="en-US" sz="2000" dirty="0" err="1">
                <a:solidFill>
                  <a:srgbClr val="000000"/>
                </a:solidFill>
              </a:rPr>
              <a:t>bo‘ladi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441" y="2109582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⁓⁓⁓⁓⁓⁓⁓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223541" y="2327516"/>
            <a:ext cx="396044" cy="26463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Блок-схема: альтернативный процесс 12"/>
          <p:cNvSpPr/>
          <p:nvPr/>
        </p:nvSpPr>
        <p:spPr>
          <a:xfrm>
            <a:off x="647477" y="2599695"/>
            <a:ext cx="4428492" cy="460509"/>
          </a:xfrm>
          <a:prstGeom prst="flowChartAlternateProcess">
            <a:avLst/>
          </a:prstGeom>
          <a:ln>
            <a:solidFill>
              <a:srgbClr val="9900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 smtClean="0"/>
              <a:t>Aniqlovchi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ergash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gapli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qo‘shma</a:t>
            </a:r>
            <a:r>
              <a:rPr lang="en-US" sz="1800" b="1" i="1" dirty="0" smtClean="0"/>
              <a:t> gap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40749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 animBg="1"/>
      <p:bldP spid="2" grpId="0"/>
      <p:bldP spid="4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81756" y="645947"/>
            <a:ext cx="936104" cy="93610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Nisbiy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so‘zli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03561" y="645947"/>
            <a:ext cx="972108" cy="93610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5" idx="6"/>
            <a:endCxn id="6" idx="1"/>
          </p:cNvCxnSpPr>
          <p:nvPr/>
        </p:nvCxnSpPr>
        <p:spPr>
          <a:xfrm flipV="1">
            <a:off x="2375669" y="1113999"/>
            <a:ext cx="906087" cy="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424" y="1620044"/>
            <a:ext cx="543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Kim </a:t>
            </a:r>
            <a:r>
              <a:rPr lang="en-US" sz="2000" dirty="0" err="1" smtClean="0">
                <a:solidFill>
                  <a:srgbClr val="000000"/>
                </a:solidFill>
              </a:rPr>
              <a:t>musobaqada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g‘olib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yutuq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o‘shaniki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727597" y="2296357"/>
            <a:ext cx="444726" cy="30333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Блок-схема: альтернативный процесс 12"/>
          <p:cNvSpPr/>
          <p:nvPr/>
        </p:nvSpPr>
        <p:spPr>
          <a:xfrm>
            <a:off x="647477" y="2599695"/>
            <a:ext cx="4428492" cy="460509"/>
          </a:xfrm>
          <a:prstGeom prst="flowChartAlternateProcess">
            <a:avLst/>
          </a:prstGeom>
          <a:ln>
            <a:solidFill>
              <a:srgbClr val="CC33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 smtClean="0"/>
              <a:t>Kesim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ergash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gapli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qo‘shma</a:t>
            </a:r>
            <a:r>
              <a:rPr lang="en-US" sz="1800" b="1" i="1" dirty="0" smtClean="0"/>
              <a:t> gap</a:t>
            </a:r>
            <a:endParaRPr lang="ru-RU" sz="18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59645" y="203757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‗‗‗‗‗‗‗‗‗‗‗‗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 animBg="1"/>
      <p:bldP spid="2" grpId="0"/>
      <p:bldP spid="1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118-mashq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613673"/>
            <a:ext cx="5508610" cy="1015663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1. </a:t>
            </a:r>
            <a:r>
              <a:rPr lang="en-US" sz="2000" dirty="0" err="1" smtClean="0">
                <a:solidFill>
                  <a:srgbClr val="000000"/>
                </a:solidFill>
              </a:rPr>
              <a:t>Siz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Hindistonda</a:t>
            </a:r>
            <a:r>
              <a:rPr lang="en-US" sz="2000" dirty="0" smtClean="0">
                <a:solidFill>
                  <a:srgbClr val="000000"/>
                </a:solidFill>
              </a:rPr>
              <a:t>          </a:t>
            </a:r>
            <a:r>
              <a:rPr lang="en-US" sz="2000" dirty="0" err="1" smtClean="0">
                <a:solidFill>
                  <a:srgbClr val="000000"/>
                </a:solidFill>
              </a:rPr>
              <a:t>ko‘rgan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bo‘lsangiz</a:t>
            </a:r>
            <a:r>
              <a:rPr lang="en-US" sz="2000" dirty="0" smtClean="0">
                <a:solidFill>
                  <a:srgbClr val="000000"/>
                </a:solidFill>
              </a:rPr>
              <a:t>, 		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hammasini</a:t>
            </a:r>
            <a:r>
              <a:rPr lang="en-US" sz="2000" dirty="0" smtClean="0">
                <a:solidFill>
                  <a:srgbClr val="000000"/>
                </a:solidFill>
              </a:rPr>
              <a:t> jam </a:t>
            </a:r>
            <a:r>
              <a:rPr lang="en-US" sz="2000" dirty="0" err="1">
                <a:solidFill>
                  <a:srgbClr val="000000"/>
                </a:solidFill>
              </a:rPr>
              <a:t>etib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kitob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yozmog‘ingiz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darkor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6386" y="613673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neniki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29865" y="918420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shularning</a:t>
            </a:r>
            <a:endParaRPr lang="ru-RU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43421" y="1800064"/>
            <a:ext cx="5508610" cy="1323439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Qalandarov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yugurdagini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dirty="0" err="1" smtClean="0">
                <a:solidFill>
                  <a:srgbClr val="000000"/>
                </a:solidFill>
              </a:rPr>
              <a:t>Eshon</a:t>
            </a:r>
            <a:r>
              <a:rPr lang="en-US" sz="2000" dirty="0">
                <a:solidFill>
                  <a:srgbClr val="000000"/>
                </a:solidFill>
              </a:rPr>
              <a:t>, hoy</a:t>
            </a:r>
            <a:r>
              <a:rPr lang="en-US" sz="2000" dirty="0" smtClean="0">
                <a:solidFill>
                  <a:srgbClr val="000000"/>
                </a:solidFill>
              </a:rPr>
              <a:t>!” </a:t>
            </a:r>
            <a:r>
              <a:rPr lang="en-US" sz="2000" dirty="0">
                <a:solidFill>
                  <a:srgbClr val="000000"/>
                </a:solidFill>
              </a:rPr>
              <a:t>deb </a:t>
            </a:r>
            <a:r>
              <a:rPr lang="en-US" sz="2000" dirty="0" err="1">
                <a:solidFill>
                  <a:srgbClr val="000000"/>
                </a:solidFill>
              </a:rPr>
              <a:t>chaqirganda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Saida</a:t>
            </a:r>
            <a:r>
              <a:rPr lang="en-US" sz="2000" dirty="0" smtClean="0">
                <a:solidFill>
                  <a:srgbClr val="000000"/>
                </a:solidFill>
              </a:rPr>
              <a:t>            </a:t>
            </a:r>
            <a:r>
              <a:rPr lang="en-US" sz="2000" dirty="0" err="1" smtClean="0">
                <a:solidFill>
                  <a:srgbClr val="000000"/>
                </a:solidFill>
              </a:rPr>
              <a:t>xursand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hujrani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ko‘rib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              </a:t>
            </a:r>
            <a:r>
              <a:rPr lang="en-US" sz="2000" dirty="0" err="1" smtClean="0">
                <a:solidFill>
                  <a:srgbClr val="000000"/>
                </a:solidFill>
              </a:rPr>
              <a:t>ta’bi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tirriq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680" y="2108661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qanchalik</a:t>
            </a:r>
            <a:endParaRPr lang="ru-RU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2705721" y="2408066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shunchalik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809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119-mashq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425" y="613673"/>
            <a:ext cx="5436604" cy="707886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1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smtClean="0">
                <a:solidFill>
                  <a:srgbClr val="000000"/>
                </a:solidFill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</a:rPr>
              <a:t>chaqqon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harakat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qilsa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yutuq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	         </a:t>
            </a:r>
            <a:r>
              <a:rPr lang="en-US" sz="2000" dirty="0" err="1" smtClean="0">
                <a:solidFill>
                  <a:srgbClr val="000000"/>
                </a:solidFill>
              </a:rPr>
              <a:t>bo‘ladi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422" y="921449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o‘shaniki</a:t>
            </a:r>
            <a:endParaRPr lang="ru-RU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91493" y="61193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Kim</a:t>
            </a:r>
            <a:endParaRPr lang="ru-RU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67400" y="967906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‗‗‗‗‗‗‗‗‗‗‗‗‗‗‗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Выноска со стрелкой вверх 1"/>
          <p:cNvSpPr/>
          <p:nvPr/>
        </p:nvSpPr>
        <p:spPr>
          <a:xfrm>
            <a:off x="791493" y="1461728"/>
            <a:ext cx="3996444" cy="914400"/>
          </a:xfrm>
          <a:prstGeom prst="upArrowCallout">
            <a:avLst>
              <a:gd name="adj1" fmla="val 98381"/>
              <a:gd name="adj2" fmla="val 132194"/>
              <a:gd name="adj3" fmla="val 25000"/>
              <a:gd name="adj4" fmla="val 64977"/>
            </a:avLst>
          </a:prstGeom>
          <a:solidFill>
            <a:srgbClr val="66FF6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/>
              <a:t>Kesim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ergash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gapli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qo‘shma</a:t>
            </a:r>
            <a:r>
              <a:rPr lang="en-US" sz="2000" i="1" dirty="0" smtClean="0"/>
              <a:t> gap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681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119-mashq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425" y="613673"/>
            <a:ext cx="5436604" cy="707886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Sen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birodaringni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            </a:t>
            </a:r>
            <a:r>
              <a:rPr lang="en-US" sz="2000" dirty="0" err="1" smtClean="0">
                <a:solidFill>
                  <a:srgbClr val="000000"/>
                </a:solidFill>
              </a:rPr>
              <a:t>yaxshi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ko‘rsang</a:t>
            </a:r>
            <a:r>
              <a:rPr lang="en-US" sz="2000" dirty="0">
                <a:solidFill>
                  <a:srgbClr val="000000"/>
                </a:solidFill>
              </a:rPr>
              <a:t>,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Tangri</a:t>
            </a:r>
            <a:r>
              <a:rPr lang="en-US" sz="2000" dirty="0">
                <a:solidFill>
                  <a:srgbClr val="000000"/>
                </a:solidFill>
              </a:rPr>
              <a:t> ham </a:t>
            </a:r>
            <a:r>
              <a:rPr lang="en-US" sz="2000" dirty="0" err="1">
                <a:solidFill>
                  <a:srgbClr val="000000"/>
                </a:solidFill>
              </a:rPr>
              <a:t>seni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                </a:t>
            </a:r>
            <a:r>
              <a:rPr lang="en-US" sz="2000" dirty="0" err="1" smtClean="0">
                <a:solidFill>
                  <a:srgbClr val="000000"/>
                </a:solidFill>
              </a:rPr>
              <a:t>yaxshi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ko‘radi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3641" y="91842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shunchalik</a:t>
            </a:r>
            <a:endParaRPr lang="ru-RU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2411673" y="613673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qanchalik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ru-RU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096733" y="100391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……………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Выноска со стрелкой вверх 1"/>
          <p:cNvSpPr/>
          <p:nvPr/>
        </p:nvSpPr>
        <p:spPr>
          <a:xfrm>
            <a:off x="791493" y="1497732"/>
            <a:ext cx="3996444" cy="914400"/>
          </a:xfrm>
          <a:prstGeom prst="upArrowCallout">
            <a:avLst>
              <a:gd name="adj1" fmla="val 98381"/>
              <a:gd name="adj2" fmla="val 132194"/>
              <a:gd name="adj3" fmla="val 25000"/>
              <a:gd name="adj4" fmla="val 6497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Hol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6208" y="967906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‗‗‗‗‗‗‗‗‗‗‗‗‗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8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120-mashq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613673"/>
            <a:ext cx="5472607" cy="707886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1. </a:t>
            </a:r>
            <a:r>
              <a:rPr lang="en-US" sz="2000" dirty="0" err="1" smtClean="0">
                <a:solidFill>
                  <a:srgbClr val="000000"/>
                </a:solidFill>
              </a:rPr>
              <a:t>Kimning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aqli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ayblari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yashirin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do‘stlari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2843721" y="1406929"/>
            <a:ext cx="432048" cy="753175"/>
          </a:xfrm>
          <a:prstGeom prst="curved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087637" y="1406929"/>
            <a:ext cx="432048" cy="753175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421" y="2232112"/>
            <a:ext cx="5472607" cy="707886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00FF"/>
                </a:solidFill>
              </a:rPr>
              <a:t>Aqli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ko‘p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bo‘lgan</a:t>
            </a:r>
            <a:r>
              <a:rPr lang="en-US" sz="2000" dirty="0" err="1" smtClean="0">
                <a:solidFill>
                  <a:srgbClr val="000000"/>
                </a:solidFill>
              </a:rPr>
              <a:t>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ayblari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yashirin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do‘stlari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283881" y="1477192"/>
            <a:ext cx="914400" cy="612648"/>
          </a:xfrm>
          <a:prstGeom prst="wedgeRoundRectCallout">
            <a:avLst>
              <a:gd name="adj1" fmla="val -146732"/>
              <a:gd name="adj2" fmla="val -140442"/>
              <a:gd name="adj3" fmla="val 16667"/>
            </a:avLst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uning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5293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120-mashq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613673"/>
            <a:ext cx="5472607" cy="707886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rgbClr val="000000"/>
                </a:solidFill>
              </a:rPr>
              <a:t>2. Kimki </a:t>
            </a:r>
            <a:r>
              <a:rPr lang="es-ES" sz="2000" dirty="0">
                <a:solidFill>
                  <a:srgbClr val="000000"/>
                </a:solidFill>
              </a:rPr>
              <a:t>shoshilmay, aql-u tadbir bilan ish tutsa, </a:t>
            </a:r>
            <a:r>
              <a:rPr lang="es-ES" sz="2000" dirty="0" smtClean="0">
                <a:solidFill>
                  <a:srgbClr val="000000"/>
                </a:solidFill>
              </a:rPr>
              <a:t>u </a:t>
            </a:r>
            <a:r>
              <a:rPr lang="en-US" sz="2000" dirty="0" err="1" smtClean="0">
                <a:solidFill>
                  <a:srgbClr val="000000"/>
                </a:solidFill>
              </a:rPr>
              <a:t>o‘z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maqsadlariga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erishadi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2843721" y="1406929"/>
            <a:ext cx="432048" cy="753175"/>
          </a:xfrm>
          <a:prstGeom prst="curvedLeftArrow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087637" y="1406929"/>
            <a:ext cx="432048" cy="753175"/>
          </a:xfrm>
          <a:prstGeom prst="curvedRightArrow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421" y="2232112"/>
            <a:ext cx="5472607" cy="707886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0000FF"/>
                </a:solidFill>
              </a:rPr>
              <a:t>Shoshilmay</a:t>
            </a:r>
            <a:r>
              <a:rPr lang="es-ES" sz="2000" b="1" dirty="0">
                <a:solidFill>
                  <a:srgbClr val="0000FF"/>
                </a:solidFill>
              </a:rPr>
              <a:t>, aql-u tadbir bilan ish </a:t>
            </a:r>
            <a:r>
              <a:rPr lang="es-ES" sz="2000" b="1" dirty="0" smtClean="0">
                <a:solidFill>
                  <a:srgbClr val="0000FF"/>
                </a:solidFill>
              </a:rPr>
              <a:t>tutgan odam</a:t>
            </a:r>
            <a:r>
              <a:rPr lang="es-E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maqsadlariga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erishadi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Овальная выноска 1"/>
          <p:cNvSpPr/>
          <p:nvPr/>
        </p:nvSpPr>
        <p:spPr>
          <a:xfrm>
            <a:off x="395449" y="1477192"/>
            <a:ext cx="1296144" cy="612648"/>
          </a:xfrm>
          <a:prstGeom prst="wedgeEllipseCallout">
            <a:avLst>
              <a:gd name="adj1" fmla="val 63911"/>
              <a:gd name="adj2" fmla="val -5668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Kimki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3707817" y="1477192"/>
            <a:ext cx="1296144" cy="612648"/>
          </a:xfrm>
          <a:prstGeom prst="wedgeEllipseCallout">
            <a:avLst>
              <a:gd name="adj1" fmla="val -61451"/>
              <a:gd name="adj2" fmla="val -6313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92966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9" grpId="0" animBg="1"/>
      <p:bldP spid="10" grpId="0" animBg="1"/>
      <p:bldP spid="2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Savollar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25" y="539924"/>
            <a:ext cx="5400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1. </a:t>
            </a:r>
            <a:r>
              <a:rPr lang="en-US" sz="1800" i="1" dirty="0" err="1" smtClean="0">
                <a:solidFill>
                  <a:srgbClr val="000000"/>
                </a:solidFill>
              </a:rPr>
              <a:t>Qanday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gaplarga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nisbiy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so‘zli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ergashgan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qo‘shma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gaplar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deyiladi</a:t>
            </a:r>
            <a:r>
              <a:rPr lang="en-US" sz="1800" i="1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1800" i="1" dirty="0">
                <a:solidFill>
                  <a:srgbClr val="000000"/>
                </a:solidFill>
              </a:rPr>
              <a:t>2. </a:t>
            </a:r>
            <a:r>
              <a:rPr lang="en-US" sz="1800" i="1" dirty="0" err="1">
                <a:solidFill>
                  <a:srgbClr val="000000"/>
                </a:solidFill>
              </a:rPr>
              <a:t>Qo‘shma</a:t>
            </a:r>
            <a:r>
              <a:rPr lang="en-US" sz="1800" i="1" dirty="0">
                <a:solidFill>
                  <a:srgbClr val="000000"/>
                </a:solidFill>
              </a:rPr>
              <a:t> gap </a:t>
            </a:r>
            <a:r>
              <a:rPr lang="en-US" sz="1800" i="1" dirty="0" err="1">
                <a:solidFill>
                  <a:srgbClr val="000000"/>
                </a:solidFill>
              </a:rPr>
              <a:t>tarkibidagi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qanday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so‘zlar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nisbiy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so‘zlar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sanaladi</a:t>
            </a:r>
            <a:r>
              <a:rPr lang="en-US" sz="1800" i="1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1800" i="1" dirty="0">
                <a:solidFill>
                  <a:srgbClr val="000000"/>
                </a:solidFill>
              </a:rPr>
              <a:t>3. </a:t>
            </a:r>
            <a:r>
              <a:rPr lang="en-US" sz="1800" i="1" dirty="0" err="1">
                <a:solidFill>
                  <a:srgbClr val="000000"/>
                </a:solidFill>
              </a:rPr>
              <a:t>Nisbiy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so‘zli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ergashgan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qo‘shma</a:t>
            </a:r>
            <a:r>
              <a:rPr lang="en-US" sz="1800" i="1" dirty="0">
                <a:solidFill>
                  <a:srgbClr val="000000"/>
                </a:solidFill>
              </a:rPr>
              <a:t> gap </a:t>
            </a:r>
            <a:r>
              <a:rPr lang="en-US" sz="1800" i="1" dirty="0" err="1">
                <a:solidFill>
                  <a:srgbClr val="000000"/>
                </a:solidFill>
              </a:rPr>
              <a:t>qismlari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qanday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tinish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belgisi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bilan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ajratib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yoziladi</a:t>
            </a:r>
            <a:r>
              <a:rPr lang="en-US" sz="1800" i="1" dirty="0">
                <a:solidFill>
                  <a:srgbClr val="000000"/>
                </a:solidFill>
              </a:rPr>
              <a:t>?</a:t>
            </a:r>
          </a:p>
          <a:p>
            <a:pPr algn="just"/>
            <a:endParaRPr lang="en-US" sz="1800" i="1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89" y="2232112"/>
            <a:ext cx="828092" cy="91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Mustahkamlash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9445" y="575928"/>
            <a:ext cx="482453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   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Shuni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angladimki</a:t>
            </a:r>
            <a:r>
              <a:rPr lang="en-US" sz="2000" b="1" i="1" dirty="0" smtClean="0">
                <a:solidFill>
                  <a:srgbClr val="002060"/>
                </a:solidFill>
              </a:rPr>
              <a:t>,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inson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qobiliyati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cheksiz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ekan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66" y="1584040"/>
            <a:ext cx="566487" cy="826457"/>
          </a:xfrm>
          <a:prstGeom prst="rect">
            <a:avLst/>
          </a:prstGeom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575469" y="2592152"/>
            <a:ext cx="4644516" cy="410344"/>
          </a:xfrm>
          <a:prstGeom prst="round2SameRect">
            <a:avLst/>
          </a:prstGeom>
          <a:ln>
            <a:solidFill>
              <a:srgbClr val="9900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To‘ldiruvchi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ergash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gapli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qo‘shma</a:t>
            </a:r>
            <a:r>
              <a:rPr lang="en-US" sz="1800" b="1" dirty="0" smtClean="0"/>
              <a:t> gap</a:t>
            </a:r>
            <a:endParaRPr lang="ru-RU" sz="18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079525" y="1055258"/>
            <a:ext cx="324036" cy="576064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430" y="1685098"/>
            <a:ext cx="2016225" cy="54701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Nimani</a:t>
            </a:r>
            <a:r>
              <a:rPr lang="en-US" sz="1800" dirty="0" smtClean="0"/>
              <a:t> </a:t>
            </a:r>
            <a:r>
              <a:rPr lang="en-US" sz="1800" dirty="0" err="1" smtClean="0"/>
              <a:t>angladim</a:t>
            </a:r>
            <a:r>
              <a:rPr lang="en-US" sz="1800" dirty="0" smtClean="0"/>
              <a:t>?</a:t>
            </a:r>
            <a:endParaRPr lang="ru-RU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220606" y="189878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- - - - - -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921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4" grpId="0" animBg="1"/>
      <p:bldP spid="5" grpId="0" animBg="1"/>
      <p:bldP spid="6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5" y="585798"/>
            <a:ext cx="5436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smtClean="0">
                <a:solidFill>
                  <a:srgbClr val="000000"/>
                </a:solidFill>
              </a:rPr>
              <a:t>     122-mashq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Nisbiy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so‘zli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qo‘shma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gaplarni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ko‘chiring</a:t>
            </a:r>
            <a:r>
              <a:rPr lang="en-US" sz="1800" dirty="0" smtClean="0">
                <a:solidFill>
                  <a:srgbClr val="000000"/>
                </a:solidFill>
              </a:rPr>
              <a:t>. Bosh </a:t>
            </a:r>
            <a:r>
              <a:rPr lang="en-US" sz="1800" dirty="0">
                <a:solidFill>
                  <a:srgbClr val="000000"/>
                </a:solidFill>
              </a:rPr>
              <a:t>gap </a:t>
            </a:r>
            <a:r>
              <a:rPr lang="en-US" sz="1800" dirty="0" err="1">
                <a:solidFill>
                  <a:srgbClr val="000000"/>
                </a:solidFill>
              </a:rPr>
              <a:t>tarkibidagi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nisbatlanayotgan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olmoshning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qaysi</a:t>
            </a:r>
            <a:r>
              <a:rPr lang="en-US" sz="1800" dirty="0">
                <a:solidFill>
                  <a:srgbClr val="000000"/>
                </a:solidFill>
              </a:rPr>
              <a:t> gap </a:t>
            </a:r>
            <a:r>
              <a:rPr lang="en-US" sz="1800" dirty="0" err="1" smtClean="0">
                <a:solidFill>
                  <a:srgbClr val="000000"/>
                </a:solidFill>
              </a:rPr>
              <a:t>bo‘lagi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vazifasida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kelayotganini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shunga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ko‘ra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ergash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gapning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turini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ayting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20" y="1720749"/>
            <a:ext cx="2219121" cy="142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Mustahkamlash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9445" y="539924"/>
            <a:ext cx="482453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 i="1" dirty="0" err="1" smtClean="0">
                <a:solidFill>
                  <a:srgbClr val="990099"/>
                </a:solidFill>
              </a:rPr>
              <a:t>Shunisi</a:t>
            </a:r>
            <a:r>
              <a:rPr lang="en-US" sz="2000" b="1" i="1" dirty="0" smtClean="0">
                <a:solidFill>
                  <a:srgbClr val="990099"/>
                </a:solidFill>
              </a:rPr>
              <a:t> </a:t>
            </a:r>
            <a:r>
              <a:rPr lang="en-US" sz="2000" b="1" i="1" dirty="0" err="1" smtClean="0">
                <a:solidFill>
                  <a:srgbClr val="990099"/>
                </a:solidFill>
              </a:rPr>
              <a:t>ayonki</a:t>
            </a:r>
            <a:r>
              <a:rPr lang="en-US" sz="2000" b="1" i="1" dirty="0" smtClean="0">
                <a:solidFill>
                  <a:srgbClr val="990099"/>
                </a:solidFill>
              </a:rPr>
              <a:t>, </a:t>
            </a:r>
            <a:r>
              <a:rPr lang="en-US" sz="2000" b="1" i="1" dirty="0" err="1" smtClean="0">
                <a:solidFill>
                  <a:srgbClr val="990099"/>
                </a:solidFill>
              </a:rPr>
              <a:t>kitobsiz</a:t>
            </a:r>
            <a:r>
              <a:rPr lang="en-US" sz="2000" b="1" i="1" dirty="0" smtClean="0">
                <a:solidFill>
                  <a:srgbClr val="990099"/>
                </a:solidFill>
              </a:rPr>
              <a:t> </a:t>
            </a:r>
            <a:r>
              <a:rPr lang="en-US" sz="2000" b="1" i="1" dirty="0" err="1" smtClean="0">
                <a:solidFill>
                  <a:srgbClr val="990099"/>
                </a:solidFill>
              </a:rPr>
              <a:t>inson</a:t>
            </a:r>
            <a:r>
              <a:rPr lang="en-US" sz="2000" b="1" i="1" dirty="0" smtClean="0">
                <a:solidFill>
                  <a:srgbClr val="990099"/>
                </a:solidFill>
              </a:rPr>
              <a:t> </a:t>
            </a:r>
            <a:r>
              <a:rPr lang="en-US" sz="2000" b="1" i="1" dirty="0" err="1" smtClean="0">
                <a:solidFill>
                  <a:srgbClr val="990099"/>
                </a:solidFill>
              </a:rPr>
              <a:t>hayoti</a:t>
            </a:r>
            <a:r>
              <a:rPr lang="en-US" sz="2000" b="1" i="1" dirty="0">
                <a:solidFill>
                  <a:srgbClr val="990099"/>
                </a:solidFill>
              </a:rPr>
              <a:t> </a:t>
            </a:r>
            <a:r>
              <a:rPr lang="en-US" sz="2000" b="1" i="1" dirty="0" err="1" smtClean="0">
                <a:solidFill>
                  <a:srgbClr val="990099"/>
                </a:solidFill>
              </a:rPr>
              <a:t>bo‘m-bo‘sh</a:t>
            </a:r>
            <a:r>
              <a:rPr lang="en-US" sz="2000" b="1" i="1" dirty="0" smtClean="0">
                <a:solidFill>
                  <a:srgbClr val="990099"/>
                </a:solidFill>
              </a:rPr>
              <a:t>.</a:t>
            </a:r>
            <a:endParaRPr lang="ru-RU" sz="2000" b="1" dirty="0">
              <a:solidFill>
                <a:srgbClr val="990099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66" y="1621679"/>
            <a:ext cx="566487" cy="826457"/>
          </a:xfrm>
          <a:prstGeom prst="rect">
            <a:avLst/>
          </a:prstGeom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575469" y="2613856"/>
            <a:ext cx="4644516" cy="410344"/>
          </a:xfrm>
          <a:prstGeom prst="round2SameRect">
            <a:avLst/>
          </a:prstGeom>
          <a:ln>
            <a:solidFill>
              <a:srgbClr val="9900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Ega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ergash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gapli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qo‘shma</a:t>
            </a:r>
            <a:r>
              <a:rPr lang="en-US" sz="1800" b="1" dirty="0" smtClean="0"/>
              <a:t> gap</a:t>
            </a:r>
            <a:endParaRPr lang="ru-RU" sz="18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079525" y="1055258"/>
            <a:ext cx="324036" cy="576064"/>
          </a:xfrm>
          <a:prstGeom prst="downArrow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3430" y="1685098"/>
            <a:ext cx="2016225" cy="54701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u="sng" dirty="0" err="1" smtClean="0"/>
              <a:t>Nimasi</a:t>
            </a:r>
            <a:r>
              <a:rPr lang="en-US" sz="1800" dirty="0" smtClean="0"/>
              <a:t> </a:t>
            </a:r>
            <a:r>
              <a:rPr lang="en-US" sz="1800" dirty="0" err="1" smtClean="0"/>
              <a:t>ayon</a:t>
            </a:r>
            <a:r>
              <a:rPr lang="en-US" sz="1800" dirty="0" smtClean="0"/>
              <a:t>?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214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Mustahkamlash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9445" y="539924"/>
            <a:ext cx="482453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 i="1" dirty="0" err="1" smtClean="0">
                <a:solidFill>
                  <a:srgbClr val="0000FF"/>
                </a:solidFill>
              </a:rPr>
              <a:t>Foydasi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shuki</a:t>
            </a:r>
            <a:r>
              <a:rPr lang="en-US" sz="2000" b="1" i="1" dirty="0" smtClean="0">
                <a:solidFill>
                  <a:srgbClr val="0000FF"/>
                </a:solidFill>
              </a:rPr>
              <a:t>,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odamlar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adolat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borligiga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ishonishadi</a:t>
            </a:r>
            <a:r>
              <a:rPr lang="en-US" sz="2000" b="1" i="1" dirty="0" smtClean="0">
                <a:solidFill>
                  <a:srgbClr val="0000FF"/>
                </a:solidFill>
              </a:rPr>
              <a:t>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66" y="1621679"/>
            <a:ext cx="566487" cy="826457"/>
          </a:xfrm>
          <a:prstGeom prst="rect">
            <a:avLst/>
          </a:prstGeom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575469" y="2613856"/>
            <a:ext cx="4644516" cy="410344"/>
          </a:xfrm>
          <a:prstGeom prst="round2SameRect">
            <a:avLst/>
          </a:prstGeom>
          <a:ln>
            <a:solidFill>
              <a:srgbClr val="9900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Kesim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ergash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gapli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qo‘shma</a:t>
            </a:r>
            <a:r>
              <a:rPr lang="en-US" sz="1800" b="1" dirty="0" smtClean="0"/>
              <a:t> gap</a:t>
            </a:r>
            <a:endParaRPr lang="ru-RU" sz="18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079525" y="1055258"/>
            <a:ext cx="324036" cy="576064"/>
          </a:xfrm>
          <a:prstGeom prst="downArrow">
            <a:avLst/>
          </a:prstGeom>
          <a:solidFill>
            <a:srgbClr val="00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3430" y="1685098"/>
            <a:ext cx="2016225" cy="5470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Foydasi</a:t>
            </a:r>
            <a:r>
              <a:rPr lang="en-US" sz="1800" dirty="0" smtClean="0"/>
              <a:t> </a:t>
            </a:r>
            <a:r>
              <a:rPr lang="en-US" sz="1800" dirty="0" err="1" smtClean="0"/>
              <a:t>qaysi</a:t>
            </a:r>
            <a:r>
              <a:rPr lang="en-US" sz="1800" dirty="0" smtClean="0"/>
              <a:t>?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187537" y="1980084"/>
            <a:ext cx="864339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========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9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4" grpId="0" animBg="1"/>
      <p:bldP spid="6" grpId="0" animBg="1"/>
      <p:bldP spid="7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Mustahkamlash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9445" y="539924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i="1" dirty="0" err="1" smtClean="0">
                <a:solidFill>
                  <a:srgbClr val="000000"/>
                </a:solidFill>
              </a:rPr>
              <a:t>Yordam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shundan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iboratki</a:t>
            </a:r>
            <a:r>
              <a:rPr lang="en-US" sz="2000" b="1" i="1" dirty="0" smtClean="0">
                <a:solidFill>
                  <a:srgbClr val="000000"/>
                </a:solidFill>
              </a:rPr>
              <a:t>,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seni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boshliq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bilan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uchrashtirib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qo‘yaman</a:t>
            </a:r>
            <a:r>
              <a:rPr lang="en-US" sz="2000" b="1" i="1" dirty="0" smtClean="0">
                <a:solidFill>
                  <a:srgbClr val="000000"/>
                </a:solidFill>
              </a:rPr>
              <a:t>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66" y="1621679"/>
            <a:ext cx="566487" cy="826457"/>
          </a:xfrm>
          <a:prstGeom prst="rect">
            <a:avLst/>
          </a:prstGeom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575469" y="2613856"/>
            <a:ext cx="4644516" cy="410344"/>
          </a:xfrm>
          <a:prstGeom prst="round2SameRect">
            <a:avLst/>
          </a:prstGeom>
          <a:ln>
            <a:solidFill>
              <a:srgbClr val="9900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Kesim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ergash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gapli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qo‘shma</a:t>
            </a:r>
            <a:r>
              <a:rPr lang="en-US" sz="1800" b="1" dirty="0" smtClean="0"/>
              <a:t> gap</a:t>
            </a:r>
            <a:endParaRPr lang="ru-RU" sz="18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089525" y="1260004"/>
            <a:ext cx="324036" cy="576064"/>
          </a:xfrm>
          <a:prstGeom prst="downArrow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3430" y="1889844"/>
            <a:ext cx="2016225" cy="54701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Yordam</a:t>
            </a:r>
            <a:r>
              <a:rPr lang="en-US" sz="1800" dirty="0" smtClean="0"/>
              <a:t> </a:t>
            </a:r>
            <a:r>
              <a:rPr lang="en-US" sz="1800" dirty="0" err="1" smtClean="0"/>
              <a:t>nima</a:t>
            </a:r>
            <a:r>
              <a:rPr lang="en-US" sz="1800" dirty="0" smtClean="0"/>
              <a:t>?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187537" y="2181268"/>
            <a:ext cx="864339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========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4" grpId="0" animBg="1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Mustahkamlash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433" y="539924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i="1" dirty="0" smtClean="0">
                <a:solidFill>
                  <a:srgbClr val="000000"/>
                </a:solidFill>
              </a:rPr>
              <a:t>     Biz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istaymizki</a:t>
            </a:r>
            <a:r>
              <a:rPr lang="en-US" sz="2000" b="1" i="1" dirty="0" smtClean="0">
                <a:solidFill>
                  <a:srgbClr val="000000"/>
                </a:solidFill>
              </a:rPr>
              <a:t>,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kadrlarimiz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rivojlangan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davlatlarning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mutaxassislaridan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kam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bo‘lmasin</a:t>
            </a:r>
            <a:r>
              <a:rPr lang="en-US" sz="2000" b="1" i="1" dirty="0" smtClean="0">
                <a:solidFill>
                  <a:srgbClr val="000000"/>
                </a:solidFill>
              </a:rPr>
              <a:t>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66" y="1621679"/>
            <a:ext cx="566487" cy="826457"/>
          </a:xfrm>
          <a:prstGeom prst="rect">
            <a:avLst/>
          </a:prstGeom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575469" y="2613856"/>
            <a:ext cx="4644516" cy="410344"/>
          </a:xfrm>
          <a:prstGeom prst="round2SameRect">
            <a:avLst/>
          </a:prstGeom>
          <a:ln>
            <a:solidFill>
              <a:srgbClr val="9900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To‘ldiruvchi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ergash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gapli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qo‘shma</a:t>
            </a:r>
            <a:r>
              <a:rPr lang="en-US" sz="1800" b="1" dirty="0" smtClean="0"/>
              <a:t> gap</a:t>
            </a:r>
            <a:endParaRPr lang="ru-RU" sz="1800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089525" y="1260004"/>
            <a:ext cx="324036" cy="576064"/>
          </a:xfrm>
          <a:prstGeom prst="downArrow">
            <a:avLst/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3430" y="1889844"/>
            <a:ext cx="2016225" cy="54701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Nimani</a:t>
            </a:r>
            <a:r>
              <a:rPr lang="en-US" sz="1800" dirty="0" smtClean="0"/>
              <a:t> </a:t>
            </a:r>
            <a:r>
              <a:rPr lang="en-US" sz="1800" dirty="0" err="1" smtClean="0"/>
              <a:t>istaymiz</a:t>
            </a:r>
            <a:r>
              <a:rPr lang="en-US" sz="1800" dirty="0" smtClean="0"/>
              <a:t>?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56610" y="211480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- - - - - -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4" grpId="0" animBg="1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81756" y="645947"/>
            <a:ext cx="936104" cy="93610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Nisbiy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so‘zli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03561" y="645947"/>
            <a:ext cx="972108" cy="93610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5" idx="6"/>
            <a:endCxn id="6" idx="1"/>
          </p:cNvCxnSpPr>
          <p:nvPr/>
        </p:nvCxnSpPr>
        <p:spPr>
          <a:xfrm flipV="1">
            <a:off x="2375669" y="1113999"/>
            <a:ext cx="906087" cy="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низ 10"/>
          <p:cNvSpPr/>
          <p:nvPr/>
        </p:nvSpPr>
        <p:spPr>
          <a:xfrm>
            <a:off x="1728879" y="1649748"/>
            <a:ext cx="368330" cy="438348"/>
          </a:xfrm>
          <a:prstGeom prst="downArrow">
            <a:avLst/>
          </a:prstGeom>
          <a:solidFill>
            <a:srgbClr val="CC339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591515" y="1630664"/>
            <a:ext cx="368330" cy="438348"/>
          </a:xfrm>
          <a:prstGeom prst="downArrow">
            <a:avLst/>
          </a:prstGeom>
          <a:solidFill>
            <a:srgbClr val="CC339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79425" y="2088096"/>
            <a:ext cx="2340260" cy="828092"/>
          </a:xfrm>
          <a:prstGeom prst="flowChartAlternateProcess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Kim, </a:t>
            </a:r>
            <a:r>
              <a:rPr lang="en-US" sz="1800" dirty="0" err="1" smtClean="0">
                <a:solidFill>
                  <a:srgbClr val="000000"/>
                </a:solidFill>
              </a:rPr>
              <a:t>nima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qaysi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qachon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qancha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qayer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qanday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107417" y="1114000"/>
            <a:ext cx="1296144" cy="830080"/>
          </a:xfrm>
          <a:prstGeom prst="cloudCallout">
            <a:avLst>
              <a:gd name="adj1" fmla="val 56853"/>
              <a:gd name="adj2" fmla="val 62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7325" y="1113999"/>
            <a:ext cx="123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So‘roq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olmoshlari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3239765" y="2103636"/>
            <a:ext cx="2340260" cy="828092"/>
          </a:xfrm>
          <a:prstGeom prst="flowChartAlternateProcess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U, </a:t>
            </a:r>
            <a:r>
              <a:rPr lang="en-US" sz="1800" dirty="0" err="1" smtClean="0">
                <a:solidFill>
                  <a:srgbClr val="000000"/>
                </a:solidFill>
              </a:rPr>
              <a:t>shu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o‘sha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shunda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shuncha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shu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yer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shunday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8" name="Выноска-облако 27"/>
          <p:cNvSpPr/>
          <p:nvPr/>
        </p:nvSpPr>
        <p:spPr>
          <a:xfrm>
            <a:off x="4337887" y="1114000"/>
            <a:ext cx="1296144" cy="830080"/>
          </a:xfrm>
          <a:prstGeom prst="cloudCallout">
            <a:avLst>
              <a:gd name="adj1" fmla="val -64448"/>
              <a:gd name="adj2" fmla="val 6199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379793" y="1153733"/>
            <a:ext cx="123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Ko‘rsatish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olmoshlari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55689" y="2287969"/>
            <a:ext cx="639051" cy="4283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-</a:t>
            </a:r>
            <a:r>
              <a:rPr lang="en-US" sz="1800" dirty="0" err="1" smtClean="0">
                <a:solidFill>
                  <a:srgbClr val="000000"/>
                </a:solidFill>
              </a:rPr>
              <a:t>sa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 animBg="1"/>
      <p:bldP spid="11" grpId="0" animBg="1"/>
      <p:bldP spid="12" grpId="0" animBg="1"/>
      <p:bldP spid="14" grpId="0" animBg="1"/>
      <p:bldP spid="22" grpId="0" animBg="1"/>
      <p:bldP spid="23" grpId="0"/>
      <p:bldP spid="25" grpId="0" animBg="1"/>
      <p:bldP spid="28" grpId="0" animBg="1"/>
      <p:bldP spid="29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81756" y="645947"/>
            <a:ext cx="936104" cy="93610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Nisbiy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so‘zli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03561" y="645947"/>
            <a:ext cx="972108" cy="93610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5" idx="6"/>
            <a:endCxn id="6" idx="1"/>
          </p:cNvCxnSpPr>
          <p:nvPr/>
        </p:nvCxnSpPr>
        <p:spPr>
          <a:xfrm flipV="1">
            <a:off x="2375669" y="1113999"/>
            <a:ext cx="906087" cy="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8589" y="1704382"/>
            <a:ext cx="3199188" cy="371877"/>
          </a:xfrm>
          <a:prstGeom prst="rect">
            <a:avLst/>
          </a:prstGeom>
          <a:solidFill>
            <a:srgbClr val="FF8FFF"/>
          </a:solidFill>
          <a:ln>
            <a:solidFill>
              <a:srgbClr val="CC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Kim</a:t>
            </a:r>
            <a:r>
              <a:rPr lang="en-US" sz="2000" dirty="0"/>
              <a:t> …  -</a:t>
            </a:r>
            <a:r>
              <a:rPr lang="en-US" sz="2000" dirty="0" err="1"/>
              <a:t>sa</a:t>
            </a:r>
            <a:r>
              <a:rPr lang="en-US" sz="2000" dirty="0"/>
              <a:t>, </a:t>
            </a:r>
            <a:r>
              <a:rPr lang="en-US" sz="2000" b="1" dirty="0"/>
              <a:t>u</a:t>
            </a:r>
            <a:r>
              <a:rPr lang="en-US" sz="2000" dirty="0"/>
              <a:t>  … 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8589" y="2664160"/>
            <a:ext cx="3199188" cy="3718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Kim </a:t>
            </a:r>
            <a:r>
              <a:rPr lang="en-US" sz="2000" dirty="0" smtClean="0"/>
              <a:t> </a:t>
            </a:r>
            <a:r>
              <a:rPr lang="en-US" sz="2000" dirty="0"/>
              <a:t>…  -</a:t>
            </a:r>
            <a:r>
              <a:rPr lang="en-US" sz="2000" dirty="0" err="1"/>
              <a:t>sa</a:t>
            </a:r>
            <a:r>
              <a:rPr lang="en-US" sz="2000" dirty="0"/>
              <a:t>, </a:t>
            </a:r>
            <a:r>
              <a:rPr lang="en-US" sz="2000" b="1" dirty="0" err="1" smtClean="0"/>
              <a:t>o‘zi</a:t>
            </a:r>
            <a:r>
              <a:rPr lang="en-US" sz="2000" dirty="0" smtClean="0"/>
              <a:t>  </a:t>
            </a:r>
            <a:r>
              <a:rPr lang="en-US" sz="2000" dirty="0"/>
              <a:t>… 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3421" y="2196108"/>
            <a:ext cx="3204356" cy="371877"/>
          </a:xfrm>
          <a:prstGeom prst="rect">
            <a:avLst/>
          </a:prstGeom>
          <a:solidFill>
            <a:srgbClr val="99FF66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Nima</a:t>
            </a:r>
            <a:r>
              <a:rPr lang="en-US" sz="2000" b="1" dirty="0" smtClean="0"/>
              <a:t> </a:t>
            </a:r>
            <a:r>
              <a:rPr lang="en-US" sz="2000" dirty="0" smtClean="0"/>
              <a:t> </a:t>
            </a:r>
            <a:r>
              <a:rPr lang="en-US" sz="2000" dirty="0"/>
              <a:t>…  -</a:t>
            </a:r>
            <a:r>
              <a:rPr lang="en-US" sz="2000" dirty="0" err="1"/>
              <a:t>sa</a:t>
            </a:r>
            <a:r>
              <a:rPr lang="en-US" sz="2000" dirty="0"/>
              <a:t>, </a:t>
            </a:r>
            <a:r>
              <a:rPr lang="en-US" sz="2000" b="1" dirty="0" err="1" smtClean="0"/>
              <a:t>o‘sha</a:t>
            </a:r>
            <a:r>
              <a:rPr lang="en-US" sz="2000" dirty="0" smtClean="0"/>
              <a:t>  </a:t>
            </a:r>
            <a:r>
              <a:rPr lang="en-US" sz="2000" dirty="0"/>
              <a:t>… 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3347776" y="1704382"/>
            <a:ext cx="2303662" cy="371877"/>
          </a:xfrm>
          <a:prstGeom prst="leftArrowCallout">
            <a:avLst>
              <a:gd name="adj1" fmla="val 39152"/>
              <a:gd name="adj2" fmla="val 37383"/>
              <a:gd name="adj3" fmla="val 25000"/>
              <a:gd name="adj4" fmla="val 90607"/>
            </a:avLst>
          </a:prstGeom>
          <a:solidFill>
            <a:srgbClr val="FF8FFF"/>
          </a:solidFill>
          <a:ln>
            <a:solidFill>
              <a:srgbClr val="CC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Kishilik</a:t>
            </a:r>
            <a:r>
              <a:rPr lang="en-US" sz="1800" dirty="0" smtClean="0"/>
              <a:t> </a:t>
            </a:r>
            <a:r>
              <a:rPr lang="en-US" sz="1800" dirty="0" err="1" smtClean="0"/>
              <a:t>olmoshi</a:t>
            </a:r>
            <a:endParaRPr lang="ru-RU" sz="1800" dirty="0"/>
          </a:p>
        </p:txBody>
      </p:sp>
      <p:sp>
        <p:nvSpPr>
          <p:cNvPr id="20" name="Выноска со стрелкой влево 19"/>
          <p:cNvSpPr/>
          <p:nvPr/>
        </p:nvSpPr>
        <p:spPr>
          <a:xfrm>
            <a:off x="3347776" y="2196108"/>
            <a:ext cx="2303662" cy="371877"/>
          </a:xfrm>
          <a:prstGeom prst="leftArrowCallout">
            <a:avLst>
              <a:gd name="adj1" fmla="val 39152"/>
              <a:gd name="adj2" fmla="val 37383"/>
              <a:gd name="adj3" fmla="val 25000"/>
              <a:gd name="adj4" fmla="val 90607"/>
            </a:avLst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Ko‘rsatish</a:t>
            </a:r>
            <a:r>
              <a:rPr lang="en-US" sz="1800" dirty="0" smtClean="0"/>
              <a:t> </a:t>
            </a:r>
            <a:r>
              <a:rPr lang="en-US" sz="1800" dirty="0" err="1" smtClean="0"/>
              <a:t>olmoshi</a:t>
            </a:r>
            <a:endParaRPr lang="ru-RU" sz="1800" dirty="0"/>
          </a:p>
        </p:txBody>
      </p:sp>
      <p:sp>
        <p:nvSpPr>
          <p:cNvPr id="21" name="Выноска со стрелкой влево 20"/>
          <p:cNvSpPr/>
          <p:nvPr/>
        </p:nvSpPr>
        <p:spPr>
          <a:xfrm>
            <a:off x="3347776" y="2664160"/>
            <a:ext cx="2303662" cy="371877"/>
          </a:xfrm>
          <a:prstGeom prst="leftArrowCallout">
            <a:avLst>
              <a:gd name="adj1" fmla="val 39152"/>
              <a:gd name="adj2" fmla="val 37383"/>
              <a:gd name="adj3" fmla="val 25000"/>
              <a:gd name="adj4" fmla="val 9060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O‘zlik</a:t>
            </a:r>
            <a:r>
              <a:rPr lang="en-US" sz="1800" dirty="0" smtClean="0"/>
              <a:t> </a:t>
            </a:r>
            <a:r>
              <a:rPr lang="en-US" sz="1800" dirty="0" err="1" smtClean="0"/>
              <a:t>olmoshi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46096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 animBg="1"/>
      <p:bldP spid="4" grpId="0" animBg="1"/>
      <p:bldP spid="17" grpId="0" animBg="1"/>
      <p:bldP spid="18" grpId="0" animBg="1"/>
      <p:bldP spid="7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81756" y="611932"/>
            <a:ext cx="936104" cy="93610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Nisbiy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so‘zli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03561" y="611932"/>
            <a:ext cx="972108" cy="93610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5" idx="6"/>
            <a:endCxn id="6" idx="1"/>
          </p:cNvCxnSpPr>
          <p:nvPr/>
        </p:nvCxnSpPr>
        <p:spPr>
          <a:xfrm flipV="1">
            <a:off x="2375669" y="1079984"/>
            <a:ext cx="906087" cy="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425" y="1548036"/>
            <a:ext cx="54260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Bosh gap </a:t>
            </a:r>
            <a:r>
              <a:rPr lang="en-US" sz="2000" dirty="0" err="1" smtClean="0">
                <a:solidFill>
                  <a:srgbClr val="000000"/>
                </a:solidFill>
              </a:rPr>
              <a:t>tarkibidagi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nisbiy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so‘zning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ya’ni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olmoshning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sintaktik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vazifasiga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qarab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 </a:t>
            </a:r>
            <a:r>
              <a:rPr lang="en-US" sz="2000" dirty="0" err="1" smtClean="0">
                <a:solidFill>
                  <a:srgbClr val="000000"/>
                </a:solidFill>
              </a:rPr>
              <a:t>turi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aniqlanadi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Masalan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i="1" dirty="0" err="1" smtClean="0">
                <a:solidFill>
                  <a:srgbClr val="000000"/>
                </a:solidFill>
              </a:rPr>
              <a:t>ega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gap, </a:t>
            </a:r>
            <a:r>
              <a:rPr lang="en-US" sz="2000" i="1" dirty="0" err="1" smtClean="0">
                <a:solidFill>
                  <a:srgbClr val="000000"/>
                </a:solidFill>
              </a:rPr>
              <a:t>to‘ldiruvchi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 </a:t>
            </a:r>
            <a:r>
              <a:rPr lang="en-US" sz="2000" dirty="0" err="1" smtClean="0">
                <a:solidFill>
                  <a:srgbClr val="000000"/>
                </a:solidFill>
              </a:rPr>
              <a:t>singari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156274</TotalTime>
  <Words>526</Words>
  <Application>Microsoft Office PowerPoint</Application>
  <PresentationFormat>Произвольный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Mustahkamlash</vt:lpstr>
      <vt:lpstr>Mustahkamlash</vt:lpstr>
      <vt:lpstr>Mustahkamlash</vt:lpstr>
      <vt:lpstr>Mustahkamlash</vt:lpstr>
      <vt:lpstr>Mustahkamlash</vt:lpstr>
      <vt:lpstr>Nisbiy so‘zli ergashgan qo‘shma gaplar</vt:lpstr>
      <vt:lpstr>Nisbiy so‘zli ergashgan qo‘shma gaplar</vt:lpstr>
      <vt:lpstr>Nisbiy so‘zli ergashgan qo‘shma gaplar</vt:lpstr>
      <vt:lpstr>Nisbiy so‘zli ergashgan qo‘shma gaplar</vt:lpstr>
      <vt:lpstr>Nisbiy so‘zli ergashgan qo‘shma gaplar</vt:lpstr>
      <vt:lpstr>Nisbiy so‘zli ergashgan qo‘shma gaplar</vt:lpstr>
      <vt:lpstr>Nisbiy so‘zli ergashgan qo‘shma gaplar</vt:lpstr>
      <vt:lpstr>118-mashq</vt:lpstr>
      <vt:lpstr>119-mashq</vt:lpstr>
      <vt:lpstr>119-mashq</vt:lpstr>
      <vt:lpstr>120-mashq</vt:lpstr>
      <vt:lpstr>120-mashq</vt:lpstr>
      <vt:lpstr>Savollar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2124</cp:revision>
  <dcterms:created xsi:type="dcterms:W3CDTF">2014-10-08T23:03:32Z</dcterms:created>
  <dcterms:modified xsi:type="dcterms:W3CDTF">2021-03-09T18:04:02Z</dcterms:modified>
</cp:coreProperties>
</file>